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handoutMasterIdLst>
    <p:handoutMasterId r:id="rId24"/>
  </p:handoutMasterIdLst>
  <p:sldIdLst>
    <p:sldId id="266" r:id="rId2"/>
    <p:sldId id="404" r:id="rId3"/>
    <p:sldId id="411" r:id="rId4"/>
    <p:sldId id="412" r:id="rId5"/>
    <p:sldId id="352" r:id="rId6"/>
    <p:sldId id="407" r:id="rId7"/>
    <p:sldId id="353" r:id="rId8"/>
    <p:sldId id="354" r:id="rId9"/>
    <p:sldId id="358" r:id="rId10"/>
    <p:sldId id="413" r:id="rId11"/>
    <p:sldId id="359" r:id="rId12"/>
    <p:sldId id="360" r:id="rId13"/>
    <p:sldId id="410" r:id="rId14"/>
    <p:sldId id="408" r:id="rId15"/>
    <p:sldId id="414" r:id="rId16"/>
    <p:sldId id="362" r:id="rId17"/>
    <p:sldId id="355" r:id="rId18"/>
    <p:sldId id="364" r:id="rId19"/>
    <p:sldId id="405" r:id="rId20"/>
    <p:sldId id="415" r:id="rId21"/>
    <p:sldId id="400" r:id="rId22"/>
  </p:sldIdLst>
  <p:sldSz cx="9144000" cy="6858000" type="screen4x3"/>
  <p:notesSz cx="7162800" cy="9372600"/>
  <p:defaultTextStyle>
    <a:defPPr>
      <a:defRPr lang="en-US"/>
    </a:defPPr>
    <a:lvl1pPr algn="ctr" rtl="0" fontAlgn="base">
      <a:spcBef>
        <a:spcPct val="0"/>
      </a:spcBef>
      <a:spcAft>
        <a:spcPct val="0"/>
      </a:spcAft>
      <a:defRPr sz="2800" b="1" kern="1200">
        <a:solidFill>
          <a:schemeClr val="tx1"/>
        </a:solidFill>
        <a:latin typeface="Symbol" pitchFamily="18" charset="2"/>
        <a:ea typeface="宋体" pitchFamily="2" charset="-122"/>
        <a:cs typeface="+mn-cs"/>
      </a:defRPr>
    </a:lvl1pPr>
    <a:lvl2pPr marL="457200" algn="ctr" rtl="0" fontAlgn="base">
      <a:spcBef>
        <a:spcPct val="0"/>
      </a:spcBef>
      <a:spcAft>
        <a:spcPct val="0"/>
      </a:spcAft>
      <a:defRPr sz="2800" b="1" kern="1200">
        <a:solidFill>
          <a:schemeClr val="tx1"/>
        </a:solidFill>
        <a:latin typeface="Symbol" pitchFamily="18" charset="2"/>
        <a:ea typeface="宋体" pitchFamily="2" charset="-122"/>
        <a:cs typeface="+mn-cs"/>
      </a:defRPr>
    </a:lvl2pPr>
    <a:lvl3pPr marL="914400" algn="ctr" rtl="0" fontAlgn="base">
      <a:spcBef>
        <a:spcPct val="0"/>
      </a:spcBef>
      <a:spcAft>
        <a:spcPct val="0"/>
      </a:spcAft>
      <a:defRPr sz="2800" b="1" kern="1200">
        <a:solidFill>
          <a:schemeClr val="tx1"/>
        </a:solidFill>
        <a:latin typeface="Symbol" pitchFamily="18" charset="2"/>
        <a:ea typeface="宋体" pitchFamily="2" charset="-122"/>
        <a:cs typeface="+mn-cs"/>
      </a:defRPr>
    </a:lvl3pPr>
    <a:lvl4pPr marL="1371600" algn="ctr" rtl="0" fontAlgn="base">
      <a:spcBef>
        <a:spcPct val="0"/>
      </a:spcBef>
      <a:spcAft>
        <a:spcPct val="0"/>
      </a:spcAft>
      <a:defRPr sz="2800" b="1" kern="1200">
        <a:solidFill>
          <a:schemeClr val="tx1"/>
        </a:solidFill>
        <a:latin typeface="Symbol" pitchFamily="18" charset="2"/>
        <a:ea typeface="宋体" pitchFamily="2" charset="-122"/>
        <a:cs typeface="+mn-cs"/>
      </a:defRPr>
    </a:lvl4pPr>
    <a:lvl5pPr marL="1828800" algn="ctr" rtl="0" fontAlgn="base">
      <a:spcBef>
        <a:spcPct val="0"/>
      </a:spcBef>
      <a:spcAft>
        <a:spcPct val="0"/>
      </a:spcAft>
      <a:defRPr sz="2800" b="1" kern="1200">
        <a:solidFill>
          <a:schemeClr val="tx1"/>
        </a:solidFill>
        <a:latin typeface="Symbol" pitchFamily="18" charset="2"/>
        <a:ea typeface="宋体" pitchFamily="2" charset="-122"/>
        <a:cs typeface="+mn-cs"/>
      </a:defRPr>
    </a:lvl5pPr>
    <a:lvl6pPr marL="2286000" algn="l" defTabSz="914400" rtl="0" eaLnBrk="1" latinLnBrk="0" hangingPunct="1">
      <a:defRPr sz="2800" b="1" kern="1200">
        <a:solidFill>
          <a:schemeClr val="tx1"/>
        </a:solidFill>
        <a:latin typeface="Symbol" pitchFamily="18" charset="2"/>
        <a:ea typeface="宋体" pitchFamily="2" charset="-122"/>
        <a:cs typeface="+mn-cs"/>
      </a:defRPr>
    </a:lvl6pPr>
    <a:lvl7pPr marL="2743200" algn="l" defTabSz="914400" rtl="0" eaLnBrk="1" latinLnBrk="0" hangingPunct="1">
      <a:defRPr sz="2800" b="1" kern="1200">
        <a:solidFill>
          <a:schemeClr val="tx1"/>
        </a:solidFill>
        <a:latin typeface="Symbol" pitchFamily="18" charset="2"/>
        <a:ea typeface="宋体" pitchFamily="2" charset="-122"/>
        <a:cs typeface="+mn-cs"/>
      </a:defRPr>
    </a:lvl7pPr>
    <a:lvl8pPr marL="3200400" algn="l" defTabSz="914400" rtl="0" eaLnBrk="1" latinLnBrk="0" hangingPunct="1">
      <a:defRPr sz="2800" b="1" kern="1200">
        <a:solidFill>
          <a:schemeClr val="tx1"/>
        </a:solidFill>
        <a:latin typeface="Symbol" pitchFamily="18" charset="2"/>
        <a:ea typeface="宋体" pitchFamily="2" charset="-122"/>
        <a:cs typeface="+mn-cs"/>
      </a:defRPr>
    </a:lvl8pPr>
    <a:lvl9pPr marL="3657600" algn="l" defTabSz="914400" rtl="0" eaLnBrk="1" latinLnBrk="0" hangingPunct="1">
      <a:defRPr sz="2800" b="1" kern="1200">
        <a:solidFill>
          <a:schemeClr val="tx1"/>
        </a:solidFill>
        <a:latin typeface="Symbol" pitchFamily="18" charset="2"/>
        <a:ea typeface="宋体"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ongwei Zhang" initials="HZ"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3399"/>
    <a:srgbClr val="FFCC00"/>
    <a:srgbClr val="339933"/>
    <a:srgbClr val="00CC99"/>
    <a:srgbClr val="006600"/>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66" autoAdjust="0"/>
    <p:restoredTop sz="95076" autoAdjust="0"/>
  </p:normalViewPr>
  <p:slideViewPr>
    <p:cSldViewPr>
      <p:cViewPr varScale="1">
        <p:scale>
          <a:sx n="100" d="100"/>
          <a:sy n="100" d="100"/>
        </p:scale>
        <p:origin x="-600" y="-96"/>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1"/>
            <a:ext cx="3104191" cy="468010"/>
          </a:xfrm>
          <a:prstGeom prst="rect">
            <a:avLst/>
          </a:prstGeom>
          <a:noFill/>
          <a:ln w="9525">
            <a:noFill/>
            <a:miter lim="800000"/>
            <a:headEnd/>
            <a:tailEnd/>
          </a:ln>
          <a:effectLst/>
        </p:spPr>
        <p:txBody>
          <a:bodyPr vert="horz" wrap="square" lIns="92600" tIns="46299" rIns="92600" bIns="46299" numCol="1" anchor="t" anchorCtr="0" compatLnSpc="1">
            <a:prstTxWarp prst="textNoShape">
              <a:avLst/>
            </a:prstTxWarp>
          </a:bodyPr>
          <a:lstStyle>
            <a:lvl1pPr algn="l" defTabSz="926319">
              <a:defRPr sz="1200" b="0">
                <a:latin typeface="Arial" charset="0"/>
              </a:defRPr>
            </a:lvl1pPr>
          </a:lstStyle>
          <a:p>
            <a:pPr>
              <a:defRPr/>
            </a:pPr>
            <a:endParaRPr lang="en-US" altLang="zh-CN"/>
          </a:p>
        </p:txBody>
      </p:sp>
      <p:sp>
        <p:nvSpPr>
          <p:cNvPr id="62467" name="Rectangle 3"/>
          <p:cNvSpPr>
            <a:spLocks noGrp="1" noChangeArrowheads="1"/>
          </p:cNvSpPr>
          <p:nvPr>
            <p:ph type="dt" sz="quarter" idx="1"/>
          </p:nvPr>
        </p:nvSpPr>
        <p:spPr bwMode="auto">
          <a:xfrm>
            <a:off x="4057055" y="1"/>
            <a:ext cx="3104191" cy="468010"/>
          </a:xfrm>
          <a:prstGeom prst="rect">
            <a:avLst/>
          </a:prstGeom>
          <a:noFill/>
          <a:ln w="9525">
            <a:noFill/>
            <a:miter lim="800000"/>
            <a:headEnd/>
            <a:tailEnd/>
          </a:ln>
          <a:effectLst/>
        </p:spPr>
        <p:txBody>
          <a:bodyPr vert="horz" wrap="square" lIns="92600" tIns="46299" rIns="92600" bIns="46299" numCol="1" anchor="t" anchorCtr="0" compatLnSpc="1">
            <a:prstTxWarp prst="textNoShape">
              <a:avLst/>
            </a:prstTxWarp>
          </a:bodyPr>
          <a:lstStyle>
            <a:lvl1pPr algn="r" defTabSz="926319">
              <a:defRPr sz="1200" b="0">
                <a:latin typeface="Arial" charset="0"/>
              </a:defRPr>
            </a:lvl1pPr>
          </a:lstStyle>
          <a:p>
            <a:pPr>
              <a:defRPr/>
            </a:pPr>
            <a:endParaRPr lang="en-US" altLang="zh-CN"/>
          </a:p>
        </p:txBody>
      </p:sp>
      <p:sp>
        <p:nvSpPr>
          <p:cNvPr id="62468" name="Rectangle 4"/>
          <p:cNvSpPr>
            <a:spLocks noGrp="1" noChangeArrowheads="1"/>
          </p:cNvSpPr>
          <p:nvPr>
            <p:ph type="ftr" sz="quarter" idx="2"/>
          </p:nvPr>
        </p:nvSpPr>
        <p:spPr bwMode="auto">
          <a:xfrm>
            <a:off x="0" y="8903041"/>
            <a:ext cx="3104191" cy="468010"/>
          </a:xfrm>
          <a:prstGeom prst="rect">
            <a:avLst/>
          </a:prstGeom>
          <a:noFill/>
          <a:ln w="9525">
            <a:noFill/>
            <a:miter lim="800000"/>
            <a:headEnd/>
            <a:tailEnd/>
          </a:ln>
          <a:effectLst/>
        </p:spPr>
        <p:txBody>
          <a:bodyPr vert="horz" wrap="square" lIns="92600" tIns="46299" rIns="92600" bIns="46299" numCol="1" anchor="b" anchorCtr="0" compatLnSpc="1">
            <a:prstTxWarp prst="textNoShape">
              <a:avLst/>
            </a:prstTxWarp>
          </a:bodyPr>
          <a:lstStyle>
            <a:lvl1pPr algn="l" defTabSz="926319">
              <a:defRPr sz="1200" b="0">
                <a:latin typeface="Arial" charset="0"/>
              </a:defRPr>
            </a:lvl1pPr>
          </a:lstStyle>
          <a:p>
            <a:pPr>
              <a:defRPr/>
            </a:pPr>
            <a:endParaRPr lang="en-US" altLang="zh-CN"/>
          </a:p>
        </p:txBody>
      </p:sp>
      <p:sp>
        <p:nvSpPr>
          <p:cNvPr id="62469" name="Rectangle 5"/>
          <p:cNvSpPr>
            <a:spLocks noGrp="1" noChangeArrowheads="1"/>
          </p:cNvSpPr>
          <p:nvPr>
            <p:ph type="sldNum" sz="quarter" idx="3"/>
          </p:nvPr>
        </p:nvSpPr>
        <p:spPr bwMode="auto">
          <a:xfrm>
            <a:off x="4057055" y="8903041"/>
            <a:ext cx="3104191" cy="468010"/>
          </a:xfrm>
          <a:prstGeom prst="rect">
            <a:avLst/>
          </a:prstGeom>
          <a:noFill/>
          <a:ln w="9525">
            <a:noFill/>
            <a:miter lim="800000"/>
            <a:headEnd/>
            <a:tailEnd/>
          </a:ln>
          <a:effectLst/>
        </p:spPr>
        <p:txBody>
          <a:bodyPr vert="horz" wrap="square" lIns="92600" tIns="46299" rIns="92600" bIns="46299" numCol="1" anchor="b" anchorCtr="0" compatLnSpc="1">
            <a:prstTxWarp prst="textNoShape">
              <a:avLst/>
            </a:prstTxWarp>
          </a:bodyPr>
          <a:lstStyle>
            <a:lvl1pPr algn="r" defTabSz="926319">
              <a:defRPr sz="1200" b="0">
                <a:latin typeface="Arial" charset="0"/>
              </a:defRPr>
            </a:lvl1pPr>
          </a:lstStyle>
          <a:p>
            <a:pPr>
              <a:defRPr/>
            </a:pPr>
            <a:fld id="{FBD7D4B8-105E-417A-BAB4-1B56A341BBA7}"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1"/>
            <a:ext cx="3104191" cy="468010"/>
          </a:xfrm>
          <a:prstGeom prst="rect">
            <a:avLst/>
          </a:prstGeom>
          <a:noFill/>
          <a:ln w="9525">
            <a:noFill/>
            <a:miter lim="800000"/>
            <a:headEnd/>
            <a:tailEnd/>
          </a:ln>
          <a:effectLst/>
        </p:spPr>
        <p:txBody>
          <a:bodyPr vert="horz" wrap="square" lIns="94455" tIns="47229" rIns="94455" bIns="47229" numCol="1" anchor="t" anchorCtr="0" compatLnSpc="1">
            <a:prstTxWarp prst="textNoShape">
              <a:avLst/>
            </a:prstTxWarp>
          </a:bodyPr>
          <a:lstStyle>
            <a:lvl1pPr algn="l" defTabSz="944939">
              <a:defRPr sz="1200" b="0">
                <a:latin typeface="Arial" charset="0"/>
              </a:defRPr>
            </a:lvl1pPr>
          </a:lstStyle>
          <a:p>
            <a:pPr>
              <a:defRPr/>
            </a:pPr>
            <a:endParaRPr lang="en-US" altLang="zh-CN"/>
          </a:p>
        </p:txBody>
      </p:sp>
      <p:sp>
        <p:nvSpPr>
          <p:cNvPr id="5123" name="Rectangle 3"/>
          <p:cNvSpPr>
            <a:spLocks noGrp="1" noChangeArrowheads="1"/>
          </p:cNvSpPr>
          <p:nvPr>
            <p:ph type="dt" idx="1"/>
          </p:nvPr>
        </p:nvSpPr>
        <p:spPr bwMode="auto">
          <a:xfrm>
            <a:off x="4057055" y="1"/>
            <a:ext cx="3104191" cy="468010"/>
          </a:xfrm>
          <a:prstGeom prst="rect">
            <a:avLst/>
          </a:prstGeom>
          <a:noFill/>
          <a:ln w="9525">
            <a:noFill/>
            <a:miter lim="800000"/>
            <a:headEnd/>
            <a:tailEnd/>
          </a:ln>
          <a:effectLst/>
        </p:spPr>
        <p:txBody>
          <a:bodyPr vert="horz" wrap="square" lIns="94455" tIns="47229" rIns="94455" bIns="47229" numCol="1" anchor="t" anchorCtr="0" compatLnSpc="1">
            <a:prstTxWarp prst="textNoShape">
              <a:avLst/>
            </a:prstTxWarp>
          </a:bodyPr>
          <a:lstStyle>
            <a:lvl1pPr algn="r" defTabSz="944939">
              <a:defRPr sz="1200" b="0">
                <a:latin typeface="Arial" charset="0"/>
              </a:defRPr>
            </a:lvl1pPr>
          </a:lstStyle>
          <a:p>
            <a:pPr>
              <a:defRPr/>
            </a:pPr>
            <a:endParaRPr lang="en-US" altLang="zh-CN"/>
          </a:p>
        </p:txBody>
      </p:sp>
      <p:sp>
        <p:nvSpPr>
          <p:cNvPr id="62468" name="Rectangle 4"/>
          <p:cNvSpPr>
            <a:spLocks noGrp="1" noRot="1" noChangeAspect="1" noChangeArrowheads="1" noTextEdit="1"/>
          </p:cNvSpPr>
          <p:nvPr>
            <p:ph type="sldImg" idx="2"/>
          </p:nvPr>
        </p:nvSpPr>
        <p:spPr bwMode="auto">
          <a:xfrm>
            <a:off x="1238250" y="703263"/>
            <a:ext cx="4686300" cy="3514725"/>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16592" y="4450746"/>
            <a:ext cx="5729618" cy="4218290"/>
          </a:xfrm>
          <a:prstGeom prst="rect">
            <a:avLst/>
          </a:prstGeom>
          <a:noFill/>
          <a:ln w="9525">
            <a:noFill/>
            <a:miter lim="800000"/>
            <a:headEnd/>
            <a:tailEnd/>
          </a:ln>
          <a:effectLst/>
        </p:spPr>
        <p:txBody>
          <a:bodyPr vert="horz" wrap="square" lIns="94455" tIns="47229" rIns="94455" bIns="47229"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5126" name="Rectangle 6"/>
          <p:cNvSpPr>
            <a:spLocks noGrp="1" noChangeArrowheads="1"/>
          </p:cNvSpPr>
          <p:nvPr>
            <p:ph type="ftr" sz="quarter" idx="4"/>
          </p:nvPr>
        </p:nvSpPr>
        <p:spPr bwMode="auto">
          <a:xfrm>
            <a:off x="0" y="8903041"/>
            <a:ext cx="3104191" cy="468010"/>
          </a:xfrm>
          <a:prstGeom prst="rect">
            <a:avLst/>
          </a:prstGeom>
          <a:noFill/>
          <a:ln w="9525">
            <a:noFill/>
            <a:miter lim="800000"/>
            <a:headEnd/>
            <a:tailEnd/>
          </a:ln>
          <a:effectLst/>
        </p:spPr>
        <p:txBody>
          <a:bodyPr vert="horz" wrap="square" lIns="94455" tIns="47229" rIns="94455" bIns="47229" numCol="1" anchor="b" anchorCtr="0" compatLnSpc="1">
            <a:prstTxWarp prst="textNoShape">
              <a:avLst/>
            </a:prstTxWarp>
          </a:bodyPr>
          <a:lstStyle>
            <a:lvl1pPr algn="l" defTabSz="944939">
              <a:defRPr sz="1200" b="0">
                <a:latin typeface="Arial" charset="0"/>
              </a:defRPr>
            </a:lvl1pPr>
          </a:lstStyle>
          <a:p>
            <a:pPr>
              <a:defRPr/>
            </a:pPr>
            <a:endParaRPr lang="en-US" altLang="zh-CN"/>
          </a:p>
        </p:txBody>
      </p:sp>
      <p:sp>
        <p:nvSpPr>
          <p:cNvPr id="5127" name="Rectangle 7"/>
          <p:cNvSpPr>
            <a:spLocks noGrp="1" noChangeArrowheads="1"/>
          </p:cNvSpPr>
          <p:nvPr>
            <p:ph type="sldNum" sz="quarter" idx="5"/>
          </p:nvPr>
        </p:nvSpPr>
        <p:spPr bwMode="auto">
          <a:xfrm>
            <a:off x="4057055" y="8903041"/>
            <a:ext cx="3104191" cy="468010"/>
          </a:xfrm>
          <a:prstGeom prst="rect">
            <a:avLst/>
          </a:prstGeom>
          <a:noFill/>
          <a:ln w="9525">
            <a:noFill/>
            <a:miter lim="800000"/>
            <a:headEnd/>
            <a:tailEnd/>
          </a:ln>
          <a:effectLst/>
        </p:spPr>
        <p:txBody>
          <a:bodyPr vert="horz" wrap="square" lIns="94455" tIns="47229" rIns="94455" bIns="47229" numCol="1" anchor="b" anchorCtr="0" compatLnSpc="1">
            <a:prstTxWarp prst="textNoShape">
              <a:avLst/>
            </a:prstTxWarp>
          </a:bodyPr>
          <a:lstStyle>
            <a:lvl1pPr algn="r" defTabSz="944939">
              <a:defRPr sz="1200" b="0">
                <a:latin typeface="Arial" charset="0"/>
              </a:defRPr>
            </a:lvl1pPr>
          </a:lstStyle>
          <a:p>
            <a:pPr>
              <a:defRPr/>
            </a:pPr>
            <a:fld id="{16123726-2B2C-4D4A-B0EA-C272E6367F31}"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04C67A08-FB51-40AD-9837-EBDA32ED6ED1}" type="slidenum">
              <a:rPr lang="zh-CN" altLang="en-US" smtClean="0"/>
              <a:pPr/>
              <a:t>1</a:t>
            </a:fld>
            <a:endParaRPr lang="en-US" altLang="zh-CN" smtClean="0"/>
          </a:p>
        </p:txBody>
      </p:sp>
      <p:sp>
        <p:nvSpPr>
          <p:cNvPr id="63491" name="Rectangle 2"/>
          <p:cNvSpPr>
            <a:spLocks noGrp="1" noRot="1" noChangeAspect="1" noChangeArrowheads="1" noTextEdit="1"/>
          </p:cNvSpPr>
          <p:nvPr>
            <p:ph type="sldImg"/>
          </p:nvPr>
        </p:nvSpPr>
        <p:spPr>
          <a:xfrm>
            <a:off x="1238250" y="703263"/>
            <a:ext cx="4687888" cy="3514725"/>
          </a:xfrm>
          <a:ln/>
        </p:spPr>
      </p:sp>
      <p:sp>
        <p:nvSpPr>
          <p:cNvPr id="63492" name="Rectangle 3"/>
          <p:cNvSpPr>
            <a:spLocks noGrp="1" noChangeArrowheads="1"/>
          </p:cNvSpPr>
          <p:nvPr>
            <p:ph type="body" idx="1"/>
          </p:nvPr>
        </p:nvSpPr>
        <p:spPr>
          <a:noFill/>
          <a:ln/>
        </p:spPr>
        <p:txBody>
          <a:bodyPr/>
          <a:lstStyle/>
          <a:p>
            <a:pPr eaLnBrk="1" hangingPunct="1"/>
            <a:endParaRPr lang="zh-CN"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Through</a:t>
            </a:r>
            <a:r>
              <a:rPr lang="en-US" baseline="0" dirty="0" smtClean="0"/>
              <a:t> the result shown above, the Problem is how can we choose the K of the ratio-k based scheduling in a very simple method.</a:t>
            </a:r>
          </a:p>
          <a:p>
            <a:endParaRPr lang="en-US" baseline="0" dirty="0" smtClean="0"/>
          </a:p>
          <a:p>
            <a:r>
              <a:rPr lang="en-US" baseline="0" dirty="0" smtClean="0"/>
              <a:t>Fortunately, we find a simple answer for that through the inherent relation of the throughput and reliability.  we find that if we change the k from the minimum k to ensure a certain link reliability, the network throughput and reliability change differently : for example, the maximal throughput is usually achieved when you decrease the k from the minimum K that satisfy a certain link reliability, no matter it 40% or 100 %. </a:t>
            </a:r>
          </a:p>
          <a:p>
            <a:r>
              <a:rPr lang="en-US" baseline="0" dirty="0" smtClean="0"/>
              <a:t>On the other hand, if you increase the K from this minimum K, the network throughput tends to decrease with high probability even though the link reliability gains.</a:t>
            </a:r>
          </a:p>
          <a:p>
            <a:endParaRPr lang="en-US" baseline="0" dirty="0" smtClean="0"/>
          </a:p>
          <a:p>
            <a:r>
              <a:rPr lang="en-US" baseline="0" dirty="0" smtClean="0"/>
              <a:t>At the mean time, the figure explain the inconsistent observations in the literature. That is, they only focus on the throughput (of ratio-k based scheduling with SINR-based scheduling while link reliability is not controlled.</a:t>
            </a:r>
          </a:p>
          <a:p>
            <a:endParaRPr lang="en-US" baseline="0" dirty="0" smtClean="0"/>
          </a:p>
          <a:p>
            <a:r>
              <a:rPr lang="en-US" baseline="0" dirty="0" smtClean="0"/>
              <a:t>So these figures suggest that we should use a minimum K that ensure a certain link reliability, since this helps avoid throughput loss while ensure a certain link quality. In fact, a good link quality is desirable for mission-critical wireless sensing and control system. ( That is, a good link quality means more predictable </a:t>
            </a:r>
            <a:r>
              <a:rPr lang="en-US" baseline="0" dirty="0" err="1" smtClean="0"/>
              <a:t>QoS</a:t>
            </a:r>
            <a:r>
              <a:rPr lang="en-US" baseline="0" dirty="0" smtClean="0"/>
              <a:t> and less energy consumption and lower delay.)</a:t>
            </a:r>
          </a:p>
          <a:p>
            <a:endParaRPr lang="en-US" dirty="0" smtClean="0"/>
          </a:p>
          <a:p>
            <a:endParaRPr lang="en-US" dirty="0" smtClean="0"/>
          </a:p>
          <a:p>
            <a:r>
              <a:rPr lang="en-US" dirty="0" smtClean="0"/>
              <a:t>Given a </a:t>
            </a:r>
            <a:r>
              <a:rPr lang="en-US" baseline="0" dirty="0" smtClean="0"/>
              <a:t>network configuration, we find the minimum K that can ensure </a:t>
            </a:r>
            <a:r>
              <a:rPr lang="en-US" dirty="0" smtClean="0"/>
              <a:t>a link reliability</a:t>
            </a:r>
            <a:r>
              <a:rPr lang="en-US" baseline="0" dirty="0" smtClean="0"/>
              <a:t> requirement.</a:t>
            </a:r>
          </a:p>
          <a:p>
            <a:endParaRPr lang="en-US" baseline="0" dirty="0" smtClean="0"/>
          </a:p>
          <a:p>
            <a:r>
              <a:rPr lang="en-US" baseline="0" dirty="0" smtClean="0"/>
              <a:t>We compute the performance gain in link reliability in terms of PDR and throughput.</a:t>
            </a:r>
          </a:p>
          <a:p>
            <a:endParaRPr lang="en-US" baseline="0" dirty="0" smtClean="0"/>
          </a:p>
          <a:p>
            <a:r>
              <a:rPr lang="en-US" baseline="0" dirty="0" smtClean="0"/>
              <a:t>Explain the figure : 1). Point 1. 2). As K increase from this minimum K, the network tends to decrease with high probability even though the link reliability increases.</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12</a:t>
            </a:fld>
            <a:endParaRPr lang="en-US" altLang="zh-C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 advantage</a:t>
            </a:r>
            <a:r>
              <a:rPr lang="en-US" baseline="0" dirty="0" smtClean="0"/>
              <a:t> of choosing the minimum K , is that it can also guarantee the minimum delay with a high probability.</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13</a:t>
            </a:fld>
            <a:endParaRPr lang="en-US" altLang="zh-C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893735">
              <a:defRPr/>
            </a:pPr>
            <a:r>
              <a:rPr lang="en-US" dirty="0" smtClean="0"/>
              <a:t>Based</a:t>
            </a:r>
            <a:r>
              <a:rPr lang="en-US" baseline="0" dirty="0" smtClean="0"/>
              <a:t> on the result above, we propose the Physical-</a:t>
            </a:r>
            <a:r>
              <a:rPr lang="en-US" baseline="0" dirty="0" err="1" smtClean="0"/>
              <a:t>Raio</a:t>
            </a:r>
            <a:r>
              <a:rPr lang="en-US" baseline="0" dirty="0" smtClean="0"/>
              <a:t>-K model. </a:t>
            </a:r>
          </a:p>
          <a:p>
            <a:pPr marL="0" lvl="1" defTabSz="893735">
              <a:defRPr/>
            </a:pPr>
            <a:endParaRPr lang="en-US" baseline="0" dirty="0" smtClean="0"/>
          </a:p>
          <a:p>
            <a:pPr marL="0" lvl="1" defTabSz="893735">
              <a:defRPr/>
            </a:pPr>
            <a:r>
              <a:rPr lang="en-US" baseline="0" dirty="0" smtClean="0"/>
              <a:t>Given a transmission from the sender to the receiver, the PRK model define a (signal-strength-based exclusive) region; the boundary of this exclusive region is such that an interferer will only one of k-</a:t>
            </a:r>
            <a:r>
              <a:rPr lang="en-US" baseline="0" dirty="0" err="1" smtClean="0"/>
              <a:t>th</a:t>
            </a:r>
            <a:r>
              <a:rPr lang="en-US" baseline="0" dirty="0" smtClean="0"/>
              <a:t> of received signal strength between the sender and the receiver.  </a:t>
            </a:r>
            <a:r>
              <a:rPr lang="en-US" altLang="zh-CN" baseline="0" dirty="0" smtClean="0"/>
              <a:t>For any nodes outside this region, PRK model </a:t>
            </a:r>
            <a:r>
              <a:rPr lang="en-US" baseline="0" dirty="0" smtClean="0"/>
              <a:t>ignores its interference. For example, the interference from Node C’s transmission will be </a:t>
            </a:r>
            <a:r>
              <a:rPr lang="en-US" baseline="0" dirty="0" err="1" smtClean="0"/>
              <a:t>ingored</a:t>
            </a:r>
            <a:r>
              <a:rPr lang="en-US" baseline="0" dirty="0" smtClean="0"/>
              <a:t> in PRK model.</a:t>
            </a:r>
          </a:p>
          <a:p>
            <a:pPr marL="0" lvl="1" defTabSz="893735">
              <a:defRPr/>
            </a:pPr>
            <a:endParaRPr lang="en-US" baseline="0" dirty="0" smtClean="0"/>
          </a:p>
          <a:p>
            <a:pPr marL="0" marR="0" lvl="1" indent="0" algn="l" defTabSz="893735" rtl="0" eaLnBrk="0" fontAlgn="base" latinLnBrk="0" hangingPunct="0">
              <a:lnSpc>
                <a:spcPct val="100000"/>
              </a:lnSpc>
              <a:spcBef>
                <a:spcPct val="30000"/>
              </a:spcBef>
              <a:spcAft>
                <a:spcPct val="0"/>
              </a:spcAft>
              <a:buClrTx/>
              <a:buSzTx/>
              <a:buFontTx/>
              <a:buNone/>
              <a:tabLst/>
              <a:defRPr/>
            </a:pPr>
            <a:r>
              <a:rPr lang="en-US" baseline="0" dirty="0" smtClean="0"/>
              <a:t>In the presence of dynamic interference, The value of K can change promptly so that the link quality is always above the threshold </a:t>
            </a:r>
            <a:r>
              <a:rPr lang="en-US" baseline="0" dirty="0" err="1" smtClean="0"/>
              <a:t>T_pdr</a:t>
            </a:r>
            <a:r>
              <a:rPr lang="en-US" baseline="0" dirty="0" smtClean="0"/>
              <a:t>.</a:t>
            </a:r>
          </a:p>
          <a:p>
            <a:pPr marL="0" marR="0" lvl="1" indent="0" algn="l" defTabSz="893735" rtl="0" eaLnBrk="0" fontAlgn="base" latinLnBrk="0" hangingPunct="0">
              <a:lnSpc>
                <a:spcPct val="100000"/>
              </a:lnSpc>
              <a:spcBef>
                <a:spcPct val="30000"/>
              </a:spcBef>
              <a:spcAft>
                <a:spcPct val="0"/>
              </a:spcAft>
              <a:buClrTx/>
              <a:buSzTx/>
              <a:buFontTx/>
              <a:buNone/>
              <a:tabLst/>
              <a:defRPr/>
            </a:pPr>
            <a:endParaRPr lang="en-US" dirty="0" smtClean="0"/>
          </a:p>
          <a:p>
            <a:pPr marL="0" lvl="1" defTabSz="893735">
              <a:defRPr/>
            </a:pPr>
            <a:r>
              <a:rPr lang="en-US" baseline="0" dirty="0" smtClean="0"/>
              <a:t>Therefore, PRK model can facilitate the distributed protocol design while ensure the </a:t>
            </a:r>
            <a:r>
              <a:rPr lang="en-US" baseline="0" dirty="0" err="1" smtClean="0"/>
              <a:t>relibility</a:t>
            </a:r>
            <a:r>
              <a:rPr lang="en-US" baseline="0" dirty="0" smtClean="0"/>
              <a:t>.</a:t>
            </a:r>
          </a:p>
          <a:p>
            <a:pPr marL="0" lvl="1" defTabSz="893735">
              <a:defRPr/>
            </a:pPr>
            <a:endParaRPr lang="en-US" dirty="0" smtClean="0"/>
          </a:p>
          <a:p>
            <a:pPr marL="0" marR="0" lvl="1" indent="0" algn="l" defTabSz="893735" rtl="0" eaLnBrk="0" fontAlgn="base" latinLnBrk="0" hangingPunct="0">
              <a:lnSpc>
                <a:spcPct val="100000"/>
              </a:lnSpc>
              <a:spcBef>
                <a:spcPct val="30000"/>
              </a:spcBef>
              <a:spcAft>
                <a:spcPct val="0"/>
              </a:spcAft>
              <a:buClrTx/>
              <a:buSzTx/>
              <a:buFontTx/>
              <a:buNone/>
              <a:tabLst/>
              <a:defRPr/>
            </a:pPr>
            <a:r>
              <a:rPr lang="en-US" dirty="0" smtClean="0"/>
              <a:t>As</a:t>
            </a:r>
            <a:r>
              <a:rPr lang="en-US" baseline="0" dirty="0" smtClean="0"/>
              <a:t> may notice that t</a:t>
            </a:r>
            <a:r>
              <a:rPr lang="en-US" dirty="0" smtClean="0"/>
              <a:t>here is no closed</a:t>
            </a:r>
            <a:r>
              <a:rPr lang="en-US" baseline="0" dirty="0" smtClean="0"/>
              <a:t>-form </a:t>
            </a:r>
            <a:r>
              <a:rPr lang="en-US" baseline="0" dirty="0" err="1" smtClean="0"/>
              <a:t>formular</a:t>
            </a:r>
            <a:r>
              <a:rPr lang="en-US" baseline="0" dirty="0" smtClean="0"/>
              <a:t> for K. But if you look at the model carefully, all parameters, received signal strength and the reliability,  are locally  measurable. The K can be searched via local, control-theoretic approach.</a:t>
            </a:r>
          </a:p>
          <a:p>
            <a:pPr marL="0" marR="0" lvl="1" indent="0" algn="l" defTabSz="893735" rtl="0" eaLnBrk="0" fontAlgn="base" latinLnBrk="0" hangingPunct="0">
              <a:lnSpc>
                <a:spcPct val="100000"/>
              </a:lnSpc>
              <a:spcBef>
                <a:spcPct val="30000"/>
              </a:spcBef>
              <a:spcAft>
                <a:spcPct val="0"/>
              </a:spcAft>
              <a:buClrTx/>
              <a:buSzTx/>
              <a:buFontTx/>
              <a:buNone/>
              <a:tabLst/>
              <a:defRPr/>
            </a:pPr>
            <a:endParaRPr lang="en-US" baseline="0" dirty="0" smtClean="0"/>
          </a:p>
          <a:p>
            <a:pPr marL="0" marR="0" lvl="1" indent="0" algn="l" defTabSz="893735" rtl="0" eaLnBrk="0" fontAlgn="base" latinLnBrk="0" hangingPunct="0">
              <a:lnSpc>
                <a:spcPct val="100000"/>
              </a:lnSpc>
              <a:spcBef>
                <a:spcPct val="30000"/>
              </a:spcBef>
              <a:spcAft>
                <a:spcPct val="0"/>
              </a:spcAft>
              <a:buClrTx/>
              <a:buSzTx/>
              <a:buFontTx/>
              <a:buNone/>
              <a:tabLst/>
              <a:defRPr/>
            </a:pPr>
            <a:r>
              <a:rPr lang="en-US" baseline="0" dirty="0" smtClean="0"/>
              <a:t>We define the PRK model based on signal strength instead of geographic distance based on two reason: 1). The signal strength is locally  measurable; 2). It can deal with wireless channel irregularity, (such as different transmission power or non-uniform signal attenuation, as we shown here).</a:t>
            </a:r>
          </a:p>
          <a:p>
            <a:pPr marL="0" marR="0" lvl="1" indent="0" algn="l" defTabSz="893735" rtl="0" eaLnBrk="0" fontAlgn="base" latinLnBrk="0" hangingPunct="0">
              <a:lnSpc>
                <a:spcPct val="100000"/>
              </a:lnSpc>
              <a:spcBef>
                <a:spcPct val="30000"/>
              </a:spcBef>
              <a:spcAft>
                <a:spcPct val="0"/>
              </a:spcAft>
              <a:buClrTx/>
              <a:buSzTx/>
              <a:buFontTx/>
              <a:buNone/>
              <a:tabLst/>
              <a:defRPr/>
            </a:pPr>
            <a:endParaRPr lang="en-US" baseline="0" dirty="0" smtClean="0"/>
          </a:p>
          <a:p>
            <a:pPr marL="0" marR="0" lvl="1" indent="0" algn="l" defTabSz="893735" rtl="0" eaLnBrk="0" fontAlgn="base" latinLnBrk="0" hangingPunct="0">
              <a:lnSpc>
                <a:spcPct val="100000"/>
              </a:lnSpc>
              <a:spcBef>
                <a:spcPct val="30000"/>
              </a:spcBef>
              <a:spcAft>
                <a:spcPct val="0"/>
              </a:spcAft>
              <a:buClrTx/>
              <a:buSzTx/>
              <a:buFontTx/>
              <a:buNone/>
              <a:tabLst/>
              <a:defRPr/>
            </a:pPr>
            <a:endParaRPr lang="en-US" baseline="0" dirty="0" smtClean="0"/>
          </a:p>
          <a:p>
            <a:pPr marL="0" marR="0" lvl="1" indent="0" algn="l" defTabSz="893735" rtl="0" eaLnBrk="0" fontAlgn="base" latinLnBrk="0" hangingPunct="0">
              <a:lnSpc>
                <a:spcPct val="100000"/>
              </a:lnSpc>
              <a:spcBef>
                <a:spcPct val="30000"/>
              </a:spcBef>
              <a:spcAft>
                <a:spcPct val="0"/>
              </a:spcAft>
              <a:buClrTx/>
              <a:buSzTx/>
              <a:buFontTx/>
              <a:buNone/>
              <a:tabLst/>
              <a:defRPr/>
            </a:pPr>
            <a:endParaRPr lang="en-US" baseline="0" dirty="0" smtClean="0"/>
          </a:p>
          <a:p>
            <a:pPr marL="0" lvl="1" defTabSz="893735">
              <a:defRPr/>
            </a:pPr>
            <a:r>
              <a:rPr lang="en-US" baseline="0" dirty="0" smtClean="0"/>
              <a:t>As link quality is online, locally </a:t>
            </a:r>
            <a:r>
              <a:rPr lang="en-US" baseline="0" dirty="0" err="1" smtClean="0"/>
              <a:t>meaured</a:t>
            </a:r>
            <a:r>
              <a:rPr lang="en-US" baseline="0" dirty="0" smtClean="0"/>
              <a:t> metric. It can be obtained through real-time, data-driven, passive measurement. </a:t>
            </a:r>
            <a:endParaRPr lang="en-US" dirty="0" smtClean="0"/>
          </a:p>
          <a:p>
            <a:pPr marL="0" lvl="1" defTabSz="893735">
              <a:defRPr/>
            </a:pPr>
            <a:endParaRPr lang="en-US" dirty="0" smtClean="0"/>
          </a:p>
          <a:p>
            <a:pPr marL="0" lvl="1" defTabSz="893735">
              <a:defRPr/>
            </a:pPr>
            <a:r>
              <a:rPr lang="en-US" dirty="0" smtClean="0"/>
              <a:t>It</a:t>
            </a:r>
            <a:r>
              <a:rPr lang="en-US" baseline="0" dirty="0" smtClean="0"/>
              <a:t> is desirable to use the minimum k that ensure a certain link quality, since it tends to avoid throughput loss cased by using any unnecessarily large K.</a:t>
            </a:r>
          </a:p>
          <a:p>
            <a:pPr marL="0" lvl="1" defTabSz="893735">
              <a:defRPr/>
            </a:pPr>
            <a:endParaRPr lang="en-US" dirty="0" smtClean="0"/>
          </a:p>
          <a:p>
            <a:pPr marL="0" lvl="1" defTabSz="893735">
              <a:defRPr/>
            </a:pPr>
            <a:r>
              <a:rPr lang="en-US" dirty="0" smtClean="0"/>
              <a:t>where P(</a:t>
            </a:r>
            <a:r>
              <a:rPr lang="en-US" dirty="0" err="1" smtClean="0"/>
              <a:t>ni</a:t>
            </a:r>
            <a:r>
              <a:rPr lang="en-US" dirty="0" smtClean="0"/>
              <a:t>, nr) and P(ns, nr) is the strength of signals reaching nr from </a:t>
            </a:r>
            <a:r>
              <a:rPr lang="en-US" dirty="0" err="1" smtClean="0"/>
              <a:t>ni</a:t>
            </a:r>
            <a:r>
              <a:rPr lang="en-US" dirty="0" smtClean="0"/>
              <a:t> and ns respectively, and</a:t>
            </a:r>
          </a:p>
          <a:p>
            <a:pPr marL="0" lvl="1" defTabSz="893735">
              <a:defRPr/>
            </a:pPr>
            <a:r>
              <a:rPr lang="en-US" dirty="0" smtClean="0"/>
              <a:t>Benefits of PRK model:</a:t>
            </a:r>
          </a:p>
          <a:p>
            <a:pPr marL="0" marR="0" lvl="1" indent="0" algn="l" defTabSz="893735" rtl="0" eaLnBrk="0" fontAlgn="base" latinLnBrk="0" hangingPunct="0">
              <a:lnSpc>
                <a:spcPct val="100000"/>
              </a:lnSpc>
              <a:spcBef>
                <a:spcPct val="30000"/>
              </a:spcBef>
              <a:spcAft>
                <a:spcPct val="0"/>
              </a:spcAft>
              <a:buClrTx/>
              <a:buSzTx/>
              <a:buFontTx/>
              <a:buNone/>
              <a:tabLst/>
              <a:defRPr/>
            </a:pPr>
            <a:r>
              <a:rPr lang="en-US" dirty="0" smtClean="0"/>
              <a:t> 1. K(ns, nr, </a:t>
            </a:r>
            <a:r>
              <a:rPr lang="en-US" dirty="0" err="1" smtClean="0"/>
              <a:t>Tpdr</a:t>
            </a:r>
            <a:r>
              <a:rPr lang="en-US" dirty="0" smtClean="0"/>
              <a:t>) is chosen such that the  probability of nr successfully receiving packets from ns is at least </a:t>
            </a:r>
            <a:r>
              <a:rPr lang="en-US" dirty="0" err="1" smtClean="0"/>
              <a:t>Tpdr</a:t>
            </a:r>
            <a:r>
              <a:rPr lang="en-US" dirty="0" smtClean="0"/>
              <a:t> in the presence of interference from all concurrent transmitters</a:t>
            </a:r>
          </a:p>
          <a:p>
            <a:pPr marL="0" lvl="1" defTabSz="893735">
              <a:defRPr/>
            </a:pPr>
            <a:endParaRPr lang="en-US" dirty="0" smtClean="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15</a:t>
            </a:fld>
            <a:endParaRPr lang="en-US" altLang="zh-C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understand the potential performance of PRK-based</a:t>
            </a:r>
            <a:r>
              <a:rPr lang="en-US" baseline="0" dirty="0" smtClean="0"/>
              <a:t> scheduling, we compare it with </a:t>
            </a:r>
            <a:r>
              <a:rPr lang="en-US" baseline="0" dirty="0" err="1" smtClean="0"/>
              <a:t>sinr</a:t>
            </a:r>
            <a:r>
              <a:rPr lang="en-US" baseline="0" dirty="0" smtClean="0"/>
              <a:t>-based scheduling using a same centralized algorithm.  What we have find that is that , the PRK based scheduling can achieved a throughput very close to the </a:t>
            </a:r>
            <a:r>
              <a:rPr lang="en-US" baseline="0" dirty="0" err="1" smtClean="0"/>
              <a:t>snr</a:t>
            </a:r>
            <a:r>
              <a:rPr lang="en-US" baseline="0" dirty="0" smtClean="0"/>
              <a:t>-based scheduling while ensuring the link reliability at the same time, especially when the link reliability is high. For example, when PDR requirement is more than 50%, the median throughput loss is less than 5%.</a:t>
            </a:r>
          </a:p>
          <a:p>
            <a:endParaRPr lang="en-US" baseline="0" dirty="0" smtClean="0"/>
          </a:p>
          <a:p>
            <a:r>
              <a:rPr lang="en-US" dirty="0" smtClean="0"/>
              <a:t>Throughput</a:t>
            </a:r>
            <a:r>
              <a:rPr lang="en-US" baseline="0" dirty="0" smtClean="0"/>
              <a:t> loss : </a:t>
            </a:r>
            <a:r>
              <a:rPr lang="en-US" dirty="0" smtClean="0"/>
              <a:t>( </a:t>
            </a:r>
            <a:r>
              <a:rPr lang="en-US" dirty="0" err="1" smtClean="0"/>
              <a:t>T_sinr</a:t>
            </a:r>
            <a:r>
              <a:rPr lang="en-US" baseline="0" dirty="0" smtClean="0"/>
              <a:t> – </a:t>
            </a:r>
            <a:r>
              <a:rPr lang="en-US" baseline="0" dirty="0" err="1" smtClean="0"/>
              <a:t>T_prk</a:t>
            </a:r>
            <a:r>
              <a:rPr lang="en-US" baseline="0" dirty="0" smtClean="0"/>
              <a:t> ) / </a:t>
            </a:r>
            <a:r>
              <a:rPr lang="en-US" baseline="0" dirty="0" err="1" smtClean="0"/>
              <a:t>T_sinr</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16</a:t>
            </a:fld>
            <a:endParaRPr lang="en-US" altLang="zh-C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a:t>
            </a:r>
            <a:r>
              <a:rPr lang="en-US" dirty="0" err="1" smtClean="0"/>
              <a:t>verfiy</a:t>
            </a:r>
            <a:r>
              <a:rPr lang="en-US" dirty="0" smtClean="0"/>
              <a:t> the </a:t>
            </a:r>
            <a:r>
              <a:rPr lang="en-US" baseline="0" dirty="0" smtClean="0"/>
              <a:t>analytic and simulation result, we perform experiments studies on two test beds:  </a:t>
            </a:r>
            <a:r>
              <a:rPr lang="en-US" baseline="0" dirty="0" err="1" smtClean="0"/>
              <a:t>NetEye</a:t>
            </a:r>
            <a:r>
              <a:rPr lang="en-US" baseline="0" dirty="0" smtClean="0"/>
              <a:t> at Wayne State </a:t>
            </a:r>
            <a:r>
              <a:rPr lang="en-US" baseline="0" dirty="0" err="1" smtClean="0"/>
              <a:t>Unviversity</a:t>
            </a:r>
            <a:r>
              <a:rPr lang="en-US" baseline="0" dirty="0" smtClean="0"/>
              <a:t>, and  </a:t>
            </a:r>
            <a:r>
              <a:rPr lang="en-US" baseline="0" dirty="0" err="1" smtClean="0"/>
              <a:t>Motelab</a:t>
            </a:r>
            <a:r>
              <a:rPr lang="en-US" baseline="0" dirty="0" smtClean="0"/>
              <a:t> </a:t>
            </a:r>
            <a:r>
              <a:rPr lang="en-US" baseline="0" dirty="0" err="1" smtClean="0"/>
              <a:t>atHarvard</a:t>
            </a:r>
            <a:r>
              <a:rPr lang="en-US" baseline="0" dirty="0" smtClean="0"/>
              <a:t>.  (We choose these two </a:t>
            </a:r>
            <a:r>
              <a:rPr lang="en-US" baseline="0" dirty="0" err="1" smtClean="0"/>
              <a:t>testbeds</a:t>
            </a:r>
            <a:r>
              <a:rPr lang="en-US" baseline="0" dirty="0" smtClean="0"/>
              <a:t> so that we can verify our analytical and simulation result).</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17</a:t>
            </a:fld>
            <a:endParaRPr lang="en-US" altLang="zh-C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here</a:t>
            </a:r>
            <a:r>
              <a:rPr lang="en-US" baseline="0" dirty="0" smtClean="0"/>
              <a:t> are the results. We look at two types of scheduling: for the objective of ensuring receiver side SINR to be 8dB or 5dB, or for the purpose of throughput maximization, we measure the link reliability and throughput. We observe similar phenomena between PRK-based and SINR-based scheduling, which verifies our analytical and simulation result.  As you may already predict, the throughput-maximize algorithm gives you higher throughput, but lower link reliability.</a:t>
            </a:r>
            <a:endParaRPr lang="en-US" dirty="0" smtClean="0"/>
          </a:p>
          <a:p>
            <a:endParaRPr lang="en-US" dirty="0" smtClean="0"/>
          </a:p>
          <a:p>
            <a:r>
              <a:rPr lang="en-US" dirty="0" smtClean="0"/>
              <a:t>For grid networks;</a:t>
            </a:r>
          </a:p>
          <a:p>
            <a:endParaRPr lang="en-US" dirty="0" smtClean="0"/>
          </a:p>
          <a:p>
            <a:r>
              <a:rPr lang="en-US" dirty="0" smtClean="0"/>
              <a:t>The PDR in PRK-based scheduling is slightly lower than that in </a:t>
            </a:r>
            <a:r>
              <a:rPr lang="en-US" dirty="0" err="1" smtClean="0"/>
              <a:t>SINRbased</a:t>
            </a:r>
            <a:endParaRPr lang="en-US" dirty="0" smtClean="0"/>
          </a:p>
          <a:p>
            <a:r>
              <a:rPr lang="en-US" dirty="0" smtClean="0"/>
              <a:t>scheduling, but the throughput tends to be higher in</a:t>
            </a:r>
          </a:p>
          <a:p>
            <a:r>
              <a:rPr lang="en-US" dirty="0" smtClean="0"/>
              <a:t>PRK-based scheduling. The reason why PRK-based scheduling</a:t>
            </a:r>
          </a:p>
          <a:p>
            <a:r>
              <a:rPr lang="en-US" dirty="0" smtClean="0"/>
              <a:t>tends to have slightly lower PDR and higher throughput is</a:t>
            </a:r>
          </a:p>
          <a:p>
            <a:r>
              <a:rPr lang="en-US" dirty="0" smtClean="0"/>
              <a:t>because PRK schedules are slightly shorter (e.g., by 3-4 slots</a:t>
            </a:r>
          </a:p>
          <a:p>
            <a:r>
              <a:rPr lang="en-US" dirty="0" smtClean="0"/>
              <a:t>less) than SINR schedules, and this is enabled by the fact that</a:t>
            </a:r>
          </a:p>
          <a:p>
            <a:r>
              <a:rPr lang="en-US" dirty="0" smtClean="0"/>
              <a:t>silencing/removing links closer-by in the PRK model allows</a:t>
            </a:r>
          </a:p>
          <a:p>
            <a:r>
              <a:rPr lang="en-US" dirty="0" smtClean="0"/>
              <a:t>more concurrently transmitting remote links (as discussed in</a:t>
            </a:r>
          </a:p>
          <a:p>
            <a:r>
              <a:rPr lang="en-US" dirty="0" smtClean="0"/>
              <a:t>Proposition 4).</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18</a:t>
            </a:fld>
            <a:endParaRPr lang="en-US" altLang="zh-C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Simular</a:t>
            </a:r>
            <a:r>
              <a:rPr lang="en-US" dirty="0" smtClean="0"/>
              <a:t> trend</a:t>
            </a:r>
            <a:r>
              <a:rPr lang="en-US" baseline="0" dirty="0" smtClean="0"/>
              <a:t> in the result of </a:t>
            </a:r>
            <a:r>
              <a:rPr lang="en-US" baseline="0" dirty="0" err="1" smtClean="0"/>
              <a:t>motelab</a:t>
            </a:r>
            <a:r>
              <a:rPr lang="en-US" baseline="0" dirty="0" smtClean="0"/>
              <a:t>.</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19</a:t>
            </a:fld>
            <a:endParaRPr lang="en-US" altLang="zh-C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summarize,</a:t>
            </a:r>
          </a:p>
          <a:p>
            <a:r>
              <a:rPr lang="en-US" baseline="0" dirty="0" smtClean="0"/>
              <a:t>  To ensure predicable </a:t>
            </a:r>
            <a:r>
              <a:rPr lang="en-US" baseline="0" dirty="0" err="1" smtClean="0"/>
              <a:t>QoS</a:t>
            </a:r>
            <a:r>
              <a:rPr lang="en-US" baseline="0" dirty="0" smtClean="0"/>
              <a:t> in mission-critical wireless sensing and controlling system, we build a solid foundation, the PRK model, for the  effective interference management.  The higher link reliability requirement (of the mission-critical system )enable us to design the PRK model, which inherits the locality of the Protocol model and the high fidelity of the physical model. </a:t>
            </a:r>
          </a:p>
          <a:p>
            <a:r>
              <a:rPr lang="en-US" baseline="0" dirty="0" smtClean="0"/>
              <a:t> </a:t>
            </a:r>
          </a:p>
          <a:p>
            <a:r>
              <a:rPr lang="en-US" baseline="0" dirty="0" smtClean="0"/>
              <a:t>Therefore,  we believe that the PRK model enables us to design new distributed protocols, which has predictable performance in the presence of the dynamics.</a:t>
            </a:r>
          </a:p>
          <a:p>
            <a:endParaRPr lang="en-US" baseline="0" dirty="0" smtClean="0"/>
          </a:p>
          <a:p>
            <a:r>
              <a:rPr lang="en-US" baseline="0" dirty="0" smtClean="0"/>
              <a:t>Here are some on-going works we are studying :</a:t>
            </a:r>
          </a:p>
          <a:p>
            <a:r>
              <a:rPr lang="en-US" baseline="0" dirty="0" smtClean="0"/>
              <a:t> 1. how to identify the optimal K in the distributed protocol ? For example using some control theory.</a:t>
            </a:r>
          </a:p>
          <a:p>
            <a:r>
              <a:rPr lang="en-US" baseline="0" dirty="0" smtClean="0"/>
              <a:t> 2. How to coordinate among the nodes when the K is larger than 1, that  ?</a:t>
            </a:r>
          </a:p>
          <a:p>
            <a:r>
              <a:rPr lang="en-US" baseline="0" dirty="0" smtClean="0"/>
              <a:t> 3.  We also try to support some real-time scheduling, which is not supported by the current (inaccurate ratio-k model today)</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21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Interference model,</a:t>
            </a:r>
            <a:r>
              <a:rPr lang="en-US" baseline="0" dirty="0" smtClean="0"/>
              <a:t> which tell who will interfere with whom in the wireless networks.</a:t>
            </a:r>
            <a:endParaRPr lang="en-US" dirty="0" smtClean="0"/>
          </a:p>
          <a:p>
            <a:endParaRPr lang="en-US" dirty="0" smtClean="0"/>
          </a:p>
          <a:p>
            <a:r>
              <a:rPr lang="en-US" dirty="0" smtClean="0"/>
              <a:t>Our goal is to understand the impact of  the interference model.</a:t>
            </a:r>
          </a:p>
          <a:p>
            <a:endParaRPr lang="en-US" dirty="0" smtClean="0"/>
          </a:p>
          <a:p>
            <a:r>
              <a:rPr lang="en-US" dirty="0" smtClean="0"/>
              <a:t>Co-channel interference can</a:t>
            </a:r>
            <a:r>
              <a:rPr lang="en-US" baseline="0" dirty="0" smtClean="0"/>
              <a:t> reduce reliability and increase uncertainty in data communication</a:t>
            </a:r>
          </a:p>
          <a:p>
            <a:endParaRPr lang="en-US" baseline="0" dirty="0" smtClean="0"/>
          </a:p>
          <a:p>
            <a:r>
              <a:rPr lang="en-US" baseline="0" dirty="0" smtClean="0"/>
              <a:t>The interference model which predict a set of concurrent transmissions may interfere with one another.</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 past decades ….</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3</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given that the ratio-K model is an approximate model, our question is …</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5</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 scheduling based on the ratio-2 model in grid networks</a:t>
            </a:r>
          </a:p>
          <a:p>
            <a:endParaRPr lang="en-US" dirty="0" smtClean="0"/>
          </a:p>
          <a:p>
            <a:r>
              <a:rPr lang="en-US" dirty="0" smtClean="0"/>
              <a:t>We notice</a:t>
            </a:r>
            <a:r>
              <a:rPr lang="en-US" baseline="0" dirty="0" smtClean="0"/>
              <a:t> that all the existing works only look at the case that K = 1 or 2, we decide to perform a very detail study on the performance the ratio-k-based scheduling. </a:t>
            </a:r>
          </a:p>
          <a:p>
            <a:endParaRPr lang="en-US" baseline="0" dirty="0" smtClean="0"/>
          </a:p>
          <a:p>
            <a:r>
              <a:rPr lang="en-US" baseline="0" dirty="0" smtClean="0"/>
              <a:t>For that </a:t>
            </a:r>
            <a:r>
              <a:rPr lang="en-US" baseline="0" dirty="0" err="1" smtClean="0"/>
              <a:t>purpse</a:t>
            </a:r>
            <a:r>
              <a:rPr lang="en-US" baseline="0" dirty="0" smtClean="0"/>
              <a:t>, we analyze the optimal ratio-k –based scheduling under different context such as the grid and Poisson random networks. The key metric we look at is the link quality and throughput. </a:t>
            </a:r>
          </a:p>
          <a:p>
            <a:endParaRPr lang="en-US" baseline="0" dirty="0" smtClean="0"/>
          </a:p>
          <a:p>
            <a:r>
              <a:rPr lang="en-US" baseline="0" dirty="0" smtClean="0"/>
              <a:t>If you are interested in the detail analysis, you can find it in our paper.</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7</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Based</a:t>
            </a:r>
            <a:r>
              <a:rPr lang="en-US" baseline="0" dirty="0" smtClean="0"/>
              <a:t> on the analytic model, we perform a comprehensive numerical analysis.</a:t>
            </a:r>
          </a:p>
          <a:p>
            <a:endParaRPr lang="en-US" dirty="0" smtClean="0"/>
          </a:p>
          <a:p>
            <a:r>
              <a:rPr lang="en-US" dirty="0" smtClean="0"/>
              <a:t>Assume equal transmission power across nodes</a:t>
            </a:r>
            <a:r>
              <a:rPr lang="en-US" baseline="0" dirty="0" smtClean="0"/>
              <a:t>  </a:t>
            </a:r>
          </a:p>
          <a:p>
            <a:endParaRPr lang="en-US" baseline="0" dirty="0" smtClean="0"/>
          </a:p>
          <a:p>
            <a:r>
              <a:rPr lang="en-US" baseline="0" dirty="0" smtClean="0"/>
              <a:t>Most of the existing MAC protocols use a fixed value of k for all cases, i.e., K = 2.</a:t>
            </a:r>
          </a:p>
          <a:p>
            <a:r>
              <a:rPr lang="en-US" baseline="0" dirty="0" smtClean="0"/>
              <a:t>At the beginning, we want to find a certain K that can achieve the maximal throughput for the most of time; However, we find this K does not exist. In fact, the value of K in ratio-K model is highly sensitive to all these factors.</a:t>
            </a:r>
          </a:p>
          <a:p>
            <a:endParaRPr lang="en-US" baseline="0" dirty="0" smtClean="0"/>
          </a:p>
          <a:p>
            <a:r>
              <a:rPr lang="en-US" baseline="0" dirty="0" smtClean="0"/>
              <a:t>On the other side,. We find that this is the reason lead to the bad performance of  the ratio-K model</a:t>
            </a:r>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8</a:t>
            </a:fld>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a:t>
            </a:r>
            <a:r>
              <a:rPr lang="en-US" baseline="0" dirty="0" smtClean="0"/>
              <a:t> is a </a:t>
            </a:r>
            <a:r>
              <a:rPr lang="en-US" baseline="0" dirty="0" err="1" smtClean="0"/>
              <a:t>frist</a:t>
            </a:r>
            <a:r>
              <a:rPr lang="en-US" baseline="0" dirty="0" smtClean="0"/>
              <a:t> set of data.</a:t>
            </a:r>
            <a:endParaRPr lang="en-US" dirty="0" smtClean="0"/>
          </a:p>
          <a:p>
            <a:r>
              <a:rPr lang="en-US" dirty="0" smtClean="0"/>
              <a:t>What we show here is that,</a:t>
            </a:r>
            <a:r>
              <a:rPr lang="en-US" baseline="0" dirty="0" smtClean="0"/>
              <a:t> how sensitive the network throughput of ratio-k based scheduling can is if we vary the K in ratio-K model a delta-k distance from the optimal K ( achieve a maximal throughput) . That is , you can have very bad/low network throughput if you don’t use the right k in the ratio-k based scheduling.</a:t>
            </a:r>
          </a:p>
          <a:p>
            <a:endParaRPr lang="en-US" dirty="0" smtClean="0"/>
          </a:p>
          <a:p>
            <a:endParaRPr lang="en-US" dirty="0" smtClean="0"/>
          </a:p>
          <a:p>
            <a:r>
              <a:rPr lang="en-US" dirty="0" smtClean="0"/>
              <a:t>1.</a:t>
            </a:r>
            <a:r>
              <a:rPr lang="en-US" baseline="0" dirty="0" smtClean="0"/>
              <a:t> In the left figures, </a:t>
            </a:r>
            <a:endParaRPr lang="en-US" dirty="0" smtClean="0"/>
          </a:p>
          <a:p>
            <a:r>
              <a:rPr lang="en-US" dirty="0" smtClean="0"/>
              <a:t>2. The right figure</a:t>
            </a:r>
            <a:r>
              <a:rPr lang="en-US" baseline="0" dirty="0" smtClean="0"/>
              <a:t> shows that when k is small, the throughput loss tends to be small.</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9</a:t>
            </a:fld>
            <a:endParaRPr lang="en-US"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Moreover, we find</a:t>
            </a:r>
            <a:r>
              <a:rPr lang="en-US" baseline="0" dirty="0" smtClean="0"/>
              <a:t> that the question of how choose the optimal k is quite complex.</a:t>
            </a:r>
          </a:p>
          <a:p>
            <a:r>
              <a:rPr lang="en-US" baseline="0" dirty="0" smtClean="0"/>
              <a:t> as what we show in the </a:t>
            </a:r>
            <a:r>
              <a:rPr lang="en-US" baseline="0" dirty="0" err="1" smtClean="0"/>
              <a:t>fiugre</a:t>
            </a:r>
            <a:r>
              <a:rPr lang="en-US" baseline="0" dirty="0" smtClean="0"/>
              <a:t>, the optimal K value may vary as the network </a:t>
            </a:r>
            <a:r>
              <a:rPr lang="en-US" baseline="0" dirty="0" err="1" smtClean="0"/>
              <a:t>enviroment</a:t>
            </a:r>
            <a:r>
              <a:rPr lang="en-US" baseline="0" dirty="0" smtClean="0"/>
              <a:t>/ set-up changes. In general, it is hard to find a closed formed </a:t>
            </a:r>
            <a:r>
              <a:rPr lang="en-US" baseline="0" dirty="0" err="1" smtClean="0"/>
              <a:t>formular</a:t>
            </a:r>
            <a:r>
              <a:rPr lang="en-US" baseline="0" dirty="0" smtClean="0"/>
              <a:t> for the optimal K.</a:t>
            </a:r>
          </a:p>
          <a:p>
            <a:endParaRPr lang="en-US" baseline="0" dirty="0" smtClean="0"/>
          </a:p>
          <a:p>
            <a:r>
              <a:rPr lang="en-US" baseline="0" dirty="0" smtClean="0"/>
              <a:t> That’s for the throughput. We also observe similar </a:t>
            </a:r>
            <a:r>
              <a:rPr lang="en-US" baseline="0" dirty="0" err="1" smtClean="0"/>
              <a:t>pehnomena</a:t>
            </a:r>
            <a:r>
              <a:rPr lang="en-US" baseline="0" dirty="0" smtClean="0"/>
              <a:t> for link quality. For example,  if the K vary a little bit from the minimum k to ensure a certain link quality, the link quality varies significantly.</a:t>
            </a:r>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10</a:t>
            </a:fld>
            <a:endParaRPr lang="en-US" altLang="zh-C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also</a:t>
            </a:r>
            <a:r>
              <a:rPr lang="en-US" baseline="0" dirty="0" smtClean="0"/>
              <a:t> find that it is not practical to use a single fixed K to guarantee a certain link quality</a:t>
            </a:r>
            <a:endParaRPr lang="en-US" dirty="0" smtClean="0"/>
          </a:p>
          <a:p>
            <a:r>
              <a:rPr lang="en-US" dirty="0" smtClean="0"/>
              <a:t>(</a:t>
            </a:r>
            <a:r>
              <a:rPr lang="en-US" dirty="0" err="1" smtClean="0"/>
              <a:t>PDR_k</a:t>
            </a:r>
            <a:r>
              <a:rPr lang="en-US" dirty="0" smtClean="0"/>
              <a:t> – 0.8)/0.8</a:t>
            </a:r>
          </a:p>
          <a:p>
            <a:endParaRPr lang="en-US" dirty="0" smtClean="0"/>
          </a:p>
          <a:p>
            <a:pPr>
              <a:buFont typeface="Arial" pitchFamily="34" charset="0"/>
              <a:buChar char="•"/>
            </a:pPr>
            <a:r>
              <a:rPr lang="en-US" dirty="0" smtClean="0"/>
              <a:t>K </a:t>
            </a:r>
            <a:r>
              <a:rPr lang="en-US" baseline="0" dirty="0" smtClean="0"/>
              <a:t> is equal or less than 2 tend to be not good constant number for  ensuring reliable data </a:t>
            </a:r>
            <a:r>
              <a:rPr lang="en-US" baseline="0" dirty="0" err="1" smtClean="0"/>
              <a:t>delievery</a:t>
            </a:r>
            <a:r>
              <a:rPr lang="en-US" baseline="0" dirty="0" smtClean="0"/>
              <a:t>(80%)</a:t>
            </a:r>
          </a:p>
          <a:p>
            <a:pPr lvl="1">
              <a:buFont typeface="Arial" pitchFamily="34" charset="0"/>
              <a:buChar char="•"/>
            </a:pPr>
            <a:r>
              <a:rPr lang="en-US" baseline="0" dirty="0" smtClean="0"/>
              <a:t>A constant K = 2 is unable to guarantee 80% link reliability with non-negligible probability</a:t>
            </a:r>
          </a:p>
          <a:p>
            <a:pPr lvl="1">
              <a:buFont typeface="Arial" pitchFamily="34" charset="0"/>
              <a:buChar char="•"/>
            </a:pPr>
            <a:r>
              <a:rPr lang="en-US" baseline="0" dirty="0" smtClean="0"/>
              <a:t>A constant k = 1.4 is most likely ensure 80% link reliability, even though it is the optimal k for maximizing the throughput with a wide variety of system configurations in our study.</a:t>
            </a:r>
          </a:p>
          <a:p>
            <a:pPr lvl="0">
              <a:buFont typeface="Arial" pitchFamily="34" charset="0"/>
              <a:buChar char="•"/>
            </a:pPr>
            <a:r>
              <a:rPr lang="en-US" baseline="0" dirty="0" smtClean="0"/>
              <a:t> A larger K can increase the link quality, but it usually comes at a cost of throughput due to the less spatial reuse.</a:t>
            </a:r>
            <a:endParaRPr lang="en-US" dirty="0"/>
          </a:p>
        </p:txBody>
      </p:sp>
      <p:sp>
        <p:nvSpPr>
          <p:cNvPr id="4" name="Slide Number Placeholder 3"/>
          <p:cNvSpPr>
            <a:spLocks noGrp="1"/>
          </p:cNvSpPr>
          <p:nvPr>
            <p:ph type="sldNum" sz="quarter" idx="10"/>
          </p:nvPr>
        </p:nvSpPr>
        <p:spPr/>
        <p:txBody>
          <a:bodyPr/>
          <a:lstStyle/>
          <a:p>
            <a:pPr>
              <a:defRPr/>
            </a:pPr>
            <a:fld id="{16123726-2B2C-4D4A-B0EA-C272E6367F31}" type="slidenum">
              <a:rPr lang="zh-CN" altLang="en-US" smtClean="0"/>
              <a:pPr>
                <a:defRPr/>
              </a:pPr>
              <a:t>11</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flipV="1">
            <a:off x="762000" y="3200400"/>
            <a:ext cx="7724775" cy="55563"/>
          </a:xfrm>
          <a:prstGeom prst="rect">
            <a:avLst/>
          </a:prstGeom>
          <a:gradFill rotWithShape="1">
            <a:gsLst>
              <a:gs pos="0">
                <a:srgbClr val="FF6600"/>
              </a:gs>
              <a:gs pos="100000">
                <a:srgbClr val="FF6600">
                  <a:gamma/>
                  <a:shade val="0"/>
                  <a:invGamma/>
                  <a:alpha val="0"/>
                </a:srgbClr>
              </a:gs>
            </a:gsLst>
            <a:lin ang="0" scaled="1"/>
          </a:gradFill>
          <a:ln w="9525">
            <a:noFill/>
            <a:miter lim="800000"/>
            <a:headEnd/>
            <a:tailEnd/>
          </a:ln>
          <a:effectLst/>
        </p:spPr>
        <p:txBody>
          <a:bodyPr wrap="none" anchor="ctr"/>
          <a:lstStyle/>
          <a:p>
            <a:pPr>
              <a:defRPr/>
            </a:pPr>
            <a:endParaRPr lang="en-US"/>
          </a:p>
        </p:txBody>
      </p:sp>
      <p:sp>
        <p:nvSpPr>
          <p:cNvPr id="9219" name="Rectangle 3"/>
          <p:cNvSpPr>
            <a:spLocks noGrp="1" noChangeArrowheads="1"/>
          </p:cNvSpPr>
          <p:nvPr>
            <p:ph type="ctrTitle"/>
          </p:nvPr>
        </p:nvSpPr>
        <p:spPr>
          <a:xfrm>
            <a:off x="685800" y="1905000"/>
            <a:ext cx="7772400" cy="1143000"/>
          </a:xfrm>
        </p:spPr>
        <p:txBody>
          <a:bodyPr/>
          <a:lstStyle>
            <a:lvl1pPr>
              <a:defRPr sz="2400"/>
            </a:lvl1pPr>
          </a:lstStyle>
          <a:p>
            <a:r>
              <a:rPr lang="en-US" altLang="zh-CN"/>
              <a:t>Click to edit Master title style</a:t>
            </a:r>
          </a:p>
        </p:txBody>
      </p:sp>
      <p:sp>
        <p:nvSpPr>
          <p:cNvPr id="9220" name="Rectangle 4"/>
          <p:cNvSpPr>
            <a:spLocks noGrp="1" noChangeArrowheads="1"/>
          </p:cNvSpPr>
          <p:nvPr>
            <p:ph type="subTitle" idx="1"/>
          </p:nvPr>
        </p:nvSpPr>
        <p:spPr>
          <a:xfrm>
            <a:off x="1219200" y="3581400"/>
            <a:ext cx="6400800" cy="1752600"/>
          </a:xfrm>
        </p:spPr>
        <p:txBody>
          <a:bodyPr/>
          <a:lstStyle>
            <a:lvl1pPr marL="0" indent="0" algn="ctr">
              <a:buFont typeface="Wingdings" pitchFamily="2" charset="2"/>
              <a:buNone/>
              <a:defRPr/>
            </a:lvl1pPr>
          </a:lstStyle>
          <a:p>
            <a:r>
              <a:rPr lang="en-US" altLang="zh-CN"/>
              <a:t>Click to edit Master subtitle style</a:t>
            </a:r>
          </a:p>
        </p:txBody>
      </p:sp>
      <p:sp>
        <p:nvSpPr>
          <p:cNvPr id="5" name="Date Placeholder 4"/>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b="0">
                <a:solidFill>
                  <a:schemeClr val="bg2"/>
                </a:solidFill>
                <a:latin typeface="+mn-lt"/>
              </a:defRPr>
            </a:lvl1pPr>
          </a:lstStyle>
          <a:p>
            <a:pPr>
              <a:defRPr/>
            </a:pPr>
            <a:endParaRPr lang="en-US" altLang="zh-CN"/>
          </a:p>
        </p:txBody>
      </p:sp>
      <p:sp>
        <p:nvSpPr>
          <p:cNvPr id="6" name="Footer Placeholder 5"/>
          <p:cNvSpPr>
            <a:spLocks noGrp="1" noChangeArrowheads="1"/>
          </p:cNvSpPr>
          <p:nvPr>
            <p:ph type="ftr" sz="quarter" idx="11"/>
          </p:nvPr>
        </p:nvSpPr>
        <p:spPr bwMode="auto">
          <a:xfrm>
            <a:off x="3429000" y="62484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defRPr sz="1400" b="0">
                <a:solidFill>
                  <a:schemeClr val="bg2"/>
                </a:solidFill>
                <a:latin typeface="+mn-lt"/>
              </a:defRPr>
            </a:lvl1pPr>
          </a:lstStyle>
          <a:p>
            <a:pPr>
              <a:defRPr/>
            </a:pPr>
            <a:r>
              <a:rPr lang="it-IT" altLang="zh-CN" smtClean="0"/>
              <a:t>IEEE SECON 2010, Boston, MA</a:t>
            </a:r>
            <a:endParaRPr lang="en-US" altLang="zh-CN"/>
          </a:p>
        </p:txBody>
      </p:sp>
      <p:sp>
        <p:nvSpPr>
          <p:cNvPr id="7" name="Slide Number Placeholder 6"/>
          <p:cNvSpPr>
            <a:spLocks noGrp="1" noChangeArrowheads="1"/>
          </p:cNvSpPr>
          <p:nvPr>
            <p:ph type="sldNum" sz="quarter" idx="12"/>
          </p:nvPr>
        </p:nvSpPr>
        <p:spPr bwMode="auto">
          <a:xfrm>
            <a:off x="68580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defRPr sz="1400" b="0">
                <a:solidFill>
                  <a:schemeClr val="bg2"/>
                </a:solidFill>
                <a:latin typeface="+mn-lt"/>
              </a:defRPr>
            </a:lvl1pPr>
          </a:lstStyle>
          <a:p>
            <a:pPr>
              <a:defRPr/>
            </a:pPr>
            <a:fld id="{90BC6588-10EF-4503-8389-7841F9211D5F}" type="slidenum">
              <a:rPr lang="en-US" altLang="zh-CN"/>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0975" y="304800"/>
            <a:ext cx="1947863"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4800"/>
            <a:ext cx="5692775"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93038"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524000"/>
            <a:ext cx="38100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524000"/>
            <a:ext cx="38100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62400"/>
            <a:ext cx="38100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93038"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524000"/>
            <a:ext cx="38100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38100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93038"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524000"/>
            <a:ext cx="7772400" cy="4724400"/>
          </a:xfrm>
        </p:spPr>
        <p:txBody>
          <a:bodyPr/>
          <a:lstStyle/>
          <a:p>
            <a:pPr lvl="0"/>
            <a:endParaRPr lang="en-US" noProof="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defRPr sz="18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5240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p:nvSpPr>
        <p:spPr bwMode="gray">
          <a:xfrm flipV="1">
            <a:off x="762000" y="1524000"/>
            <a:ext cx="7724775" cy="26988"/>
          </a:xfrm>
          <a:prstGeom prst="rect">
            <a:avLst/>
          </a:prstGeom>
          <a:gradFill rotWithShape="1">
            <a:gsLst>
              <a:gs pos="0">
                <a:srgbClr val="FF6600"/>
              </a:gs>
              <a:gs pos="100000">
                <a:srgbClr val="FF6600">
                  <a:gamma/>
                  <a:shade val="0"/>
                  <a:invGamma/>
                  <a:alpha val="0"/>
                </a:srgbClr>
              </a:gs>
            </a:gsLst>
            <a:lin ang="0" scaled="1"/>
          </a:gradFill>
          <a:ln w="9525">
            <a:noFill/>
            <a:miter lim="800000"/>
            <a:headEnd/>
            <a:tailEnd/>
          </a:ln>
          <a:effectLst/>
        </p:spPr>
        <p:txBody>
          <a:bodyPr rot="10800000" wrap="none" anchor="ctr"/>
          <a:lstStyle/>
          <a:p>
            <a:pPr>
              <a:defRPr/>
            </a:pPr>
            <a:endParaRPr kumimoji="1" lang="zh-CN" altLang="en-US" sz="2400" b="0">
              <a:latin typeface="Tahoma" pitchFamily="34" charset="0"/>
            </a:endParaRPr>
          </a:p>
        </p:txBody>
      </p:sp>
      <p:sp>
        <p:nvSpPr>
          <p:cNvPr id="6147" name="Rectangle 3"/>
          <p:cNvSpPr>
            <a:spLocks noGrp="1" noChangeArrowheads="1"/>
          </p:cNvSpPr>
          <p:nvPr>
            <p:ph type="title"/>
          </p:nvPr>
        </p:nvSpPr>
        <p:spPr bwMode="auto">
          <a:xfrm>
            <a:off x="685800" y="304800"/>
            <a:ext cx="7793038"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zh-CN" smtClean="0"/>
              <a:t>Click to edit Master title style</a:t>
            </a:r>
          </a:p>
        </p:txBody>
      </p:sp>
      <p:sp>
        <p:nvSpPr>
          <p:cNvPr id="6148" name="Rectangle 4"/>
          <p:cNvSpPr>
            <a:spLocks noGrp="1" noChangeArrowheads="1"/>
          </p:cNvSpPr>
          <p:nvPr>
            <p:ph type="body" idx="1"/>
          </p:nvPr>
        </p:nvSpPr>
        <p:spPr bwMode="auto">
          <a:xfrm>
            <a:off x="685800" y="1524000"/>
            <a:ext cx="77724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a:p>
            <a:pPr lvl="4"/>
            <a:endParaRPr lang="en-US" altLang="zh-CN" smtClean="0"/>
          </a:p>
        </p:txBody>
      </p:sp>
    </p:spTree>
  </p:cSld>
  <p:clrMap bg1="lt1" tx1="dk1" bg2="lt2" tx2="dk2" accent1="accent1" accent2="accent2" accent3="accent3" accent4="accent4" accent5="accent5" accent6="accent6" hlink="hlink" folHlink="folHlink"/>
  <p:sldLayoutIdLst>
    <p:sldLayoutId id="2147483738"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Lst>
  <p:timing>
    <p:tnLst>
      <p:par>
        <p:cTn id="1" dur="indefinite" restart="never" nodeType="tmRoot"/>
      </p:par>
    </p:tnLst>
  </p:timing>
  <p:hf sldNum="0" hdr="0" dt="0"/>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Tahoma" pitchFamily="34" charset="0"/>
        </a:defRPr>
      </a:lvl2pPr>
      <a:lvl3pPr algn="l" rtl="0" eaLnBrk="0" fontAlgn="base" hangingPunct="0">
        <a:spcBef>
          <a:spcPct val="0"/>
        </a:spcBef>
        <a:spcAft>
          <a:spcPct val="0"/>
        </a:spcAft>
        <a:defRPr sz="2800">
          <a:solidFill>
            <a:schemeClr val="tx2"/>
          </a:solidFill>
          <a:latin typeface="Tahoma" pitchFamily="34" charset="0"/>
        </a:defRPr>
      </a:lvl3pPr>
      <a:lvl4pPr algn="l" rtl="0" eaLnBrk="0" fontAlgn="base" hangingPunct="0">
        <a:spcBef>
          <a:spcPct val="0"/>
        </a:spcBef>
        <a:spcAft>
          <a:spcPct val="0"/>
        </a:spcAft>
        <a:defRPr sz="2800">
          <a:solidFill>
            <a:schemeClr val="tx2"/>
          </a:solidFill>
          <a:latin typeface="Tahoma" pitchFamily="34" charset="0"/>
        </a:defRPr>
      </a:lvl4pPr>
      <a:lvl5pPr algn="l" rtl="0" eaLnBrk="0" fontAlgn="base" hangingPunct="0">
        <a:spcBef>
          <a:spcPct val="0"/>
        </a:spcBef>
        <a:spcAft>
          <a:spcPct val="0"/>
        </a:spcAft>
        <a:defRPr sz="2800">
          <a:solidFill>
            <a:schemeClr val="tx2"/>
          </a:solidFill>
          <a:latin typeface="Tahoma" pitchFamily="34" charset="0"/>
        </a:defRPr>
      </a:lvl5pPr>
      <a:lvl6pPr marL="457200" algn="l" rtl="0" fontAlgn="base">
        <a:spcBef>
          <a:spcPct val="0"/>
        </a:spcBef>
        <a:spcAft>
          <a:spcPct val="0"/>
        </a:spcAft>
        <a:defRPr sz="2800">
          <a:solidFill>
            <a:schemeClr val="tx2"/>
          </a:solidFill>
          <a:latin typeface="Tahoma" pitchFamily="34" charset="0"/>
        </a:defRPr>
      </a:lvl6pPr>
      <a:lvl7pPr marL="914400" algn="l" rtl="0" fontAlgn="base">
        <a:spcBef>
          <a:spcPct val="0"/>
        </a:spcBef>
        <a:spcAft>
          <a:spcPct val="0"/>
        </a:spcAft>
        <a:defRPr sz="2800">
          <a:solidFill>
            <a:schemeClr val="tx2"/>
          </a:solidFill>
          <a:latin typeface="Tahoma" pitchFamily="34" charset="0"/>
        </a:defRPr>
      </a:lvl7pPr>
      <a:lvl8pPr marL="1371600" algn="l" rtl="0" fontAlgn="base">
        <a:spcBef>
          <a:spcPct val="0"/>
        </a:spcBef>
        <a:spcAft>
          <a:spcPct val="0"/>
        </a:spcAft>
        <a:defRPr sz="2800">
          <a:solidFill>
            <a:schemeClr val="tx2"/>
          </a:solidFill>
          <a:latin typeface="Tahoma" pitchFamily="34" charset="0"/>
        </a:defRPr>
      </a:lvl8pPr>
      <a:lvl9pPr marL="1828800" algn="l" rtl="0" fontAlgn="base">
        <a:spcBef>
          <a:spcPct val="0"/>
        </a:spcBef>
        <a:spcAft>
          <a:spcPct val="0"/>
        </a:spcAft>
        <a:defRPr sz="2800">
          <a:solidFill>
            <a:schemeClr val="tx2"/>
          </a:solidFill>
          <a:latin typeface="Tahoma" pitchFamily="34" charset="0"/>
        </a:defRPr>
      </a:lvl9pPr>
    </p:titleStyle>
    <p:bodyStyle>
      <a:lvl1pPr marL="342900" indent="-342900" algn="l" rtl="0" eaLnBrk="0" fontAlgn="base" hangingPunct="0">
        <a:lnSpc>
          <a:spcPct val="150000"/>
        </a:lnSpc>
        <a:spcBef>
          <a:spcPct val="75000"/>
        </a:spcBef>
        <a:spcAft>
          <a:spcPct val="5000"/>
        </a:spcAft>
        <a:buClr>
          <a:schemeClr val="folHlink"/>
        </a:buClr>
        <a:buSzPct val="60000"/>
        <a:buFont typeface="Wingdings" pitchFamily="2" charset="2"/>
        <a:buChar char="n"/>
        <a:defRPr sz="2000">
          <a:solidFill>
            <a:schemeClr val="tx1"/>
          </a:solidFill>
          <a:latin typeface="+mn-lt"/>
          <a:ea typeface="+mn-ea"/>
          <a:cs typeface="+mn-cs"/>
        </a:defRPr>
      </a:lvl1pPr>
      <a:lvl2pPr marL="742950" indent="-285750" algn="l" rtl="0" eaLnBrk="0" fontAlgn="base" hangingPunct="0">
        <a:lnSpc>
          <a:spcPct val="150000"/>
        </a:lnSpc>
        <a:spcBef>
          <a:spcPct val="20000"/>
        </a:spcBef>
        <a:spcAft>
          <a:spcPct val="0"/>
        </a:spcAft>
        <a:buClr>
          <a:srgbClr val="504785"/>
        </a:buClr>
        <a:buSzPct val="55000"/>
        <a:buFont typeface="Wingdings" pitchFamily="2" charset="2"/>
        <a:buChar char="p"/>
        <a:defRPr sz="2800">
          <a:solidFill>
            <a:schemeClr val="tx1"/>
          </a:solidFill>
          <a:latin typeface="+mn-lt"/>
        </a:defRPr>
      </a:lvl2pPr>
      <a:lvl3pPr marL="1143000" indent="-228600" algn="l" rtl="0" eaLnBrk="0" fontAlgn="base" hangingPunct="0">
        <a:lnSpc>
          <a:spcPct val="150000"/>
        </a:lnSpc>
        <a:spcBef>
          <a:spcPct val="20000"/>
        </a:spcBef>
        <a:spcAft>
          <a:spcPct val="0"/>
        </a:spcAft>
        <a:buClr>
          <a:schemeClr val="folHlink"/>
        </a:buClr>
        <a:buSzPct val="50000"/>
        <a:buFont typeface="Wingdings" pitchFamily="2" charset="2"/>
        <a:buChar char="n"/>
        <a:defRPr sz="1600">
          <a:solidFill>
            <a:schemeClr val="tx1"/>
          </a:solidFill>
          <a:latin typeface="+mn-lt"/>
        </a:defRPr>
      </a:lvl3pPr>
      <a:lvl4pPr marL="1600200" indent="-228600" algn="l" rtl="0" eaLnBrk="0" fontAlgn="base" hangingPunct="0">
        <a:lnSpc>
          <a:spcPct val="150000"/>
        </a:lnSpc>
        <a:spcBef>
          <a:spcPct val="20000"/>
        </a:spcBef>
        <a:spcAft>
          <a:spcPct val="0"/>
        </a:spcAft>
        <a:buClr>
          <a:schemeClr val="accent2"/>
        </a:buClr>
        <a:buSzPct val="55000"/>
        <a:buFont typeface="Wingdings" pitchFamily="2" charset="2"/>
        <a:buChar char="n"/>
        <a:defRPr sz="1400">
          <a:solidFill>
            <a:schemeClr val="tx1"/>
          </a:solidFill>
          <a:latin typeface="+mn-lt"/>
        </a:defRPr>
      </a:lvl4pPr>
      <a:lvl5pPr marL="2057400" indent="-228600" algn="l" rtl="0" eaLnBrk="0" fontAlgn="base" hangingPunct="0">
        <a:lnSpc>
          <a:spcPct val="150000"/>
        </a:lnSpc>
        <a:spcBef>
          <a:spcPct val="20000"/>
        </a:spcBef>
        <a:spcAft>
          <a:spcPct val="0"/>
        </a:spcAft>
        <a:buClr>
          <a:schemeClr val="accent1"/>
        </a:buClr>
        <a:buSzPct val="50000"/>
        <a:buFont typeface="Wingdings" pitchFamily="2" charset="2"/>
        <a:buChar char="n"/>
        <a:defRPr sz="1400">
          <a:solidFill>
            <a:schemeClr val="tx1"/>
          </a:solidFill>
          <a:latin typeface="+mn-lt"/>
        </a:defRPr>
      </a:lvl5pPr>
      <a:lvl6pPr marL="2514600" indent="-228600" algn="l" rtl="0" fontAlgn="base">
        <a:lnSpc>
          <a:spcPct val="150000"/>
        </a:lnSpc>
        <a:spcBef>
          <a:spcPct val="20000"/>
        </a:spcBef>
        <a:spcAft>
          <a:spcPct val="0"/>
        </a:spcAft>
        <a:buClr>
          <a:schemeClr val="accent1"/>
        </a:buClr>
        <a:buSzPct val="50000"/>
        <a:buFont typeface="Wingdings" pitchFamily="2" charset="2"/>
        <a:buChar char="n"/>
        <a:defRPr sz="1400">
          <a:solidFill>
            <a:schemeClr val="tx1"/>
          </a:solidFill>
          <a:latin typeface="+mn-lt"/>
        </a:defRPr>
      </a:lvl6pPr>
      <a:lvl7pPr marL="2971800" indent="-228600" algn="l" rtl="0" fontAlgn="base">
        <a:lnSpc>
          <a:spcPct val="150000"/>
        </a:lnSpc>
        <a:spcBef>
          <a:spcPct val="20000"/>
        </a:spcBef>
        <a:spcAft>
          <a:spcPct val="0"/>
        </a:spcAft>
        <a:buClr>
          <a:schemeClr val="accent1"/>
        </a:buClr>
        <a:buSzPct val="50000"/>
        <a:buFont typeface="Wingdings" pitchFamily="2" charset="2"/>
        <a:buChar char="n"/>
        <a:defRPr sz="1400">
          <a:solidFill>
            <a:schemeClr val="tx1"/>
          </a:solidFill>
          <a:latin typeface="+mn-lt"/>
        </a:defRPr>
      </a:lvl7pPr>
      <a:lvl8pPr marL="3429000" indent="-228600" algn="l" rtl="0" fontAlgn="base">
        <a:lnSpc>
          <a:spcPct val="150000"/>
        </a:lnSpc>
        <a:spcBef>
          <a:spcPct val="20000"/>
        </a:spcBef>
        <a:spcAft>
          <a:spcPct val="0"/>
        </a:spcAft>
        <a:buClr>
          <a:schemeClr val="accent1"/>
        </a:buClr>
        <a:buSzPct val="50000"/>
        <a:buFont typeface="Wingdings" pitchFamily="2" charset="2"/>
        <a:buChar char="n"/>
        <a:defRPr sz="1400">
          <a:solidFill>
            <a:schemeClr val="tx1"/>
          </a:solidFill>
          <a:latin typeface="+mn-lt"/>
        </a:defRPr>
      </a:lvl8pPr>
      <a:lvl9pPr marL="3886200" indent="-228600" algn="l" rtl="0" fontAlgn="base">
        <a:lnSpc>
          <a:spcPct val="150000"/>
        </a:lnSpc>
        <a:spcBef>
          <a:spcPct val="20000"/>
        </a:spcBef>
        <a:spcAft>
          <a:spcPct val="0"/>
        </a:spcAft>
        <a:buClr>
          <a:schemeClr val="accent1"/>
        </a:buClr>
        <a:buSzPct val="50000"/>
        <a:buFont typeface="Wingdings" pitchFamily="2" charset="2"/>
        <a:buChar char="n"/>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16.jpeg"/><Relationship Id="rId7" Type="http://schemas.openxmlformats.org/officeDocument/2006/relationships/image" Target="../media/image20.jpe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8.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3.emf"/></Relationships>
</file>

<file path=ppt/slides/_rels/slide1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5.emf"/></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981200"/>
            <a:ext cx="8458200" cy="1143000"/>
          </a:xfrm>
        </p:spPr>
        <p:txBody>
          <a:bodyPr/>
          <a:lstStyle/>
          <a:p>
            <a:pPr eaLnBrk="1" hangingPunct="1">
              <a:lnSpc>
                <a:spcPct val="150000"/>
              </a:lnSpc>
            </a:pPr>
            <a:r>
              <a:rPr lang="en-US" altLang="zh-CN" sz="2800" dirty="0" smtClean="0">
                <a:ea typeface="宋体" pitchFamily="2" charset="-122"/>
              </a:rPr>
              <a:t>Adaptive Instantiation of the Protocol Interference Model in Mission-Critical Wireless Networks</a:t>
            </a:r>
          </a:p>
        </p:txBody>
      </p:sp>
      <p:sp>
        <p:nvSpPr>
          <p:cNvPr id="8195" name="Rectangle 3"/>
          <p:cNvSpPr>
            <a:spLocks noGrp="1" noChangeArrowheads="1"/>
          </p:cNvSpPr>
          <p:nvPr>
            <p:ph type="subTitle" idx="1"/>
          </p:nvPr>
        </p:nvSpPr>
        <p:spPr>
          <a:xfrm>
            <a:off x="838200" y="3581400"/>
            <a:ext cx="6781800" cy="1371600"/>
          </a:xfrm>
        </p:spPr>
        <p:txBody>
          <a:bodyPr/>
          <a:lstStyle/>
          <a:p>
            <a:pPr eaLnBrk="1" hangingPunct="1">
              <a:lnSpc>
                <a:spcPct val="90000"/>
              </a:lnSpc>
            </a:pPr>
            <a:r>
              <a:rPr lang="en-US" altLang="zh-CN" sz="1800" b="1" dirty="0" err="1" smtClean="0">
                <a:ea typeface="宋体" pitchFamily="2" charset="-122"/>
              </a:rPr>
              <a:t>Xin</a:t>
            </a:r>
            <a:r>
              <a:rPr lang="en-US" altLang="zh-CN" sz="1800" b="1" dirty="0" smtClean="0">
                <a:ea typeface="宋体" pitchFamily="2" charset="-122"/>
              </a:rPr>
              <a:t> </a:t>
            </a:r>
            <a:r>
              <a:rPr lang="en-US" altLang="zh-CN" sz="1800" b="1" dirty="0" err="1" smtClean="0">
                <a:ea typeface="宋体" pitchFamily="2" charset="-122"/>
              </a:rPr>
              <a:t>Che</a:t>
            </a:r>
            <a:r>
              <a:rPr lang="en-US" altLang="zh-CN" sz="1800" dirty="0" smtClean="0">
                <a:ea typeface="宋体" pitchFamily="2" charset="-122"/>
              </a:rPr>
              <a:t>, </a:t>
            </a:r>
            <a:r>
              <a:rPr lang="en-US" altLang="zh-CN" sz="1800" dirty="0" err="1" smtClean="0">
                <a:ea typeface="宋体" pitchFamily="2" charset="-122"/>
              </a:rPr>
              <a:t>Xiaohui</a:t>
            </a:r>
            <a:r>
              <a:rPr lang="en-US" altLang="zh-CN" sz="1800" dirty="0" smtClean="0">
                <a:ea typeface="宋体" pitchFamily="2" charset="-122"/>
              </a:rPr>
              <a:t> Liu, Xi </a:t>
            </a:r>
            <a:r>
              <a:rPr lang="en-US" altLang="zh-CN" sz="1800" dirty="0" err="1" smtClean="0">
                <a:ea typeface="宋体" pitchFamily="2" charset="-122"/>
              </a:rPr>
              <a:t>Ju</a:t>
            </a:r>
            <a:r>
              <a:rPr lang="en-US" altLang="zh-CN" sz="1800" dirty="0" smtClean="0">
                <a:ea typeface="宋体" pitchFamily="2" charset="-122"/>
              </a:rPr>
              <a:t>, </a:t>
            </a:r>
            <a:r>
              <a:rPr lang="en-US" altLang="zh-CN" sz="1800" dirty="0" err="1" smtClean="0">
                <a:ea typeface="宋体" pitchFamily="2" charset="-122"/>
              </a:rPr>
              <a:t>Hongwei</a:t>
            </a:r>
            <a:r>
              <a:rPr lang="en-US" altLang="zh-CN" sz="1800" dirty="0" smtClean="0">
                <a:ea typeface="宋体" pitchFamily="2" charset="-122"/>
              </a:rPr>
              <a:t> Zhang</a:t>
            </a:r>
          </a:p>
          <a:p>
            <a:pPr eaLnBrk="1" hangingPunct="1">
              <a:lnSpc>
                <a:spcPct val="90000"/>
              </a:lnSpc>
            </a:pPr>
            <a:r>
              <a:rPr lang="en-US" altLang="zh-CN" sz="1800" dirty="0" smtClean="0">
                <a:ea typeface="宋体" pitchFamily="2" charset="-122"/>
              </a:rPr>
              <a:t>Computer Science Department</a:t>
            </a:r>
          </a:p>
          <a:p>
            <a:pPr eaLnBrk="1" hangingPunct="1">
              <a:lnSpc>
                <a:spcPct val="90000"/>
              </a:lnSpc>
            </a:pPr>
            <a:r>
              <a:rPr lang="en-US" altLang="zh-CN" sz="1800" dirty="0" smtClean="0">
                <a:ea typeface="宋体" pitchFamily="2" charset="-122"/>
              </a:rPr>
              <a:t>Wayne State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Optimal K: complex interaction of diff. </a:t>
            </a:r>
            <a:r>
              <a:rPr lang="en-US" smtClean="0"/>
              <a:t>factors</a:t>
            </a:r>
            <a:endParaRPr lang="en-US" dirty="0"/>
          </a:p>
        </p:txBody>
      </p:sp>
      <p:sp>
        <p:nvSpPr>
          <p:cNvPr id="3" name="Content Placeholder 2"/>
          <p:cNvSpPr>
            <a:spLocks noGrp="1"/>
          </p:cNvSpPr>
          <p:nvPr>
            <p:ph idx="1"/>
          </p:nvPr>
        </p:nvSpPr>
        <p:spPr>
          <a:xfrm>
            <a:off x="1219200" y="5105400"/>
            <a:ext cx="2971800" cy="457200"/>
          </a:xfrm>
        </p:spPr>
        <p:txBody>
          <a:bodyPr/>
          <a:lstStyle/>
          <a:p>
            <a:pPr>
              <a:buNone/>
            </a:pPr>
            <a:r>
              <a:rPr lang="en-US" dirty="0" smtClean="0"/>
              <a:t>Path loss rate = 3.3</a:t>
            </a:r>
            <a:endParaRPr lang="en-US" dirty="0"/>
          </a:p>
        </p:txBody>
      </p:sp>
      <p:sp>
        <p:nvSpPr>
          <p:cNvPr id="6" name="Content Placeholder 2"/>
          <p:cNvSpPr txBox="1">
            <a:spLocks/>
          </p:cNvSpPr>
          <p:nvPr/>
        </p:nvSpPr>
        <p:spPr bwMode="auto">
          <a:xfrm>
            <a:off x="5867400" y="510540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50000"/>
              </a:lnSpc>
              <a:spcBef>
                <a:spcPct val="75000"/>
              </a:spcBef>
              <a:spcAft>
                <a:spcPct val="5000"/>
              </a:spcAft>
              <a:buClr>
                <a:schemeClr val="folHlink"/>
              </a:buClr>
              <a:buSzPct val="60000"/>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Path loss rate = </a:t>
            </a:r>
            <a:r>
              <a:rPr lang="en-US" sz="2000" b="0" kern="0" dirty="0" smtClean="0">
                <a:latin typeface="+mn-lt"/>
                <a:ea typeface="+mn-ea"/>
              </a:rPr>
              <a:t>4</a:t>
            </a:r>
            <a:r>
              <a:rPr kumimoji="0" lang="en-US" altLang="zh-CN" sz="2000" b="0" i="0" u="none" strike="noStrike" kern="0" cap="none" spc="0" normalizeH="0" baseline="0" noProof="0" dirty="0" smtClean="0">
                <a:ln>
                  <a:noFill/>
                </a:ln>
                <a:solidFill>
                  <a:schemeClr val="tx1"/>
                </a:solidFill>
                <a:effectLst/>
                <a:uLnTx/>
                <a:uFillTx/>
                <a:latin typeface="+mn-lt"/>
                <a:ea typeface="+mn-ea"/>
                <a:cs typeface="+mn-cs"/>
              </a:rPr>
              <a:t>.5</a:t>
            </a:r>
            <a:endParaRPr kumimoji="0" lang="en-US" sz="2000" b="0" i="0" u="none" strike="noStrike" kern="0" cap="none" spc="0" normalizeH="0" baseline="0" noProof="0" dirty="0">
              <a:ln>
                <a:noFill/>
              </a:ln>
              <a:solidFill>
                <a:schemeClr val="tx1"/>
              </a:solidFill>
              <a:effectLst/>
              <a:uLnTx/>
              <a:uFillTx/>
              <a:latin typeface="+mn-lt"/>
              <a:ea typeface="+mn-ea"/>
              <a:cs typeface="+mn-cs"/>
            </a:endParaRPr>
          </a:p>
        </p:txBody>
      </p:sp>
      <p:pic>
        <p:nvPicPr>
          <p:cNvPr id="7" name="Picture 6" descr="PoissonRandNet-OptimalK-PathExpnt3.3 Lambda = 1.5915.emf"/>
          <p:cNvPicPr>
            <a:picLocks noChangeAspect="1"/>
          </p:cNvPicPr>
          <p:nvPr/>
        </p:nvPicPr>
        <p:blipFill>
          <a:blip r:embed="rId3" cstate="print"/>
          <a:srcRect l="4015" r="8995"/>
          <a:stretch>
            <a:fillRect/>
          </a:stretch>
        </p:blipFill>
        <p:spPr>
          <a:xfrm>
            <a:off x="152400" y="2296784"/>
            <a:ext cx="4495800" cy="2808616"/>
          </a:xfrm>
          <a:prstGeom prst="rect">
            <a:avLst/>
          </a:prstGeom>
        </p:spPr>
      </p:pic>
      <p:pic>
        <p:nvPicPr>
          <p:cNvPr id="8" name="Picture 7" descr="PoissonRandNet-OptimalK-PathExpnt4.5 Lambda = 1.5915.emf"/>
          <p:cNvPicPr>
            <a:picLocks noChangeAspect="1"/>
          </p:cNvPicPr>
          <p:nvPr/>
        </p:nvPicPr>
        <p:blipFill>
          <a:blip r:embed="rId4" cstate="print"/>
          <a:srcRect l="3333" t="3997" r="8333"/>
          <a:stretch>
            <a:fillRect/>
          </a:stretch>
        </p:blipFill>
        <p:spPr>
          <a:xfrm>
            <a:off x="4724400" y="2438400"/>
            <a:ext cx="4267200" cy="2520337"/>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link reliability </a:t>
            </a:r>
            <a:endParaRPr lang="en-US" dirty="0"/>
          </a:p>
        </p:txBody>
      </p:sp>
      <p:pic>
        <p:nvPicPr>
          <p:cNvPr id="4" name="Picture 3" descr="pdr0.8-cnstKVSPdrGain-0.1.emf"/>
          <p:cNvPicPr>
            <a:picLocks noChangeAspect="1"/>
          </p:cNvPicPr>
          <p:nvPr/>
        </p:nvPicPr>
        <p:blipFill>
          <a:blip r:embed="rId3" cstate="print"/>
          <a:stretch>
            <a:fillRect/>
          </a:stretch>
        </p:blipFill>
        <p:spPr>
          <a:xfrm>
            <a:off x="1219200" y="1752600"/>
            <a:ext cx="6477000" cy="4164237"/>
          </a:xfrm>
          <a:prstGeom prst="rect">
            <a:avLst/>
          </a:prstGeom>
        </p:spPr>
      </p:pic>
      <p:sp>
        <p:nvSpPr>
          <p:cNvPr id="5" name="Rectangle 3"/>
          <p:cNvSpPr txBox="1">
            <a:spLocks noChangeArrowheads="1"/>
          </p:cNvSpPr>
          <p:nvPr/>
        </p:nvSpPr>
        <p:spPr bwMode="auto">
          <a:xfrm>
            <a:off x="3581400" y="5943600"/>
            <a:ext cx="19812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defTabSz="914400" rtl="0" eaLnBrk="0" fontAlgn="base" latinLnBrk="0" hangingPunct="0">
              <a:lnSpc>
                <a:spcPct val="150000"/>
              </a:lnSpc>
              <a:spcBef>
                <a:spcPct val="75000"/>
              </a:spcBef>
              <a:spcAft>
                <a:spcPct val="5000"/>
              </a:spcAft>
              <a:buClr>
                <a:schemeClr val="folHlink"/>
              </a:buClr>
              <a:buSzPct val="60000"/>
              <a:tabLst/>
              <a:defRPr/>
            </a:pPr>
            <a:r>
              <a:rPr lang="en-US" altLang="zh-CN" sz="1800" b="0" kern="0" noProof="0" dirty="0" smtClean="0">
                <a:latin typeface="+mn-lt"/>
              </a:rPr>
              <a:t>PDR req. = 80%</a:t>
            </a:r>
            <a:endParaRPr kumimoji="0" lang="en-US" altLang="zh-CN" sz="1800" b="0" i="0" u="none" strike="noStrike" kern="0" cap="none" spc="0" normalizeH="0" baseline="0" noProof="0" dirty="0">
              <a:ln>
                <a:noFill/>
              </a:ln>
              <a:solidFill>
                <a:schemeClr val="tx1"/>
              </a:solidFill>
              <a:effectLst/>
              <a:uLnTx/>
              <a:uFillTx/>
              <a:latin typeface="+mn-lt"/>
              <a:ea typeface="宋体" pitchFamily="2" charset="-122"/>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Throughput-reliability tradeoff in ratio-K-based scheduling</a:t>
            </a:r>
            <a:endParaRPr lang="en-US" dirty="0"/>
          </a:p>
        </p:txBody>
      </p:sp>
      <p:pic>
        <p:nvPicPr>
          <p:cNvPr id="6" name="Picture 5" descr="0.4-deltaKVsMedianPerfGain-grid-0.1.emf"/>
          <p:cNvPicPr>
            <a:picLocks noChangeAspect="1"/>
          </p:cNvPicPr>
          <p:nvPr/>
        </p:nvPicPr>
        <p:blipFill>
          <a:blip r:embed="rId3" cstate="print"/>
          <a:stretch>
            <a:fillRect/>
          </a:stretch>
        </p:blipFill>
        <p:spPr>
          <a:xfrm>
            <a:off x="152400" y="1600200"/>
            <a:ext cx="4612500" cy="2965500"/>
          </a:xfrm>
          <a:prstGeom prst="rect">
            <a:avLst/>
          </a:prstGeom>
        </p:spPr>
      </p:pic>
      <p:pic>
        <p:nvPicPr>
          <p:cNvPr id="7" name="Picture 6" descr="1-deltaKVsMedianPerfGain-grid-0.1.emf"/>
          <p:cNvPicPr>
            <a:picLocks noChangeAspect="1"/>
          </p:cNvPicPr>
          <p:nvPr/>
        </p:nvPicPr>
        <p:blipFill>
          <a:blip r:embed="rId4" cstate="print"/>
          <a:stretch>
            <a:fillRect/>
          </a:stretch>
        </p:blipFill>
        <p:spPr>
          <a:xfrm>
            <a:off x="4760100" y="1600200"/>
            <a:ext cx="4612500" cy="2965500"/>
          </a:xfrm>
          <a:prstGeom prst="rect">
            <a:avLst/>
          </a:prstGeom>
        </p:spPr>
      </p:pic>
      <p:sp>
        <p:nvSpPr>
          <p:cNvPr id="8" name="Rectangle 3"/>
          <p:cNvSpPr txBox="1">
            <a:spLocks noChangeArrowheads="1"/>
          </p:cNvSpPr>
          <p:nvPr/>
        </p:nvSpPr>
        <p:spPr bwMode="auto">
          <a:xfrm>
            <a:off x="457200" y="4495800"/>
            <a:ext cx="87630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gn="l" eaLnBrk="0" hangingPunct="0">
              <a:lnSpc>
                <a:spcPct val="150000"/>
              </a:lnSpc>
              <a:spcBef>
                <a:spcPct val="75000"/>
              </a:spcBef>
              <a:spcAft>
                <a:spcPct val="5000"/>
              </a:spcAft>
              <a:buClr>
                <a:schemeClr val="folHlink"/>
              </a:buClr>
              <a:buSzPct val="60000"/>
            </a:pPr>
            <a:r>
              <a:rPr lang="en-US" altLang="zh-CN" sz="1800" b="0" kern="0" noProof="0" dirty="0" smtClean="0">
                <a:latin typeface="+mn-lt"/>
              </a:rPr>
              <a:t>             PDR req. = 40%                                           PDR req. = 100%</a:t>
            </a:r>
          </a:p>
        </p:txBody>
      </p:sp>
      <p:sp>
        <p:nvSpPr>
          <p:cNvPr id="10" name="Content Placeholder 2"/>
          <p:cNvSpPr>
            <a:spLocks noGrp="1"/>
          </p:cNvSpPr>
          <p:nvPr>
            <p:ph idx="1"/>
          </p:nvPr>
        </p:nvSpPr>
        <p:spPr>
          <a:xfrm>
            <a:off x="0" y="4953000"/>
            <a:ext cx="9144000" cy="1981200"/>
          </a:xfrm>
        </p:spPr>
        <p:txBody>
          <a:bodyPr/>
          <a:lstStyle/>
          <a:p>
            <a:pPr lvl="1">
              <a:lnSpc>
                <a:spcPct val="100000"/>
              </a:lnSpc>
            </a:pPr>
            <a:r>
              <a:rPr lang="en-US" sz="1600" dirty="0" smtClean="0"/>
              <a:t>Highest throughput is usually achieved at a K less than the minimum K for ensuring a certain minimum link reliability; </a:t>
            </a:r>
          </a:p>
          <a:p>
            <a:pPr lvl="1">
              <a:lnSpc>
                <a:spcPct val="100000"/>
              </a:lnSpc>
              <a:buNone/>
            </a:pPr>
            <a:r>
              <a:rPr lang="en-US" sz="1600" dirty="0" smtClean="0"/>
              <a:t>     This is especially the case when link reliability requirement is high, e.g., for mission-critical sensing and control. </a:t>
            </a:r>
          </a:p>
          <a:p>
            <a:pPr lvl="1">
              <a:lnSpc>
                <a:spcPct val="100000"/>
              </a:lnSpc>
            </a:pPr>
            <a:r>
              <a:rPr lang="en-US" sz="1600" dirty="0" smtClean="0"/>
              <a:t>Explained inconsistent observations in literature: only focused on throughput, link reliability is not controlled in their studies.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quality-Delay Relation (CSMA)</a:t>
            </a:r>
            <a:endParaRPr lang="en-US" dirty="0"/>
          </a:p>
        </p:txBody>
      </p:sp>
      <p:sp>
        <p:nvSpPr>
          <p:cNvPr id="9" name="Rectangle 8"/>
          <p:cNvSpPr/>
          <p:nvPr/>
        </p:nvSpPr>
        <p:spPr>
          <a:xfrm>
            <a:off x="1143000" y="5237202"/>
            <a:ext cx="7543800" cy="553998"/>
          </a:xfrm>
          <a:prstGeom prst="rect">
            <a:avLst/>
          </a:prstGeom>
        </p:spPr>
        <p:txBody>
          <a:bodyPr wrap="square">
            <a:spAutoFit/>
          </a:bodyPr>
          <a:lstStyle/>
          <a:p>
            <a:pPr marL="342900" lvl="0" indent="-342900" algn="l" eaLnBrk="0" hangingPunct="0">
              <a:lnSpc>
                <a:spcPct val="150000"/>
              </a:lnSpc>
              <a:spcBef>
                <a:spcPct val="75000"/>
              </a:spcBef>
              <a:spcAft>
                <a:spcPct val="5000"/>
              </a:spcAft>
              <a:buClr>
                <a:schemeClr val="folHlink"/>
              </a:buClr>
              <a:buSzPct val="60000"/>
            </a:pPr>
            <a:r>
              <a:rPr lang="en-US" altLang="zh-CN" sz="2000" b="0" kern="0" dirty="0" smtClean="0">
                <a:latin typeface="+mj-lt"/>
              </a:rPr>
              <a:t>PDR req. = 40%                                           PDR req. = 99%</a:t>
            </a:r>
          </a:p>
        </p:txBody>
      </p:sp>
      <p:pic>
        <p:nvPicPr>
          <p:cNvPr id="6" name="Picture 5" descr="PDR =0.4_Deltak vs. PDR_Delay_Throuhgput Gain.emf"/>
          <p:cNvPicPr>
            <a:picLocks noChangeAspect="1"/>
          </p:cNvPicPr>
          <p:nvPr/>
        </p:nvPicPr>
        <p:blipFill>
          <a:blip r:embed="rId3" cstate="print"/>
          <a:srcRect l="3333" t="4149" r="9167"/>
          <a:stretch>
            <a:fillRect/>
          </a:stretch>
        </p:blipFill>
        <p:spPr>
          <a:xfrm>
            <a:off x="304800" y="2286000"/>
            <a:ext cx="4355228" cy="2514600"/>
          </a:xfrm>
          <a:prstGeom prst="rect">
            <a:avLst/>
          </a:prstGeom>
        </p:spPr>
      </p:pic>
      <p:pic>
        <p:nvPicPr>
          <p:cNvPr id="7" name="Picture 6" descr="PDR =0.99_Deltak vs. PDR_Delay_Throuhgput Gain.emf"/>
          <p:cNvPicPr>
            <a:picLocks noChangeAspect="1"/>
          </p:cNvPicPr>
          <p:nvPr/>
        </p:nvPicPr>
        <p:blipFill>
          <a:blip r:embed="rId4" cstate="print"/>
          <a:srcRect l="3333" t="4149" r="9167"/>
          <a:stretch>
            <a:fillRect/>
          </a:stretch>
        </p:blipFill>
        <p:spPr>
          <a:xfrm>
            <a:off x="4724400" y="2286000"/>
            <a:ext cx="4305655" cy="2485978"/>
          </a:xfrm>
          <a:prstGeom prst="rect">
            <a:avLst/>
          </a:prstGeom>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a:lnSpc>
                <a:spcPct val="250000"/>
              </a:lnSpc>
            </a:pPr>
            <a:r>
              <a:rPr lang="en-US" dirty="0" smtClean="0"/>
              <a:t>Behavior of ratio-K-based scheduling</a:t>
            </a:r>
          </a:p>
          <a:p>
            <a:pPr>
              <a:lnSpc>
                <a:spcPct val="250000"/>
              </a:lnSpc>
            </a:pPr>
            <a:r>
              <a:rPr lang="en-US" dirty="0" smtClean="0"/>
              <a:t>Physical-ratio-K (PRK) interference model</a:t>
            </a:r>
          </a:p>
          <a:p>
            <a:pPr>
              <a:lnSpc>
                <a:spcPct val="250000"/>
              </a:lnSpc>
            </a:pPr>
            <a:r>
              <a:rPr lang="en-US" dirty="0" smtClean="0"/>
              <a:t>Concluding remarks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fill="hold" nodeType="afterEffect">
                                  <p:stCondLst>
                                    <p:cond delay="0"/>
                                  </p:stCondLst>
                                  <p:childTnLst>
                                    <p:animClr clrSpc="rgb">
                                      <p:cBhvr override="childStyle">
                                        <p:cTn id="6" dur="500" fill="hold"/>
                                        <p:tgtEl>
                                          <p:spTgt spid="3">
                                            <p:txEl>
                                              <p:pRg st="1" end="1"/>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0200"/>
            <a:ext cx="8534400" cy="5105400"/>
          </a:xfrm>
        </p:spPr>
        <p:txBody>
          <a:bodyPr/>
          <a:lstStyle/>
          <a:p>
            <a:pPr>
              <a:lnSpc>
                <a:spcPct val="100000"/>
              </a:lnSpc>
            </a:pPr>
            <a:r>
              <a:rPr lang="en-US" dirty="0" smtClean="0"/>
              <a:t>Idea: use link reliability requirement as the basis of instantiating the ratio-K model</a:t>
            </a:r>
          </a:p>
          <a:p>
            <a:pPr>
              <a:lnSpc>
                <a:spcPct val="100000"/>
              </a:lnSpc>
            </a:pPr>
            <a:r>
              <a:rPr lang="en-US" dirty="0" smtClean="0"/>
              <a:t>Model: given a transmission from node S to node R, a concurrent transmitter C does not interfere with the reception at R </a:t>
            </a:r>
            <a:r>
              <a:rPr lang="en-US" dirty="0" err="1" smtClean="0"/>
              <a:t>iff</a:t>
            </a:r>
            <a:r>
              <a:rPr lang="en-US" dirty="0" smtClean="0"/>
              <a:t>.</a:t>
            </a:r>
          </a:p>
          <a:p>
            <a:pPr lvl="1"/>
            <a:endParaRPr lang="en-US" dirty="0" smtClean="0"/>
          </a:p>
          <a:p>
            <a:pPr lvl="1"/>
            <a:endParaRPr lang="en-US" dirty="0" smtClean="0"/>
          </a:p>
          <a:p>
            <a:pPr lvl="1"/>
            <a:endParaRPr lang="en-US" dirty="0" smtClean="0"/>
          </a:p>
          <a:p>
            <a:r>
              <a:rPr lang="en-US" dirty="0" smtClean="0"/>
              <a:t>Suitable for distributed protocol design</a:t>
            </a:r>
          </a:p>
          <a:p>
            <a:pPr lvl="1"/>
            <a:r>
              <a:rPr lang="en-US" dirty="0" smtClean="0"/>
              <a:t>Both signal strength and link reliability are locally measurable</a:t>
            </a:r>
          </a:p>
          <a:p>
            <a:pPr lvl="1"/>
            <a:r>
              <a:rPr lang="en-US" dirty="0" smtClean="0"/>
              <a:t>K can be searched via local, control-theoretic approach </a:t>
            </a:r>
          </a:p>
          <a:p>
            <a:pPr lvl="1"/>
            <a:r>
              <a:rPr lang="en-US" dirty="0" smtClean="0"/>
              <a:t>Signal strength based definition can deal with wireless channel irregularity</a:t>
            </a:r>
          </a:p>
        </p:txBody>
      </p:sp>
      <p:sp>
        <p:nvSpPr>
          <p:cNvPr id="2" name="Title 1"/>
          <p:cNvSpPr>
            <a:spLocks noGrp="1"/>
          </p:cNvSpPr>
          <p:nvPr>
            <p:ph type="title"/>
          </p:nvPr>
        </p:nvSpPr>
        <p:spPr/>
        <p:txBody>
          <a:bodyPr/>
          <a:lstStyle/>
          <a:p>
            <a:r>
              <a:rPr lang="en-US" dirty="0" smtClean="0"/>
              <a:t>Physical-Ratio-K (PRK) interference model</a:t>
            </a:r>
            <a:endParaRPr lang="en-US" dirty="0"/>
          </a:p>
        </p:txBody>
      </p:sp>
      <p:graphicFrame>
        <p:nvGraphicFramePr>
          <p:cNvPr id="4" name="Object 3"/>
          <p:cNvGraphicFramePr>
            <a:graphicFrameLocks noChangeAspect="1"/>
          </p:cNvGraphicFramePr>
          <p:nvPr/>
        </p:nvGraphicFramePr>
        <p:xfrm>
          <a:off x="1340963" y="3352800"/>
          <a:ext cx="3002437" cy="914400"/>
        </p:xfrm>
        <a:graphic>
          <a:graphicData uri="http://schemas.openxmlformats.org/presentationml/2006/ole">
            <p:oleObj spid="_x0000_s149506" name="Equation" r:id="rId4" imgW="1460160" imgH="444240" progId="Equation.3">
              <p:embed/>
            </p:oleObj>
          </a:graphicData>
        </a:graphic>
      </p:graphicFrame>
      <p:sp>
        <p:nvSpPr>
          <p:cNvPr id="5" name="Oval 4"/>
          <p:cNvSpPr/>
          <p:nvPr/>
        </p:nvSpPr>
        <p:spPr bwMode="auto">
          <a:xfrm>
            <a:off x="5715000" y="3972560"/>
            <a:ext cx="152400" cy="152400"/>
          </a:xfrm>
          <a:prstGeom prst="ellipse">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smtClean="0">
              <a:ln>
                <a:noFill/>
              </a:ln>
              <a:solidFill>
                <a:schemeClr val="tx1"/>
              </a:solidFill>
              <a:effectLst/>
              <a:latin typeface="Symbol" pitchFamily="18" charset="2"/>
              <a:ea typeface="宋体" pitchFamily="2" charset="-122"/>
            </a:endParaRPr>
          </a:p>
        </p:txBody>
      </p:sp>
      <p:sp>
        <p:nvSpPr>
          <p:cNvPr id="6" name="Oval 5"/>
          <p:cNvSpPr/>
          <p:nvPr/>
        </p:nvSpPr>
        <p:spPr bwMode="auto">
          <a:xfrm>
            <a:off x="6477000" y="4048760"/>
            <a:ext cx="152400" cy="152400"/>
          </a:xfrm>
          <a:prstGeom prst="ellipse">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smtClean="0">
              <a:ln>
                <a:noFill/>
              </a:ln>
              <a:effectLst/>
              <a:latin typeface="Symbol" pitchFamily="18" charset="2"/>
              <a:ea typeface="宋体" pitchFamily="2" charset="-122"/>
            </a:endParaRPr>
          </a:p>
        </p:txBody>
      </p:sp>
      <p:sp>
        <p:nvSpPr>
          <p:cNvPr id="7" name="TextBox 6"/>
          <p:cNvSpPr txBox="1"/>
          <p:nvPr/>
        </p:nvSpPr>
        <p:spPr>
          <a:xfrm>
            <a:off x="7315200" y="3286760"/>
            <a:ext cx="990600" cy="646331"/>
          </a:xfrm>
          <a:prstGeom prst="rect">
            <a:avLst/>
          </a:prstGeom>
          <a:noFill/>
        </p:spPr>
        <p:txBody>
          <a:bodyPr wrap="square" rtlCol="0">
            <a:spAutoFit/>
          </a:bodyPr>
          <a:lstStyle/>
          <a:p>
            <a:r>
              <a:rPr lang="en-US" sz="1800" b="0" u="sng" dirty="0" smtClean="0">
                <a:solidFill>
                  <a:schemeClr val="tx2">
                    <a:lumMod val="75000"/>
                  </a:schemeClr>
                </a:solidFill>
                <a:latin typeface="+mn-lt"/>
              </a:rPr>
              <a:t>P(S,R</a:t>
            </a:r>
            <a:r>
              <a:rPr lang="en-US" sz="1800" b="0" dirty="0" smtClean="0">
                <a:solidFill>
                  <a:schemeClr val="tx2">
                    <a:lumMod val="75000"/>
                  </a:schemeClr>
                </a:solidFill>
                <a:latin typeface="+mn-lt"/>
              </a:rPr>
              <a:t>)</a:t>
            </a:r>
          </a:p>
          <a:p>
            <a:r>
              <a:rPr lang="en-US" sz="1800" b="0" dirty="0" smtClean="0">
                <a:solidFill>
                  <a:schemeClr val="tx2">
                    <a:lumMod val="75000"/>
                  </a:schemeClr>
                </a:solidFill>
                <a:latin typeface="+mn-lt"/>
              </a:rPr>
              <a:t>K(</a:t>
            </a:r>
            <a:r>
              <a:rPr lang="en-US" sz="1800" b="0" dirty="0" err="1" smtClean="0">
                <a:solidFill>
                  <a:schemeClr val="tx2">
                    <a:lumMod val="75000"/>
                  </a:schemeClr>
                </a:solidFill>
                <a:latin typeface="+mn-lt"/>
              </a:rPr>
              <a:t>T</a:t>
            </a:r>
            <a:r>
              <a:rPr lang="en-US" sz="1800" b="0" baseline="-25000" dirty="0" err="1" smtClean="0">
                <a:solidFill>
                  <a:schemeClr val="tx2">
                    <a:lumMod val="75000"/>
                  </a:schemeClr>
                </a:solidFill>
                <a:latin typeface="+mn-lt"/>
              </a:rPr>
              <a:t>pdr</a:t>
            </a:r>
            <a:r>
              <a:rPr lang="en-US" sz="1800" b="0" dirty="0" smtClean="0">
                <a:solidFill>
                  <a:schemeClr val="tx2">
                    <a:lumMod val="75000"/>
                  </a:schemeClr>
                </a:solidFill>
                <a:latin typeface="+mn-lt"/>
              </a:rPr>
              <a:t>)</a:t>
            </a:r>
            <a:endParaRPr lang="en-US" sz="1800" b="0" dirty="0">
              <a:solidFill>
                <a:schemeClr val="tx2">
                  <a:lumMod val="75000"/>
                </a:schemeClr>
              </a:solidFill>
              <a:latin typeface="+mn-lt"/>
            </a:endParaRPr>
          </a:p>
        </p:txBody>
      </p:sp>
      <p:sp>
        <p:nvSpPr>
          <p:cNvPr id="10" name="TextBox 9"/>
          <p:cNvSpPr txBox="1"/>
          <p:nvPr/>
        </p:nvSpPr>
        <p:spPr>
          <a:xfrm>
            <a:off x="5334000" y="4038600"/>
            <a:ext cx="533400" cy="369332"/>
          </a:xfrm>
          <a:prstGeom prst="rect">
            <a:avLst/>
          </a:prstGeom>
          <a:noFill/>
        </p:spPr>
        <p:txBody>
          <a:bodyPr wrap="square" rtlCol="0">
            <a:spAutoFit/>
          </a:bodyPr>
          <a:lstStyle/>
          <a:p>
            <a:r>
              <a:rPr lang="en-US" sz="1800" b="0" dirty="0" smtClean="0">
                <a:latin typeface="+mn-lt"/>
              </a:rPr>
              <a:t>S</a:t>
            </a:r>
            <a:endParaRPr lang="en-US" sz="1800" b="0" dirty="0">
              <a:latin typeface="+mn-lt"/>
            </a:endParaRPr>
          </a:p>
        </p:txBody>
      </p:sp>
      <p:sp>
        <p:nvSpPr>
          <p:cNvPr id="11" name="TextBox 10"/>
          <p:cNvSpPr txBox="1"/>
          <p:nvPr/>
        </p:nvSpPr>
        <p:spPr>
          <a:xfrm>
            <a:off x="6248400" y="4191000"/>
            <a:ext cx="609600" cy="369332"/>
          </a:xfrm>
          <a:prstGeom prst="rect">
            <a:avLst/>
          </a:prstGeom>
          <a:noFill/>
        </p:spPr>
        <p:txBody>
          <a:bodyPr wrap="square" rtlCol="0">
            <a:spAutoFit/>
          </a:bodyPr>
          <a:lstStyle/>
          <a:p>
            <a:r>
              <a:rPr lang="en-US" sz="1800" b="0" dirty="0" smtClean="0">
                <a:latin typeface="+mn-lt"/>
              </a:rPr>
              <a:t>R</a:t>
            </a:r>
            <a:endParaRPr lang="en-US" sz="1800" b="0" dirty="0">
              <a:latin typeface="+mn-lt"/>
            </a:endParaRPr>
          </a:p>
        </p:txBody>
      </p:sp>
      <p:grpSp>
        <p:nvGrpSpPr>
          <p:cNvPr id="8" name="Group 19"/>
          <p:cNvGrpSpPr/>
          <p:nvPr/>
        </p:nvGrpSpPr>
        <p:grpSpPr>
          <a:xfrm>
            <a:off x="7315200" y="4353560"/>
            <a:ext cx="609600" cy="381000"/>
            <a:chOff x="7467600" y="4038600"/>
            <a:chExt cx="609600" cy="381000"/>
          </a:xfrm>
        </p:grpSpPr>
        <p:sp>
          <p:nvSpPr>
            <p:cNvPr id="9" name="Oval 8"/>
            <p:cNvSpPr/>
            <p:nvPr/>
          </p:nvSpPr>
          <p:spPr bwMode="auto">
            <a:xfrm>
              <a:off x="7467600" y="4038600"/>
              <a:ext cx="152400" cy="152400"/>
            </a:xfrm>
            <a:prstGeom prst="ellipse">
              <a:avLst/>
            </a:prstGeom>
            <a:solidFill>
              <a:srgbClr val="006600"/>
            </a:solidFill>
            <a:ln w="9525" cap="flat" cmpd="sng" algn="ctr">
              <a:solidFill>
                <a:srgbClr val="0066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smtClean="0">
                <a:ln>
                  <a:noFill/>
                </a:ln>
                <a:solidFill>
                  <a:schemeClr val="tx1"/>
                </a:solidFill>
                <a:effectLst/>
                <a:latin typeface="Symbol" pitchFamily="18" charset="2"/>
                <a:ea typeface="宋体" pitchFamily="2" charset="-122"/>
              </a:endParaRPr>
            </a:p>
          </p:txBody>
        </p:sp>
        <p:sp>
          <p:nvSpPr>
            <p:cNvPr id="12" name="TextBox 11"/>
            <p:cNvSpPr txBox="1"/>
            <p:nvPr/>
          </p:nvSpPr>
          <p:spPr>
            <a:xfrm>
              <a:off x="7467600" y="4050268"/>
              <a:ext cx="609600" cy="369332"/>
            </a:xfrm>
            <a:prstGeom prst="rect">
              <a:avLst/>
            </a:prstGeom>
            <a:noFill/>
          </p:spPr>
          <p:txBody>
            <a:bodyPr wrap="square" rtlCol="0">
              <a:spAutoFit/>
            </a:bodyPr>
            <a:lstStyle/>
            <a:p>
              <a:r>
                <a:rPr lang="en-US" sz="1800" b="0" dirty="0" smtClean="0">
                  <a:solidFill>
                    <a:srgbClr val="006600"/>
                  </a:solidFill>
                  <a:latin typeface="+mn-lt"/>
                </a:rPr>
                <a:t>C</a:t>
              </a:r>
              <a:endParaRPr lang="en-US" sz="1800" b="0" dirty="0">
                <a:solidFill>
                  <a:srgbClr val="006600"/>
                </a:solidFill>
                <a:latin typeface="+mn-lt"/>
              </a:endParaRPr>
            </a:p>
          </p:txBody>
        </p:sp>
      </p:grpSp>
      <p:sp>
        <p:nvSpPr>
          <p:cNvPr id="14" name="Freeform 13"/>
          <p:cNvSpPr/>
          <p:nvPr/>
        </p:nvSpPr>
        <p:spPr bwMode="auto">
          <a:xfrm>
            <a:off x="5791200" y="3200400"/>
            <a:ext cx="1737360" cy="1666240"/>
          </a:xfrm>
          <a:custGeom>
            <a:avLst/>
            <a:gdLst>
              <a:gd name="connsiteX0" fmla="*/ 1600200 w 1737360"/>
              <a:gd name="connsiteY0" fmla="*/ 474980 h 1666240"/>
              <a:gd name="connsiteX1" fmla="*/ 441960 w 1737360"/>
              <a:gd name="connsiteY1" fmla="*/ 63500 h 1666240"/>
              <a:gd name="connsiteX2" fmla="*/ 15240 w 1737360"/>
              <a:gd name="connsiteY2" fmla="*/ 855980 h 1666240"/>
              <a:gd name="connsiteX3" fmla="*/ 350520 w 1737360"/>
              <a:gd name="connsiteY3" fmla="*/ 1328420 h 1666240"/>
              <a:gd name="connsiteX4" fmla="*/ 609600 w 1737360"/>
              <a:gd name="connsiteY4" fmla="*/ 1663700 h 1666240"/>
              <a:gd name="connsiteX5" fmla="*/ 1264920 w 1737360"/>
              <a:gd name="connsiteY5" fmla="*/ 1313180 h 1666240"/>
              <a:gd name="connsiteX6" fmla="*/ 1600200 w 1737360"/>
              <a:gd name="connsiteY6" fmla="*/ 474980 h 166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37360" h="1666240">
                <a:moveTo>
                  <a:pt x="1600200" y="474980"/>
                </a:moveTo>
                <a:cubicBezTo>
                  <a:pt x="1463040" y="266700"/>
                  <a:pt x="706120" y="0"/>
                  <a:pt x="441960" y="63500"/>
                </a:cubicBezTo>
                <a:cubicBezTo>
                  <a:pt x="177800" y="127000"/>
                  <a:pt x="30480" y="645160"/>
                  <a:pt x="15240" y="855980"/>
                </a:cubicBezTo>
                <a:cubicBezTo>
                  <a:pt x="0" y="1066800"/>
                  <a:pt x="251460" y="1193800"/>
                  <a:pt x="350520" y="1328420"/>
                </a:cubicBezTo>
                <a:cubicBezTo>
                  <a:pt x="449580" y="1463040"/>
                  <a:pt x="457200" y="1666240"/>
                  <a:pt x="609600" y="1663700"/>
                </a:cubicBezTo>
                <a:cubicBezTo>
                  <a:pt x="762000" y="1661160"/>
                  <a:pt x="1102360" y="1511300"/>
                  <a:pt x="1264920" y="1313180"/>
                </a:cubicBezTo>
                <a:cubicBezTo>
                  <a:pt x="1427480" y="1115060"/>
                  <a:pt x="1737360" y="683260"/>
                  <a:pt x="1600200" y="474980"/>
                </a:cubicBezTo>
                <a:close/>
              </a:path>
            </a:pathLst>
          </a:custGeom>
          <a:solidFill>
            <a:srgbClr val="FF0000">
              <a:alpha val="22000"/>
            </a:srgbClr>
          </a:solidFill>
          <a:ln w="9525" cap="flat" cmpd="sng" algn="ctr">
            <a:solidFill>
              <a:srgbClr val="FF000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smtClean="0">
              <a:ln>
                <a:noFill/>
              </a:ln>
              <a:solidFill>
                <a:schemeClr val="tx1"/>
              </a:solidFill>
              <a:effectLst/>
              <a:latin typeface="Symbol" pitchFamily="18" charset="2"/>
              <a:ea typeface="宋体" pitchFamily="2" charset="-122"/>
            </a:endParaRPr>
          </a:p>
        </p:txBody>
      </p:sp>
      <p:cxnSp>
        <p:nvCxnSpPr>
          <p:cNvPr id="16" name="Straight Arrow Connector 15"/>
          <p:cNvCxnSpPr>
            <a:stCxn id="14" idx="0"/>
          </p:cNvCxnSpPr>
          <p:nvPr/>
        </p:nvCxnSpPr>
        <p:spPr bwMode="auto">
          <a:xfrm flipH="1">
            <a:off x="6629400" y="3675380"/>
            <a:ext cx="762000" cy="439420"/>
          </a:xfrm>
          <a:prstGeom prst="straightConnector1">
            <a:avLst/>
          </a:prstGeom>
          <a:solidFill>
            <a:schemeClr val="accent1"/>
          </a:solidFill>
          <a:ln w="9525" cap="flat" cmpd="sng" algn="ctr">
            <a:solidFill>
              <a:schemeClr val="tx2">
                <a:lumMod val="75000"/>
              </a:schemeClr>
            </a:solidFill>
            <a:prstDash val="sysDash"/>
            <a:miter lim="800000"/>
            <a:headEnd type="none" w="med" len="med"/>
            <a:tailEnd type="arrow"/>
          </a:ln>
          <a:effectLst/>
        </p:spPr>
      </p:cxnSp>
      <p:cxnSp>
        <p:nvCxnSpPr>
          <p:cNvPr id="18" name="Straight Connector 17"/>
          <p:cNvCxnSpPr/>
          <p:nvPr/>
        </p:nvCxnSpPr>
        <p:spPr bwMode="auto">
          <a:xfrm>
            <a:off x="5791200" y="4048760"/>
            <a:ext cx="685800" cy="7620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6" presetClass="entr" presetSubtype="32" fill="hold" grpId="1"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circle(out)">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6"/>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6" grpId="0" animBg="1"/>
      <p:bldP spid="7" grpId="0"/>
      <p:bldP spid="10" grpId="0"/>
      <p:bldP spid="11" grpId="0"/>
      <p:bldP spid="14"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Optimality of PRK-based scheduling </a:t>
            </a:r>
            <a:endParaRPr lang="en-US" dirty="0"/>
          </a:p>
        </p:txBody>
      </p:sp>
      <p:pic>
        <p:nvPicPr>
          <p:cNvPr id="4" name="Content Placeholder 3" descr="Optimality-Grid-ThroughputLoss.emf"/>
          <p:cNvPicPr>
            <a:picLocks noGrp="1" noChangeAspect="1"/>
          </p:cNvPicPr>
          <p:nvPr>
            <p:ph idx="1"/>
          </p:nvPr>
        </p:nvPicPr>
        <p:blipFill>
          <a:blip r:embed="rId3" cstate="print"/>
          <a:stretch>
            <a:fillRect/>
          </a:stretch>
        </p:blipFill>
        <p:spPr>
          <a:xfrm>
            <a:off x="228600" y="1752600"/>
            <a:ext cx="5715001" cy="4108912"/>
          </a:xfrm>
        </p:spPr>
      </p:pic>
      <p:sp>
        <p:nvSpPr>
          <p:cNvPr id="5" name="Content Placeholder 2"/>
          <p:cNvSpPr txBox="1">
            <a:spLocks/>
          </p:cNvSpPr>
          <p:nvPr/>
        </p:nvSpPr>
        <p:spPr bwMode="auto">
          <a:xfrm>
            <a:off x="5638800" y="2667000"/>
            <a:ext cx="3505200" cy="3124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50000"/>
              </a:lnSpc>
              <a:spcBef>
                <a:spcPct val="75000"/>
              </a:spcBef>
              <a:spcAft>
                <a:spcPct val="5000"/>
              </a:spcAft>
              <a:buClr>
                <a:schemeClr val="folHlink"/>
              </a:buClr>
              <a:buSzPct val="60000"/>
              <a:buFont typeface="Wingdings" pitchFamily="2" charset="2"/>
              <a:buNone/>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    Throughput loss is small, and it tends to decrease as the PDR requirement increases. </a:t>
            </a:r>
            <a:endParaRPr kumimoji="0" lang="en-US" sz="20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 verification </a:t>
            </a:r>
            <a:endParaRPr lang="en-US" dirty="0"/>
          </a:p>
        </p:txBody>
      </p:sp>
      <p:sp>
        <p:nvSpPr>
          <p:cNvPr id="3" name="Content Placeholder 2"/>
          <p:cNvSpPr>
            <a:spLocks noGrp="1"/>
          </p:cNvSpPr>
          <p:nvPr>
            <p:ph idx="1"/>
          </p:nvPr>
        </p:nvSpPr>
        <p:spPr>
          <a:xfrm>
            <a:off x="685800" y="1600200"/>
            <a:ext cx="7772400" cy="838200"/>
          </a:xfrm>
        </p:spPr>
        <p:txBody>
          <a:bodyPr/>
          <a:lstStyle/>
          <a:p>
            <a:pPr>
              <a:buNone/>
            </a:pPr>
            <a:r>
              <a:rPr lang="en-US" dirty="0" smtClean="0"/>
              <a:t>NetEye @ Wayne State                      </a:t>
            </a:r>
            <a:r>
              <a:rPr lang="en-US" dirty="0" err="1" smtClean="0"/>
              <a:t>MoteLab</a:t>
            </a:r>
            <a:r>
              <a:rPr lang="en-US" dirty="0" smtClean="0"/>
              <a:t> @ Harvard</a:t>
            </a:r>
            <a:endParaRPr lang="en-US" dirty="0"/>
          </a:p>
        </p:txBody>
      </p:sp>
      <p:pic>
        <p:nvPicPr>
          <p:cNvPr id="4" name="Picture 3" descr="NetEye.JPG"/>
          <p:cNvPicPr>
            <a:picLocks noChangeAspect="1"/>
          </p:cNvPicPr>
          <p:nvPr/>
        </p:nvPicPr>
        <p:blipFill>
          <a:blip r:embed="rId3" cstate="print"/>
          <a:stretch>
            <a:fillRect/>
          </a:stretch>
        </p:blipFill>
        <p:spPr>
          <a:xfrm>
            <a:off x="480842" y="2514600"/>
            <a:ext cx="3658866" cy="2743200"/>
          </a:xfrm>
          <a:prstGeom prst="rect">
            <a:avLst/>
          </a:prstGeom>
        </p:spPr>
      </p:pic>
      <p:pic>
        <p:nvPicPr>
          <p:cNvPr id="110594" name="Picture 2" descr="F:\Hongwei\DNC\Projects\O-Sense\Photos\select\node.jpg"/>
          <p:cNvPicPr>
            <a:picLocks noChangeAspect="1" noChangeArrowheads="1"/>
          </p:cNvPicPr>
          <p:nvPr/>
        </p:nvPicPr>
        <p:blipFill>
          <a:blip r:embed="rId4" cstate="print"/>
          <a:srcRect/>
          <a:stretch>
            <a:fillRect/>
          </a:stretch>
        </p:blipFill>
        <p:spPr bwMode="auto">
          <a:xfrm>
            <a:off x="2514600" y="5715000"/>
            <a:ext cx="1117784" cy="838433"/>
          </a:xfrm>
          <a:prstGeom prst="rect">
            <a:avLst/>
          </a:prstGeom>
          <a:noFill/>
        </p:spPr>
      </p:pic>
      <p:cxnSp>
        <p:nvCxnSpPr>
          <p:cNvPr id="11" name="Straight Arrow Connector 10"/>
          <p:cNvCxnSpPr/>
          <p:nvPr/>
        </p:nvCxnSpPr>
        <p:spPr bwMode="auto">
          <a:xfrm rot="16200000" flipH="1">
            <a:off x="1714500" y="5219700"/>
            <a:ext cx="685800" cy="6096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pic>
        <p:nvPicPr>
          <p:cNvPr id="12" name="Picture 11" descr="motelab_floor1.jpg"/>
          <p:cNvPicPr>
            <a:picLocks noChangeAspect="1"/>
          </p:cNvPicPr>
          <p:nvPr/>
        </p:nvPicPr>
        <p:blipFill>
          <a:blip r:embed="rId5" cstate="print"/>
          <a:stretch>
            <a:fillRect/>
          </a:stretch>
        </p:blipFill>
        <p:spPr>
          <a:xfrm>
            <a:off x="5029200" y="2133600"/>
            <a:ext cx="3102865" cy="1175328"/>
          </a:xfrm>
          <a:prstGeom prst="rect">
            <a:avLst/>
          </a:prstGeom>
        </p:spPr>
      </p:pic>
      <p:pic>
        <p:nvPicPr>
          <p:cNvPr id="13" name="Picture 12" descr="motelab_notes.jpg"/>
          <p:cNvPicPr>
            <a:picLocks noChangeAspect="1"/>
          </p:cNvPicPr>
          <p:nvPr/>
        </p:nvPicPr>
        <p:blipFill>
          <a:blip r:embed="rId6" cstate="print"/>
          <a:stretch>
            <a:fillRect/>
          </a:stretch>
        </p:blipFill>
        <p:spPr>
          <a:xfrm>
            <a:off x="8382000" y="5791200"/>
            <a:ext cx="612648" cy="762000"/>
          </a:xfrm>
          <a:prstGeom prst="rect">
            <a:avLst/>
          </a:prstGeom>
        </p:spPr>
      </p:pic>
      <p:pic>
        <p:nvPicPr>
          <p:cNvPr id="14" name="Picture 13" descr="motelab_floor2.jpg"/>
          <p:cNvPicPr>
            <a:picLocks noChangeAspect="1"/>
          </p:cNvPicPr>
          <p:nvPr/>
        </p:nvPicPr>
        <p:blipFill>
          <a:blip r:embed="rId7" cstate="print"/>
          <a:stretch>
            <a:fillRect/>
          </a:stretch>
        </p:blipFill>
        <p:spPr>
          <a:xfrm>
            <a:off x="5105400" y="3505199"/>
            <a:ext cx="2971800" cy="1124617"/>
          </a:xfrm>
          <a:prstGeom prst="rect">
            <a:avLst/>
          </a:prstGeom>
        </p:spPr>
      </p:pic>
      <p:pic>
        <p:nvPicPr>
          <p:cNvPr id="15" name="Picture 14" descr="motelab_floor3.jpg"/>
          <p:cNvPicPr>
            <a:picLocks noChangeAspect="1"/>
          </p:cNvPicPr>
          <p:nvPr/>
        </p:nvPicPr>
        <p:blipFill>
          <a:blip r:embed="rId8" cstate="print"/>
          <a:stretch>
            <a:fillRect/>
          </a:stretch>
        </p:blipFill>
        <p:spPr>
          <a:xfrm>
            <a:off x="5181600" y="4876800"/>
            <a:ext cx="2743200" cy="1040569"/>
          </a:xfrm>
          <a:prstGeom prst="rect">
            <a:avLst/>
          </a:prstGeom>
        </p:spPr>
      </p:pic>
      <p:cxnSp>
        <p:nvCxnSpPr>
          <p:cNvPr id="16" name="Straight Arrow Connector 15"/>
          <p:cNvCxnSpPr/>
          <p:nvPr/>
        </p:nvCxnSpPr>
        <p:spPr bwMode="auto">
          <a:xfrm>
            <a:off x="7086600" y="6019800"/>
            <a:ext cx="914400" cy="152400"/>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 results (</a:t>
            </a:r>
            <a:r>
              <a:rPr lang="en-US" dirty="0" err="1" smtClean="0"/>
              <a:t>NetEye</a:t>
            </a:r>
            <a:r>
              <a:rPr lang="en-US" dirty="0" smtClean="0"/>
              <a:t>)</a:t>
            </a:r>
            <a:endParaRPr lang="en-US" dirty="0"/>
          </a:p>
        </p:txBody>
      </p:sp>
      <p:pic>
        <p:nvPicPr>
          <p:cNvPr id="4" name="Content Placeholder 3" descr="pdr-expt-grid.emf"/>
          <p:cNvPicPr>
            <a:picLocks noGrp="1" noChangeAspect="1"/>
          </p:cNvPicPr>
          <p:nvPr>
            <p:ph idx="1"/>
          </p:nvPr>
        </p:nvPicPr>
        <p:blipFill>
          <a:blip r:embed="rId3" cstate="print"/>
          <a:stretch>
            <a:fillRect/>
          </a:stretch>
        </p:blipFill>
        <p:spPr>
          <a:xfrm>
            <a:off x="152400" y="2057400"/>
            <a:ext cx="4611600" cy="2885760"/>
          </a:xfrm>
        </p:spPr>
      </p:pic>
      <p:pic>
        <p:nvPicPr>
          <p:cNvPr id="5" name="Picture 4" descr="throughput-expt-grid.emf"/>
          <p:cNvPicPr>
            <a:picLocks noChangeAspect="1"/>
          </p:cNvPicPr>
          <p:nvPr/>
        </p:nvPicPr>
        <p:blipFill>
          <a:blip r:embed="rId4" cstate="print"/>
          <a:stretch>
            <a:fillRect/>
          </a:stretch>
        </p:blipFill>
        <p:spPr>
          <a:xfrm>
            <a:off x="4572000" y="2067240"/>
            <a:ext cx="4611600" cy="2885760"/>
          </a:xfrm>
          <a:prstGeom prst="rect">
            <a:avLst/>
          </a:prstGeom>
        </p:spPr>
      </p:pic>
      <p:sp>
        <p:nvSpPr>
          <p:cNvPr id="6" name="TextBox 5"/>
          <p:cNvSpPr txBox="1"/>
          <p:nvPr/>
        </p:nvSpPr>
        <p:spPr>
          <a:xfrm>
            <a:off x="685800" y="5572780"/>
            <a:ext cx="7391400" cy="523220"/>
          </a:xfrm>
          <a:prstGeom prst="rect">
            <a:avLst/>
          </a:prstGeom>
          <a:noFill/>
        </p:spPr>
        <p:txBody>
          <a:bodyPr wrap="square" rtlCol="0">
            <a:spAutoFit/>
          </a:bodyPr>
          <a:lstStyle/>
          <a:p>
            <a:pPr algn="l"/>
            <a:r>
              <a:rPr lang="en-US" b="0" dirty="0" smtClean="0">
                <a:latin typeface="+mn-lt"/>
              </a:rPr>
              <a:t>Higher throughput for PRK-based scheduling </a:t>
            </a:r>
            <a:endParaRPr lang="en-US" b="0" dirty="0">
              <a:latin typeface="+mn-lt"/>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 results (</a:t>
            </a:r>
            <a:r>
              <a:rPr lang="en-US" dirty="0" err="1" smtClean="0"/>
              <a:t>MoteLab</a:t>
            </a:r>
            <a:r>
              <a:rPr lang="en-US" dirty="0" smtClean="0"/>
              <a:t>)</a:t>
            </a:r>
            <a:endParaRPr lang="en-US" dirty="0"/>
          </a:p>
        </p:txBody>
      </p:sp>
      <p:pic>
        <p:nvPicPr>
          <p:cNvPr id="15" name="Picture 14" descr="Throughput-withCI-95-Round-1-To-13-RootNodeId-3-Powerlevel-27.emf"/>
          <p:cNvPicPr>
            <a:picLocks noChangeAspect="1"/>
          </p:cNvPicPr>
          <p:nvPr/>
        </p:nvPicPr>
        <p:blipFill>
          <a:blip r:embed="rId3" cstate="print"/>
          <a:srcRect l="4047" t="3889" r="9601"/>
          <a:stretch>
            <a:fillRect/>
          </a:stretch>
        </p:blipFill>
        <p:spPr>
          <a:xfrm>
            <a:off x="4494634" y="1905000"/>
            <a:ext cx="4496966" cy="3371918"/>
          </a:xfrm>
          <a:prstGeom prst="rect">
            <a:avLst/>
          </a:prstGeom>
        </p:spPr>
      </p:pic>
      <p:pic>
        <p:nvPicPr>
          <p:cNvPr id="16" name="Picture 15" descr="PDR-PowerLevel-27-StableSlot-150-round-1-To-13.emf"/>
          <p:cNvPicPr>
            <a:picLocks noChangeAspect="1"/>
          </p:cNvPicPr>
          <p:nvPr/>
        </p:nvPicPr>
        <p:blipFill>
          <a:blip r:embed="rId4" cstate="print"/>
          <a:srcRect t="2564" r="8447"/>
          <a:stretch>
            <a:fillRect/>
          </a:stretch>
        </p:blipFill>
        <p:spPr>
          <a:xfrm>
            <a:off x="0" y="1905000"/>
            <a:ext cx="4419600" cy="3385868"/>
          </a:xfrm>
          <a:prstGeom prst="rect">
            <a:avLst/>
          </a:prstGeom>
        </p:spPr>
      </p:pic>
      <p:sp>
        <p:nvSpPr>
          <p:cNvPr id="7" name="Rectangle 6"/>
          <p:cNvSpPr/>
          <p:nvPr/>
        </p:nvSpPr>
        <p:spPr>
          <a:xfrm>
            <a:off x="381000" y="5715000"/>
            <a:ext cx="8077200" cy="523220"/>
          </a:xfrm>
          <a:prstGeom prst="rect">
            <a:avLst/>
          </a:prstGeom>
        </p:spPr>
        <p:txBody>
          <a:bodyPr wrap="square">
            <a:spAutoFit/>
          </a:bodyPr>
          <a:lstStyle/>
          <a:p>
            <a:pPr algn="l"/>
            <a:r>
              <a:rPr lang="en-US" b="0" dirty="0" smtClean="0">
                <a:solidFill>
                  <a:srgbClr val="000000"/>
                </a:solidFill>
                <a:latin typeface="Tahoma"/>
              </a:rPr>
              <a:t>Higher throughput for PRK-based scheduling</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Plant"/>
          <p:cNvPicPr>
            <a:picLocks noChangeAspect="1" noChangeArrowheads="1"/>
          </p:cNvPicPr>
          <p:nvPr/>
        </p:nvPicPr>
        <p:blipFill>
          <a:blip r:embed="rId3" cstate="print"/>
          <a:srcRect/>
          <a:stretch>
            <a:fillRect/>
          </a:stretch>
        </p:blipFill>
        <p:spPr bwMode="auto">
          <a:xfrm rot="1959413">
            <a:off x="7620000" y="304800"/>
            <a:ext cx="1524000" cy="653143"/>
          </a:xfrm>
          <a:prstGeom prst="roundRect">
            <a:avLst>
              <a:gd name="adj" fmla="val 50000"/>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2" name="Title 1"/>
          <p:cNvSpPr>
            <a:spLocks noGrp="1"/>
          </p:cNvSpPr>
          <p:nvPr>
            <p:ph type="title"/>
          </p:nvPr>
        </p:nvSpPr>
        <p:spPr/>
        <p:txBody>
          <a:bodyPr/>
          <a:lstStyle/>
          <a:p>
            <a:r>
              <a:rPr lang="en-US" altLang="zh-CN" dirty="0" smtClean="0">
                <a:ea typeface="宋体" pitchFamily="2" charset="-122"/>
              </a:rPr>
              <a:t>From open-loop sensing </a:t>
            </a:r>
            <a:br>
              <a:rPr lang="en-US" altLang="zh-CN" dirty="0" smtClean="0">
                <a:ea typeface="宋体" pitchFamily="2" charset="-122"/>
              </a:rPr>
            </a:br>
            <a:r>
              <a:rPr lang="en-US" altLang="zh-CN" dirty="0" smtClean="0">
                <a:ea typeface="宋体" pitchFamily="2" charset="-122"/>
              </a:rPr>
              <a:t>to closed-loop, real-time sensing and control</a:t>
            </a:r>
            <a:endParaRPr lang="en-US" dirty="0"/>
          </a:p>
        </p:txBody>
      </p:sp>
      <p:sp>
        <p:nvSpPr>
          <p:cNvPr id="3" name="Content Placeholder 2"/>
          <p:cNvSpPr>
            <a:spLocks noGrp="1"/>
          </p:cNvSpPr>
          <p:nvPr>
            <p:ph idx="1"/>
          </p:nvPr>
        </p:nvSpPr>
        <p:spPr>
          <a:xfrm>
            <a:off x="457200" y="1524000"/>
            <a:ext cx="8686800" cy="5334000"/>
          </a:xfrm>
        </p:spPr>
        <p:txBody>
          <a:bodyPr/>
          <a:lstStyle/>
          <a:p>
            <a:pPr eaLnBrk="1" hangingPunct="1"/>
            <a:r>
              <a:rPr lang="en-US" altLang="zh-CN" dirty="0" smtClean="0">
                <a:ea typeface="宋体" pitchFamily="2" charset="-122"/>
              </a:rPr>
              <a:t>Sensing, networking, and computing tightly coupled with the physical process </a:t>
            </a:r>
          </a:p>
          <a:p>
            <a:pPr lvl="1" eaLnBrk="1" hangingPunct="1"/>
            <a:r>
              <a:rPr lang="en-US" altLang="zh-CN" dirty="0" smtClean="0">
                <a:ea typeface="宋体" pitchFamily="2" charset="-122"/>
              </a:rPr>
              <a:t>Automotive,  alternative energy grid, industrial monitoring and control</a:t>
            </a:r>
          </a:p>
          <a:p>
            <a:pPr lvl="1" eaLnBrk="1" hangingPunct="1"/>
            <a:r>
              <a:rPr lang="en-US" altLang="zh-CN" dirty="0" smtClean="0">
                <a:ea typeface="宋体" pitchFamily="2" charset="-122"/>
              </a:rPr>
              <a:t>Industry standards: </a:t>
            </a:r>
            <a:r>
              <a:rPr lang="en-US" altLang="zh-CN" dirty="0" err="1" smtClean="0">
                <a:ea typeface="宋体" pitchFamily="2" charset="-122"/>
              </a:rPr>
              <a:t>WirelessHART</a:t>
            </a:r>
            <a:r>
              <a:rPr lang="en-US" altLang="zh-CN" dirty="0" smtClean="0">
                <a:ea typeface="宋体" pitchFamily="2" charset="-122"/>
              </a:rPr>
              <a:t>, ISA SP100.11a</a:t>
            </a:r>
          </a:p>
          <a:p>
            <a:pPr eaLnBrk="1" hangingPunct="1"/>
            <a:r>
              <a:rPr lang="en-US" altLang="zh-CN" dirty="0" smtClean="0">
                <a:ea typeface="宋体" pitchFamily="2" charset="-122"/>
              </a:rPr>
              <a:t>Wireless networks as carriers of mission-critical sensing and control information</a:t>
            </a:r>
          </a:p>
          <a:p>
            <a:pPr lvl="1" eaLnBrk="1" hangingPunct="1"/>
            <a:r>
              <a:rPr lang="en-US" altLang="zh-CN" dirty="0" smtClean="0">
                <a:ea typeface="宋体" pitchFamily="2" charset="-122"/>
              </a:rPr>
              <a:t>Stringent requirements on </a:t>
            </a:r>
            <a:r>
              <a:rPr lang="en-US" altLang="zh-CN" i="1" dirty="0" smtClean="0">
                <a:ea typeface="宋体" pitchFamily="2" charset="-122"/>
              </a:rPr>
              <a:t>predictable</a:t>
            </a:r>
            <a:r>
              <a:rPr lang="en-US" altLang="zh-CN" dirty="0" smtClean="0">
                <a:ea typeface="宋体" pitchFamily="2" charset="-122"/>
              </a:rPr>
              <a:t> </a:t>
            </a:r>
            <a:r>
              <a:rPr lang="en-US" altLang="zh-CN" dirty="0" err="1" smtClean="0">
                <a:ea typeface="宋体" pitchFamily="2" charset="-122"/>
              </a:rPr>
              <a:t>QoS</a:t>
            </a:r>
            <a:r>
              <a:rPr lang="en-US" altLang="zh-CN" dirty="0" smtClean="0">
                <a:ea typeface="宋体" pitchFamily="2" charset="-122"/>
              </a:rPr>
              <a:t> such as reliability and timeliness</a:t>
            </a:r>
          </a:p>
          <a:p>
            <a:r>
              <a:rPr lang="en-US" dirty="0" smtClean="0"/>
              <a:t>Interference control is important for predictable network behavior</a:t>
            </a:r>
          </a:p>
          <a:p>
            <a:pPr lvl="1"/>
            <a:r>
              <a:rPr lang="en-US" dirty="0" smtClean="0"/>
              <a:t>Interference introduces unpredictability and reduces reliability</a:t>
            </a:r>
          </a:p>
          <a:p>
            <a:pPr lvl="1"/>
            <a:r>
              <a:rPr lang="en-US" dirty="0" smtClean="0"/>
              <a:t>A basis of interference control is </a:t>
            </a:r>
            <a:r>
              <a:rPr lang="en-US" i="1" dirty="0" smtClean="0"/>
              <a:t>the interference model</a:t>
            </a:r>
            <a:r>
              <a:rPr lang="en-US" dirty="0" smtClean="0"/>
              <a:t> </a:t>
            </a:r>
            <a:endParaRPr lang="en-US" dirty="0"/>
          </a:p>
        </p:txBody>
      </p:sp>
      <p:pic>
        <p:nvPicPr>
          <p:cNvPr id="5" name="Picture 10" descr="bio-solar-house2_48"/>
          <p:cNvPicPr>
            <a:picLocks noChangeAspect="1" noChangeArrowheads="1"/>
          </p:cNvPicPr>
          <p:nvPr/>
        </p:nvPicPr>
        <p:blipFill>
          <a:blip r:embed="rId4" cstate="print"/>
          <a:srcRect/>
          <a:stretch>
            <a:fillRect/>
          </a:stretch>
        </p:blipFill>
        <p:spPr bwMode="auto">
          <a:xfrm rot="2306137">
            <a:off x="6588649" y="96971"/>
            <a:ext cx="1143000" cy="7747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4" name="Picture 7" descr="vehicular_sensor_networks"/>
          <p:cNvPicPr>
            <a:picLocks noChangeAspect="1" noChangeArrowheads="1"/>
          </p:cNvPicPr>
          <p:nvPr/>
        </p:nvPicPr>
        <p:blipFill>
          <a:blip r:embed="rId5" cstate="print"/>
          <a:srcRect/>
          <a:stretch>
            <a:fillRect/>
          </a:stretch>
        </p:blipFill>
        <p:spPr bwMode="auto">
          <a:xfrm rot="2429957">
            <a:off x="5486400" y="93527"/>
            <a:ext cx="1066575" cy="8382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a:lnSpc>
                <a:spcPct val="250000"/>
              </a:lnSpc>
            </a:pPr>
            <a:r>
              <a:rPr lang="en-US" dirty="0" smtClean="0"/>
              <a:t>Behavior of ratio-K-based scheduling</a:t>
            </a:r>
          </a:p>
          <a:p>
            <a:pPr>
              <a:lnSpc>
                <a:spcPct val="250000"/>
              </a:lnSpc>
            </a:pPr>
            <a:r>
              <a:rPr lang="en-US" dirty="0" smtClean="0"/>
              <a:t>Physical-ratio-K (PRK) interference model</a:t>
            </a:r>
          </a:p>
          <a:p>
            <a:pPr>
              <a:lnSpc>
                <a:spcPct val="250000"/>
              </a:lnSpc>
            </a:pPr>
            <a:r>
              <a:rPr lang="en-US" dirty="0" smtClean="0">
                <a:solidFill>
                  <a:srgbClr val="FF0000"/>
                </a:solidFill>
              </a:rPr>
              <a:t>Concluding remarks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remarks</a:t>
            </a:r>
            <a:endParaRPr lang="en-US" dirty="0"/>
          </a:p>
        </p:txBody>
      </p:sp>
      <p:sp>
        <p:nvSpPr>
          <p:cNvPr id="3" name="Content Placeholder 2"/>
          <p:cNvSpPr>
            <a:spLocks noGrp="1"/>
          </p:cNvSpPr>
          <p:nvPr>
            <p:ph idx="1"/>
          </p:nvPr>
        </p:nvSpPr>
        <p:spPr>
          <a:xfrm>
            <a:off x="685800" y="1524000"/>
            <a:ext cx="8458200" cy="4724400"/>
          </a:xfrm>
        </p:spPr>
        <p:txBody>
          <a:bodyPr/>
          <a:lstStyle/>
          <a:p>
            <a:r>
              <a:rPr lang="en-US" dirty="0" smtClean="0"/>
              <a:t>PRK model</a:t>
            </a:r>
          </a:p>
          <a:p>
            <a:pPr lvl="1"/>
            <a:r>
              <a:rPr lang="en-US" dirty="0" smtClean="0"/>
              <a:t>Enables local protocols (e.g., localized, online search of K)</a:t>
            </a:r>
          </a:p>
          <a:p>
            <a:pPr lvl="2"/>
            <a:r>
              <a:rPr lang="en-US" dirty="0" smtClean="0"/>
              <a:t>Locality implies responsive adaptation (to dynamics in traffic pattern etc)</a:t>
            </a:r>
          </a:p>
          <a:p>
            <a:pPr lvl="1"/>
            <a:r>
              <a:rPr lang="en-US" dirty="0" smtClean="0"/>
              <a:t>Enables measurement-based (instead of model-based) online adaptation</a:t>
            </a:r>
          </a:p>
          <a:p>
            <a:pPr lvl="2"/>
            <a:r>
              <a:rPr lang="en-US" dirty="0" smtClean="0"/>
              <a:t>No need for precise PDR-SINR models</a:t>
            </a:r>
          </a:p>
          <a:p>
            <a:r>
              <a:rPr lang="en-US" dirty="0" smtClean="0"/>
              <a:t>Open questions </a:t>
            </a:r>
          </a:p>
          <a:p>
            <a:pPr lvl="1"/>
            <a:r>
              <a:rPr lang="en-US" dirty="0" smtClean="0"/>
              <a:t>Distributed protocol for optimal selection of K</a:t>
            </a:r>
          </a:p>
          <a:p>
            <a:pPr lvl="2"/>
            <a:r>
              <a:rPr lang="en-US" dirty="0" smtClean="0"/>
              <a:t>Control-theoretical approach: regulation control, model predictive control</a:t>
            </a:r>
          </a:p>
          <a:p>
            <a:pPr lvl="1"/>
            <a:r>
              <a:rPr lang="en-US" dirty="0" smtClean="0"/>
              <a:t>Signaling mechanisms for K</a:t>
            </a:r>
            <a:r>
              <a:rPr lang="en-US" dirty="0" smtClean="0">
                <a:sym typeface="Symbol"/>
              </a:rPr>
              <a:t>&gt;</a:t>
            </a:r>
            <a:r>
              <a:rPr lang="en-US" dirty="0" smtClean="0"/>
              <a:t>1</a:t>
            </a:r>
          </a:p>
          <a:p>
            <a:pPr lvl="2"/>
            <a:r>
              <a:rPr lang="en-US" dirty="0" smtClean="0"/>
              <a:t>Multi-timescale coordination</a:t>
            </a:r>
          </a:p>
          <a:p>
            <a:pPr lvl="1"/>
            <a:r>
              <a:rPr lang="en-US" dirty="0" smtClean="0"/>
              <a:t>Real-time scheduling: rate assurance, EDF, etc</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Ratio-K model (protocol model)</a:t>
            </a:r>
          </a:p>
        </p:txBody>
      </p:sp>
      <p:sp>
        <p:nvSpPr>
          <p:cNvPr id="3" name="Content Placeholder 2"/>
          <p:cNvSpPr>
            <a:spLocks noGrp="1"/>
          </p:cNvSpPr>
          <p:nvPr>
            <p:ph idx="1"/>
          </p:nvPr>
        </p:nvSpPr>
        <p:spPr>
          <a:xfrm>
            <a:off x="685800" y="1676400"/>
            <a:ext cx="8229600" cy="4724400"/>
          </a:xfrm>
        </p:spPr>
        <p:txBody>
          <a:bodyPr/>
          <a:lstStyle/>
          <a:p>
            <a:r>
              <a:rPr lang="en-US" dirty="0" smtClean="0"/>
              <a:t>Interference range = K </a:t>
            </a:r>
            <a:r>
              <a:rPr lang="en-US" dirty="0" smtClean="0">
                <a:sym typeface="Symbol"/>
              </a:rPr>
              <a:t> communication range</a:t>
            </a:r>
          </a:p>
          <a:p>
            <a:pPr lvl="1"/>
            <a:r>
              <a:rPr lang="en-US" dirty="0" smtClean="0">
                <a:sym typeface="Symbol"/>
              </a:rPr>
              <a:t>RTS-CTS based approach implicitly assumes ratio-1 model </a:t>
            </a:r>
          </a:p>
          <a:p>
            <a:pPr>
              <a:buNone/>
            </a:pPr>
            <a:r>
              <a:rPr lang="en-US" dirty="0" smtClean="0">
                <a:sym typeface="Symbol"/>
              </a:rPr>
              <a:t>     (+) defined local, pair-wise interference relation</a:t>
            </a:r>
          </a:p>
          <a:p>
            <a:pPr>
              <a:buNone/>
            </a:pPr>
            <a:r>
              <a:rPr lang="en-US" dirty="0" smtClean="0">
                <a:sym typeface="Symbol"/>
              </a:rPr>
              <a:t>     (+) good for distributed protocol design </a:t>
            </a:r>
          </a:p>
          <a:p>
            <a:pPr>
              <a:buNone/>
            </a:pPr>
            <a:r>
              <a:rPr lang="en-US" dirty="0" smtClean="0">
                <a:sym typeface="Symbol"/>
              </a:rPr>
              <a:t>     (-) approximate model; may lead to bad performance </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SINR model (physical model) </a:t>
            </a:r>
          </a:p>
        </p:txBody>
      </p:sp>
      <p:sp>
        <p:nvSpPr>
          <p:cNvPr id="3" name="Content Placeholder 2"/>
          <p:cNvSpPr>
            <a:spLocks noGrp="1"/>
          </p:cNvSpPr>
          <p:nvPr>
            <p:ph idx="1"/>
          </p:nvPr>
        </p:nvSpPr>
        <p:spPr/>
        <p:txBody>
          <a:bodyPr/>
          <a:lstStyle/>
          <a:p>
            <a:r>
              <a:rPr lang="en-US" dirty="0" smtClean="0"/>
              <a:t>A transmission is successful if </a:t>
            </a:r>
            <a:r>
              <a:rPr lang="en-US" smtClean="0"/>
              <a:t>the signal-to-interference-plus-noise-ratio </a:t>
            </a:r>
            <a:r>
              <a:rPr lang="en-US" dirty="0" smtClean="0"/>
              <a:t>(SINR) is above a certain threshold </a:t>
            </a:r>
          </a:p>
          <a:p>
            <a:pPr>
              <a:buNone/>
            </a:pPr>
            <a:r>
              <a:rPr lang="en-US" dirty="0" smtClean="0"/>
              <a:t>	(+) high fidelity: based on communication theory</a:t>
            </a:r>
          </a:p>
          <a:p>
            <a:pPr>
              <a:buNone/>
            </a:pPr>
            <a:r>
              <a:rPr lang="en-US" dirty="0" smtClean="0"/>
              <a:t>	(-) interference relation is non-local: explicitly depends on all concurrent transmitters</a:t>
            </a:r>
          </a:p>
          <a:p>
            <a:pPr>
              <a:buNone/>
            </a:pPr>
            <a:r>
              <a:rPr lang="en-US" dirty="0" smtClean="0"/>
              <a:t>	(-) not suitable for distributed protocol design </a:t>
            </a:r>
          </a:p>
          <a:p>
            <a:pPr lvl="1"/>
            <a:endParaRPr lang="en-US" dirty="0" smtClean="0"/>
          </a:p>
          <a:p>
            <a:r>
              <a:rPr lang="en-US" dirty="0" smtClean="0"/>
              <a:t>Inconsistent observations on the performance of SINR-based scheduling (in comparison with ratio-K-based scheduling)</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t>
            </a:r>
            <a:endParaRPr lang="en-US" dirty="0"/>
          </a:p>
        </p:txBody>
      </p:sp>
      <p:sp>
        <p:nvSpPr>
          <p:cNvPr id="3" name="Content Placeholder 2"/>
          <p:cNvSpPr>
            <a:spLocks noGrp="1"/>
          </p:cNvSpPr>
          <p:nvPr>
            <p:ph idx="1"/>
          </p:nvPr>
        </p:nvSpPr>
        <p:spPr>
          <a:xfrm>
            <a:off x="685800" y="1752600"/>
            <a:ext cx="7772400" cy="4724400"/>
          </a:xfrm>
        </p:spPr>
        <p:txBody>
          <a:bodyPr/>
          <a:lstStyle/>
          <a:p>
            <a:r>
              <a:rPr lang="en-US" dirty="0" smtClean="0"/>
              <a:t>Why/how can ratio-K-based scheduling outperform SINR-based scheduling in network throughput? </a:t>
            </a:r>
          </a:p>
          <a:p>
            <a:r>
              <a:rPr lang="en-US" dirty="0" smtClean="0"/>
              <a:t>Is it possible to instantiate the ratio-K model so that ratio-K based scheduling </a:t>
            </a:r>
            <a:r>
              <a:rPr lang="en-US" i="1" dirty="0" smtClean="0"/>
              <a:t>consistently</a:t>
            </a:r>
            <a:r>
              <a:rPr lang="en-US" dirty="0" smtClean="0"/>
              <a:t> achieve a performance close to what is enabled by SINR-based scheduling?</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93038" cy="1143000"/>
          </a:xfrm>
        </p:spPr>
        <p:txBody>
          <a:bodyPr/>
          <a:lstStyle/>
          <a:p>
            <a:r>
              <a:rPr lang="en-US" dirty="0" smtClean="0"/>
              <a:t>Outline</a:t>
            </a:r>
            <a:endParaRPr lang="en-US" dirty="0"/>
          </a:p>
        </p:txBody>
      </p:sp>
      <p:sp>
        <p:nvSpPr>
          <p:cNvPr id="3" name="Content Placeholder 2"/>
          <p:cNvSpPr>
            <a:spLocks noGrp="1"/>
          </p:cNvSpPr>
          <p:nvPr>
            <p:ph idx="1"/>
          </p:nvPr>
        </p:nvSpPr>
        <p:spPr>
          <a:xfrm>
            <a:off x="685800" y="1752600"/>
            <a:ext cx="7772400" cy="4724400"/>
          </a:xfrm>
        </p:spPr>
        <p:txBody>
          <a:bodyPr/>
          <a:lstStyle/>
          <a:p>
            <a:pPr>
              <a:lnSpc>
                <a:spcPct val="250000"/>
              </a:lnSpc>
            </a:pPr>
            <a:r>
              <a:rPr lang="en-US" dirty="0" smtClean="0"/>
              <a:t>Behavior of ratio-K-based scheduling</a:t>
            </a:r>
          </a:p>
          <a:p>
            <a:pPr>
              <a:lnSpc>
                <a:spcPct val="250000"/>
              </a:lnSpc>
            </a:pPr>
            <a:r>
              <a:rPr lang="en-US" dirty="0" smtClean="0"/>
              <a:t>Physical-ratio-K (PRK) interference model</a:t>
            </a:r>
          </a:p>
          <a:p>
            <a:pPr>
              <a:lnSpc>
                <a:spcPct val="250000"/>
              </a:lnSpc>
            </a:pPr>
            <a:r>
              <a:rPr lang="en-US" dirty="0" smtClean="0"/>
              <a:t>Concluding remarks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fill="hold" nodeType="afterEffect">
                                  <p:stCondLst>
                                    <p:cond delay="0"/>
                                  </p:stCondLst>
                                  <p:childTnLst>
                                    <p:animClr clrSpc="rgb">
                                      <p:cBhvr override="childStyle">
                                        <p:cTn id="6" dur="500" fill="hold"/>
                                        <p:tgtEl>
                                          <p:spTgt spid="3">
                                            <p:txEl>
                                              <p:pRg st="0" end="0"/>
                                            </p:txEl>
                                          </p:spTgt>
                                        </p:tgtEl>
                                        <p:attrNameLst>
                                          <p:attrName>style.color</p:attrName>
                                        </p:attrNameLst>
                                      </p:cBhvr>
                                      <p:to>
                                        <a:schemeClr va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458200" cy="1143000"/>
          </a:xfrm>
        </p:spPr>
        <p:txBody>
          <a:bodyPr/>
          <a:lstStyle/>
          <a:p>
            <a:r>
              <a:rPr lang="en-US" dirty="0" smtClean="0"/>
              <a:t>Behavior of ratio-K-based scheduling: </a:t>
            </a:r>
            <a:br>
              <a:rPr lang="en-US" dirty="0" smtClean="0"/>
            </a:br>
            <a:r>
              <a:rPr lang="en-US" dirty="0" smtClean="0"/>
              <a:t>optimal instantiation of K </a:t>
            </a:r>
            <a:endParaRPr lang="en-US" dirty="0"/>
          </a:p>
        </p:txBody>
      </p:sp>
      <p:sp>
        <p:nvSpPr>
          <p:cNvPr id="3" name="Content Placeholder 2"/>
          <p:cNvSpPr>
            <a:spLocks noGrp="1"/>
          </p:cNvSpPr>
          <p:nvPr>
            <p:ph idx="1"/>
          </p:nvPr>
        </p:nvSpPr>
        <p:spPr>
          <a:xfrm>
            <a:off x="3810000" y="1828800"/>
            <a:ext cx="5334000" cy="5105400"/>
          </a:xfrm>
        </p:spPr>
        <p:txBody>
          <a:bodyPr/>
          <a:lstStyle/>
          <a:p>
            <a:pPr>
              <a:buNone/>
            </a:pPr>
            <a:r>
              <a:rPr lang="en-US" dirty="0" smtClean="0"/>
              <a:t>     Analytical models of </a:t>
            </a:r>
            <a:r>
              <a:rPr lang="en-US" i="1" dirty="0" smtClean="0"/>
              <a:t>network throughput</a:t>
            </a:r>
            <a:r>
              <a:rPr lang="en-US" dirty="0" smtClean="0"/>
              <a:t> and </a:t>
            </a:r>
            <a:r>
              <a:rPr lang="en-US" i="1" dirty="0" smtClean="0"/>
              <a:t>link reliability</a:t>
            </a:r>
            <a:endParaRPr lang="en-US" dirty="0" smtClean="0"/>
          </a:p>
          <a:p>
            <a:pPr lvl="1"/>
            <a:r>
              <a:rPr lang="en-US" dirty="0" smtClean="0"/>
              <a:t>Based on optimal spatial reuse in grid and Poisson random networks </a:t>
            </a:r>
          </a:p>
          <a:p>
            <a:pPr lvl="1"/>
            <a:endParaRPr lang="en-US" dirty="0" smtClean="0"/>
          </a:p>
          <a:p>
            <a:pPr lvl="1"/>
            <a:r>
              <a:rPr lang="en-US" dirty="0" smtClean="0"/>
              <a:t>Spatial network throughput: T(K, </a:t>
            </a:r>
            <a:r>
              <a:rPr lang="en-US" dirty="0" smtClean="0">
                <a:latin typeface="Imprint MT Shadow" pitchFamily="82" charset="0"/>
              </a:rPr>
              <a:t>P</a:t>
            </a:r>
            <a:r>
              <a:rPr lang="en-US" dirty="0" smtClean="0"/>
              <a:t>)</a:t>
            </a:r>
          </a:p>
          <a:p>
            <a:pPr lvl="2"/>
            <a:r>
              <a:rPr lang="en-US" dirty="0" smtClean="0"/>
              <a:t>Other factors </a:t>
            </a:r>
            <a:r>
              <a:rPr lang="en-US" dirty="0" smtClean="0">
                <a:latin typeface="Imprint MT Shadow" pitchFamily="82" charset="0"/>
              </a:rPr>
              <a:t>P</a:t>
            </a:r>
            <a:r>
              <a:rPr lang="en-US" dirty="0" smtClean="0"/>
              <a:t>: network traffic load, link length, wireless signal attenuation</a:t>
            </a:r>
          </a:p>
          <a:p>
            <a:pPr lvl="1"/>
            <a:r>
              <a:rPr lang="en-US" dirty="0" smtClean="0"/>
              <a:t>Link reliability: PDR(K, </a:t>
            </a:r>
            <a:r>
              <a:rPr lang="en-US" dirty="0" smtClean="0">
                <a:latin typeface="Imprint MT Shadow" pitchFamily="82" charset="0"/>
              </a:rPr>
              <a:t>P</a:t>
            </a:r>
            <a:r>
              <a:rPr lang="en-US" dirty="0" smtClean="0"/>
              <a:t>)</a:t>
            </a:r>
          </a:p>
        </p:txBody>
      </p:sp>
      <p:graphicFrame>
        <p:nvGraphicFramePr>
          <p:cNvPr id="4" name="Object 3"/>
          <p:cNvGraphicFramePr>
            <a:graphicFrameLocks noChangeAspect="1"/>
          </p:cNvGraphicFramePr>
          <p:nvPr/>
        </p:nvGraphicFramePr>
        <p:xfrm>
          <a:off x="457200" y="1828800"/>
          <a:ext cx="3128962" cy="3752850"/>
        </p:xfrm>
        <a:graphic>
          <a:graphicData uri="http://schemas.openxmlformats.org/presentationml/2006/ole">
            <p:oleObj spid="_x0000_s108546" name="Visio" r:id="rId4" imgW="3095625" imgH="3692525" progId="Visio.Drawing.11">
              <p:embed/>
            </p:oleObj>
          </a:graphicData>
        </a:graphic>
      </p:graphicFrame>
      <p:sp>
        <p:nvSpPr>
          <p:cNvPr id="6" name="TextBox 5"/>
          <p:cNvSpPr txBox="1"/>
          <p:nvPr/>
        </p:nvSpPr>
        <p:spPr>
          <a:xfrm>
            <a:off x="228600" y="5715000"/>
            <a:ext cx="3657600" cy="584775"/>
          </a:xfrm>
          <a:prstGeom prst="rect">
            <a:avLst/>
          </a:prstGeom>
          <a:noFill/>
        </p:spPr>
        <p:txBody>
          <a:bodyPr wrap="square" rtlCol="0">
            <a:spAutoFit/>
          </a:bodyPr>
          <a:lstStyle/>
          <a:p>
            <a:r>
              <a:rPr lang="en-US" sz="1600" b="0" dirty="0" smtClean="0">
                <a:latin typeface="+mn-lt"/>
              </a:rPr>
              <a:t>Example: optimal scheduling based on the ratio-2 model in grid networks</a:t>
            </a:r>
            <a:endParaRPr lang="en-US" sz="1600" b="0" dirty="0">
              <a:latin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Numerical analysis </a:t>
            </a:r>
            <a:endParaRPr lang="en-US" dirty="0"/>
          </a:p>
        </p:txBody>
      </p:sp>
      <p:sp>
        <p:nvSpPr>
          <p:cNvPr id="3" name="Content Placeholder 2"/>
          <p:cNvSpPr>
            <a:spLocks noGrp="1"/>
          </p:cNvSpPr>
          <p:nvPr>
            <p:ph idx="1"/>
          </p:nvPr>
        </p:nvSpPr>
        <p:spPr>
          <a:xfrm>
            <a:off x="685800" y="1524000"/>
            <a:ext cx="8458200" cy="4724400"/>
          </a:xfrm>
        </p:spPr>
        <p:txBody>
          <a:bodyPr/>
          <a:lstStyle/>
          <a:p>
            <a:pPr>
              <a:lnSpc>
                <a:spcPct val="100000"/>
              </a:lnSpc>
            </a:pPr>
            <a:r>
              <a:rPr lang="en-US" dirty="0" smtClean="0"/>
              <a:t>75,600 system configurations </a:t>
            </a:r>
          </a:p>
          <a:p>
            <a:pPr lvl="1">
              <a:lnSpc>
                <a:spcPct val="100000"/>
              </a:lnSpc>
            </a:pPr>
            <a:r>
              <a:rPr lang="en-US" dirty="0" smtClean="0"/>
              <a:t>Wireless path loss exponent: {2.1, 2.6, 3, 3.3, 3.6, 3.8, 4, 4.5, 5}</a:t>
            </a:r>
          </a:p>
          <a:p>
            <a:pPr lvl="1"/>
            <a:r>
              <a:rPr lang="en-US" dirty="0" smtClean="0"/>
              <a:t>Traffic load: instant transmission probability of {0.05, 0.1, 0.15, . . . , 1}</a:t>
            </a:r>
          </a:p>
          <a:p>
            <a:pPr lvl="1"/>
            <a:r>
              <a:rPr lang="en-US" dirty="0" smtClean="0"/>
              <a:t>Link length: 60 different lengths, corresponding to different interference-free link reliability (1%-100%)</a:t>
            </a:r>
          </a:p>
          <a:p>
            <a:pPr lvl="1"/>
            <a:r>
              <a:rPr lang="en-US" dirty="0" smtClean="0"/>
              <a:t>Node distribution density: 5, 10, 15, 20, 30, and 40 neighbors on average  </a:t>
            </a:r>
          </a:p>
          <a:p>
            <a:pPr>
              <a:lnSpc>
                <a:spcPct val="100000"/>
              </a:lnSpc>
            </a:pPr>
            <a:r>
              <a:rPr lang="en-US" dirty="0" smtClean="0"/>
              <a:t>Parameter K of the ratio-K model </a:t>
            </a:r>
          </a:p>
          <a:p>
            <a:pPr lvl="1"/>
            <a:r>
              <a:rPr lang="en-US" dirty="0" smtClean="0"/>
              <a:t>Grid networks: {√2, 2, √5, √8, 3, √10, √13, 4, √18, √20, 5, √26, √29, √34, 6}</a:t>
            </a:r>
          </a:p>
          <a:p>
            <a:pPr lvl="1"/>
            <a:r>
              <a:rPr lang="en-US" dirty="0" smtClean="0"/>
              <a:t>Random networks: {1, 1.5, 2, 2.5, . . . , 10}</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network/spatial throughput </a:t>
            </a:r>
            <a:endParaRPr lang="en-US" dirty="0"/>
          </a:p>
        </p:txBody>
      </p:sp>
      <p:pic>
        <p:nvPicPr>
          <p:cNvPr id="4" name="Content Placeholder 3" descr="th-sensitivity-grid-1.emf"/>
          <p:cNvPicPr>
            <a:picLocks noGrp="1" noChangeAspect="1"/>
          </p:cNvPicPr>
          <p:nvPr>
            <p:ph idx="1"/>
          </p:nvPr>
        </p:nvPicPr>
        <p:blipFill>
          <a:blip r:embed="rId3" cstate="print"/>
          <a:stretch>
            <a:fillRect/>
          </a:stretch>
        </p:blipFill>
        <p:spPr>
          <a:xfrm>
            <a:off x="111900" y="1987500"/>
            <a:ext cx="4612500" cy="2965500"/>
          </a:xfrm>
        </p:spPr>
      </p:pic>
      <p:sp>
        <p:nvSpPr>
          <p:cNvPr id="5" name="Rectangle 3"/>
          <p:cNvSpPr txBox="1">
            <a:spLocks noChangeArrowheads="1"/>
          </p:cNvSpPr>
          <p:nvPr/>
        </p:nvSpPr>
        <p:spPr bwMode="auto">
          <a:xfrm>
            <a:off x="381000" y="5410200"/>
            <a:ext cx="8763000" cy="160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lgn="l" eaLnBrk="0" hangingPunct="0">
              <a:lnSpc>
                <a:spcPct val="150000"/>
              </a:lnSpc>
              <a:spcBef>
                <a:spcPct val="75000"/>
              </a:spcBef>
              <a:spcAft>
                <a:spcPct val="5000"/>
              </a:spcAft>
              <a:buClr>
                <a:schemeClr val="folHlink"/>
              </a:buClr>
              <a:buSzPct val="60000"/>
              <a:defRPr/>
            </a:pPr>
            <a:r>
              <a:rPr lang="en-US" altLang="zh-CN" sz="1800" b="0" kern="0" dirty="0" smtClean="0">
                <a:latin typeface="+mn-lt"/>
              </a:rPr>
              <a:t>1. Ratio-K-based scheduling is highly sensitive to the choice of K and traffic pattern</a:t>
            </a:r>
          </a:p>
          <a:p>
            <a:pPr marL="342900" lvl="0" indent="-342900" algn="l" eaLnBrk="0" hangingPunct="0">
              <a:lnSpc>
                <a:spcPct val="150000"/>
              </a:lnSpc>
              <a:spcBef>
                <a:spcPct val="75000"/>
              </a:spcBef>
              <a:spcAft>
                <a:spcPct val="5000"/>
              </a:spcAft>
              <a:buClr>
                <a:schemeClr val="folHlink"/>
              </a:buClr>
              <a:buSzPct val="60000"/>
              <a:defRPr/>
            </a:pPr>
            <a:r>
              <a:rPr lang="en-US" altLang="zh-CN" sz="1800" b="0" kern="0" dirty="0" smtClean="0">
                <a:latin typeface="+mn-lt"/>
              </a:rPr>
              <a:t>2. A single K value usually leads to a substantial throughput loss ! </a:t>
            </a:r>
            <a:endParaRPr kumimoji="0" lang="en-US" altLang="zh-CN" sz="1800" b="0" i="0" u="none" strike="noStrike" kern="0" cap="none" spc="0" normalizeH="0" baseline="0" noProof="0" dirty="0">
              <a:ln>
                <a:noFill/>
              </a:ln>
              <a:solidFill>
                <a:schemeClr val="tx1"/>
              </a:solidFill>
              <a:effectLst/>
              <a:uLnTx/>
              <a:uFillTx/>
              <a:latin typeface="+mn-lt"/>
              <a:ea typeface="宋体" pitchFamily="2" charset="-122"/>
              <a:cs typeface="+mn-cs"/>
            </a:endParaRPr>
          </a:p>
        </p:txBody>
      </p:sp>
      <p:pic>
        <p:nvPicPr>
          <p:cNvPr id="6" name="Picture 5" descr="kVSthroughputLoss-0.1.emf"/>
          <p:cNvPicPr>
            <a:picLocks noChangeAspect="1"/>
          </p:cNvPicPr>
          <p:nvPr/>
        </p:nvPicPr>
        <p:blipFill>
          <a:blip r:embed="rId4" cstate="print"/>
          <a:stretch>
            <a:fillRect/>
          </a:stretch>
        </p:blipFill>
        <p:spPr>
          <a:xfrm>
            <a:off x="4800600" y="1981200"/>
            <a:ext cx="4612500" cy="29655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Hongwei">
  <a:themeElements>
    <a:clrScheme name="1_Hongwe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1_Hongwei">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Symbol" pitchFamily="18" charset="2"/>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Symbol" pitchFamily="18" charset="2"/>
            <a:ea typeface="宋体" pitchFamily="2" charset="-122"/>
          </a:defRPr>
        </a:defPPr>
      </a:lstStyle>
    </a:lnDef>
  </a:objectDefaults>
  <a:extraClrSchemeLst>
    <a:extraClrScheme>
      <a:clrScheme name="1_Hongwe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1_Hongwe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1_Hongwei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1_Hongwei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1_Hongwe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1_Hongwe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1_Hongwei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Hongwei</Template>
  <TotalTime>19039</TotalTime>
  <Words>2624</Words>
  <Application>Microsoft Office PowerPoint</Application>
  <PresentationFormat>On-screen Show (4:3)</PresentationFormat>
  <Paragraphs>231</Paragraphs>
  <Slides>21</Slides>
  <Notes>17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21</vt:i4>
      </vt:variant>
    </vt:vector>
  </HeadingPairs>
  <TitlesOfParts>
    <vt:vector size="24" baseType="lpstr">
      <vt:lpstr>1_Hongwei</vt:lpstr>
      <vt:lpstr>Visio</vt:lpstr>
      <vt:lpstr>Equation</vt:lpstr>
      <vt:lpstr>Adaptive Instantiation of the Protocol Interference Model in Mission-Critical Wireless Networks</vt:lpstr>
      <vt:lpstr>From open-loop sensing  to closed-loop, real-time sensing and control</vt:lpstr>
      <vt:lpstr>Ratio-K model (protocol model)</vt:lpstr>
      <vt:lpstr>SINR model (physical model) </vt:lpstr>
      <vt:lpstr>Questions </vt:lpstr>
      <vt:lpstr>Outline</vt:lpstr>
      <vt:lpstr>Behavior of ratio-K-based scheduling:  optimal instantiation of K </vt:lpstr>
      <vt:lpstr>Numerical analysis </vt:lpstr>
      <vt:lpstr>Sensitivity: network/spatial throughput </vt:lpstr>
      <vt:lpstr>Optimal K: complex interaction of diff. factors</vt:lpstr>
      <vt:lpstr>Sensitivity: link reliability </vt:lpstr>
      <vt:lpstr>Throughput-reliability tradeoff in ratio-K-based scheduling</vt:lpstr>
      <vt:lpstr>Link quality-Delay Relation (CSMA)</vt:lpstr>
      <vt:lpstr>Outline</vt:lpstr>
      <vt:lpstr>Physical-Ratio-K (PRK) interference model</vt:lpstr>
      <vt:lpstr>Optimality of PRK-based scheduling </vt:lpstr>
      <vt:lpstr>Measurement verification </vt:lpstr>
      <vt:lpstr>Measurement results (NetEye)</vt:lpstr>
      <vt:lpstr>Measurement results (MoteLab)</vt:lpstr>
      <vt:lpstr>Outline</vt:lpstr>
      <vt:lpstr>Concluding remarks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Hongwei Zhang</cp:lastModifiedBy>
  <cp:revision>1082</cp:revision>
  <cp:lastPrinted>1601-01-01T00:00:00Z</cp:lastPrinted>
  <dcterms:created xsi:type="dcterms:W3CDTF">1601-01-01T00:00:00Z</dcterms:created>
  <dcterms:modified xsi:type="dcterms:W3CDTF">2011-04-10T23:03:12Z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