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3"/>
  </p:notesMasterIdLst>
  <p:handoutMasterIdLst>
    <p:handoutMasterId r:id="rId44"/>
  </p:handoutMasterIdLst>
  <p:sldIdLst>
    <p:sldId id="266" r:id="rId2"/>
    <p:sldId id="745" r:id="rId3"/>
    <p:sldId id="746" r:id="rId4"/>
    <p:sldId id="747" r:id="rId5"/>
    <p:sldId id="587" r:id="rId6"/>
    <p:sldId id="271" r:id="rId7"/>
    <p:sldId id="584" r:id="rId8"/>
    <p:sldId id="346" r:id="rId9"/>
    <p:sldId id="347" r:id="rId10"/>
    <p:sldId id="408" r:id="rId11"/>
    <p:sldId id="583" r:id="rId12"/>
    <p:sldId id="409" r:id="rId13"/>
    <p:sldId id="676" r:id="rId14"/>
    <p:sldId id="410" r:id="rId15"/>
    <p:sldId id="411" r:id="rId16"/>
    <p:sldId id="679" r:id="rId17"/>
    <p:sldId id="730" r:id="rId18"/>
    <p:sldId id="418" r:id="rId19"/>
    <p:sldId id="355" r:id="rId20"/>
    <p:sldId id="363" r:id="rId21"/>
    <p:sldId id="364" r:id="rId22"/>
    <p:sldId id="570" r:id="rId23"/>
    <p:sldId id="571" r:id="rId24"/>
    <p:sldId id="678" r:id="rId25"/>
    <p:sldId id="743" r:id="rId26"/>
    <p:sldId id="574" r:id="rId27"/>
    <p:sldId id="575" r:id="rId28"/>
    <p:sldId id="576" r:id="rId29"/>
    <p:sldId id="784" r:id="rId30"/>
    <p:sldId id="579" r:id="rId31"/>
    <p:sldId id="731" r:id="rId32"/>
    <p:sldId id="580" r:id="rId33"/>
    <p:sldId id="607" r:id="rId34"/>
    <p:sldId id="608" r:id="rId35"/>
    <p:sldId id="695" r:id="rId36"/>
    <p:sldId id="581" r:id="rId37"/>
    <p:sldId id="672" r:id="rId38"/>
    <p:sldId id="735" r:id="rId39"/>
    <p:sldId id="677" r:id="rId40"/>
    <p:sldId id="582" r:id="rId41"/>
    <p:sldId id="783" r:id="rId42"/>
  </p:sldIdLst>
  <p:sldSz cx="9144000" cy="6858000" type="screen4x3"/>
  <p:notesSz cx="7315200" cy="9601200"/>
  <p:defaultTextStyle>
    <a:defPPr>
      <a:defRPr lang="en-US"/>
    </a:defPPr>
    <a:lvl1pPr algn="ctr" rtl="0" fontAlgn="base">
      <a:spcBef>
        <a:spcPct val="0"/>
      </a:spcBef>
      <a:spcAft>
        <a:spcPct val="0"/>
      </a:spcAft>
      <a:defRPr sz="2800" b="1" kern="1200">
        <a:solidFill>
          <a:schemeClr val="tx1"/>
        </a:solidFill>
        <a:latin typeface="Symbol" pitchFamily="18" charset="2"/>
        <a:ea typeface="宋体" pitchFamily="2" charset="-122"/>
        <a:cs typeface="+mn-cs"/>
      </a:defRPr>
    </a:lvl1pPr>
    <a:lvl2pPr marL="457200" algn="ctr" rtl="0" fontAlgn="base">
      <a:spcBef>
        <a:spcPct val="0"/>
      </a:spcBef>
      <a:spcAft>
        <a:spcPct val="0"/>
      </a:spcAft>
      <a:defRPr sz="2800" b="1" kern="1200">
        <a:solidFill>
          <a:schemeClr val="tx1"/>
        </a:solidFill>
        <a:latin typeface="Symbol" pitchFamily="18" charset="2"/>
        <a:ea typeface="宋体" pitchFamily="2" charset="-122"/>
        <a:cs typeface="+mn-cs"/>
      </a:defRPr>
    </a:lvl2pPr>
    <a:lvl3pPr marL="914400" algn="ctr" rtl="0" fontAlgn="base">
      <a:spcBef>
        <a:spcPct val="0"/>
      </a:spcBef>
      <a:spcAft>
        <a:spcPct val="0"/>
      </a:spcAft>
      <a:defRPr sz="2800" b="1" kern="1200">
        <a:solidFill>
          <a:schemeClr val="tx1"/>
        </a:solidFill>
        <a:latin typeface="Symbol" pitchFamily="18" charset="2"/>
        <a:ea typeface="宋体" pitchFamily="2" charset="-122"/>
        <a:cs typeface="+mn-cs"/>
      </a:defRPr>
    </a:lvl3pPr>
    <a:lvl4pPr marL="1371600" algn="ctr" rtl="0" fontAlgn="base">
      <a:spcBef>
        <a:spcPct val="0"/>
      </a:spcBef>
      <a:spcAft>
        <a:spcPct val="0"/>
      </a:spcAft>
      <a:defRPr sz="2800" b="1" kern="1200">
        <a:solidFill>
          <a:schemeClr val="tx1"/>
        </a:solidFill>
        <a:latin typeface="Symbol" pitchFamily="18" charset="2"/>
        <a:ea typeface="宋体" pitchFamily="2" charset="-122"/>
        <a:cs typeface="+mn-cs"/>
      </a:defRPr>
    </a:lvl4pPr>
    <a:lvl5pPr marL="1828800" algn="ctr" rtl="0" fontAlgn="base">
      <a:spcBef>
        <a:spcPct val="0"/>
      </a:spcBef>
      <a:spcAft>
        <a:spcPct val="0"/>
      </a:spcAft>
      <a:defRPr sz="2800" b="1" kern="1200">
        <a:solidFill>
          <a:schemeClr val="tx1"/>
        </a:solidFill>
        <a:latin typeface="Symbol" pitchFamily="18" charset="2"/>
        <a:ea typeface="宋体" pitchFamily="2" charset="-122"/>
        <a:cs typeface="+mn-cs"/>
      </a:defRPr>
    </a:lvl5pPr>
    <a:lvl6pPr marL="2286000" algn="l" defTabSz="914400" rtl="0" eaLnBrk="1" latinLnBrk="0" hangingPunct="1">
      <a:defRPr sz="2800" b="1" kern="1200">
        <a:solidFill>
          <a:schemeClr val="tx1"/>
        </a:solidFill>
        <a:latin typeface="Symbol" pitchFamily="18" charset="2"/>
        <a:ea typeface="宋体" pitchFamily="2" charset="-122"/>
        <a:cs typeface="+mn-cs"/>
      </a:defRPr>
    </a:lvl6pPr>
    <a:lvl7pPr marL="2743200" algn="l" defTabSz="914400" rtl="0" eaLnBrk="1" latinLnBrk="0" hangingPunct="1">
      <a:defRPr sz="2800" b="1" kern="1200">
        <a:solidFill>
          <a:schemeClr val="tx1"/>
        </a:solidFill>
        <a:latin typeface="Symbol" pitchFamily="18" charset="2"/>
        <a:ea typeface="宋体" pitchFamily="2" charset="-122"/>
        <a:cs typeface="+mn-cs"/>
      </a:defRPr>
    </a:lvl7pPr>
    <a:lvl8pPr marL="3200400" algn="l" defTabSz="914400" rtl="0" eaLnBrk="1" latinLnBrk="0" hangingPunct="1">
      <a:defRPr sz="2800" b="1" kern="1200">
        <a:solidFill>
          <a:schemeClr val="tx1"/>
        </a:solidFill>
        <a:latin typeface="Symbol" pitchFamily="18" charset="2"/>
        <a:ea typeface="宋体" pitchFamily="2" charset="-122"/>
        <a:cs typeface="+mn-cs"/>
      </a:defRPr>
    </a:lvl8pPr>
    <a:lvl9pPr marL="3657600" algn="l" defTabSz="914400" rtl="0" eaLnBrk="1" latinLnBrk="0" hangingPunct="1">
      <a:defRPr sz="2800" b="1" kern="1200">
        <a:solidFill>
          <a:schemeClr val="tx1"/>
        </a:solidFill>
        <a:latin typeface="Symbol" pitchFamily="18" charset="2"/>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99"/>
    <a:srgbClr val="006600"/>
    <a:srgbClr val="339933"/>
    <a:srgbClr val="3333FF"/>
    <a:srgbClr val="FFCC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466" autoAdjust="0"/>
    <p:restoredTop sz="96751" autoAdjust="0"/>
  </p:normalViewPr>
  <p:slideViewPr>
    <p:cSldViewPr>
      <p:cViewPr varScale="1">
        <p:scale>
          <a:sx n="124" d="100"/>
          <a:sy n="124" d="100"/>
        </p:scale>
        <p:origin x="1848"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741" tIns="47370" rIns="94741" bIns="47370" numCol="1" anchor="t" anchorCtr="0" compatLnSpc="1">
            <a:prstTxWarp prst="textNoShape">
              <a:avLst/>
            </a:prstTxWarp>
          </a:bodyPr>
          <a:lstStyle>
            <a:lvl1pPr algn="l" defTabSz="947738">
              <a:defRPr sz="1200" b="0">
                <a:latin typeface="Arial" charset="0"/>
              </a:defRPr>
            </a:lvl1pPr>
          </a:lstStyle>
          <a:p>
            <a:pPr>
              <a:defRPr/>
            </a:pPr>
            <a:endParaRPr lang="en-US" altLang="zh-CN"/>
          </a:p>
        </p:txBody>
      </p:sp>
      <p:sp>
        <p:nvSpPr>
          <p:cNvPr id="6246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4741" tIns="47370" rIns="94741" bIns="47370" numCol="1" anchor="t" anchorCtr="0" compatLnSpc="1">
            <a:prstTxWarp prst="textNoShape">
              <a:avLst/>
            </a:prstTxWarp>
          </a:bodyPr>
          <a:lstStyle>
            <a:lvl1pPr algn="r" defTabSz="947738">
              <a:defRPr sz="1200" b="0">
                <a:latin typeface="Arial" charset="0"/>
              </a:defRPr>
            </a:lvl1pPr>
          </a:lstStyle>
          <a:p>
            <a:pPr>
              <a:defRPr/>
            </a:pPr>
            <a:endParaRPr lang="en-US" altLang="zh-CN"/>
          </a:p>
        </p:txBody>
      </p:sp>
      <p:sp>
        <p:nvSpPr>
          <p:cNvPr id="6246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4741" tIns="47370" rIns="94741" bIns="47370" numCol="1" anchor="b" anchorCtr="0" compatLnSpc="1">
            <a:prstTxWarp prst="textNoShape">
              <a:avLst/>
            </a:prstTxWarp>
          </a:bodyPr>
          <a:lstStyle>
            <a:lvl1pPr algn="l" defTabSz="947738">
              <a:defRPr sz="1200" b="0">
                <a:latin typeface="Arial" charset="0"/>
              </a:defRPr>
            </a:lvl1pPr>
          </a:lstStyle>
          <a:p>
            <a:pPr>
              <a:defRPr/>
            </a:pPr>
            <a:endParaRPr lang="en-US" altLang="zh-CN"/>
          </a:p>
        </p:txBody>
      </p:sp>
      <p:sp>
        <p:nvSpPr>
          <p:cNvPr id="6246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4741" tIns="47370" rIns="94741" bIns="47370" numCol="1" anchor="b" anchorCtr="0" compatLnSpc="1">
            <a:prstTxWarp prst="textNoShape">
              <a:avLst/>
            </a:prstTxWarp>
          </a:bodyPr>
          <a:lstStyle>
            <a:lvl1pPr algn="r" defTabSz="947738">
              <a:defRPr sz="1200" b="0">
                <a:latin typeface="Arial" charset="0"/>
              </a:defRPr>
            </a:lvl1pPr>
          </a:lstStyle>
          <a:p>
            <a:pPr>
              <a:defRPr/>
            </a:pPr>
            <a:fld id="{FBD7D4B8-105E-417A-BAB4-1B56A341BBA7}" type="slidenum">
              <a:rPr lang="zh-CN" altLang="en-US"/>
              <a:pPr>
                <a:defRPr/>
              </a:pPr>
              <a:t>‹#›</a:t>
            </a:fld>
            <a:endParaRPr lang="en-US" altLang="zh-CN"/>
          </a:p>
        </p:txBody>
      </p:sp>
    </p:spTree>
    <p:extLst>
      <p:ext uri="{BB962C8B-B14F-4D97-AF65-F5344CB8AC3E}">
        <p14:creationId xmlns:p14="http://schemas.microsoft.com/office/powerpoint/2010/main" val="3296741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9" tIns="48321" rIns="96639" bIns="48321" numCol="1" anchor="t" anchorCtr="0" compatLnSpc="1">
            <a:prstTxWarp prst="textNoShape">
              <a:avLst/>
            </a:prstTxWarp>
          </a:bodyPr>
          <a:lstStyle>
            <a:lvl1pPr algn="l" defTabSz="966788">
              <a:defRPr sz="1200" b="0">
                <a:latin typeface="Arial" charset="0"/>
              </a:defRPr>
            </a:lvl1pPr>
          </a:lstStyle>
          <a:p>
            <a:pPr>
              <a:defRPr/>
            </a:pPr>
            <a:endParaRPr lang="en-US" altLang="zh-CN"/>
          </a:p>
        </p:txBody>
      </p:sp>
      <p:sp>
        <p:nvSpPr>
          <p:cNvPr id="512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9" tIns="48321" rIns="96639" bIns="48321" numCol="1" anchor="t" anchorCtr="0" compatLnSpc="1">
            <a:prstTxWarp prst="textNoShape">
              <a:avLst/>
            </a:prstTxWarp>
          </a:bodyPr>
          <a:lstStyle>
            <a:lvl1pPr algn="r" defTabSz="966788">
              <a:defRPr sz="1200" b="0">
                <a:latin typeface="Arial" charset="0"/>
              </a:defRPr>
            </a:lvl1pPr>
          </a:lstStyle>
          <a:p>
            <a:pPr>
              <a:defRPr/>
            </a:pPr>
            <a:endParaRPr lang="en-US" altLang="zh-CN"/>
          </a:p>
        </p:txBody>
      </p:sp>
      <p:sp>
        <p:nvSpPr>
          <p:cNvPr id="624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6639" tIns="48321" rIns="96639" bIns="48321"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1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9" tIns="48321" rIns="96639" bIns="48321" numCol="1" anchor="b" anchorCtr="0" compatLnSpc="1">
            <a:prstTxWarp prst="textNoShape">
              <a:avLst/>
            </a:prstTxWarp>
          </a:bodyPr>
          <a:lstStyle>
            <a:lvl1pPr algn="l" defTabSz="966788">
              <a:defRPr sz="1200" b="0">
                <a:latin typeface="Arial" charset="0"/>
              </a:defRPr>
            </a:lvl1pPr>
          </a:lstStyle>
          <a:p>
            <a:pPr>
              <a:defRPr/>
            </a:pPr>
            <a:endParaRPr lang="en-US" altLang="zh-CN"/>
          </a:p>
        </p:txBody>
      </p:sp>
      <p:sp>
        <p:nvSpPr>
          <p:cNvPr id="51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9" tIns="48321" rIns="96639" bIns="48321" numCol="1" anchor="b" anchorCtr="0" compatLnSpc="1">
            <a:prstTxWarp prst="textNoShape">
              <a:avLst/>
            </a:prstTxWarp>
          </a:bodyPr>
          <a:lstStyle>
            <a:lvl1pPr algn="r" defTabSz="966788">
              <a:defRPr sz="1200" b="0">
                <a:latin typeface="Arial" charset="0"/>
              </a:defRPr>
            </a:lvl1pPr>
          </a:lstStyle>
          <a:p>
            <a:pPr>
              <a:defRPr/>
            </a:pPr>
            <a:fld id="{16123726-2B2C-4D4A-B0EA-C272E6367F31}" type="slidenum">
              <a:rPr lang="zh-CN" altLang="en-US"/>
              <a:pPr>
                <a:defRPr/>
              </a:pPr>
              <a:t>‹#›</a:t>
            </a:fld>
            <a:endParaRPr lang="en-US" altLang="zh-CN"/>
          </a:p>
        </p:txBody>
      </p:sp>
    </p:spTree>
    <p:extLst>
      <p:ext uri="{BB962C8B-B14F-4D97-AF65-F5344CB8AC3E}">
        <p14:creationId xmlns:p14="http://schemas.microsoft.com/office/powerpoint/2010/main" val="787657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NASA" TargetMode="External"/><Relationship Id="rId13" Type="http://schemas.openxmlformats.org/officeDocument/2006/relationships/hyperlink" Target="https://en.wikipedia.org/wiki/Satellite" TargetMode="External"/><Relationship Id="rId18" Type="http://schemas.openxmlformats.org/officeDocument/2006/relationships/hyperlink" Target="https://en.wikipedia.org/wiki/American_Telephone_&amp;_Telegraph_Company" TargetMode="External"/><Relationship Id="rId26" Type="http://schemas.openxmlformats.org/officeDocument/2006/relationships/hyperlink" Target="https://en.wikipedia.org/wiki/Hughes_Aircraft" TargetMode="External"/><Relationship Id="rId3" Type="http://schemas.openxmlformats.org/officeDocument/2006/relationships/hyperlink" Target="https://en.wikipedia.org/wiki/Communication_Moon_Relay" TargetMode="External"/><Relationship Id="rId21" Type="http://schemas.openxmlformats.org/officeDocument/2006/relationships/hyperlink" Target="https://en.wikipedia.org/wiki/France_Telecom" TargetMode="External"/><Relationship Id="rId7" Type="http://schemas.openxmlformats.org/officeDocument/2006/relationships/hyperlink" Target="https://en.wikipedia.org/wiki/Dwight_D._Eisenhower" TargetMode="External"/><Relationship Id="rId12" Type="http://schemas.openxmlformats.org/officeDocument/2006/relationships/hyperlink" Target="https://en.wikipedia.org/wiki/Philco" TargetMode="External"/><Relationship Id="rId17" Type="http://schemas.openxmlformats.org/officeDocument/2006/relationships/hyperlink" Target="https://en.wikipedia.org/wiki/Telstar" TargetMode="External"/><Relationship Id="rId25" Type="http://schemas.openxmlformats.org/officeDocument/2006/relationships/hyperlink" Target="https://en.wikipedia.org/wiki/Communications_satellite#cite_note-NASA-SP-93-1" TargetMode="External"/><Relationship Id="rId2" Type="http://schemas.openxmlformats.org/officeDocument/2006/relationships/slide" Target="../slides/slide2.xml"/><Relationship Id="rId16" Type="http://schemas.openxmlformats.org/officeDocument/2006/relationships/hyperlink" Target="https://en.wikipedia.org/wiki/Transmitter" TargetMode="External"/><Relationship Id="rId20" Type="http://schemas.openxmlformats.org/officeDocument/2006/relationships/hyperlink" Target="https://en.wikipedia.org/wiki/General_Post_Office_(United_Kingdom)" TargetMode="External"/><Relationship Id="rId1" Type="http://schemas.openxmlformats.org/officeDocument/2006/relationships/notesMaster" Target="../notesMasters/notesMaster1.xml"/><Relationship Id="rId6" Type="http://schemas.openxmlformats.org/officeDocument/2006/relationships/hyperlink" Target="https://en.wikipedia.org/wiki/Store_and_forward" TargetMode="External"/><Relationship Id="rId11" Type="http://schemas.openxmlformats.org/officeDocument/2006/relationships/hyperlink" Target="https://en.wikipedia.org/wiki/Courier_1B" TargetMode="External"/><Relationship Id="rId24" Type="http://schemas.openxmlformats.org/officeDocument/2006/relationships/hyperlink" Target="https://en.wikipedia.org/wiki/Pacific_Ocean" TargetMode="External"/><Relationship Id="rId5" Type="http://schemas.openxmlformats.org/officeDocument/2006/relationships/hyperlink" Target="https://en.wikipedia.org/wiki/Project_SCORE" TargetMode="External"/><Relationship Id="rId15" Type="http://schemas.openxmlformats.org/officeDocument/2006/relationships/hyperlink" Target="https://en.wikipedia.org/wiki/Radio" TargetMode="External"/><Relationship Id="rId23" Type="http://schemas.openxmlformats.org/officeDocument/2006/relationships/hyperlink" Target="https://en.wikipedia.org/wiki/Relay_1" TargetMode="External"/><Relationship Id="rId10" Type="http://schemas.openxmlformats.org/officeDocument/2006/relationships/hyperlink" Target="https://en.wikipedia.org/wiki/PET_film_(biaxially_oriented)" TargetMode="External"/><Relationship Id="rId19" Type="http://schemas.openxmlformats.org/officeDocument/2006/relationships/hyperlink" Target="https://en.wikipedia.org/wiki/Bell_Labs" TargetMode="External"/><Relationship Id="rId4" Type="http://schemas.openxmlformats.org/officeDocument/2006/relationships/hyperlink" Target="http://www.space.com/8973-1st-communication-satellite-giant-space-balloon-50-years.html" TargetMode="External"/><Relationship Id="rId9" Type="http://schemas.openxmlformats.org/officeDocument/2006/relationships/hyperlink" Target="https://en.wikipedia.org/wiki/Echo_satellite" TargetMode="External"/><Relationship Id="rId14" Type="http://schemas.openxmlformats.org/officeDocument/2006/relationships/hyperlink" Target="https://en.wikipedia.org/wiki/Sputnik_1" TargetMode="External"/><Relationship Id="rId22" Type="http://schemas.openxmlformats.org/officeDocument/2006/relationships/hyperlink" Target="https://en.wikipedia.org/wiki/Cape_Canaveral" TargetMode="External"/><Relationship Id="rId27" Type="http://schemas.openxmlformats.org/officeDocument/2006/relationships/hyperlink" Target="https://en.wikipedia.org/wiki/Syncom_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ALOHAnet#cite_note-binder1-3" TargetMode="External"/><Relationship Id="rId13" Type="http://schemas.openxmlformats.org/officeDocument/2006/relationships/hyperlink" Target="http://en.wikipedia.org/wiki/Marisat" TargetMode="External"/><Relationship Id="rId18" Type="http://schemas.openxmlformats.org/officeDocument/2006/relationships/hyperlink" Target="http://en.wikipedia.org/wiki/GSM" TargetMode="External"/><Relationship Id="rId3" Type="http://schemas.openxmlformats.org/officeDocument/2006/relationships/hyperlink" Target="http://robotics.eecs.berkeley.edu/~pister/290Q/Papers/MAC%20protocols/ALOHA%20abramson%201970.pdf" TargetMode="External"/><Relationship Id="rId7" Type="http://schemas.openxmlformats.org/officeDocument/2006/relationships/hyperlink" Target="http://en.wikipedia.org/wiki/University_of_Hawaii" TargetMode="External"/><Relationship Id="rId12" Type="http://schemas.openxmlformats.org/officeDocument/2006/relationships/hyperlink" Target="http://en.wikipedia.org/wiki/ALOHAnet#cite_note-5" TargetMode="External"/><Relationship Id="rId17" Type="http://schemas.openxmlformats.org/officeDocument/2006/relationships/hyperlink" Target="http://en.wikipedia.org/wiki/ALOHAnet#cite_note-7" TargetMode="External"/><Relationship Id="rId2" Type="http://schemas.openxmlformats.org/officeDocument/2006/relationships/slide" Target="../slides/slide7.xml"/><Relationship Id="rId16" Type="http://schemas.openxmlformats.org/officeDocument/2006/relationships/hyperlink" Target="http://en.wikipedia.org/wiki/Wi-Fi" TargetMode="External"/><Relationship Id="rId20" Type="http://schemas.openxmlformats.org/officeDocument/2006/relationships/hyperlink" Target="http://en.wikipedia.org/wiki/GPRS" TargetMode="External"/><Relationship Id="rId1" Type="http://schemas.openxmlformats.org/officeDocument/2006/relationships/notesMaster" Target="../notesMasters/notesMaster1.xml"/><Relationship Id="rId6" Type="http://schemas.openxmlformats.org/officeDocument/2006/relationships/hyperlink" Target="http://en.wikipedia.org/wiki/Computer_network" TargetMode="External"/><Relationship Id="rId11" Type="http://schemas.openxmlformats.org/officeDocument/2006/relationships/hyperlink" Target="http://en.wikipedia.org/wiki/Ethernet" TargetMode="External"/><Relationship Id="rId5" Type="http://schemas.openxmlformats.org/officeDocument/2006/relationships/hyperlink" Target="http://en.wikipedia.org/wiki/ALOHAnet#cite_note-2" TargetMode="External"/><Relationship Id="rId15" Type="http://schemas.openxmlformats.org/officeDocument/2006/relationships/hyperlink" Target="http://en.wikipedia.org/wiki/ALOHAnet#cite_note-6" TargetMode="External"/><Relationship Id="rId10" Type="http://schemas.openxmlformats.org/officeDocument/2006/relationships/hyperlink" Target="http://en.wikipedia.org/wiki/Ultra_high_frequency" TargetMode="External"/><Relationship Id="rId19" Type="http://schemas.openxmlformats.org/officeDocument/2006/relationships/hyperlink" Target="http://en.wikipedia.org/wiki/SMS" TargetMode="External"/><Relationship Id="rId4" Type="http://schemas.openxmlformats.org/officeDocument/2006/relationships/hyperlink" Target="http://en.wikipedia.org/wiki/ALOHAnet#cite_note-abramson1-1" TargetMode="External"/><Relationship Id="rId9" Type="http://schemas.openxmlformats.org/officeDocument/2006/relationships/hyperlink" Target="http://en.wikipedia.org/wiki/ALOHAnet#cite_note-abramson2-4" TargetMode="External"/><Relationship Id="rId14" Type="http://schemas.openxmlformats.org/officeDocument/2006/relationships/hyperlink" Target="http://en.wikipedia.org/wiki/Inmarsa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4C67A08-FB51-40AD-9837-EBDA32ED6ED1}" type="slidenum">
              <a:rPr lang="zh-CN" altLang="en-US" smtClean="0"/>
              <a:pPr/>
              <a:t>1</a:t>
            </a:fld>
            <a:endParaRPr lang="en-US" altLang="zh-CN" smtClean="0"/>
          </a:p>
        </p:txBody>
      </p:sp>
      <p:sp>
        <p:nvSpPr>
          <p:cNvPr id="63491" name="Rectangle 2"/>
          <p:cNvSpPr>
            <a:spLocks noGrp="1" noRot="1" noChangeAspect="1" noChangeArrowheads="1" noTextEdit="1"/>
          </p:cNvSpPr>
          <p:nvPr>
            <p:ph type="sldImg"/>
          </p:nvPr>
        </p:nvSpPr>
        <p:spPr>
          <a:xfrm>
            <a:off x="1258888" y="720725"/>
            <a:ext cx="4800600" cy="3600450"/>
          </a:xfrm>
          <a:ln/>
        </p:spPr>
      </p:sp>
      <p:sp>
        <p:nvSpPr>
          <p:cNvPr id="63492" name="Rectangle 3"/>
          <p:cNvSpPr>
            <a:spLocks noGrp="1" noChangeArrowheads="1"/>
          </p:cNvSpPr>
          <p:nvPr>
            <p:ph type="body" idx="1"/>
          </p:nvPr>
        </p:nvSpPr>
        <p:spPr>
          <a:noFill/>
          <a:ln/>
        </p:spPr>
        <p:txBody>
          <a:bodyPr/>
          <a:lstStyle/>
          <a:p>
            <a:r>
              <a:rPr lang="en-US" sz="1200" kern="1200" dirty="0" smtClean="0">
                <a:solidFill>
                  <a:schemeClr val="tx1"/>
                </a:solidFill>
                <a:effectLst/>
                <a:latin typeface="Arial" charset="0"/>
                <a:ea typeface="+mn-ea"/>
                <a:cs typeface="+mn-cs"/>
              </a:rPr>
              <a:t> * Why … radical changes needed for wireless networking, co-design with control, innovation platforms?</a:t>
            </a:r>
          </a:p>
          <a:p>
            <a:pPr lvl="1"/>
            <a:r>
              <a:rPr lang="en-US" sz="1200" kern="1200" dirty="0" smtClean="0">
                <a:solidFill>
                  <a:schemeClr val="tx1"/>
                </a:solidFill>
                <a:effectLst/>
                <a:latin typeface="Arial" charset="0"/>
                <a:ea typeface="+mn-ea"/>
                <a:cs typeface="+mn-cs"/>
              </a:rPr>
              <a:t>Safety-critical</a:t>
            </a:r>
          </a:p>
          <a:p>
            <a:pPr lvl="1"/>
            <a:r>
              <a:rPr lang="en-US" sz="1200" kern="1200" dirty="0" smtClean="0">
                <a:solidFill>
                  <a:schemeClr val="tx1"/>
                </a:solidFill>
                <a:effectLst/>
                <a:latin typeface="Arial" charset="0"/>
                <a:ea typeface="+mn-ea"/>
                <a:cs typeface="+mn-cs"/>
              </a:rPr>
              <a:t>Cyber-physical uncertainties </a:t>
            </a:r>
          </a:p>
          <a:p>
            <a:pPr lvl="1"/>
            <a:r>
              <a:rPr lang="en-US" sz="1200" kern="1200" dirty="0" smtClean="0">
                <a:solidFill>
                  <a:schemeClr val="tx1"/>
                </a:solidFill>
                <a:effectLst/>
                <a:latin typeface="Arial" charset="0"/>
                <a:ea typeface="+mn-ea"/>
                <a:cs typeface="+mn-cs"/>
              </a:rPr>
              <a:t> </a:t>
            </a:r>
          </a:p>
          <a:p>
            <a:pPr lvl="1"/>
            <a:r>
              <a:rPr lang="en-US" sz="1200" kern="1200" dirty="0" smtClean="0">
                <a:solidFill>
                  <a:schemeClr val="tx1"/>
                </a:solidFill>
                <a:effectLst/>
                <a:latin typeface="Arial" charset="0"/>
                <a:ea typeface="+mn-ea"/>
                <a:cs typeface="+mn-cs"/>
              </a:rPr>
              <a:t>Basic science challenges as well as (open-)innovation challenge</a:t>
            </a:r>
          </a:p>
          <a:p>
            <a:pPr lvl="1" eaLnBrk="1" hangingPunct="1"/>
            <a:endParaRPr lang="zh-CN" altLang="en-US" dirty="0" smtClean="0"/>
          </a:p>
        </p:txBody>
      </p:sp>
    </p:spTree>
    <p:extLst>
      <p:ext uri="{BB962C8B-B14F-4D97-AF65-F5344CB8AC3E}">
        <p14:creationId xmlns:p14="http://schemas.microsoft.com/office/powerpoint/2010/main" val="65222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117</a:t>
            </a:r>
            <a:r>
              <a:rPr lang="en-US" baseline="0" dirty="0" smtClean="0"/>
              <a:t> and</a:t>
            </a:r>
            <a:r>
              <a:rPr lang="en-US" dirty="0" smtClean="0"/>
              <a:t> 250 nodes in small and large networks respectively</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11</a:t>
            </a:fld>
            <a:endParaRPr lang="en-US" altLang="zh-CN"/>
          </a:p>
        </p:txBody>
      </p:sp>
    </p:spTree>
    <p:extLst>
      <p:ext uri="{BB962C8B-B14F-4D97-AF65-F5344CB8AC3E}">
        <p14:creationId xmlns:p14="http://schemas.microsoft.com/office/powerpoint/2010/main" val="280552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basic</a:t>
            </a:r>
            <a:r>
              <a:rPr lang="en-US" baseline="0" dirty="0" smtClean="0"/>
              <a:t> reason for the low performance of existing protocols is due the lack of a wireless interference model that can serve as a basis for designing distributed protocols for predictable </a:t>
            </a:r>
            <a:r>
              <a:rPr lang="en-US" baseline="0" smtClean="0"/>
              <a:t>interference model.</a:t>
            </a:r>
          </a:p>
          <a:p>
            <a:endParaRPr lang="en-US"/>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12</a:t>
            </a:fld>
            <a:endParaRPr lang="en-US" altLang="zh-CN"/>
          </a:p>
        </p:txBody>
      </p:sp>
    </p:spTree>
    <p:extLst>
      <p:ext uri="{BB962C8B-B14F-4D97-AF65-F5344CB8AC3E}">
        <p14:creationId xmlns:p14="http://schemas.microsoft.com/office/powerpoint/2010/main" val="2020479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Inconsistent observations on the performance of ratio-K- and SINR-based scheduling in literature </a:t>
            </a:r>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14</a:t>
            </a:fld>
            <a:endParaRPr lang="en-US" altLang="zh-CN"/>
          </a:p>
        </p:txBody>
      </p:sp>
    </p:spTree>
    <p:extLst>
      <p:ext uri="{BB962C8B-B14F-4D97-AF65-F5344CB8AC3E}">
        <p14:creationId xmlns:p14="http://schemas.microsoft.com/office/powerpoint/2010/main" val="1807905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altLang="zh-CN" sz="1200" b="0" i="0" u="none" strike="noStrike" kern="0" cap="none" spc="0" normalizeH="0" noProof="0" dirty="0" smtClean="0">
                <a:ln>
                  <a:noFill/>
                </a:ln>
                <a:solidFill>
                  <a:schemeClr val="tx1"/>
                </a:solidFill>
                <a:effectLst/>
                <a:uLnTx/>
                <a:uFillTx/>
                <a:latin typeface="Arial" charset="0"/>
                <a:ea typeface="宋体" pitchFamily="2" charset="-122"/>
                <a:cs typeface="+mn-cs"/>
              </a:rPr>
              <a:t> </a:t>
            </a:r>
            <a:r>
              <a:rPr kumimoji="0" lang="en-US" altLang="zh-CN" sz="1200" b="0" i="0" u="none" strike="noStrike" kern="0" cap="none" spc="0" normalizeH="0" baseline="0" noProof="0" dirty="0" smtClean="0">
                <a:ln>
                  <a:noFill/>
                </a:ln>
                <a:solidFill>
                  <a:schemeClr val="tx1"/>
                </a:solidFill>
                <a:effectLst/>
                <a:uLnTx/>
                <a:uFillTx/>
                <a:latin typeface="Arial" charset="0"/>
                <a:ea typeface="宋体" pitchFamily="2" charset="-122"/>
                <a:cs typeface="+mn-cs"/>
              </a:rPr>
              <a:t>X.</a:t>
            </a:r>
            <a:r>
              <a:rPr kumimoji="0" lang="en-US" altLang="zh-CN" sz="1200" b="0" i="0" u="none" strike="noStrike" kern="0" cap="none" spc="0" normalizeH="0" noProof="0" dirty="0" smtClean="0">
                <a:ln>
                  <a:noFill/>
                </a:ln>
                <a:solidFill>
                  <a:schemeClr val="tx1"/>
                </a:solidFill>
                <a:effectLst/>
                <a:uLnTx/>
                <a:uFillTx/>
                <a:latin typeface="Arial" charset="0"/>
                <a:ea typeface="宋体" pitchFamily="2" charset="-122"/>
                <a:cs typeface="+mn-cs"/>
              </a:rPr>
              <a:t> </a:t>
            </a:r>
            <a:r>
              <a:rPr kumimoji="0" lang="en-US" altLang="zh-CN" sz="1200" b="0" i="0" u="none" strike="noStrike" kern="0" cap="none" spc="0" normalizeH="0" noProof="0" dirty="0" err="1" smtClean="0">
                <a:ln>
                  <a:noFill/>
                </a:ln>
                <a:solidFill>
                  <a:schemeClr val="tx1"/>
                </a:solidFill>
                <a:effectLst/>
                <a:uLnTx/>
                <a:uFillTx/>
                <a:latin typeface="Arial" charset="0"/>
                <a:ea typeface="宋体" pitchFamily="2" charset="-122"/>
                <a:cs typeface="+mn-cs"/>
              </a:rPr>
              <a:t>Che</a:t>
            </a:r>
            <a:r>
              <a:rPr kumimoji="0" lang="en-US" altLang="zh-CN" sz="1200" b="0" i="0" u="none" strike="noStrike" kern="0" cap="none" spc="0" normalizeH="0" noProof="0" dirty="0" smtClean="0">
                <a:ln>
                  <a:noFill/>
                </a:ln>
                <a:solidFill>
                  <a:schemeClr val="tx1"/>
                </a:solidFill>
                <a:effectLst/>
                <a:uLnTx/>
                <a:uFillTx/>
                <a:latin typeface="Arial" charset="0"/>
                <a:ea typeface="宋体" pitchFamily="2" charset="-122"/>
                <a:cs typeface="+mn-cs"/>
              </a:rPr>
              <a:t>, X. </a:t>
            </a:r>
            <a:r>
              <a:rPr kumimoji="0" lang="en-US" altLang="zh-CN" sz="1200" b="0" i="0" u="none" strike="noStrike" kern="0" cap="none" spc="0" normalizeH="0" noProof="0" dirty="0" err="1" smtClean="0">
                <a:ln>
                  <a:noFill/>
                </a:ln>
                <a:solidFill>
                  <a:schemeClr val="tx1"/>
                </a:solidFill>
                <a:effectLst/>
                <a:uLnTx/>
                <a:uFillTx/>
                <a:latin typeface="Arial" charset="0"/>
                <a:ea typeface="宋体" pitchFamily="2" charset="-122"/>
                <a:cs typeface="+mn-cs"/>
              </a:rPr>
              <a:t>Ju</a:t>
            </a:r>
            <a:r>
              <a:rPr kumimoji="0" lang="en-US" altLang="zh-CN" sz="1200" b="0" i="0" u="none" strike="noStrike" kern="0" cap="none" spc="0" normalizeH="0" noProof="0" dirty="0" smtClean="0">
                <a:ln>
                  <a:noFill/>
                </a:ln>
                <a:solidFill>
                  <a:schemeClr val="tx1"/>
                </a:solidFill>
                <a:effectLst/>
                <a:uLnTx/>
                <a:uFillTx/>
                <a:latin typeface="Arial" charset="0"/>
                <a:ea typeface="宋体" pitchFamily="2" charset="-122"/>
                <a:cs typeface="+mn-cs"/>
              </a:rPr>
              <a:t>, H. Zhang, </a:t>
            </a:r>
            <a:r>
              <a:rPr kumimoji="0" lang="en-US" altLang="zh-CN" sz="1200" b="0" i="0" u="sng" strike="noStrike" kern="0" cap="none" spc="0" normalizeH="0" noProof="0" dirty="0" smtClean="0">
                <a:ln>
                  <a:noFill/>
                </a:ln>
                <a:solidFill>
                  <a:srgbClr val="FF0000"/>
                </a:solidFill>
                <a:effectLst/>
                <a:uLnTx/>
                <a:uFillTx/>
                <a:latin typeface="Arial" charset="0"/>
                <a:ea typeface="宋体" pitchFamily="2" charset="-122"/>
                <a:cs typeface="+mn-cs"/>
              </a:rPr>
              <a:t>The Case for Addressing the Limiting Impact of Interference on Wireless Scheduling</a:t>
            </a:r>
            <a:r>
              <a:rPr kumimoji="0" lang="en-US" altLang="zh-CN" sz="1200" b="0" i="0" u="none" strike="noStrike" kern="0" cap="none" spc="0" normalizeH="0" noProof="0" dirty="0" smtClean="0">
                <a:ln>
                  <a:noFill/>
                </a:ln>
                <a:solidFill>
                  <a:schemeClr val="tx1"/>
                </a:solidFill>
                <a:effectLst/>
                <a:uLnTx/>
                <a:uFillTx/>
                <a:latin typeface="Arial" charset="0"/>
                <a:ea typeface="宋体" pitchFamily="2" charset="-122"/>
                <a:cs typeface="+mn-cs"/>
              </a:rPr>
              <a:t>, </a:t>
            </a:r>
            <a:r>
              <a:rPr kumimoji="0" lang="en-US" altLang="zh-CN" sz="1200" b="0" i="1" u="none" strike="noStrike" kern="0" cap="none" spc="0" normalizeH="0" noProof="0" dirty="0" smtClean="0">
                <a:ln>
                  <a:noFill/>
                </a:ln>
                <a:solidFill>
                  <a:schemeClr val="tx1"/>
                </a:solidFill>
                <a:effectLst/>
                <a:uLnTx/>
                <a:uFillTx/>
                <a:latin typeface="Arial" charset="0"/>
                <a:ea typeface="宋体" pitchFamily="2" charset="-122"/>
                <a:cs typeface="+mn-cs"/>
              </a:rPr>
              <a:t>19</a:t>
            </a:r>
            <a:r>
              <a:rPr kumimoji="0" lang="en-US" altLang="zh-CN" sz="1200" b="0" i="1" u="none" strike="noStrike" kern="0" cap="none" spc="0" normalizeH="0" baseline="30000" noProof="0" dirty="0" smtClean="0">
                <a:ln>
                  <a:noFill/>
                </a:ln>
                <a:solidFill>
                  <a:schemeClr val="tx1"/>
                </a:solidFill>
                <a:effectLst/>
                <a:uLnTx/>
                <a:uFillTx/>
                <a:latin typeface="Arial" charset="0"/>
                <a:ea typeface="宋体" pitchFamily="2" charset="-122"/>
                <a:cs typeface="+mn-cs"/>
              </a:rPr>
              <a:t>th</a:t>
            </a:r>
            <a:r>
              <a:rPr kumimoji="0" lang="en-US" altLang="zh-CN" sz="1200" b="0" i="1" u="none" strike="noStrike" kern="0" cap="none" spc="0" normalizeH="0" noProof="0" dirty="0" smtClean="0">
                <a:ln>
                  <a:noFill/>
                </a:ln>
                <a:solidFill>
                  <a:schemeClr val="tx1"/>
                </a:solidFill>
                <a:effectLst/>
                <a:uLnTx/>
                <a:uFillTx/>
                <a:latin typeface="Arial" charset="0"/>
                <a:ea typeface="宋体" pitchFamily="2" charset="-122"/>
                <a:cs typeface="+mn-cs"/>
              </a:rPr>
              <a:t> IEEE International Conference on Network Protocols (ICNP)</a:t>
            </a:r>
            <a:r>
              <a:rPr kumimoji="0" lang="en-US" altLang="zh-CN" sz="1200" b="0" i="0" u="none" strike="noStrike" kern="0" cap="none" spc="0" normalizeH="0" noProof="0" dirty="0" smtClean="0">
                <a:ln>
                  <a:noFill/>
                </a:ln>
                <a:solidFill>
                  <a:schemeClr val="tx1"/>
                </a:solidFill>
                <a:effectLst/>
                <a:uLnTx/>
                <a:uFillTx/>
                <a:latin typeface="Arial" charset="0"/>
                <a:ea typeface="宋体" pitchFamily="2" charset="-122"/>
                <a:cs typeface="+mn-cs"/>
              </a:rPr>
              <a:t>, 2011</a:t>
            </a:r>
            <a:endParaRPr lang="en-US" dirty="0" smtClean="0"/>
          </a:p>
          <a:p>
            <a:endParaRPr lang="en-US" dirty="0" smtClean="0"/>
          </a:p>
          <a:p>
            <a:r>
              <a:rPr lang="en-US" dirty="0" smtClean="0"/>
              <a:t>Why can ratio-K-based scheduling outperform optimal SINR-based scheduling in network throughput? </a:t>
            </a:r>
          </a:p>
          <a:p>
            <a:r>
              <a:rPr lang="en-US" dirty="0" smtClean="0"/>
              <a:t>Is it possible to instantiate the ratio-K model so that ratio-K-based scheduling consistently achieve a performance close to what is enabled by SINR-based scheduling?</a:t>
            </a:r>
          </a:p>
          <a:p>
            <a:endParaRPr lang="en-US" dirty="0" smtClean="0"/>
          </a:p>
          <a:p>
            <a:r>
              <a:rPr lang="en-US" dirty="0" smtClean="0"/>
              <a:t>given that the ratio-K model is an approximate model</a:t>
            </a:r>
          </a:p>
          <a:p>
            <a:r>
              <a:rPr lang="en-US" dirty="0" smtClean="0"/>
              <a:t>the parameter K of </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15</a:t>
            </a:fld>
            <a:endParaRPr lang="en-US" altLang="zh-CN"/>
          </a:p>
        </p:txBody>
      </p:sp>
    </p:spTree>
    <p:extLst>
      <p:ext uri="{BB962C8B-B14F-4D97-AF65-F5344CB8AC3E}">
        <p14:creationId xmlns:p14="http://schemas.microsoft.com/office/powerpoint/2010/main" val="3297929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1" indent="0" algn="l" defTabSz="914291" rtl="0" eaLnBrk="0" fontAlgn="base" latinLnBrk="0" hangingPunct="0">
              <a:lnSpc>
                <a:spcPct val="100000"/>
              </a:lnSpc>
              <a:spcBef>
                <a:spcPct val="30000"/>
              </a:spcBef>
              <a:spcAft>
                <a:spcPct val="0"/>
              </a:spcAft>
              <a:buClrTx/>
              <a:buSzTx/>
              <a:buFontTx/>
              <a:buNone/>
              <a:tabLst/>
              <a:defRPr/>
            </a:pPr>
            <a:r>
              <a:rPr lang="en-US" dirty="0" smtClean="0"/>
              <a:t>K can be searched via local, control-theoretic approach </a:t>
            </a:r>
          </a:p>
          <a:p>
            <a:pPr marL="0" lvl="1" defTabSz="914291">
              <a:defRPr/>
            </a:pPr>
            <a:endParaRPr lang="en-US" dirty="0" smtClean="0"/>
          </a:p>
          <a:p>
            <a:pPr marL="0" lvl="1" defTabSz="914291">
              <a:defRPr/>
            </a:pPr>
            <a:r>
              <a:rPr lang="en-US" dirty="0" smtClean="0"/>
              <a:t>Based</a:t>
            </a:r>
            <a:r>
              <a:rPr lang="en-US" baseline="0" dirty="0" smtClean="0"/>
              <a:t> on the result above, we propose the Physical-</a:t>
            </a:r>
            <a:r>
              <a:rPr lang="en-US" baseline="0" dirty="0" err="1" smtClean="0"/>
              <a:t>Raio</a:t>
            </a:r>
            <a:r>
              <a:rPr lang="en-US" baseline="0" dirty="0" smtClean="0"/>
              <a:t>-K model. </a:t>
            </a:r>
          </a:p>
          <a:p>
            <a:pPr marL="0" lvl="1" defTabSz="914291">
              <a:defRPr/>
            </a:pPr>
            <a:endParaRPr lang="en-US" baseline="0" dirty="0" smtClean="0"/>
          </a:p>
          <a:p>
            <a:pPr marL="0" lvl="1" defTabSz="914291">
              <a:defRPr/>
            </a:pPr>
            <a:r>
              <a:rPr lang="en-US" baseline="0" dirty="0" smtClean="0"/>
              <a:t>Given a transmission from the sender to the receiver, the PRK model define a (signal-strength-based exclusive) region; the boundary of this exclusive region is such that an interferer will only one of k-</a:t>
            </a:r>
            <a:r>
              <a:rPr lang="en-US" baseline="0" dirty="0" err="1" smtClean="0"/>
              <a:t>th</a:t>
            </a:r>
            <a:r>
              <a:rPr lang="en-US" baseline="0" dirty="0" smtClean="0"/>
              <a:t> of received signal strength between the sender and the receiver.  </a:t>
            </a:r>
            <a:r>
              <a:rPr lang="en-US" altLang="zh-CN" baseline="0" dirty="0" smtClean="0"/>
              <a:t>For any nodes outside this region, PRK model </a:t>
            </a:r>
            <a:r>
              <a:rPr lang="en-US" baseline="0" dirty="0" smtClean="0"/>
              <a:t>ignores its interference. For example, the interference from Node C’s transmission will be </a:t>
            </a:r>
            <a:r>
              <a:rPr lang="en-US" baseline="0" dirty="0" err="1" smtClean="0"/>
              <a:t>ingored</a:t>
            </a:r>
            <a:r>
              <a:rPr lang="en-US" baseline="0" dirty="0" smtClean="0"/>
              <a:t> in PRK model.</a:t>
            </a:r>
          </a:p>
          <a:p>
            <a:pPr marL="0" lvl="1" defTabSz="914291">
              <a:defRPr/>
            </a:pPr>
            <a:endParaRPr lang="en-US" baseline="0" dirty="0" smtClean="0"/>
          </a:p>
          <a:p>
            <a:pPr marL="0" lvl="1" defTabSz="914291">
              <a:defRPr/>
            </a:pPr>
            <a:r>
              <a:rPr lang="en-US" baseline="0" dirty="0" smtClean="0"/>
              <a:t>In the presence of dynamic interference, The value of K can change promptly so that the link quality is always above the threshold </a:t>
            </a:r>
            <a:r>
              <a:rPr lang="en-US" baseline="0" dirty="0" err="1" smtClean="0"/>
              <a:t>T_pdr</a:t>
            </a:r>
            <a:r>
              <a:rPr lang="en-US" baseline="0" dirty="0" smtClean="0"/>
              <a:t>.</a:t>
            </a:r>
          </a:p>
          <a:p>
            <a:pPr marL="0" lvl="1" defTabSz="914291">
              <a:defRPr/>
            </a:pPr>
            <a:endParaRPr lang="en-US" dirty="0" smtClean="0"/>
          </a:p>
          <a:p>
            <a:pPr marL="0" lvl="1" defTabSz="914291">
              <a:defRPr/>
            </a:pPr>
            <a:r>
              <a:rPr lang="en-US" baseline="0" dirty="0" smtClean="0"/>
              <a:t>Therefore, PRK model can facilitate the distributed protocol design while ensure the </a:t>
            </a:r>
            <a:r>
              <a:rPr lang="en-US" baseline="0" dirty="0" err="1" smtClean="0"/>
              <a:t>relibility</a:t>
            </a:r>
            <a:r>
              <a:rPr lang="en-US" baseline="0" dirty="0" smtClean="0"/>
              <a:t>.</a:t>
            </a:r>
          </a:p>
          <a:p>
            <a:pPr marL="0" lvl="1" defTabSz="914291">
              <a:defRPr/>
            </a:pPr>
            <a:endParaRPr lang="en-US" dirty="0" smtClean="0"/>
          </a:p>
          <a:p>
            <a:pPr marL="0" lvl="1" defTabSz="914291">
              <a:defRPr/>
            </a:pPr>
            <a:r>
              <a:rPr lang="en-US" dirty="0" smtClean="0"/>
              <a:t>As</a:t>
            </a:r>
            <a:r>
              <a:rPr lang="en-US" baseline="0" dirty="0" smtClean="0"/>
              <a:t> may notice that t</a:t>
            </a:r>
            <a:r>
              <a:rPr lang="en-US" dirty="0" smtClean="0"/>
              <a:t>here is no closed</a:t>
            </a:r>
            <a:r>
              <a:rPr lang="en-US" baseline="0" dirty="0" smtClean="0"/>
              <a:t>-form </a:t>
            </a:r>
            <a:r>
              <a:rPr lang="en-US" baseline="0" dirty="0" err="1" smtClean="0"/>
              <a:t>formular</a:t>
            </a:r>
            <a:r>
              <a:rPr lang="en-US" baseline="0" dirty="0" smtClean="0"/>
              <a:t> for K. But if you look at the model carefully, all parameters, received signal strength and the reliability,  are locally  measurable. The K can be searched via local, control-theoretic approach.</a:t>
            </a:r>
          </a:p>
          <a:p>
            <a:pPr marL="0" lvl="1" defTabSz="914291">
              <a:defRPr/>
            </a:pPr>
            <a:endParaRPr lang="en-US" baseline="0" dirty="0" smtClean="0"/>
          </a:p>
          <a:p>
            <a:pPr marL="0" lvl="1" defTabSz="914291">
              <a:defRPr/>
            </a:pPr>
            <a:r>
              <a:rPr lang="en-US" baseline="0" dirty="0" smtClean="0"/>
              <a:t>We define the PRK model based on signal strength instead of geographic distance based on two reason: 1). The signal strength is locally  measurable; 2). It can deal with wireless channel irregularity, (such as different transmission power or non-uniform signal attenuation, as we shown here).</a:t>
            </a:r>
          </a:p>
          <a:p>
            <a:pPr marL="0" lvl="1" defTabSz="914291">
              <a:defRPr/>
            </a:pPr>
            <a:endParaRPr lang="en-US" baseline="0" dirty="0" smtClean="0"/>
          </a:p>
          <a:p>
            <a:pPr marL="0" lvl="1" defTabSz="914291">
              <a:defRPr/>
            </a:pPr>
            <a:endParaRPr lang="en-US" baseline="0" dirty="0" smtClean="0"/>
          </a:p>
          <a:p>
            <a:pPr marL="0" lvl="1" defTabSz="914291">
              <a:defRPr/>
            </a:pPr>
            <a:endParaRPr lang="en-US" baseline="0" dirty="0" smtClean="0"/>
          </a:p>
          <a:p>
            <a:pPr marL="0" lvl="1" defTabSz="914291">
              <a:defRPr/>
            </a:pPr>
            <a:r>
              <a:rPr lang="en-US" baseline="0" dirty="0" smtClean="0"/>
              <a:t>As link quality is online, locally </a:t>
            </a:r>
            <a:r>
              <a:rPr lang="en-US" baseline="0" dirty="0" err="1" smtClean="0"/>
              <a:t>meaured</a:t>
            </a:r>
            <a:r>
              <a:rPr lang="en-US" baseline="0" dirty="0" smtClean="0"/>
              <a:t> metric. It can be obtained through real-time, data-driven, passive measurement. </a:t>
            </a:r>
            <a:endParaRPr lang="en-US" dirty="0" smtClean="0"/>
          </a:p>
          <a:p>
            <a:pPr marL="0" lvl="1" defTabSz="914291">
              <a:defRPr/>
            </a:pPr>
            <a:endParaRPr lang="en-US" dirty="0" smtClean="0"/>
          </a:p>
          <a:p>
            <a:pPr marL="0" lvl="1" defTabSz="914291">
              <a:defRPr/>
            </a:pPr>
            <a:r>
              <a:rPr lang="en-US" dirty="0" smtClean="0"/>
              <a:t>It</a:t>
            </a:r>
            <a:r>
              <a:rPr lang="en-US" baseline="0" dirty="0" smtClean="0"/>
              <a:t> is desirable to use the minimum k that ensure a certain link quality, since it tends to avoid throughput loss cased by using any unnecessarily large K.</a:t>
            </a:r>
          </a:p>
          <a:p>
            <a:pPr marL="0" lvl="1" defTabSz="914291">
              <a:defRPr/>
            </a:pPr>
            <a:endParaRPr lang="en-US" dirty="0" smtClean="0"/>
          </a:p>
          <a:p>
            <a:pPr marL="0" lvl="1" defTabSz="914291">
              <a:defRPr/>
            </a:pPr>
            <a:r>
              <a:rPr lang="en-US" dirty="0" smtClean="0"/>
              <a:t>where P(</a:t>
            </a:r>
            <a:r>
              <a:rPr lang="en-US" dirty="0" err="1" smtClean="0"/>
              <a:t>ni</a:t>
            </a:r>
            <a:r>
              <a:rPr lang="en-US" dirty="0" smtClean="0"/>
              <a:t>, nr) and P(ns, nr) is the strength of signals reaching nr from </a:t>
            </a:r>
            <a:r>
              <a:rPr lang="en-US" dirty="0" err="1" smtClean="0"/>
              <a:t>ni</a:t>
            </a:r>
            <a:r>
              <a:rPr lang="en-US" dirty="0" smtClean="0"/>
              <a:t> and ns respectively, and</a:t>
            </a:r>
          </a:p>
          <a:p>
            <a:pPr marL="0" lvl="1" defTabSz="914291">
              <a:defRPr/>
            </a:pPr>
            <a:r>
              <a:rPr lang="en-US" dirty="0" smtClean="0"/>
              <a:t>Benefits of PRK model:</a:t>
            </a:r>
          </a:p>
          <a:p>
            <a:pPr marL="0" lvl="1" defTabSz="914291">
              <a:defRPr/>
            </a:pPr>
            <a:r>
              <a:rPr lang="en-US" dirty="0" smtClean="0"/>
              <a:t> 1. K(ns, nr, </a:t>
            </a:r>
            <a:r>
              <a:rPr lang="en-US" dirty="0" err="1" smtClean="0"/>
              <a:t>Tpdr</a:t>
            </a:r>
            <a:r>
              <a:rPr lang="en-US" dirty="0" smtClean="0"/>
              <a:t>) is chosen such that the  probability of nr successfully receiving packets from ns is at least </a:t>
            </a:r>
            <a:r>
              <a:rPr lang="en-US" dirty="0" err="1" smtClean="0"/>
              <a:t>Tpdr</a:t>
            </a:r>
            <a:r>
              <a:rPr lang="en-US" dirty="0" smtClean="0"/>
              <a:t> in the presence of interference from all concurrent transmitters</a:t>
            </a:r>
          </a:p>
          <a:p>
            <a:pPr marL="0" lvl="1" defTabSz="914291">
              <a:defRPr/>
            </a:pPr>
            <a:endParaRPr lang="en-US" dirty="0" smtClean="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16</a:t>
            </a:fld>
            <a:endParaRPr lang="en-US" altLang="zh-CN"/>
          </a:p>
        </p:txBody>
      </p:sp>
    </p:spTree>
    <p:extLst>
      <p:ext uri="{BB962C8B-B14F-4D97-AF65-F5344CB8AC3E}">
        <p14:creationId xmlns:p14="http://schemas.microsoft.com/office/powerpoint/2010/main" val="2990505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1" indent="0" algn="l" defTabSz="914291" rtl="0" eaLnBrk="0" fontAlgn="base" latinLnBrk="0" hangingPunct="0">
              <a:lnSpc>
                <a:spcPct val="100000"/>
              </a:lnSpc>
              <a:spcBef>
                <a:spcPct val="30000"/>
              </a:spcBef>
              <a:spcAft>
                <a:spcPct val="0"/>
              </a:spcAft>
              <a:buClrTx/>
              <a:buSzTx/>
              <a:buFontTx/>
              <a:buNone/>
              <a:tabLst/>
              <a:defRPr/>
            </a:pPr>
            <a:r>
              <a:rPr lang="en-US" dirty="0" smtClean="0"/>
              <a:t>K can be searched via local, control-theoretic approach </a:t>
            </a:r>
          </a:p>
          <a:p>
            <a:pPr marL="0" lvl="1" defTabSz="914291">
              <a:defRPr/>
            </a:pPr>
            <a:endParaRPr lang="en-US" dirty="0" smtClean="0"/>
          </a:p>
          <a:p>
            <a:pPr marL="0" lvl="1" defTabSz="914291">
              <a:defRPr/>
            </a:pPr>
            <a:r>
              <a:rPr lang="en-US" dirty="0" smtClean="0"/>
              <a:t>Based</a:t>
            </a:r>
            <a:r>
              <a:rPr lang="en-US" baseline="0" dirty="0" smtClean="0"/>
              <a:t> on the result above, we propose the Physical-</a:t>
            </a:r>
            <a:r>
              <a:rPr lang="en-US" baseline="0" dirty="0" err="1" smtClean="0"/>
              <a:t>Raio</a:t>
            </a:r>
            <a:r>
              <a:rPr lang="en-US" baseline="0" dirty="0" smtClean="0"/>
              <a:t>-K model. </a:t>
            </a:r>
          </a:p>
          <a:p>
            <a:pPr marL="0" lvl="1" defTabSz="914291">
              <a:defRPr/>
            </a:pPr>
            <a:endParaRPr lang="en-US" baseline="0" dirty="0" smtClean="0"/>
          </a:p>
          <a:p>
            <a:pPr marL="0" lvl="1" defTabSz="914291">
              <a:defRPr/>
            </a:pPr>
            <a:r>
              <a:rPr lang="en-US" baseline="0" dirty="0" smtClean="0"/>
              <a:t>Given a transmission from the sender to the receiver, the PRK model define a (signal-strength-based exclusive) region; the boundary of this exclusive region is such that an interferer will only one of k-</a:t>
            </a:r>
            <a:r>
              <a:rPr lang="en-US" baseline="0" dirty="0" err="1" smtClean="0"/>
              <a:t>th</a:t>
            </a:r>
            <a:r>
              <a:rPr lang="en-US" baseline="0" dirty="0" smtClean="0"/>
              <a:t> of received signal strength between the sender and the receiver.  </a:t>
            </a:r>
            <a:r>
              <a:rPr lang="en-US" altLang="zh-CN" baseline="0" dirty="0" smtClean="0"/>
              <a:t>For any nodes outside this region, PRK model </a:t>
            </a:r>
            <a:r>
              <a:rPr lang="en-US" baseline="0" dirty="0" smtClean="0"/>
              <a:t>ignores its interference. For example, the interference from Node C’s transmission will be </a:t>
            </a:r>
            <a:r>
              <a:rPr lang="en-US" baseline="0" dirty="0" err="1" smtClean="0"/>
              <a:t>ingored</a:t>
            </a:r>
            <a:r>
              <a:rPr lang="en-US" baseline="0" dirty="0" smtClean="0"/>
              <a:t> in PRK model.</a:t>
            </a:r>
          </a:p>
          <a:p>
            <a:pPr marL="0" lvl="1" defTabSz="914291">
              <a:defRPr/>
            </a:pPr>
            <a:endParaRPr lang="en-US" baseline="0" dirty="0" smtClean="0"/>
          </a:p>
          <a:p>
            <a:pPr marL="0" lvl="1" defTabSz="914291">
              <a:defRPr/>
            </a:pPr>
            <a:r>
              <a:rPr lang="en-US" baseline="0" dirty="0" smtClean="0"/>
              <a:t>In the presence of dynamic interference, The value of K can change promptly so that the link quality is always above the threshold </a:t>
            </a:r>
            <a:r>
              <a:rPr lang="en-US" baseline="0" dirty="0" err="1" smtClean="0"/>
              <a:t>T_pdr</a:t>
            </a:r>
            <a:r>
              <a:rPr lang="en-US" baseline="0" dirty="0" smtClean="0"/>
              <a:t>.</a:t>
            </a:r>
          </a:p>
          <a:p>
            <a:pPr marL="0" lvl="1" defTabSz="914291">
              <a:defRPr/>
            </a:pPr>
            <a:endParaRPr lang="en-US" dirty="0" smtClean="0"/>
          </a:p>
          <a:p>
            <a:pPr marL="0" lvl="1" defTabSz="914291">
              <a:defRPr/>
            </a:pPr>
            <a:r>
              <a:rPr lang="en-US" baseline="0" dirty="0" smtClean="0"/>
              <a:t>Therefore, PRK model can facilitate the distributed protocol design while ensure the </a:t>
            </a:r>
            <a:r>
              <a:rPr lang="en-US" baseline="0" dirty="0" err="1" smtClean="0"/>
              <a:t>relibility</a:t>
            </a:r>
            <a:r>
              <a:rPr lang="en-US" baseline="0" dirty="0" smtClean="0"/>
              <a:t>.</a:t>
            </a:r>
          </a:p>
          <a:p>
            <a:pPr marL="0" lvl="1" defTabSz="914291">
              <a:defRPr/>
            </a:pPr>
            <a:endParaRPr lang="en-US" dirty="0" smtClean="0"/>
          </a:p>
          <a:p>
            <a:pPr marL="0" lvl="1" defTabSz="914291">
              <a:defRPr/>
            </a:pPr>
            <a:r>
              <a:rPr lang="en-US" dirty="0" smtClean="0"/>
              <a:t>As</a:t>
            </a:r>
            <a:r>
              <a:rPr lang="en-US" baseline="0" dirty="0" smtClean="0"/>
              <a:t> may notice that t</a:t>
            </a:r>
            <a:r>
              <a:rPr lang="en-US" dirty="0" smtClean="0"/>
              <a:t>here is no closed</a:t>
            </a:r>
            <a:r>
              <a:rPr lang="en-US" baseline="0" dirty="0" smtClean="0"/>
              <a:t>-form </a:t>
            </a:r>
            <a:r>
              <a:rPr lang="en-US" baseline="0" dirty="0" err="1" smtClean="0"/>
              <a:t>formular</a:t>
            </a:r>
            <a:r>
              <a:rPr lang="en-US" baseline="0" dirty="0" smtClean="0"/>
              <a:t> for K. But if you look at the model carefully, all parameters, received signal strength and the reliability,  are locally  measurable. The K can be searched via local, control-theoretic approach.</a:t>
            </a:r>
          </a:p>
          <a:p>
            <a:pPr marL="0" lvl="1" defTabSz="914291">
              <a:defRPr/>
            </a:pPr>
            <a:endParaRPr lang="en-US" baseline="0" dirty="0" smtClean="0"/>
          </a:p>
          <a:p>
            <a:pPr marL="0" lvl="1" defTabSz="914291">
              <a:defRPr/>
            </a:pPr>
            <a:r>
              <a:rPr lang="en-US" baseline="0" dirty="0" smtClean="0"/>
              <a:t>We define the PRK model based on signal strength instead of geographic distance based on two reason: 1). The signal strength is locally  measurable; 2). It can deal with wireless channel irregularity, (such as different transmission power or non-uniform signal attenuation, as we shown here).</a:t>
            </a:r>
          </a:p>
          <a:p>
            <a:pPr marL="0" lvl="1" defTabSz="914291">
              <a:defRPr/>
            </a:pPr>
            <a:endParaRPr lang="en-US" baseline="0" dirty="0" smtClean="0"/>
          </a:p>
          <a:p>
            <a:pPr marL="0" lvl="1" defTabSz="914291">
              <a:defRPr/>
            </a:pPr>
            <a:endParaRPr lang="en-US" baseline="0" dirty="0" smtClean="0"/>
          </a:p>
          <a:p>
            <a:pPr marL="0" lvl="1" defTabSz="914291">
              <a:defRPr/>
            </a:pPr>
            <a:endParaRPr lang="en-US" baseline="0" dirty="0" smtClean="0"/>
          </a:p>
          <a:p>
            <a:pPr marL="0" lvl="1" defTabSz="914291">
              <a:defRPr/>
            </a:pPr>
            <a:r>
              <a:rPr lang="en-US" baseline="0" dirty="0" smtClean="0"/>
              <a:t>As link quality is online, locally </a:t>
            </a:r>
            <a:r>
              <a:rPr lang="en-US" baseline="0" dirty="0" err="1" smtClean="0"/>
              <a:t>meaured</a:t>
            </a:r>
            <a:r>
              <a:rPr lang="en-US" baseline="0" dirty="0" smtClean="0"/>
              <a:t> metric. It can be obtained through real-time, data-driven, passive measurement. </a:t>
            </a:r>
            <a:endParaRPr lang="en-US" dirty="0" smtClean="0"/>
          </a:p>
          <a:p>
            <a:pPr marL="0" lvl="1" defTabSz="914291">
              <a:defRPr/>
            </a:pPr>
            <a:endParaRPr lang="en-US" dirty="0" smtClean="0"/>
          </a:p>
          <a:p>
            <a:pPr marL="0" lvl="1" defTabSz="914291">
              <a:defRPr/>
            </a:pPr>
            <a:r>
              <a:rPr lang="en-US" dirty="0" smtClean="0"/>
              <a:t>It</a:t>
            </a:r>
            <a:r>
              <a:rPr lang="en-US" baseline="0" dirty="0" smtClean="0"/>
              <a:t> is desirable to use the minimum k that ensure a certain link quality, since it tends to avoid throughput loss cased by using any unnecessarily large K.</a:t>
            </a:r>
          </a:p>
          <a:p>
            <a:pPr marL="0" lvl="1" defTabSz="914291">
              <a:defRPr/>
            </a:pPr>
            <a:endParaRPr lang="en-US" dirty="0" smtClean="0"/>
          </a:p>
          <a:p>
            <a:pPr marL="0" lvl="1" defTabSz="914291">
              <a:defRPr/>
            </a:pPr>
            <a:r>
              <a:rPr lang="en-US" dirty="0" smtClean="0"/>
              <a:t>where P(</a:t>
            </a:r>
            <a:r>
              <a:rPr lang="en-US" dirty="0" err="1" smtClean="0"/>
              <a:t>ni</a:t>
            </a:r>
            <a:r>
              <a:rPr lang="en-US" dirty="0" smtClean="0"/>
              <a:t>, nr) and P(ns, nr) is the strength of signals reaching nr from </a:t>
            </a:r>
            <a:r>
              <a:rPr lang="en-US" dirty="0" err="1" smtClean="0"/>
              <a:t>ni</a:t>
            </a:r>
            <a:r>
              <a:rPr lang="en-US" dirty="0" smtClean="0"/>
              <a:t> and ns respectively, and</a:t>
            </a:r>
          </a:p>
          <a:p>
            <a:pPr marL="0" lvl="1" defTabSz="914291">
              <a:defRPr/>
            </a:pPr>
            <a:r>
              <a:rPr lang="en-US" dirty="0" smtClean="0"/>
              <a:t>Benefits of PRK model:</a:t>
            </a:r>
          </a:p>
          <a:p>
            <a:pPr marL="0" lvl="1" defTabSz="914291">
              <a:defRPr/>
            </a:pPr>
            <a:r>
              <a:rPr lang="en-US" dirty="0" smtClean="0"/>
              <a:t> 1. K(ns, nr, </a:t>
            </a:r>
            <a:r>
              <a:rPr lang="en-US" dirty="0" err="1" smtClean="0"/>
              <a:t>Tpdr</a:t>
            </a:r>
            <a:r>
              <a:rPr lang="en-US" dirty="0" smtClean="0"/>
              <a:t>) is chosen such that the  probability of nr successfully receiving packets from ns is at least </a:t>
            </a:r>
            <a:r>
              <a:rPr lang="en-US" dirty="0" err="1" smtClean="0"/>
              <a:t>Tpdr</a:t>
            </a:r>
            <a:r>
              <a:rPr lang="en-US" dirty="0" smtClean="0"/>
              <a:t> in the presence of interference from all concurrent transmitters</a:t>
            </a:r>
          </a:p>
          <a:p>
            <a:pPr marL="0" lvl="1" defTabSz="914291">
              <a:defRPr/>
            </a:pPr>
            <a:endParaRPr lang="en-US" dirty="0" smtClean="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17</a:t>
            </a:fld>
            <a:endParaRPr lang="en-US" altLang="zh-CN"/>
          </a:p>
        </p:txBody>
      </p:sp>
    </p:spTree>
    <p:extLst>
      <p:ext uri="{BB962C8B-B14F-4D97-AF65-F5344CB8AC3E}">
        <p14:creationId xmlns:p14="http://schemas.microsoft.com/office/powerpoint/2010/main" val="220307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For grid networks;</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PDR in PRK-based scheduling is slightly lower than that in </a:t>
            </a:r>
            <a:r>
              <a:rPr lang="en-US" sz="1200" kern="1200" baseline="0" dirty="0" err="1" smtClean="0">
                <a:solidFill>
                  <a:schemeClr val="tx1"/>
                </a:solidFill>
                <a:latin typeface="Arial" charset="0"/>
                <a:ea typeface="+mn-ea"/>
                <a:cs typeface="+mn-cs"/>
              </a:rPr>
              <a:t>SINRbased</a:t>
            </a:r>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scheduling, but the throughput tends to be higher in</a:t>
            </a:r>
          </a:p>
          <a:p>
            <a:r>
              <a:rPr lang="en-US" sz="1200" kern="1200" baseline="0" dirty="0" smtClean="0">
                <a:solidFill>
                  <a:schemeClr val="tx1"/>
                </a:solidFill>
                <a:latin typeface="Arial" charset="0"/>
                <a:ea typeface="+mn-ea"/>
                <a:cs typeface="+mn-cs"/>
              </a:rPr>
              <a:t>PRK-based scheduling. The reason why PRK-based scheduling</a:t>
            </a:r>
          </a:p>
          <a:p>
            <a:r>
              <a:rPr lang="en-US" sz="1200" kern="1200" baseline="0" dirty="0" smtClean="0">
                <a:solidFill>
                  <a:schemeClr val="tx1"/>
                </a:solidFill>
                <a:latin typeface="Arial" charset="0"/>
                <a:ea typeface="+mn-ea"/>
                <a:cs typeface="+mn-cs"/>
              </a:rPr>
              <a:t>tends to have slightly lower PDR and higher throughput is</a:t>
            </a:r>
          </a:p>
          <a:p>
            <a:r>
              <a:rPr lang="en-US" sz="1200" kern="1200" baseline="0" dirty="0" smtClean="0">
                <a:solidFill>
                  <a:schemeClr val="tx1"/>
                </a:solidFill>
                <a:latin typeface="Arial" charset="0"/>
                <a:ea typeface="+mn-ea"/>
                <a:cs typeface="+mn-cs"/>
              </a:rPr>
              <a:t>because PRK schedules are slightly shorter (e.g., by 3-4 slots</a:t>
            </a:r>
          </a:p>
          <a:p>
            <a:r>
              <a:rPr lang="en-US" sz="1200" kern="1200" baseline="0" dirty="0" smtClean="0">
                <a:solidFill>
                  <a:schemeClr val="tx1"/>
                </a:solidFill>
                <a:latin typeface="Arial" charset="0"/>
                <a:ea typeface="+mn-ea"/>
                <a:cs typeface="+mn-cs"/>
              </a:rPr>
              <a:t>less) than SINR schedules, and this is enabled by the fact that</a:t>
            </a:r>
          </a:p>
          <a:p>
            <a:r>
              <a:rPr lang="en-US" sz="1200" kern="1200" baseline="0" dirty="0" smtClean="0">
                <a:solidFill>
                  <a:schemeClr val="tx1"/>
                </a:solidFill>
                <a:latin typeface="Arial" charset="0"/>
                <a:ea typeface="+mn-ea"/>
                <a:cs typeface="+mn-cs"/>
              </a:rPr>
              <a:t>silencing/removing links closer-by in the PRK model allows</a:t>
            </a:r>
          </a:p>
          <a:p>
            <a:r>
              <a:rPr lang="en-US" sz="1200" kern="1200" baseline="0" dirty="0" smtClean="0">
                <a:solidFill>
                  <a:schemeClr val="tx1"/>
                </a:solidFill>
                <a:latin typeface="Arial" charset="0"/>
                <a:ea typeface="+mn-ea"/>
                <a:cs typeface="+mn-cs"/>
              </a:rPr>
              <a:t>more concurrently transmitting remote links (as discussed in</a:t>
            </a:r>
          </a:p>
          <a:p>
            <a:r>
              <a:rPr lang="en-US" sz="1200" kern="1200" baseline="0" dirty="0" smtClean="0">
                <a:solidFill>
                  <a:schemeClr val="tx1"/>
                </a:solidFill>
                <a:latin typeface="Arial" charset="0"/>
                <a:ea typeface="+mn-ea"/>
                <a:cs typeface="+mn-cs"/>
              </a:rPr>
              <a:t>Proposition 4).</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21</a:t>
            </a:fld>
            <a:endParaRPr lang="en-US" altLang="zh-CN"/>
          </a:p>
        </p:txBody>
      </p:sp>
    </p:spTree>
    <p:extLst>
      <p:ext uri="{BB962C8B-B14F-4D97-AF65-F5344CB8AC3E}">
        <p14:creationId xmlns:p14="http://schemas.microsoft.com/office/powerpoint/2010/main" val="133122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PRK-based</a:t>
            </a:r>
            <a:r>
              <a:rPr lang="en-US" baseline="0" dirty="0" smtClean="0"/>
              <a:t> scheduling: </a:t>
            </a:r>
            <a:r>
              <a:rPr lang="en-US" dirty="0" smtClean="0"/>
              <a:t>Opportunities:</a:t>
            </a:r>
            <a:r>
              <a:rPr lang="en-US" baseline="0" dirty="0" smtClean="0"/>
              <a:t> PRK model</a:t>
            </a:r>
            <a:endParaRPr lang="en-US" dirty="0" smtClean="0"/>
          </a:p>
          <a:p>
            <a:pPr lvl="1"/>
            <a:r>
              <a:rPr lang="en-US" dirty="0" smtClean="0"/>
              <a:t>Enables local protocols (e.g., localized, online search of K)</a:t>
            </a:r>
          </a:p>
          <a:p>
            <a:pPr lvl="2"/>
            <a:r>
              <a:rPr lang="en-US" dirty="0" smtClean="0"/>
              <a:t>Locality implies responsive adaptation (to dynamics in traffic pattern </a:t>
            </a:r>
            <a:r>
              <a:rPr lang="en-US" dirty="0" err="1" smtClean="0"/>
              <a:t>etc</a:t>
            </a:r>
            <a:r>
              <a:rPr lang="en-US" dirty="0" smtClean="0"/>
              <a:t>)</a:t>
            </a:r>
          </a:p>
          <a:p>
            <a:pPr lvl="1"/>
            <a:r>
              <a:rPr lang="en-US" dirty="0" smtClean="0"/>
              <a:t>Enables measurement-based (instead of model-based) online adaptation</a:t>
            </a:r>
          </a:p>
          <a:p>
            <a:pPr lvl="2"/>
            <a:r>
              <a:rPr lang="en-US" dirty="0" smtClean="0"/>
              <a:t>No need for precise PDR-SINR models</a:t>
            </a:r>
          </a:p>
          <a:p>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22</a:t>
            </a:fld>
            <a:endParaRPr lang="en-US" altLang="zh-CN"/>
          </a:p>
        </p:txBody>
      </p:sp>
    </p:spTree>
    <p:extLst>
      <p:ext uri="{BB962C8B-B14F-4D97-AF65-F5344CB8AC3E}">
        <p14:creationId xmlns:p14="http://schemas.microsoft.com/office/powerpoint/2010/main" val="364626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Reference input: desired link reliability </a:t>
            </a:r>
          </a:p>
          <a:p>
            <a:pPr lvl="0"/>
            <a:r>
              <a:rPr lang="en-US" dirty="0" smtClean="0"/>
              <a:t>System output: actual link reliability </a:t>
            </a:r>
          </a:p>
          <a:p>
            <a:pPr lvl="0"/>
            <a:r>
              <a:rPr lang="en-US" dirty="0" smtClean="0"/>
              <a:t>Control: PRK model parameter</a:t>
            </a:r>
          </a:p>
          <a:p>
            <a:pPr lvl="0"/>
            <a:endParaRPr lang="en-US" dirty="0" smtClean="0"/>
          </a:p>
          <a:p>
            <a:pPr lvl="0"/>
            <a:r>
              <a:rPr lang="en-US" dirty="0" smtClean="0"/>
              <a:t>Interference from outside exclusion region treated as disturbance</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23</a:t>
            </a:fld>
            <a:endParaRPr lang="en-US" altLang="zh-CN"/>
          </a:p>
        </p:txBody>
      </p:sp>
    </p:spTree>
    <p:extLst>
      <p:ext uri="{BB962C8B-B14F-4D97-AF65-F5344CB8AC3E}">
        <p14:creationId xmlns:p14="http://schemas.microsoft.com/office/powerpoint/2010/main" val="307120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TDMA scheduling: enables two-timescale separation of protocol signaling and per-packet transmission</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30</a:t>
            </a:fld>
            <a:endParaRPr lang="en-US" altLang="zh-CN"/>
          </a:p>
        </p:txBody>
      </p:sp>
    </p:spTree>
    <p:extLst>
      <p:ext uri="{BB962C8B-B14F-4D97-AF65-F5344CB8AC3E}">
        <p14:creationId xmlns:p14="http://schemas.microsoft.com/office/powerpoint/2010/main" val="61970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Electronic communications devices like cell phones and computers on the internet utilize satellite communications (SATCOM). Today's satellite communications can trace origins all the way back to the moon. A project named </a:t>
            </a:r>
            <a:r>
              <a:rPr lang="en-US" dirty="0" smtClean="0">
                <a:hlinkClick r:id="rId3" tooltip="Communication Moon Relay"/>
              </a:rPr>
              <a:t>Communication Moon Relay</a:t>
            </a:r>
            <a:r>
              <a:rPr lang="en-US" dirty="0" smtClean="0"/>
              <a:t>, was a telecommunication project carried out by the United States Navy. Its objective was to develop a secure and reliable method of wireless communication by using the Moon as a natural communications satellite.</a:t>
            </a:r>
          </a:p>
          <a:p>
            <a:pPr rtl="0"/>
            <a:r>
              <a:rPr lang="en-US" dirty="0" smtClean="0"/>
              <a:t>The first artificial satellite used solely to further advances in global communications was a balloon named Echo 1.</a:t>
            </a:r>
            <a:r>
              <a:rPr lang="en-US" dirty="0" smtClean="0">
                <a:hlinkClick r:id="rId4"/>
              </a:rPr>
              <a:t>ECHO 1 space.com</a:t>
            </a:r>
            <a:r>
              <a:rPr lang="en-US" dirty="0" smtClean="0"/>
              <a:t> Echo 1 was world's first artificial communications satellite capable of relaying signals to other points on Earth. It soared 1,000 miles (1,609 km) above the planet after its Aug. 12, 1960 launch, yet relied on humanity's oldest flight technology — ballooning. Launched by NASA, Echo 1 was a giant metallic balloon 100 feet (30 meters) across. The world's first inflatable satellite — or "</a:t>
            </a:r>
            <a:r>
              <a:rPr lang="en-US" dirty="0" err="1" smtClean="0"/>
              <a:t>satelloon</a:t>
            </a:r>
            <a:r>
              <a:rPr lang="en-US" dirty="0" smtClean="0"/>
              <a:t>," as they were informally known — helped lay the foundation of today's satellite communications. The idea behind a communications satellite is simple: Send data up into space and beam it back down to another spot on the globe. Echo 1 accomplished this by essentially serving as an enormous mirror 10 stories tall that could be used to bounce communications signals off of. The first American satellite to relay communications was </a:t>
            </a:r>
            <a:r>
              <a:rPr lang="en-US" dirty="0" smtClean="0">
                <a:hlinkClick r:id="rId5" tooltip="Project SCORE"/>
              </a:rPr>
              <a:t>Project SCORE</a:t>
            </a:r>
            <a:r>
              <a:rPr lang="en-US" dirty="0" smtClean="0"/>
              <a:t> in 1958, which used a tape recorder to </a:t>
            </a:r>
            <a:r>
              <a:rPr lang="en-US" dirty="0" smtClean="0">
                <a:hlinkClick r:id="rId6" tooltip="Store and forward"/>
              </a:rPr>
              <a:t>store and forward</a:t>
            </a:r>
            <a:r>
              <a:rPr lang="en-US" dirty="0" smtClean="0"/>
              <a:t> voice messages. It was used to send a Christmas greeting to the world from U.S. President </a:t>
            </a:r>
            <a:r>
              <a:rPr lang="en-US" dirty="0" smtClean="0">
                <a:hlinkClick r:id="rId7" tooltip="Dwight D. Eisenhower"/>
              </a:rPr>
              <a:t>Dwight D. Eisenhower</a:t>
            </a:r>
            <a:r>
              <a:rPr lang="en-US" dirty="0" smtClean="0"/>
              <a:t>. </a:t>
            </a:r>
            <a:r>
              <a:rPr lang="en-US" dirty="0" smtClean="0">
                <a:hlinkClick r:id="rId8" tooltip="NASA"/>
              </a:rPr>
              <a:t>NASA</a:t>
            </a:r>
            <a:r>
              <a:rPr lang="en-US" dirty="0" smtClean="0"/>
              <a:t> launched the </a:t>
            </a:r>
            <a:r>
              <a:rPr lang="en-US" dirty="0" smtClean="0">
                <a:hlinkClick r:id="rId9" tooltip="Echo satellite"/>
              </a:rPr>
              <a:t>Echo satellite</a:t>
            </a:r>
            <a:r>
              <a:rPr lang="en-US" dirty="0" smtClean="0"/>
              <a:t> in 1960; the 100-foot (30 m) aluminized </a:t>
            </a:r>
            <a:r>
              <a:rPr lang="en-US" dirty="0" smtClean="0">
                <a:hlinkClick r:id="rId10" tooltip="PET film (biaxially oriented)"/>
              </a:rPr>
              <a:t>PET film</a:t>
            </a:r>
            <a:r>
              <a:rPr lang="en-US" dirty="0" smtClean="0"/>
              <a:t> balloon served as a passive reflector for radio communications. </a:t>
            </a:r>
            <a:r>
              <a:rPr lang="en-US" dirty="0" smtClean="0">
                <a:hlinkClick r:id="rId11" tooltip="Courier 1B"/>
              </a:rPr>
              <a:t>Courier 1B</a:t>
            </a:r>
            <a:r>
              <a:rPr lang="en-US" dirty="0" smtClean="0"/>
              <a:t>, built by </a:t>
            </a:r>
            <a:r>
              <a:rPr lang="en-US" dirty="0" err="1" smtClean="0">
                <a:hlinkClick r:id="rId12" tooltip="Philco"/>
              </a:rPr>
              <a:t>Philco</a:t>
            </a:r>
            <a:r>
              <a:rPr lang="en-US" dirty="0" smtClean="0"/>
              <a:t>, also launched in 1960, was the world's first active repeater satellite.</a:t>
            </a:r>
          </a:p>
          <a:p>
            <a:pPr rtl="0"/>
            <a:r>
              <a:rPr lang="en-US" dirty="0" smtClean="0"/>
              <a:t>It is commonly believed that the first "</a:t>
            </a:r>
            <a:r>
              <a:rPr lang="en-US" dirty="0" smtClean="0">
                <a:hlinkClick r:id="rId13" tooltip="Satellite"/>
              </a:rPr>
              <a:t>Satellite</a:t>
            </a:r>
            <a:r>
              <a:rPr lang="en-US" dirty="0" smtClean="0"/>
              <a:t>" was Sputnik 1. Put into orbit by the Soviet Union, </a:t>
            </a:r>
            <a:r>
              <a:rPr lang="en-US" dirty="0" smtClean="0">
                <a:hlinkClick r:id="rId14" tooltip="Sputnik 1"/>
              </a:rPr>
              <a:t>Sputnik 1</a:t>
            </a:r>
            <a:r>
              <a:rPr lang="en-US" dirty="0" smtClean="0"/>
              <a:t>, launched on October 4, 1957 and was equipped with an onboard </a:t>
            </a:r>
            <a:r>
              <a:rPr lang="en-US" dirty="0" smtClean="0">
                <a:hlinkClick r:id="rId15" tooltip="Radio"/>
              </a:rPr>
              <a:t>radio</a:t>
            </a:r>
            <a:r>
              <a:rPr lang="en-US" dirty="0" smtClean="0"/>
              <a:t>-</a:t>
            </a:r>
            <a:r>
              <a:rPr lang="en-US" dirty="0" smtClean="0">
                <a:hlinkClick r:id="rId16" tooltip="Transmitter"/>
              </a:rPr>
              <a:t>transmitter</a:t>
            </a:r>
            <a:r>
              <a:rPr lang="en-US" dirty="0" smtClean="0"/>
              <a:t> that worked on two frequencies: 20.005 and 40.002 </a:t>
            </a:r>
            <a:r>
              <a:rPr lang="en-US" dirty="0" err="1" smtClean="0"/>
              <a:t>MHz.</a:t>
            </a:r>
            <a:r>
              <a:rPr lang="en-US" dirty="0" smtClean="0"/>
              <a:t> Sputnik 1 </a:t>
            </a:r>
            <a:r>
              <a:rPr lang="en-US" dirty="0" smtClean="0">
                <a:hlinkClick r:id="rId14" tooltip="Sputnik 1"/>
              </a:rPr>
              <a:t>Sputnik 1</a:t>
            </a:r>
            <a:r>
              <a:rPr lang="en-US" dirty="0" smtClean="0"/>
              <a:t> had been launched as step in the exploration of space and rocket development. While incredibly important it was not placed in orbit for the purpose of sending data from one point on earth to another. Hence, it was not the first "communications" satellite but it is the first artificial satellite in the steps leading to today's satellite communications.</a:t>
            </a:r>
          </a:p>
          <a:p>
            <a:pPr rtl="0"/>
            <a:r>
              <a:rPr lang="en-US" dirty="0" smtClean="0">
                <a:hlinkClick r:id="rId17" tooltip="Telstar"/>
              </a:rPr>
              <a:t>Telstar</a:t>
            </a:r>
            <a:r>
              <a:rPr lang="en-US" dirty="0" smtClean="0"/>
              <a:t> was the first active, direct relay communications satellite. Belonging to </a:t>
            </a:r>
            <a:r>
              <a:rPr lang="en-US" dirty="0" smtClean="0">
                <a:hlinkClick r:id="rId18" tooltip="American Telephone &amp; Telegraph Company"/>
              </a:rPr>
              <a:t>AT&amp;T</a:t>
            </a:r>
            <a:r>
              <a:rPr lang="en-US" dirty="0" smtClean="0"/>
              <a:t> as part of a multi-national agreement between AT&amp;T, </a:t>
            </a:r>
            <a:r>
              <a:rPr lang="en-US" dirty="0" smtClean="0">
                <a:hlinkClick r:id="rId19" tooltip="Bell Labs"/>
              </a:rPr>
              <a:t>Bell Telephone Laboratories</a:t>
            </a:r>
            <a:r>
              <a:rPr lang="en-US" dirty="0" smtClean="0"/>
              <a:t>, NASA, the British </a:t>
            </a:r>
            <a:r>
              <a:rPr lang="en-US" dirty="0" smtClean="0">
                <a:hlinkClick r:id="rId20" tooltip="General Post Office (United Kingdom)"/>
              </a:rPr>
              <a:t>General Post Office</a:t>
            </a:r>
            <a:r>
              <a:rPr lang="en-US" dirty="0" smtClean="0"/>
              <a:t>, and the </a:t>
            </a:r>
            <a:r>
              <a:rPr lang="en-US" dirty="0" smtClean="0">
                <a:hlinkClick r:id="rId21" tooltip="France Telecom"/>
              </a:rPr>
              <a:t>French National PTT</a:t>
            </a:r>
            <a:r>
              <a:rPr lang="en-US" dirty="0" smtClean="0"/>
              <a:t> (Post Office) to develop satellite communications, it was launched by NASA from </a:t>
            </a:r>
            <a:r>
              <a:rPr lang="en-US" dirty="0" smtClean="0">
                <a:hlinkClick r:id="rId22" tooltip="Cape Canaveral"/>
              </a:rPr>
              <a:t>Cape Canaveral</a:t>
            </a:r>
            <a:r>
              <a:rPr lang="en-US" dirty="0" smtClean="0"/>
              <a:t> on July 10, 1962, the first privately sponsored space launch. </a:t>
            </a:r>
            <a:r>
              <a:rPr lang="en-US" dirty="0" smtClean="0">
                <a:hlinkClick r:id="rId23" tooltip="Relay 1"/>
              </a:rPr>
              <a:t>Relay 1</a:t>
            </a:r>
            <a:r>
              <a:rPr lang="en-US" dirty="0" smtClean="0"/>
              <a:t> was launched on December 13, 1962, and became the first satellite to broadcast across the </a:t>
            </a:r>
            <a:r>
              <a:rPr lang="en-US" dirty="0" smtClean="0">
                <a:hlinkClick r:id="rId24" tooltip="Pacific Ocean"/>
              </a:rPr>
              <a:t>Pacific</a:t>
            </a:r>
            <a:r>
              <a:rPr lang="en-US" dirty="0" smtClean="0"/>
              <a:t> on November 22, 1963</a:t>
            </a:r>
            <a:r>
              <a:rPr lang="en-US" baseline="30000" dirty="0" smtClean="0">
                <a:hlinkClick r:id="rId25"/>
              </a:rPr>
              <a:t>[1]</a:t>
            </a:r>
            <a:endParaRPr lang="en-US" dirty="0" smtClean="0"/>
          </a:p>
          <a:p>
            <a:pPr rtl="0"/>
            <a:r>
              <a:rPr lang="en-US" dirty="0" smtClean="0"/>
              <a:t>An immediate antecedent of the geostationary satellites was </a:t>
            </a:r>
            <a:r>
              <a:rPr lang="en-US" dirty="0" smtClean="0">
                <a:hlinkClick r:id="rId26" tooltip="Hughes Aircraft"/>
              </a:rPr>
              <a:t>Hughes</a:t>
            </a:r>
            <a:r>
              <a:rPr lang="en-US" dirty="0" smtClean="0"/>
              <a:t>' </a:t>
            </a:r>
            <a:r>
              <a:rPr lang="en-US" dirty="0" err="1" smtClean="0">
                <a:hlinkClick r:id="rId27" tooltip="Syncom 2"/>
              </a:rPr>
              <a:t>Syncom</a:t>
            </a:r>
            <a:r>
              <a:rPr lang="en-US" dirty="0" smtClean="0">
                <a:hlinkClick r:id="rId27" tooltip="Syncom 2"/>
              </a:rPr>
              <a:t> 2</a:t>
            </a:r>
            <a:r>
              <a:rPr lang="en-US" dirty="0" smtClean="0"/>
              <a:t>, launched on July 26, 1963. </a:t>
            </a:r>
            <a:r>
              <a:rPr lang="en-US" dirty="0" err="1" smtClean="0"/>
              <a:t>Syncom</a:t>
            </a:r>
            <a:r>
              <a:rPr lang="en-US" dirty="0" smtClean="0"/>
              <a:t> 2 revolved around the earth once per day at constant speed, but because it still had north-south motion, special equipment was needed to track it.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2</a:t>
            </a:fld>
            <a:endParaRPr lang="en-US" altLang="zh-CN"/>
          </a:p>
        </p:txBody>
      </p:sp>
    </p:spTree>
    <p:extLst>
      <p:ext uri="{BB962C8B-B14F-4D97-AF65-F5344CB8AC3E}">
        <p14:creationId xmlns:p14="http://schemas.microsoft.com/office/powerpoint/2010/main" val="291116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Random network by picking each mote with probability 0.8</a:t>
            </a:r>
          </a:p>
          <a:p>
            <a:r>
              <a:rPr lang="en-US" dirty="0" smtClean="0"/>
              <a:t>Each mote has a receiver with SNR closest to 15dB</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31</a:t>
            </a:fld>
            <a:endParaRPr lang="en-US" altLang="zh-CN"/>
          </a:p>
        </p:txBody>
      </p:sp>
    </p:spTree>
    <p:extLst>
      <p:ext uri="{BB962C8B-B14F-4D97-AF65-F5344CB8AC3E}">
        <p14:creationId xmlns:p14="http://schemas.microsoft.com/office/powerpoint/2010/main" val="1196679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mean PDR guarantee to instantaneous PDR</a:t>
            </a:r>
            <a:r>
              <a:rPr lang="en-US" baseline="0" dirty="0" smtClean="0"/>
              <a:t> guarantee:</a:t>
            </a:r>
          </a:p>
          <a:p>
            <a:pPr marL="171450" indent="-171450">
              <a:buFont typeface="Arial" panose="020B0604020202020204" pitchFamily="34" charset="0"/>
              <a:buChar char="•"/>
            </a:pPr>
            <a:r>
              <a:rPr lang="en-US" baseline="0" dirty="0" smtClean="0"/>
              <a:t>Extra SINR margin as a protection</a:t>
            </a:r>
          </a:p>
          <a:p>
            <a:pPr marL="171450" indent="-171450">
              <a:buFont typeface="Arial" panose="020B0604020202020204" pitchFamily="34" charset="0"/>
              <a:buChar char="•"/>
            </a:pPr>
            <a:r>
              <a:rPr lang="en-US" baseline="0" dirty="0" smtClean="0"/>
              <a:t>Integrate with other techniques …</a:t>
            </a:r>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33</a:t>
            </a:fld>
            <a:endParaRPr lang="en-US" altLang="zh-CN"/>
          </a:p>
        </p:txBody>
      </p:sp>
    </p:spTree>
    <p:extLst>
      <p:ext uri="{BB962C8B-B14F-4D97-AF65-F5344CB8AC3E}">
        <p14:creationId xmlns:p14="http://schemas.microsoft.com/office/powerpoint/2010/main" val="1720982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Converges</a:t>
            </a:r>
            <a:r>
              <a:rPr lang="en-US" baseline="0" dirty="0" smtClean="0"/>
              <a:t> fast (or faster than </a:t>
            </a:r>
            <a:r>
              <a:rPr lang="en-US" baseline="0" dirty="0" err="1" smtClean="0"/>
              <a:t>bootup</a:t>
            </a:r>
            <a:r>
              <a:rPr lang="en-US" baseline="0" dirty="0" smtClean="0"/>
              <a:t>), with a median settling time around 18 control steps.</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35</a:t>
            </a:fld>
            <a:endParaRPr lang="en-US" altLang="zh-CN"/>
          </a:p>
        </p:txBody>
      </p:sp>
    </p:spTree>
    <p:extLst>
      <p:ext uri="{BB962C8B-B14F-4D97-AF65-F5344CB8AC3E}">
        <p14:creationId xmlns:p14="http://schemas.microsoft.com/office/powerpoint/2010/main" val="541681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Larger</a:t>
            </a:r>
            <a:r>
              <a:rPr lang="en-US" baseline="0" dirty="0" smtClean="0"/>
              <a:t> networks: even lower PDR in other protocols (except SCREAM), but predictably high </a:t>
            </a:r>
            <a:r>
              <a:rPr lang="en-US" baseline="0" dirty="0" err="1" smtClean="0"/>
              <a:t>pdr</a:t>
            </a:r>
            <a:r>
              <a:rPr lang="en-US" baseline="0" dirty="0" smtClean="0"/>
              <a:t> in PRKS</a:t>
            </a:r>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36</a:t>
            </a:fld>
            <a:endParaRPr lang="en-US" altLang="zh-CN"/>
          </a:p>
        </p:txBody>
      </p:sp>
    </p:spTree>
    <p:extLst>
      <p:ext uri="{BB962C8B-B14F-4D97-AF65-F5344CB8AC3E}">
        <p14:creationId xmlns:p14="http://schemas.microsoft.com/office/powerpoint/2010/main" val="1489455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In</a:t>
            </a:r>
            <a:r>
              <a:rPr lang="en-US" baseline="0" dirty="0" smtClean="0"/>
              <a:t> addition to theoretical good performance of PRK-based scheduling … </a:t>
            </a: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Completely eliminating  the 40+ years old problem of hidden terminals</a:t>
            </a:r>
          </a:p>
          <a:p>
            <a:endParaRPr lang="en-US" dirty="0" smtClean="0"/>
          </a:p>
          <a:p>
            <a:r>
              <a:rPr lang="en-US" dirty="0" smtClean="0"/>
              <a:t>PRKS enables predictable link reliability in the presence of complex dynamics and uncertainties </a:t>
            </a:r>
          </a:p>
          <a:p>
            <a:pPr lvl="1"/>
            <a:r>
              <a:rPr lang="en-US" dirty="0" smtClean="0"/>
              <a:t>Control-theoretic approach to PRK model instantiation</a:t>
            </a:r>
          </a:p>
          <a:p>
            <a:pPr lvl="1"/>
            <a:r>
              <a:rPr lang="en-US" dirty="0" smtClean="0"/>
              <a:t>Signal maps as basis of protocol signaling </a:t>
            </a:r>
          </a:p>
          <a:p>
            <a:pPr lvl="1"/>
            <a:r>
              <a:rPr lang="en-US" dirty="0" smtClean="0"/>
              <a:t>Separate channel for control plane and data plane, plush TDMA in data plane</a:t>
            </a:r>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40</a:t>
            </a:fld>
            <a:endParaRPr lang="en-US" altLang="zh-CN"/>
          </a:p>
        </p:txBody>
      </p:sp>
    </p:spTree>
    <p:extLst>
      <p:ext uri="{BB962C8B-B14F-4D97-AF65-F5344CB8AC3E}">
        <p14:creationId xmlns:p14="http://schemas.microsoft.com/office/powerpoint/2010/main" val="1016894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41</a:t>
            </a:fld>
            <a:endParaRPr lang="en-US" altLang="zh-CN"/>
          </a:p>
        </p:txBody>
      </p:sp>
    </p:spTree>
    <p:extLst>
      <p:ext uri="{BB962C8B-B14F-4D97-AF65-F5344CB8AC3E}">
        <p14:creationId xmlns:p14="http://schemas.microsoft.com/office/powerpoint/2010/main" val="327368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3</a:t>
            </a:fld>
            <a:endParaRPr lang="en-US" altLang="zh-CN"/>
          </a:p>
        </p:txBody>
      </p:sp>
    </p:spTree>
    <p:extLst>
      <p:ext uri="{BB962C8B-B14F-4D97-AF65-F5344CB8AC3E}">
        <p14:creationId xmlns:p14="http://schemas.microsoft.com/office/powerpoint/2010/main" val="334858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spcAft>
                <a:spcPts val="600"/>
              </a:spcAft>
            </a:pPr>
            <a:r>
              <a:rPr lang="en-US" dirty="0" smtClean="0"/>
              <a:t>IEEE 802.15.4g Smart Utility Networks (SUN) Task Group is chartered to create a PHY amendment to 802.15.4 to provide a global standard that facilitates very large scale process control applications such as the utility smart-grid network capable of supporting large, geographically diverse networks with minimal infrastructure, with potentially millions of fixed endpoints. Recently news came up they released the 802.15.4g radio standard</a:t>
            </a:r>
            <a:endParaRPr lang="en-US" altLang="zh-CN" dirty="0" smtClean="0">
              <a:ea typeface="宋体" pitchFamily="2" charset="-122"/>
            </a:endParaRPr>
          </a:p>
          <a:p>
            <a:pPr eaLnBrk="1" hangingPunct="1">
              <a:lnSpc>
                <a:spcPct val="100000"/>
              </a:lnSpc>
              <a:spcAft>
                <a:spcPts val="600"/>
              </a:spcAft>
            </a:pPr>
            <a:endParaRPr lang="en-US" altLang="zh-CN" dirty="0" smtClean="0">
              <a:ea typeface="宋体" pitchFamily="2" charset="-122"/>
            </a:endParaRPr>
          </a:p>
          <a:p>
            <a:pPr eaLnBrk="1" hangingPunct="1">
              <a:lnSpc>
                <a:spcPct val="100000"/>
              </a:lnSpc>
              <a:spcAft>
                <a:spcPts val="600"/>
              </a:spcAft>
            </a:pPr>
            <a:r>
              <a:rPr lang="en-US" altLang="zh-CN" dirty="0" smtClean="0">
                <a:ea typeface="宋体" pitchFamily="2" charset="-122"/>
              </a:rPr>
              <a:t>Wireless networks as carriers of mission-critical sensing and control information</a:t>
            </a:r>
          </a:p>
          <a:p>
            <a:pPr lvl="1" eaLnBrk="1" hangingPunct="1">
              <a:lnSpc>
                <a:spcPct val="100000"/>
              </a:lnSpc>
              <a:spcAft>
                <a:spcPts val="0"/>
              </a:spcAft>
            </a:pPr>
            <a:r>
              <a:rPr lang="en-US" altLang="zh-CN" sz="1800" dirty="0" smtClean="0">
                <a:ea typeface="宋体" pitchFamily="2" charset="-122"/>
              </a:rPr>
              <a:t>Stringent requirements on </a:t>
            </a:r>
            <a:r>
              <a:rPr lang="en-US" altLang="zh-CN" sz="1800" i="1" dirty="0" smtClean="0">
                <a:ea typeface="宋体" pitchFamily="2" charset="-122"/>
              </a:rPr>
              <a:t>predictable</a:t>
            </a:r>
            <a:r>
              <a:rPr lang="en-US" altLang="zh-CN" sz="1800" dirty="0" smtClean="0">
                <a:ea typeface="宋体" pitchFamily="2" charset="-122"/>
              </a:rPr>
              <a:t> </a:t>
            </a:r>
            <a:r>
              <a:rPr lang="en-US" altLang="zh-CN" sz="1800" dirty="0" err="1" smtClean="0">
                <a:ea typeface="宋体" pitchFamily="2" charset="-122"/>
              </a:rPr>
              <a:t>QoS</a:t>
            </a:r>
            <a:r>
              <a:rPr lang="en-US" altLang="zh-CN" sz="1800" dirty="0" smtClean="0">
                <a:ea typeface="宋体" pitchFamily="2" charset="-122"/>
              </a:rPr>
              <a:t> such as reliability and </a:t>
            </a:r>
            <a:r>
              <a:rPr lang="en-US" altLang="zh-CN" dirty="0" smtClean="0">
                <a:ea typeface="宋体" pitchFamily="2" charset="-122"/>
              </a:rPr>
              <a:t>timeliness</a:t>
            </a:r>
          </a:p>
          <a:p>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4</a:t>
            </a:fld>
            <a:endParaRPr lang="en-US" altLang="zh-CN"/>
          </a:p>
        </p:txBody>
      </p:sp>
    </p:spTree>
    <p:extLst>
      <p:ext uri="{BB962C8B-B14F-4D97-AF65-F5344CB8AC3E}">
        <p14:creationId xmlns:p14="http://schemas.microsoft.com/office/powerpoint/2010/main" val="180440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altLang="zh-CN" dirty="0" smtClean="0">
                <a:ea typeface="宋体" pitchFamily="2" charset="-122"/>
              </a:rPr>
              <a:t>Unreliability leads to estimation error </a:t>
            </a:r>
          </a:p>
          <a:p>
            <a:pPr lvl="0" eaLnBrk="1" hangingPunct="1"/>
            <a:r>
              <a:rPr lang="en-US" altLang="zh-CN" dirty="0" smtClean="0">
                <a:ea typeface="宋体" pitchFamily="2" charset="-122"/>
              </a:rPr>
              <a:t>Delay affects system stability and settling-time</a:t>
            </a:r>
          </a:p>
          <a:p>
            <a:pPr lvl="0" eaLnBrk="1" hangingPunct="1"/>
            <a:r>
              <a:rPr lang="en-US" altLang="zh-CN" dirty="0" smtClean="0">
                <a:ea typeface="宋体" pitchFamily="2" charset="-122"/>
              </a:rPr>
              <a:t>Throughput as a constraint on sampling rate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ea typeface="宋体" pitchFamily="2" charset="-122"/>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ea typeface="宋体" pitchFamily="2" charset="-122"/>
              </a:rPr>
              <a:t>Unreliability leads to estimation error and increased delay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ea typeface="宋体" pitchFamily="2" charset="-122"/>
              </a:rPr>
              <a:t>Sensing, networking, and control tightly coupled with physical processes</a:t>
            </a:r>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5</a:t>
            </a:fld>
            <a:endParaRPr lang="en-US" altLang="zh-CN"/>
          </a:p>
        </p:txBody>
      </p:sp>
    </p:spTree>
    <p:extLst>
      <p:ext uri="{BB962C8B-B14F-4D97-AF65-F5344CB8AC3E}">
        <p14:creationId xmlns:p14="http://schemas.microsoft.com/office/powerpoint/2010/main" val="341699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9EF87F7-072F-4459-BBBD-AC0F43EA6EA4}" type="slidenum">
              <a:rPr lang="zh-CN" altLang="en-US" smtClean="0"/>
              <a:pPr/>
              <a:t>6</a:t>
            </a:fld>
            <a:endParaRPr lang="en-US" altLang="zh-CN"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ko-KR" dirty="0" smtClean="0">
                <a:ea typeface="굴림" pitchFamily="34" charset="-127"/>
              </a:rPr>
              <a:t>Cyber-domain dynamics/uncertainties</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Dynamics in networking and control interact with one another during their adaptation to physical dynamics</a:t>
            </a:r>
          </a:p>
          <a:p>
            <a:pPr lvl="1" eaLnBrk="1" hangingPunct="1">
              <a:lnSpc>
                <a:spcPct val="100000"/>
              </a:lnSpc>
            </a:pPr>
            <a:endParaRPr lang="en-US" dirty="0" smtClean="0"/>
          </a:p>
          <a:p>
            <a:pPr lvl="1" eaLnBrk="1" hangingPunct="1">
              <a:lnSpc>
                <a:spcPct val="100000"/>
              </a:lnSpc>
            </a:pPr>
            <a:r>
              <a:rPr lang="en-US" dirty="0" smtClean="0"/>
              <a:t>Dynamic/uncertain real-time capacity of wireless networks due to physical-domain dynamics/uncertainties</a:t>
            </a:r>
          </a:p>
          <a:p>
            <a:pPr lvl="1" eaLnBrk="1" hangingPunct="1">
              <a:lnSpc>
                <a:spcPct val="100000"/>
              </a:lnSpc>
            </a:pPr>
            <a:r>
              <a:rPr lang="en-US" dirty="0" smtClean="0"/>
              <a:t>Dynamic control strategy in adaptation to in-situ network real-time capacity and physical constraints </a:t>
            </a:r>
          </a:p>
          <a:p>
            <a:pPr lvl="1" eaLnBrk="1" hangingPunct="1">
              <a:lnSpc>
                <a:spcPct val="100000"/>
              </a:lnSpc>
            </a:pPr>
            <a:r>
              <a:rPr lang="en-US" dirty="0" smtClean="0"/>
              <a:t>Dynamic network traffic pattern and </a:t>
            </a:r>
            <a:r>
              <a:rPr lang="en-US" dirty="0" err="1" smtClean="0"/>
              <a:t>QoS</a:t>
            </a:r>
            <a:r>
              <a:rPr lang="en-US" dirty="0" smtClean="0"/>
              <a:t> requirements due to dynamic control strategy</a:t>
            </a:r>
            <a:endParaRPr lang="en-US" altLang="ko-KR" dirty="0" smtClean="0"/>
          </a:p>
          <a:p>
            <a:pPr eaLnBrk="1" hangingPunct="1">
              <a:lnSpc>
                <a:spcPct val="100000"/>
              </a:lnSpc>
            </a:pPr>
            <a:endParaRPr lang="en-US" altLang="ko-KR" dirty="0" smtClean="0">
              <a:ea typeface="굴림" pitchFamily="34" charset="-127"/>
            </a:endParaRPr>
          </a:p>
          <a:p>
            <a:pPr eaLnBrk="1" hangingPunct="1">
              <a:lnSpc>
                <a:spcPct val="100000"/>
              </a:lnSpc>
            </a:pPr>
            <a:endParaRPr lang="en-US" altLang="ko-KR" dirty="0" smtClean="0">
              <a:ea typeface="굴림" pitchFamily="34" charset="-127"/>
            </a:endParaRPr>
          </a:p>
          <a:p>
            <a:pPr eaLnBrk="1" hangingPunct="1">
              <a:lnSpc>
                <a:spcPct val="100000"/>
              </a:lnSpc>
            </a:pPr>
            <a:r>
              <a:rPr lang="en-US" altLang="ko-KR" dirty="0" smtClean="0">
                <a:ea typeface="굴림" pitchFamily="34" charset="-127"/>
              </a:rPr>
              <a:t>Systems dynamics</a:t>
            </a:r>
          </a:p>
          <a:p>
            <a:pPr lvl="1" eaLnBrk="1" hangingPunct="1">
              <a:lnSpc>
                <a:spcPct val="140000"/>
              </a:lnSpc>
            </a:pPr>
            <a:r>
              <a:rPr lang="en-US" altLang="ko-KR" sz="1800" dirty="0" smtClean="0">
                <a:ea typeface="굴림" pitchFamily="34" charset="-127"/>
              </a:rPr>
              <a:t>Dynamic, uncertain wireless communication</a:t>
            </a:r>
          </a:p>
          <a:p>
            <a:pPr lvl="1" eaLnBrk="1" hangingPunct="1">
              <a:lnSpc>
                <a:spcPct val="140000"/>
              </a:lnSpc>
            </a:pPr>
            <a:r>
              <a:rPr lang="en-US" altLang="ko-KR" sz="1800" dirty="0" smtClean="0">
                <a:ea typeface="굴림" pitchFamily="34" charset="-127"/>
              </a:rPr>
              <a:t>Dynamic, uncertain network traffic</a:t>
            </a:r>
          </a:p>
          <a:p>
            <a:pPr lvl="1" eaLnBrk="1" hangingPunct="1">
              <a:lnSpc>
                <a:spcPct val="140000"/>
              </a:lnSpc>
            </a:pPr>
            <a:r>
              <a:rPr lang="en-US" altLang="ko-KR" sz="1800" dirty="0" smtClean="0">
                <a:ea typeface="굴림" pitchFamily="34" charset="-127"/>
              </a:rPr>
              <a:t>Dynamic application properties (e.g., </a:t>
            </a:r>
            <a:r>
              <a:rPr lang="en-US" altLang="ko-KR" sz="1800" dirty="0" err="1" smtClean="0">
                <a:ea typeface="굴림" pitchFamily="34" charset="-127"/>
              </a:rPr>
              <a:t>QoS</a:t>
            </a:r>
            <a:r>
              <a:rPr lang="en-US" altLang="ko-KR" sz="1800" dirty="0" smtClean="0">
                <a:ea typeface="굴림" pitchFamily="34" charset="-127"/>
              </a:rPr>
              <a:t> requirements) across applications and over time</a:t>
            </a:r>
          </a:p>
          <a:p>
            <a:pPr lvl="1" eaLnBrk="1" hangingPunct="1">
              <a:lnSpc>
                <a:spcPct val="140000"/>
              </a:lnSpc>
            </a:pPr>
            <a:r>
              <a:rPr lang="en-US" altLang="ko-KR" dirty="0" smtClean="0">
                <a:ea typeface="굴림" pitchFamily="34" charset="-127"/>
              </a:rPr>
              <a:t>Mobile nodes </a:t>
            </a:r>
            <a:endParaRPr lang="en-US" altLang="ko-KR" sz="1800" dirty="0" smtClean="0">
              <a:ea typeface="굴림" pitchFamily="34" charset="-127"/>
            </a:endParaRPr>
          </a:p>
          <a:p>
            <a:pPr eaLnBrk="1" hangingPunct="1">
              <a:lnSpc>
                <a:spcPct val="100000"/>
              </a:lnSpc>
            </a:pPr>
            <a:r>
              <a:rPr lang="en-US" altLang="zh-CN" dirty="0" smtClean="0">
                <a:ea typeface="굴림" pitchFamily="34" charset="-127"/>
              </a:rPr>
              <a:t>Environmental dynamics </a:t>
            </a:r>
          </a:p>
          <a:p>
            <a:pPr lvl="1" eaLnBrk="1" hangingPunct="1">
              <a:lnSpc>
                <a:spcPct val="140000"/>
              </a:lnSpc>
            </a:pPr>
            <a:r>
              <a:rPr lang="en-US" altLang="ko-KR" sz="1800" dirty="0" smtClean="0">
                <a:ea typeface="굴림" pitchFamily="34" charset="-127"/>
              </a:rPr>
              <a:t>Dynamic environments: human/object movement, temperature, etc.</a:t>
            </a:r>
          </a:p>
          <a:p>
            <a:pPr lvl="1" eaLnBrk="1" hangingPunct="1">
              <a:lnSpc>
                <a:spcPct val="140000"/>
              </a:lnSpc>
            </a:pPr>
            <a:r>
              <a:rPr lang="en-US" altLang="ko-KR" sz="1800" dirty="0" smtClean="0">
                <a:ea typeface="굴림" pitchFamily="34" charset="-127"/>
              </a:rPr>
              <a:t>Dynamic, interfering co-existing networks </a:t>
            </a:r>
          </a:p>
          <a:p>
            <a:pPr lvl="1" eaLnBrk="1" hangingPunct="1">
              <a:lnSpc>
                <a:spcPct val="140000"/>
              </a:lnSpc>
            </a:pPr>
            <a:r>
              <a:rPr lang="en-US" altLang="ko-KR" sz="1800" dirty="0" smtClean="0">
                <a:ea typeface="굴림" pitchFamily="34" charset="-127"/>
              </a:rPr>
              <a:t>Malicious attacks (e.g., jamming)  </a:t>
            </a:r>
          </a:p>
          <a:p>
            <a:pPr eaLnBrk="1" hangingPunct="1"/>
            <a:endParaRPr lang="en-US" altLang="zh-CN" sz="1400" dirty="0" smtClean="0">
              <a:ea typeface="굴림" pitchFamily="34" charset="-127"/>
              <a:sym typeface="Symbol" pitchFamily="18" charset="2"/>
            </a:endParaRPr>
          </a:p>
          <a:p>
            <a:pPr eaLnBrk="1" hangingPunct="1"/>
            <a:r>
              <a:rPr lang="en-US" altLang="zh-CN" sz="1400" dirty="0" smtClean="0">
                <a:ea typeface="굴림" pitchFamily="34" charset="-127"/>
                <a:sym typeface="Symbol" pitchFamily="18" charset="2"/>
              </a:rPr>
              <a:t>co-channel interference</a:t>
            </a:r>
          </a:p>
        </p:txBody>
      </p:sp>
    </p:spTree>
    <p:extLst>
      <p:ext uri="{BB962C8B-B14F-4D97-AF65-F5344CB8AC3E}">
        <p14:creationId xmlns:p14="http://schemas.microsoft.com/office/powerpoint/2010/main" val="66156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effectLst/>
              </a:rPr>
              <a:t>N. Abramson (1970). </a:t>
            </a:r>
            <a:r>
              <a:rPr lang="en-US" dirty="0" smtClean="0">
                <a:effectLst/>
                <a:hlinkClick r:id="rId3"/>
              </a:rPr>
              <a:t>"The ALOHA System - Another Alternative for Computer Communications"</a:t>
            </a:r>
            <a:r>
              <a:rPr lang="en-US" dirty="0" smtClean="0">
                <a:effectLst/>
              </a:rPr>
              <a:t> (PDF). </a:t>
            </a:r>
            <a:r>
              <a:rPr lang="en-US" i="1" dirty="0" smtClean="0">
                <a:effectLst/>
              </a:rPr>
              <a:t>Proc. 1970 Fall Joint Computer Conference</a:t>
            </a:r>
            <a:r>
              <a:rPr lang="en-US" dirty="0" smtClean="0">
                <a:effectLst/>
              </a:rPr>
              <a:t>. AFIPS Press</a:t>
            </a:r>
            <a:endParaRPr lang="en-US" b="1" dirty="0" smtClean="0"/>
          </a:p>
          <a:p>
            <a:pPr rtl="0"/>
            <a:endParaRPr lang="en-US" b="1" dirty="0" smtClean="0"/>
          </a:p>
          <a:p>
            <a:pPr rtl="0"/>
            <a:r>
              <a:rPr lang="en-US" b="1" dirty="0" err="1" smtClean="0"/>
              <a:t>ALOHAnet</a:t>
            </a:r>
            <a:r>
              <a:rPr lang="en-US" dirty="0" smtClean="0"/>
              <a:t>, also known as the </a:t>
            </a:r>
            <a:r>
              <a:rPr lang="en-US" b="1" dirty="0" smtClean="0"/>
              <a:t>ALOHA System</a:t>
            </a:r>
            <a:r>
              <a:rPr lang="en-US" dirty="0" smtClean="0"/>
              <a:t>,</a:t>
            </a:r>
            <a:r>
              <a:rPr lang="en-US" baseline="30000" dirty="0" smtClean="0">
                <a:hlinkClick r:id="rId4"/>
              </a:rPr>
              <a:t>[1]</a:t>
            </a:r>
            <a:r>
              <a:rPr lang="en-US" baseline="30000" dirty="0" smtClean="0">
                <a:hlinkClick r:id="rId5"/>
              </a:rPr>
              <a:t>[2]</a:t>
            </a:r>
            <a:r>
              <a:rPr lang="en-US" dirty="0" smtClean="0"/>
              <a:t> or simply </a:t>
            </a:r>
            <a:r>
              <a:rPr lang="en-US" b="1" dirty="0" smtClean="0"/>
              <a:t>ALOHA</a:t>
            </a:r>
            <a:r>
              <a:rPr lang="en-US" dirty="0" smtClean="0"/>
              <a:t>, was a pioneering </a:t>
            </a:r>
            <a:r>
              <a:rPr lang="en-US" dirty="0" smtClean="0">
                <a:hlinkClick r:id="rId6" tooltip="Computer network"/>
              </a:rPr>
              <a:t>computer networking</a:t>
            </a:r>
            <a:r>
              <a:rPr lang="en-US" dirty="0" smtClean="0"/>
              <a:t> system developed at the </a:t>
            </a:r>
            <a:r>
              <a:rPr lang="en-US" dirty="0" smtClean="0">
                <a:hlinkClick r:id="rId7" tooltip="University of Hawaii"/>
              </a:rPr>
              <a:t>University of Hawaii</a:t>
            </a:r>
            <a:r>
              <a:rPr lang="en-US" dirty="0" smtClean="0"/>
              <a:t>. </a:t>
            </a:r>
            <a:r>
              <a:rPr lang="en-US" dirty="0" err="1" smtClean="0"/>
              <a:t>ALOHAnet</a:t>
            </a:r>
            <a:r>
              <a:rPr lang="en-US" dirty="0" smtClean="0"/>
              <a:t> became operational in June, 1971, providing the first public demonstration of a wireless packet data network.</a:t>
            </a:r>
            <a:r>
              <a:rPr lang="en-US" baseline="30000" dirty="0" smtClean="0">
                <a:hlinkClick r:id="rId8"/>
              </a:rPr>
              <a:t>[3]</a:t>
            </a:r>
            <a:r>
              <a:rPr lang="en-US" baseline="30000" dirty="0" smtClean="0">
                <a:hlinkClick r:id="rId9"/>
              </a:rPr>
              <a:t>[4]</a:t>
            </a:r>
            <a:endParaRPr lang="en-US" dirty="0" smtClean="0"/>
          </a:p>
          <a:p>
            <a:pPr rtl="0"/>
            <a:r>
              <a:rPr lang="en-US" dirty="0" smtClean="0"/>
              <a:t>The </a:t>
            </a:r>
            <a:r>
              <a:rPr lang="en-US" dirty="0" err="1" smtClean="0"/>
              <a:t>ALOHAnet</a:t>
            </a:r>
            <a:r>
              <a:rPr lang="en-US" dirty="0" smtClean="0"/>
              <a:t> used a new method of medium access (ALOHA random access) and experimental </a:t>
            </a:r>
            <a:r>
              <a:rPr lang="en-US" dirty="0" smtClean="0">
                <a:hlinkClick r:id="rId10" tooltip="Ultra high frequency"/>
              </a:rPr>
              <a:t>ultra high frequency</a:t>
            </a:r>
            <a:r>
              <a:rPr lang="en-US" dirty="0" smtClean="0"/>
              <a:t> (UHF) for its operation, since frequency assignments for communications to and from a computer were not available for commercial applications in the 1970s. But even before such frequencies were assigned there were two other media available for the application of an ALOHA channel – cables and satellites. In the 1970s ALOHA random access was employed in the widely used </a:t>
            </a:r>
            <a:r>
              <a:rPr lang="en-US" dirty="0" smtClean="0">
                <a:hlinkClick r:id="rId11" tooltip="Ethernet"/>
              </a:rPr>
              <a:t>Ethernet</a:t>
            </a:r>
            <a:r>
              <a:rPr lang="en-US" dirty="0" smtClean="0"/>
              <a:t> cable based network</a:t>
            </a:r>
            <a:r>
              <a:rPr lang="en-US" baseline="30000" dirty="0" smtClean="0">
                <a:hlinkClick r:id="rId12"/>
              </a:rPr>
              <a:t>[5]</a:t>
            </a:r>
            <a:r>
              <a:rPr lang="en-US" dirty="0" smtClean="0"/>
              <a:t> and then in the </a:t>
            </a:r>
            <a:r>
              <a:rPr lang="en-US" dirty="0" err="1" smtClean="0">
                <a:hlinkClick r:id="rId13" tooltip="Marisat"/>
              </a:rPr>
              <a:t>Marisat</a:t>
            </a:r>
            <a:r>
              <a:rPr lang="en-US" dirty="0" smtClean="0"/>
              <a:t> (now </a:t>
            </a:r>
            <a:r>
              <a:rPr lang="en-US" dirty="0" smtClean="0">
                <a:hlinkClick r:id="rId14" tooltip="Inmarsat"/>
              </a:rPr>
              <a:t>Inmarsat</a:t>
            </a:r>
            <a:r>
              <a:rPr lang="en-US" dirty="0" smtClean="0"/>
              <a:t>) satellite network.</a:t>
            </a:r>
            <a:r>
              <a:rPr lang="en-US" baseline="30000" dirty="0" smtClean="0">
                <a:hlinkClick r:id="rId15"/>
              </a:rPr>
              <a:t>[6]</a:t>
            </a:r>
            <a:endParaRPr lang="en-US" dirty="0" smtClean="0"/>
          </a:p>
          <a:p>
            <a:pPr rtl="0"/>
            <a:r>
              <a:rPr lang="en-US" dirty="0" smtClean="0"/>
              <a:t>In the early 1980s frequencies for mobile networks became available, and in 1985 frequencies suitable for what became known as </a:t>
            </a:r>
            <a:r>
              <a:rPr lang="en-US" dirty="0" smtClean="0">
                <a:hlinkClick r:id="rId16" tooltip="Wi-Fi"/>
              </a:rPr>
              <a:t>Wi-Fi</a:t>
            </a:r>
            <a:r>
              <a:rPr lang="en-US" dirty="0" smtClean="0"/>
              <a:t> were allocated in the US. These regulatory developments made it possible to use the ALOHA random access techniques in both Wi-Fi and in mobile telephone networks.</a:t>
            </a:r>
          </a:p>
          <a:p>
            <a:pPr rtl="0"/>
            <a:r>
              <a:rPr lang="en-US" dirty="0" smtClean="0"/>
              <a:t>ALOHA channels were used in a limited way in the 1980s in 1G mobile phones for signaling and control purposes.</a:t>
            </a:r>
            <a:r>
              <a:rPr lang="en-US" baseline="30000" dirty="0" smtClean="0">
                <a:hlinkClick r:id="rId17"/>
              </a:rPr>
              <a:t>[7]</a:t>
            </a:r>
            <a:r>
              <a:rPr lang="en-US" dirty="0" smtClean="0"/>
              <a:t> In the late 1980s, the European </a:t>
            </a:r>
            <a:r>
              <a:rPr lang="en-US" dirty="0" err="1" smtClean="0"/>
              <a:t>standardisation</a:t>
            </a:r>
            <a:r>
              <a:rPr lang="en-US" dirty="0" smtClean="0"/>
              <a:t> group </a:t>
            </a:r>
            <a:r>
              <a:rPr lang="en-US" dirty="0" smtClean="0">
                <a:hlinkClick r:id="rId18" tooltip="GSM"/>
              </a:rPr>
              <a:t>GSM</a:t>
            </a:r>
            <a:r>
              <a:rPr lang="en-US" dirty="0" smtClean="0"/>
              <a:t> who worked on the Pan-European Digital mobile communication system GSM greatly expanded the use of ALOHA channels for access to radio channels in mobile telephony. In addition </a:t>
            </a:r>
            <a:r>
              <a:rPr lang="en-US" dirty="0" smtClean="0">
                <a:hlinkClick r:id="rId19" tooltip="SMS"/>
              </a:rPr>
              <a:t>SMS</a:t>
            </a:r>
            <a:r>
              <a:rPr lang="en-US" dirty="0" smtClean="0"/>
              <a:t> message texting was implemented in 2G mobile phones. </a:t>
            </a:r>
            <a:r>
              <a:rPr lang="en-US" smtClean="0"/>
              <a:t>In the early 2000s additional ALOHA channels were added to 2.5G and 3G mobile phones with the widespread introduction of </a:t>
            </a:r>
            <a:r>
              <a:rPr lang="en-US" smtClean="0">
                <a:hlinkClick r:id="rId20" tooltip="GPRS"/>
              </a:rPr>
              <a:t>GPRS</a:t>
            </a:r>
            <a:r>
              <a:rPr lang="en-US" smtClean="0"/>
              <a:t>, using a slotted ALOHA random access channel combined with a version of the Reservation ALOHA scheme first analyzed by a group at BBN</a:t>
            </a:r>
            <a:endParaRPr lang="en-US"/>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7</a:t>
            </a:fld>
            <a:endParaRPr lang="en-US" altLang="zh-CN"/>
          </a:p>
        </p:txBody>
      </p:sp>
    </p:spTree>
    <p:extLst>
      <p:ext uri="{BB962C8B-B14F-4D97-AF65-F5344CB8AC3E}">
        <p14:creationId xmlns:p14="http://schemas.microsoft.com/office/powerpoint/2010/main" val="2381594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Collision avoidance is a challenging problem in wireless networks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Unlike in wired networks, sender-side collision detection is difficult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is collision detection difficult in wireless networks? two reasons 1. In wireless each station has one antenna for both sending and receiving. hence we cant use the same antenna for both transmitting and at the same time detecting collisions. Further even if we have two antennas, it will be difficult to detect collision. because the transmitting signal power will be much higher than the incoming signal. hence if the sender senses signals it will fairly get a net result (an addition) of its transmitted signal and any other signal transmitted by others. it may be that its own signal is so much powerful than others that it will not recognize any collision. 2. In wireless, only the receiver is in problem. not the transmitter. so detecting for collisions at the senders end does not really make sense. we need to detect collision at the receivers end. the sender is not able to tell it whether there is a collision in receivers end. </a:t>
            </a:r>
          </a:p>
          <a:p>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8</a:t>
            </a:fld>
            <a:endParaRPr lang="en-US" altLang="zh-CN"/>
          </a:p>
        </p:txBody>
      </p:sp>
    </p:spTree>
    <p:extLst>
      <p:ext uri="{BB962C8B-B14F-4D97-AF65-F5344CB8AC3E}">
        <p14:creationId xmlns:p14="http://schemas.microsoft.com/office/powerpoint/2010/main" val="2642797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why is collision detection difficult in wireless networks? two reasons 1. In wireless each station has one antenna for both sending and receiving. hence we cant use the same antenna for both transmitting and at the same time detecting collisions. Further even if we have two antennas, it will be difficult to detect collision. because the transmitting signal power will be much higher than the incoming signal. hence if the sender senses signals it will fairly get a net result (an addition) of its transmitted signal and any other signal transmitted by others. it may be that its own signal is so much powerful than others that it will not recognize any collision. 2. In wireless, only the receiver is in problem. not the transmitter. so detecting for collisions at the senders end does not really make sense. we need to detect collision at the receivers end. the sender is not able to tell it whether there is a collision in receivers end. </a:t>
            </a:r>
          </a:p>
          <a:p>
            <a:endParaRPr lang="en-US" dirty="0"/>
          </a:p>
        </p:txBody>
      </p:sp>
      <p:sp>
        <p:nvSpPr>
          <p:cNvPr id="4" name="Slide Number Placeholder 3"/>
          <p:cNvSpPr>
            <a:spLocks noGrp="1"/>
          </p:cNvSpPr>
          <p:nvPr>
            <p:ph type="sldNum" sz="quarter" idx="10"/>
          </p:nvPr>
        </p:nvSpPr>
        <p:spPr/>
        <p:txBody>
          <a:bodyPr/>
          <a:lstStyle/>
          <a:p>
            <a:pPr>
              <a:defRPr/>
            </a:pPr>
            <a:fld id="{16123726-2B2C-4D4A-B0EA-C272E6367F31}" type="slidenum">
              <a:rPr lang="zh-CN" altLang="en-US" smtClean="0"/>
              <a:pPr>
                <a:defRPr/>
              </a:pPr>
              <a:t>9</a:t>
            </a:fld>
            <a:endParaRPr lang="en-US" altLang="zh-CN"/>
          </a:p>
        </p:txBody>
      </p:sp>
    </p:spTree>
    <p:extLst>
      <p:ext uri="{BB962C8B-B14F-4D97-AF65-F5344CB8AC3E}">
        <p14:creationId xmlns:p14="http://schemas.microsoft.com/office/powerpoint/2010/main" val="306906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9" name="Rectangle 3"/>
          <p:cNvSpPr>
            <a:spLocks noGrp="1" noChangeArrowheads="1"/>
          </p:cNvSpPr>
          <p:nvPr>
            <p:ph type="ctrTitle"/>
          </p:nvPr>
        </p:nvSpPr>
        <p:spPr>
          <a:xfrm>
            <a:off x="685800" y="1905000"/>
            <a:ext cx="7772400" cy="1143000"/>
          </a:xfrm>
        </p:spPr>
        <p:txBody>
          <a:bodyPr/>
          <a:lstStyle>
            <a:lvl1pPr>
              <a:defRPr sz="2400"/>
            </a:lvl1pPr>
          </a:lstStyle>
          <a:p>
            <a:r>
              <a:rPr lang="en-US" altLang="zh-CN"/>
              <a:t>Click to edit Master title style</a:t>
            </a:r>
          </a:p>
        </p:txBody>
      </p:sp>
      <p:sp>
        <p:nvSpPr>
          <p:cNvPr id="9220" name="Rectangle 4"/>
          <p:cNvSpPr>
            <a:spLocks noGrp="1" noChangeArrowheads="1"/>
          </p:cNvSpPr>
          <p:nvPr>
            <p:ph type="subTitle" idx="1"/>
          </p:nvPr>
        </p:nvSpPr>
        <p:spPr>
          <a:xfrm>
            <a:off x="1219200" y="3581400"/>
            <a:ext cx="6400800" cy="1752600"/>
          </a:xfrm>
        </p:spPr>
        <p:txBody>
          <a:bodyPr/>
          <a:lstStyle>
            <a:lvl1pPr marL="0" indent="0" algn="ctr">
              <a:buFont typeface="Wingdings" pitchFamily="2" charset="2"/>
              <a:buNone/>
              <a:defRPr/>
            </a:lvl1pPr>
          </a:lstStyle>
          <a:p>
            <a:r>
              <a:rPr lang="en-US" altLang="zh-CN"/>
              <a:t>Click to edit Master subtitle style</a:t>
            </a:r>
          </a:p>
        </p:txBody>
      </p:sp>
      <p:sp>
        <p:nvSpPr>
          <p:cNvPr id="5" name="Date Placeholder 4"/>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b="0">
                <a:solidFill>
                  <a:schemeClr val="bg2"/>
                </a:solidFill>
                <a:latin typeface="+mn-lt"/>
              </a:defRPr>
            </a:lvl1pPr>
          </a:lstStyle>
          <a:p>
            <a:pPr>
              <a:defRPr/>
            </a:pPr>
            <a:endParaRPr lang="en-US" altLang="zh-CN"/>
          </a:p>
        </p:txBody>
      </p:sp>
      <p:sp>
        <p:nvSpPr>
          <p:cNvPr id="6" name="Footer Placeholder 5"/>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b="0">
                <a:solidFill>
                  <a:schemeClr val="bg2"/>
                </a:solidFill>
                <a:latin typeface="+mn-lt"/>
              </a:defRPr>
            </a:lvl1pPr>
          </a:lstStyle>
          <a:p>
            <a:pPr>
              <a:defRPr/>
            </a:pPr>
            <a:r>
              <a:rPr lang="en-US" altLang="zh-CN" smtClean="0"/>
              <a:t> Hongwei Zhang, Wayne State University, April 14, 2014</a:t>
            </a:r>
            <a:endParaRPr lang="en-US" altLang="zh-CN"/>
          </a:p>
        </p:txBody>
      </p:sp>
      <p:sp>
        <p:nvSpPr>
          <p:cNvPr id="7" name="Slide Number Placeholder 6"/>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b="0">
                <a:solidFill>
                  <a:schemeClr val="bg2"/>
                </a:solidFill>
                <a:latin typeface="+mn-lt"/>
              </a:defRPr>
            </a:lvl1pPr>
          </a:lstStyle>
          <a:p>
            <a:pPr>
              <a:defRPr/>
            </a:pPr>
            <a:fld id="{90BC6588-10EF-4503-8389-7841F9211D5F}" type="slidenum">
              <a:rPr lang="en-US" altLang="zh-CN"/>
              <a:pPr>
                <a:defRPr/>
              </a:pPr>
              <a:t>‹#›</a:t>
            </a:fld>
            <a:endParaRPr lang="en-US" altLang="zh-C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304800"/>
            <a:ext cx="1947863"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92775"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930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93038"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7772400" cy="4724400"/>
          </a:xfrm>
        </p:spPr>
        <p:txBody>
          <a:bodyPr/>
          <a:lstStyle/>
          <a:p>
            <a:pPr lvl="0"/>
            <a:endParaRPr lang="en-US" noProof="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93038"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676400"/>
            <a:ext cx="7772400" cy="4724400"/>
          </a:xfrm>
        </p:spPr>
        <p:txBody>
          <a:bodyPr/>
          <a:lstStyle>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93038" cy="1143000"/>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685800" y="76200"/>
            <a:ext cx="779303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6148" name="Rectangle 4"/>
          <p:cNvSpPr>
            <a:spLocks noGrp="1" noChangeArrowheads="1"/>
          </p:cNvSpPr>
          <p:nvPr>
            <p:ph type="body" idx="1"/>
          </p:nvPr>
        </p:nvSpPr>
        <p:spPr bwMode="auto">
          <a:xfrm>
            <a:off x="685800" y="16002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a:p>
            <a:pPr lvl="4"/>
            <a:endParaRPr lang="en-US" altLang="zh-CN" smtClean="0"/>
          </a:p>
        </p:txBody>
      </p:sp>
    </p:spTree>
  </p:cSld>
  <p:clrMap bg1="lt1" tx1="dk1" bg2="lt2" tx2="dk2" accent1="accent1" accent2="accent2" accent3="accent3" accent4="accent4" accent5="accent5" accent6="accent6" hlink="hlink" folHlink="folHlink"/>
  <p:sldLayoutIdLst>
    <p:sldLayoutId id="2147483738"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ahoma" pitchFamily="34" charset="0"/>
        </a:defRPr>
      </a:lvl2pPr>
      <a:lvl3pPr algn="l" rtl="0" eaLnBrk="0" fontAlgn="base" hangingPunct="0">
        <a:spcBef>
          <a:spcPct val="0"/>
        </a:spcBef>
        <a:spcAft>
          <a:spcPct val="0"/>
        </a:spcAft>
        <a:defRPr sz="2800">
          <a:solidFill>
            <a:schemeClr val="tx2"/>
          </a:solidFill>
          <a:latin typeface="Tahoma" pitchFamily="34" charset="0"/>
        </a:defRPr>
      </a:lvl3pPr>
      <a:lvl4pPr algn="l" rtl="0" eaLnBrk="0" fontAlgn="base" hangingPunct="0">
        <a:spcBef>
          <a:spcPct val="0"/>
        </a:spcBef>
        <a:spcAft>
          <a:spcPct val="0"/>
        </a:spcAft>
        <a:defRPr sz="2800">
          <a:solidFill>
            <a:schemeClr val="tx2"/>
          </a:solidFill>
          <a:latin typeface="Tahoma" pitchFamily="34" charset="0"/>
        </a:defRPr>
      </a:lvl4pPr>
      <a:lvl5pPr algn="l" rtl="0" eaLnBrk="0" fontAlgn="base" hangingPunct="0">
        <a:spcBef>
          <a:spcPct val="0"/>
        </a:spcBef>
        <a:spcAft>
          <a:spcPct val="0"/>
        </a:spcAft>
        <a:defRPr sz="2800">
          <a:solidFill>
            <a:schemeClr val="tx2"/>
          </a:solidFill>
          <a:latin typeface="Tahoma" pitchFamily="34" charset="0"/>
        </a:defRPr>
      </a:lvl5pPr>
      <a:lvl6pPr marL="457200" algn="l" rtl="0" fontAlgn="base">
        <a:spcBef>
          <a:spcPct val="0"/>
        </a:spcBef>
        <a:spcAft>
          <a:spcPct val="0"/>
        </a:spcAft>
        <a:defRPr sz="2800">
          <a:solidFill>
            <a:schemeClr val="tx2"/>
          </a:solidFill>
          <a:latin typeface="Tahoma" pitchFamily="34" charset="0"/>
        </a:defRPr>
      </a:lvl6pPr>
      <a:lvl7pPr marL="914400" algn="l" rtl="0" fontAlgn="base">
        <a:spcBef>
          <a:spcPct val="0"/>
        </a:spcBef>
        <a:spcAft>
          <a:spcPct val="0"/>
        </a:spcAft>
        <a:defRPr sz="2800">
          <a:solidFill>
            <a:schemeClr val="tx2"/>
          </a:solidFill>
          <a:latin typeface="Tahoma" pitchFamily="34" charset="0"/>
        </a:defRPr>
      </a:lvl7pPr>
      <a:lvl8pPr marL="1371600" algn="l" rtl="0" fontAlgn="base">
        <a:spcBef>
          <a:spcPct val="0"/>
        </a:spcBef>
        <a:spcAft>
          <a:spcPct val="0"/>
        </a:spcAft>
        <a:defRPr sz="2800">
          <a:solidFill>
            <a:schemeClr val="tx2"/>
          </a:solidFill>
          <a:latin typeface="Tahoma" pitchFamily="34" charset="0"/>
        </a:defRPr>
      </a:lvl8pPr>
      <a:lvl9pPr marL="1828800" algn="l" rtl="0" fontAlgn="base">
        <a:spcBef>
          <a:spcPct val="0"/>
        </a:spcBef>
        <a:spcAft>
          <a:spcPct val="0"/>
        </a:spcAft>
        <a:defRPr sz="2800">
          <a:solidFill>
            <a:schemeClr val="tx2"/>
          </a:solidFill>
          <a:latin typeface="Tahoma" pitchFamily="34" charset="0"/>
        </a:defRPr>
      </a:lvl9pPr>
    </p:titleStyle>
    <p:body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2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7.wmf"/></Relationships>
</file>

<file path=ppt/slides/_rels/slide1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8.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jpeg"/><Relationship Id="rId3" Type="http://schemas.openxmlformats.org/officeDocument/2006/relationships/hyperlink" Target="//upload.wikimedia.org/wikipedia/commons/9/9d/Photophony1.jpg" TargetMode="External"/><Relationship Id="rId7" Type="http://schemas.openxmlformats.org/officeDocument/2006/relationships/hyperlink" Target="https://www.google.com/imgres?imgurl&amp;imgrefurl=http://www.mydoorsign.com/Door-Signs/Wi-Fi-Signs.aspx&amp;h=0&amp;w=0&amp;sz=1&amp;tbnid=r6nG9t9Lg-A09M&amp;tbnh=191&amp;tbnw=263&amp;zoom=1&amp;docid=cpd9bt9olD9FrM&amp;hl=en&amp;ei=Dei9UeqWJ8T2qwHUk4CoBQ&amp;ved=0CAIQsCU" TargetMode="External"/><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7.png"/><Relationship Id="rId5" Type="http://schemas.openxmlformats.org/officeDocument/2006/relationships/hyperlink" Target="//upload.wikimedia.org/wikipedia/commons/7/76/Guglielmo_Marconi_1901_wireless_signal.jpg" TargetMode="External"/><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hyperlink" Target="http://www.google.com/url?sa=i&amp;rct=j&amp;q=&amp;esrc=s&amp;frm=1&amp;source=images&amp;cd=&amp;cad=rja&amp;docid=o6PlKO82pjgOhM&amp;tbnid=21gvYVARDq6rhM:&amp;ved=0CAUQjRw&amp;url=http://bytelib.com/devices-connected-to-cellular-networks-pose-risk-being-hacked/&amp;ei=AOm9UcrsB4WNqQG1uICgDQ&amp;bvm=bv.47883778,d.aWM&amp;psig=AFQjCNGdcavQwkL7MJ7rPey5BuSsxRRIZA&amp;ust=137148682319681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7.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10.bin"/><Relationship Id="rId18" Type="http://schemas.openxmlformats.org/officeDocument/2006/relationships/image" Target="../media/image65.wmf"/><Relationship Id="rId3" Type="http://schemas.openxmlformats.org/officeDocument/2006/relationships/notesSlide" Target="../notesSlides/notesSlide18.xml"/><Relationship Id="rId7" Type="http://schemas.openxmlformats.org/officeDocument/2006/relationships/oleObject" Target="../embeddings/oleObject7.bin"/><Relationship Id="rId12" Type="http://schemas.openxmlformats.org/officeDocument/2006/relationships/image" Target="../media/image62.wmf"/><Relationship Id="rId17"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64.wmf"/><Relationship Id="rId1" Type="http://schemas.openxmlformats.org/officeDocument/2006/relationships/vmlDrawing" Target="../drawings/vmlDrawing4.vml"/><Relationship Id="rId6" Type="http://schemas.openxmlformats.org/officeDocument/2006/relationships/image" Target="../media/image59.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61.wmf"/><Relationship Id="rId4" Type="http://schemas.openxmlformats.org/officeDocument/2006/relationships/image" Target="../media/image66.jpeg"/><Relationship Id="rId9" Type="http://schemas.openxmlformats.org/officeDocument/2006/relationships/oleObject" Target="../embeddings/oleObject8.bin"/><Relationship Id="rId14" Type="http://schemas.openxmlformats.org/officeDocument/2006/relationships/image" Target="../media/image63.wmf"/></Relationships>
</file>

<file path=ppt/slides/_rels/slide24.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8.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2.w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5.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22.bin"/><Relationship Id="rId14" Type="http://schemas.openxmlformats.org/officeDocument/2006/relationships/image" Target="../media/image79.wmf"/></Relationships>
</file>

<file path=ppt/slides/_rels/slide27.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6.bin"/><Relationship Id="rId5" Type="http://schemas.openxmlformats.org/officeDocument/2006/relationships/image" Target="../media/image80.wmf"/><Relationship Id="rId4"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3.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s>
</file>

<file path=ppt/slides/_rels/slide3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7.wmf"/></Relationships>
</file>

<file path=ppt/slides/_rels/slide32.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slideLayout" Target="../slideLayouts/slideLayout2.xml"/><Relationship Id="rId4" Type="http://schemas.openxmlformats.org/officeDocument/2006/relationships/image" Target="../media/image90.wmf"/></Relationships>
</file>

<file path=ppt/slides/_rels/slide33.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3.wmf"/><Relationship Id="rId4" Type="http://schemas.openxmlformats.org/officeDocument/2006/relationships/image" Target="../media/image92.wmf"/></Relationships>
</file>

<file path=ppt/slides/_rels/slide34.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7.wmf"/></Relationships>
</file>

<file path=ppt/slides/_rels/slide3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37.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slideLayout" Target="../slideLayouts/slideLayout2.xml"/><Relationship Id="rId4" Type="http://schemas.openxmlformats.org/officeDocument/2006/relationships/image" Target="../media/image101.wmf"/></Relationships>
</file>

<file path=ppt/slides/_rels/slide39.x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30.jpeg"/><Relationship Id="rId7" Type="http://schemas.openxmlformats.org/officeDocument/2006/relationships/image" Target="../media/image10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37.jpe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50240" y="1905000"/>
            <a:ext cx="8991600" cy="1143000"/>
          </a:xfrm>
        </p:spPr>
        <p:txBody>
          <a:bodyPr/>
          <a:lstStyle/>
          <a:p>
            <a:pPr eaLnBrk="1" hangingPunct="1">
              <a:lnSpc>
                <a:spcPct val="130000"/>
              </a:lnSpc>
            </a:pPr>
            <a:r>
              <a:rPr lang="en-US" altLang="zh-CN" sz="3200" dirty="0" smtClean="0">
                <a:ea typeface="宋体" pitchFamily="2" charset="-122"/>
              </a:rPr>
              <a:t>Scheduling with Predictable Link Reliability</a:t>
            </a:r>
            <a:br>
              <a:rPr lang="en-US" altLang="zh-CN" sz="3200" dirty="0" smtClean="0">
                <a:ea typeface="宋体" pitchFamily="2" charset="-122"/>
              </a:rPr>
            </a:br>
            <a:r>
              <a:rPr lang="en-US" altLang="zh-CN" sz="3200" dirty="0" smtClean="0">
                <a:ea typeface="宋体" pitchFamily="2" charset="-122"/>
              </a:rPr>
              <a:t>for Wireless Networked Control</a:t>
            </a:r>
          </a:p>
        </p:txBody>
      </p:sp>
      <p:sp>
        <p:nvSpPr>
          <p:cNvPr id="8195" name="Rectangle 3"/>
          <p:cNvSpPr>
            <a:spLocks noGrp="1" noChangeArrowheads="1"/>
          </p:cNvSpPr>
          <p:nvPr>
            <p:ph type="subTitle" idx="1"/>
          </p:nvPr>
        </p:nvSpPr>
        <p:spPr>
          <a:xfrm>
            <a:off x="685800" y="3429000"/>
            <a:ext cx="6781800" cy="1371600"/>
          </a:xfrm>
        </p:spPr>
        <p:txBody>
          <a:bodyPr/>
          <a:lstStyle/>
          <a:p>
            <a:pPr algn="l" eaLnBrk="1" hangingPunct="1">
              <a:lnSpc>
                <a:spcPct val="130000"/>
              </a:lnSpc>
              <a:spcBef>
                <a:spcPts val="0"/>
              </a:spcBef>
              <a:spcAft>
                <a:spcPts val="0"/>
              </a:spcAft>
            </a:pPr>
            <a:r>
              <a:rPr lang="en-US" altLang="zh-CN" sz="1600" dirty="0" smtClean="0">
                <a:ea typeface="宋体" pitchFamily="2" charset="-122"/>
              </a:rPr>
              <a:t>Hongwei Zhang, </a:t>
            </a:r>
            <a:r>
              <a:rPr lang="en-US" altLang="zh-CN" sz="1600" dirty="0" err="1" smtClean="0">
                <a:ea typeface="宋体" pitchFamily="2" charset="-122"/>
              </a:rPr>
              <a:t>Xiaohui</a:t>
            </a:r>
            <a:r>
              <a:rPr lang="en-US" altLang="zh-CN" sz="1600" dirty="0" smtClean="0">
                <a:ea typeface="宋体" pitchFamily="2" charset="-122"/>
              </a:rPr>
              <a:t> Liu, Chuan Li, Yu Chen, Xin </a:t>
            </a:r>
            <a:r>
              <a:rPr lang="en-US" altLang="zh-CN" sz="1600" dirty="0" err="1" smtClean="0">
                <a:ea typeface="宋体" pitchFamily="2" charset="-122"/>
              </a:rPr>
              <a:t>Che</a:t>
            </a:r>
            <a:r>
              <a:rPr lang="en-US" altLang="zh-CN" sz="1600" dirty="0" smtClean="0">
                <a:ea typeface="宋体" pitchFamily="2" charset="-122"/>
              </a:rPr>
              <a:t>, </a:t>
            </a:r>
          </a:p>
          <a:p>
            <a:pPr algn="l" eaLnBrk="1" hangingPunct="1">
              <a:lnSpc>
                <a:spcPct val="130000"/>
              </a:lnSpc>
              <a:spcBef>
                <a:spcPts val="0"/>
              </a:spcBef>
              <a:spcAft>
                <a:spcPts val="0"/>
              </a:spcAft>
            </a:pPr>
            <a:r>
              <a:rPr lang="en-US" altLang="zh-CN" sz="1600" dirty="0" smtClean="0">
                <a:ea typeface="宋体" pitchFamily="2" charset="-122"/>
              </a:rPr>
              <a:t>Feng Lin, Le Yi Wang, George Yin</a:t>
            </a:r>
          </a:p>
          <a:p>
            <a:pPr algn="l" eaLnBrk="1" hangingPunct="1">
              <a:lnSpc>
                <a:spcPct val="130000"/>
              </a:lnSpc>
              <a:spcBef>
                <a:spcPts val="600"/>
              </a:spcBef>
              <a:spcAft>
                <a:spcPts val="0"/>
              </a:spcAft>
            </a:pPr>
            <a:r>
              <a:rPr lang="en-US" altLang="zh-CN" sz="1600" dirty="0" smtClean="0">
                <a:ea typeface="宋体" pitchFamily="2" charset="-122"/>
              </a:rPr>
              <a:t>Contact: hongwei@wayne.edu, http://www.cs.wayne.edu/~hzhang</a:t>
            </a:r>
          </a:p>
        </p:txBody>
      </p:sp>
      <p:grpSp>
        <p:nvGrpSpPr>
          <p:cNvPr id="8196" name="Group 4"/>
          <p:cNvGrpSpPr>
            <a:grpSpLocks/>
          </p:cNvGrpSpPr>
          <p:nvPr/>
        </p:nvGrpSpPr>
        <p:grpSpPr bwMode="auto">
          <a:xfrm>
            <a:off x="838200" y="4800600"/>
            <a:ext cx="1230313" cy="847725"/>
            <a:chOff x="2352" y="3176"/>
            <a:chExt cx="775" cy="534"/>
          </a:xfrm>
        </p:grpSpPr>
        <p:pic>
          <p:nvPicPr>
            <p:cNvPr id="8197" name="Picture 5" descr="OldmainF"/>
            <p:cNvPicPr>
              <a:picLocks noChangeAspect="1" noChangeArrowheads="1"/>
            </p:cNvPicPr>
            <p:nvPr/>
          </p:nvPicPr>
          <p:blipFill>
            <a:blip r:embed="rId3" cstate="print"/>
            <a:srcRect/>
            <a:stretch>
              <a:fillRect/>
            </a:stretch>
          </p:blipFill>
          <p:spPr bwMode="auto">
            <a:xfrm>
              <a:off x="2352" y="3176"/>
              <a:ext cx="768" cy="532"/>
            </a:xfrm>
            <a:prstGeom prst="rect">
              <a:avLst/>
            </a:prstGeom>
            <a:noFill/>
            <a:ln w="9525">
              <a:noFill/>
              <a:miter lim="800000"/>
              <a:headEnd/>
              <a:tailEnd/>
            </a:ln>
          </p:spPr>
        </p:pic>
        <p:pic>
          <p:nvPicPr>
            <p:cNvPr id="8198" name="Picture 6" descr="wayne_state_university"/>
            <p:cNvPicPr>
              <a:picLocks noChangeAspect="1" noChangeArrowheads="1"/>
            </p:cNvPicPr>
            <p:nvPr/>
          </p:nvPicPr>
          <p:blipFill>
            <a:blip r:embed="rId4" cstate="print"/>
            <a:srcRect/>
            <a:stretch>
              <a:fillRect/>
            </a:stretch>
          </p:blipFill>
          <p:spPr bwMode="auto">
            <a:xfrm>
              <a:off x="2688" y="3534"/>
              <a:ext cx="439" cy="176"/>
            </a:xfrm>
            <a:prstGeom prst="rect">
              <a:avLst/>
            </a:prstGeom>
            <a:noFill/>
            <a:ln w="9525">
              <a:noFill/>
              <a:miter lim="800000"/>
              <a:headEnd/>
              <a:tailEnd/>
            </a:ln>
          </p:spPr>
        </p:pic>
      </p:grpSp>
      <p:sp>
        <p:nvSpPr>
          <p:cNvPr id="7" name="Footer Placeholder 1"/>
          <p:cNvSpPr>
            <a:spLocks noGrp="1"/>
          </p:cNvSpPr>
          <p:nvPr>
            <p:ph type="ftr" sz="quarter" idx="11"/>
          </p:nvPr>
        </p:nvSpPr>
        <p:spPr>
          <a:xfrm>
            <a:off x="6705600" y="6324600"/>
            <a:ext cx="2362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50000"/>
              </a:lnSpc>
              <a:spcBef>
                <a:spcPct val="75000"/>
              </a:spcBef>
              <a:spcAft>
                <a:spcPct val="5000"/>
              </a:spcAft>
              <a:buClr>
                <a:schemeClr val="folHlink"/>
              </a:buClr>
              <a:buSzPct val="6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34" charset="-128"/>
              </a:defRPr>
            </a:lvl1pPr>
            <a:lvl2pPr marL="742950" indent="-285750" eaLnBrk="0" hangingPunct="0">
              <a:lnSpc>
                <a:spcPct val="150000"/>
              </a:lnSpc>
              <a:spcBef>
                <a:spcPct val="20000"/>
              </a:spcBef>
              <a:buClr>
                <a:srgbClr val="504785"/>
              </a:buClr>
              <a:buSzPct val="55000"/>
              <a:buFont typeface="Wingdings" panose="05000000000000000000" pitchFamily="2" charset="2"/>
              <a:buChar char="p"/>
              <a:defRPr kumimoji="1">
                <a:solidFill>
                  <a:schemeClr val="tx1"/>
                </a:solidFill>
                <a:latin typeface="Tahoma" panose="020B0604030504040204" pitchFamily="34" charset="0"/>
                <a:ea typeface="ＭＳ Ｐゴシック" panose="020B0600070205080204" pitchFamily="34" charset="-128"/>
              </a:defRPr>
            </a:lvl2pPr>
            <a:lvl3pPr marL="1143000" indent="-228600" eaLnBrk="0" hangingPunct="0">
              <a:lnSpc>
                <a:spcPct val="150000"/>
              </a:lnSpc>
              <a:spcBef>
                <a:spcPct val="20000"/>
              </a:spcBef>
              <a:buClr>
                <a:schemeClr val="folHlink"/>
              </a:buClr>
              <a:buSzPct val="50000"/>
              <a:buFont typeface="Wingdings" panose="05000000000000000000" pitchFamily="2" charset="2"/>
              <a:buChar char="n"/>
              <a:defRPr kumimoji="1" sz="1600">
                <a:solidFill>
                  <a:schemeClr val="tx1"/>
                </a:solidFill>
                <a:latin typeface="Tahoma" panose="020B0604030504040204" pitchFamily="34" charset="0"/>
                <a:ea typeface="ＭＳ Ｐゴシック" panose="020B0600070205080204" pitchFamily="34" charset="-128"/>
              </a:defRPr>
            </a:lvl3pPr>
            <a:lvl4pPr marL="1600200" indent="-228600" eaLnBrk="0" hangingPunct="0">
              <a:lnSpc>
                <a:spcPct val="150000"/>
              </a:lnSpc>
              <a:spcBef>
                <a:spcPct val="20000"/>
              </a:spcBef>
              <a:buClr>
                <a:schemeClr val="accent2"/>
              </a:buClr>
              <a:buSzPct val="55000"/>
              <a:buFont typeface="Wingdings" panose="05000000000000000000" pitchFamily="2" charset="2"/>
              <a:buChar char="n"/>
              <a:defRPr kumimoji="1" sz="1400">
                <a:solidFill>
                  <a:schemeClr val="tx1"/>
                </a:solidFill>
                <a:latin typeface="Tahoma" panose="020B0604030504040204" pitchFamily="34" charset="0"/>
                <a:ea typeface="ＭＳ Ｐゴシック" panose="020B0600070205080204" pitchFamily="34" charset="-128"/>
              </a:defRPr>
            </a:lvl4pPr>
            <a:lvl5pPr marL="2057400" indent="-228600" eaLnBrk="0" hangingPunct="0">
              <a:lnSpc>
                <a:spcPct val="150000"/>
              </a:lnSpc>
              <a:spcBef>
                <a:spcPct val="20000"/>
              </a:spcBef>
              <a:buClr>
                <a:schemeClr val="accent1"/>
              </a:buClr>
              <a:buSzPct val="50000"/>
              <a:buFont typeface="Wingdings" panose="05000000000000000000" pitchFamily="2" charset="2"/>
              <a:buChar char="n"/>
              <a:defRPr kumimoji="1" sz="1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lnSpc>
                <a:spcPct val="150000"/>
              </a:lnSpc>
              <a:spcBef>
                <a:spcPct val="20000"/>
              </a:spcBef>
              <a:spcAft>
                <a:spcPct val="0"/>
              </a:spcAft>
              <a:buClr>
                <a:schemeClr val="accent1"/>
              </a:buClr>
              <a:buSzPct val="50000"/>
              <a:buFont typeface="Wingdings" panose="05000000000000000000" pitchFamily="2" charset="2"/>
              <a:buChar char="n"/>
              <a:defRPr kumimoji="1" sz="1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lnSpc>
                <a:spcPct val="150000"/>
              </a:lnSpc>
              <a:spcBef>
                <a:spcPct val="20000"/>
              </a:spcBef>
              <a:spcAft>
                <a:spcPct val="0"/>
              </a:spcAft>
              <a:buClr>
                <a:schemeClr val="accent1"/>
              </a:buClr>
              <a:buSzPct val="50000"/>
              <a:buFont typeface="Wingdings" panose="05000000000000000000" pitchFamily="2" charset="2"/>
              <a:buChar char="n"/>
              <a:defRPr kumimoji="1" sz="1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lnSpc>
                <a:spcPct val="150000"/>
              </a:lnSpc>
              <a:spcBef>
                <a:spcPct val="20000"/>
              </a:spcBef>
              <a:spcAft>
                <a:spcPct val="0"/>
              </a:spcAft>
              <a:buClr>
                <a:schemeClr val="accent1"/>
              </a:buClr>
              <a:buSzPct val="50000"/>
              <a:buFont typeface="Wingdings" panose="05000000000000000000" pitchFamily="2" charset="2"/>
              <a:buChar char="n"/>
              <a:defRPr kumimoji="1" sz="1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lnSpc>
                <a:spcPct val="150000"/>
              </a:lnSpc>
              <a:spcBef>
                <a:spcPct val="20000"/>
              </a:spcBef>
              <a:spcAft>
                <a:spcPct val="0"/>
              </a:spcAft>
              <a:buClr>
                <a:schemeClr val="accent1"/>
              </a:buClr>
              <a:buSzPct val="50000"/>
              <a:buFont typeface="Wingdings" panose="05000000000000000000" pitchFamily="2" charset="2"/>
              <a:buChar char="n"/>
              <a:defRPr kumimoji="1" sz="1400">
                <a:solidFill>
                  <a:schemeClr val="tx1"/>
                </a:solidFill>
                <a:latin typeface="Tahoma" panose="020B0604030504040204" pitchFamily="34" charset="0"/>
                <a:ea typeface="ＭＳ Ｐゴシック" panose="020B0600070205080204" pitchFamily="34" charset="-128"/>
              </a:defRPr>
            </a:lvl9pPr>
          </a:lstStyle>
          <a:p>
            <a:pPr algn="r" eaLnBrk="1" hangingPunct="1">
              <a:lnSpc>
                <a:spcPct val="100000"/>
              </a:lnSpc>
              <a:spcBef>
                <a:spcPct val="0"/>
              </a:spcBef>
              <a:spcAft>
                <a:spcPct val="0"/>
              </a:spcAft>
              <a:buClrTx/>
              <a:buSzTx/>
              <a:buFontTx/>
              <a:buNone/>
            </a:pPr>
            <a:r>
              <a:rPr kumimoji="0" lang="en-US" altLang="zh-CN" sz="1000" dirty="0" smtClean="0">
                <a:solidFill>
                  <a:schemeClr val="bg2"/>
                </a:solidFill>
                <a:sym typeface="Symbol" panose="05050102010706020507" pitchFamily="18" charset="2"/>
              </a:rPr>
              <a:t></a:t>
            </a:r>
            <a:r>
              <a:rPr kumimoji="0" lang="en-US" altLang="zh-CN" sz="1000" dirty="0" smtClean="0">
                <a:solidFill>
                  <a:schemeClr val="bg2"/>
                </a:solidFill>
              </a:rPr>
              <a:t> Hongwei Zhang, June 16,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lstStyle/>
          <a:p>
            <a:r>
              <a:rPr lang="en-US" dirty="0" smtClean="0"/>
              <a:t>Does it work: multi-hop traffic?</a:t>
            </a:r>
            <a:endParaRPr lang="en-US" dirty="0"/>
          </a:p>
        </p:txBody>
      </p:sp>
      <p:sp>
        <p:nvSpPr>
          <p:cNvPr id="5" name="Rectangle 3"/>
          <p:cNvSpPr txBox="1">
            <a:spLocks noChangeArrowheads="1"/>
          </p:cNvSpPr>
          <p:nvPr/>
        </p:nvSpPr>
        <p:spPr bwMode="auto">
          <a:xfrm>
            <a:off x="5638800" y="1524000"/>
            <a:ext cx="35052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75000"/>
              </a:spcBef>
              <a:spcAft>
                <a:spcPct val="5000"/>
              </a:spcAft>
              <a:buClr>
                <a:schemeClr val="folHlink"/>
              </a:buClr>
              <a:buSzPct val="60000"/>
              <a:buFont typeface="Wingdings" pitchFamily="2" charset="2"/>
              <a:buChar char="n"/>
              <a:tabLst/>
              <a:defRPr/>
            </a:pPr>
            <a:r>
              <a:rPr kumimoji="0" lang="en-US" altLang="zh-CN" sz="1800" b="0" i="0" u="none" strike="noStrike" kern="0" cap="none" spc="0" normalizeH="0" baseline="0" noProof="0" dirty="0" smtClean="0">
                <a:ln>
                  <a:noFill/>
                </a:ln>
                <a:solidFill>
                  <a:schemeClr val="tx1"/>
                </a:solidFill>
                <a:effectLst/>
                <a:uLnTx/>
                <a:uFillTx/>
                <a:latin typeface="+mn-lt"/>
                <a:ea typeface="宋体" pitchFamily="2" charset="-122"/>
                <a:cs typeface="+mn-cs"/>
              </a:rPr>
              <a:t>RTS-CTS based S-MAC</a:t>
            </a:r>
          </a:p>
          <a:p>
            <a:pPr marL="342900" marR="0" lvl="0" indent="-342900" algn="l" defTabSz="914400" rtl="0" eaLnBrk="0" fontAlgn="base" latinLnBrk="0" hangingPunct="0">
              <a:lnSpc>
                <a:spcPct val="150000"/>
              </a:lnSpc>
              <a:spcBef>
                <a:spcPct val="75000"/>
              </a:spcBef>
              <a:spcAft>
                <a:spcPct val="5000"/>
              </a:spcAft>
              <a:buClr>
                <a:schemeClr val="folHlink"/>
              </a:buClr>
              <a:buSzPct val="60000"/>
              <a:buFont typeface="Wingdings" pitchFamily="2" charset="2"/>
              <a:buChar char="n"/>
              <a:tabLst/>
              <a:defRPr/>
            </a:pPr>
            <a:r>
              <a:rPr kumimoji="0" lang="en-US" altLang="zh-CN" sz="1800" b="0" i="0" u="none" strike="noStrike" kern="0" cap="none" spc="0" normalizeH="0" baseline="0" noProof="0" dirty="0" smtClean="0">
                <a:ln>
                  <a:noFill/>
                </a:ln>
                <a:solidFill>
                  <a:schemeClr val="tx1"/>
                </a:solidFill>
                <a:effectLst/>
                <a:uLnTx/>
                <a:uFillTx/>
                <a:latin typeface="+mn-lt"/>
                <a:ea typeface="宋体" pitchFamily="2" charset="-122"/>
                <a:cs typeface="+mn-cs"/>
              </a:rPr>
              <a:t>Retransmission does not help much, and may even decrease reliability and throughput; </a:t>
            </a:r>
          </a:p>
          <a:p>
            <a:pPr marL="342900" marR="0" lvl="0" indent="-342900" algn="l" defTabSz="914400" rtl="0" eaLnBrk="0" fontAlgn="base" latinLnBrk="0" hangingPunct="0">
              <a:lnSpc>
                <a:spcPct val="150000"/>
              </a:lnSpc>
              <a:spcBef>
                <a:spcPct val="75000"/>
              </a:spcBef>
              <a:spcAft>
                <a:spcPct val="5000"/>
              </a:spcAft>
              <a:buClr>
                <a:schemeClr val="folHlink"/>
              </a:buClr>
              <a:buSzPct val="60000"/>
              <a:buFont typeface="Wingdings" pitchFamily="2" charset="2"/>
              <a:buNone/>
              <a:tabLst/>
              <a:defRPr/>
            </a:pPr>
            <a:r>
              <a:rPr kumimoji="0" lang="en-US" altLang="zh-CN" sz="1800" b="0" i="0" u="none" strike="noStrike" kern="0" cap="none" spc="0" normalizeH="0" baseline="0" noProof="0" dirty="0" smtClean="0">
                <a:ln>
                  <a:noFill/>
                </a:ln>
                <a:solidFill>
                  <a:schemeClr val="tx1"/>
                </a:solidFill>
                <a:effectLst/>
                <a:uLnTx/>
                <a:uFillTx/>
                <a:latin typeface="+mn-lt"/>
                <a:ea typeface="宋体" pitchFamily="2" charset="-122"/>
                <a:cs typeface="+mn-cs"/>
              </a:rPr>
              <a:t>     Similar observations when adjusting contention window.</a:t>
            </a:r>
          </a:p>
          <a:p>
            <a:pPr marL="342900" marR="0" lvl="0" indent="-342900" algn="l" defTabSz="914400" rtl="0" eaLnBrk="0" fontAlgn="base" latinLnBrk="0" hangingPunct="0">
              <a:lnSpc>
                <a:spcPct val="150000"/>
              </a:lnSpc>
              <a:spcBef>
                <a:spcPct val="75000"/>
              </a:spcBef>
              <a:spcAft>
                <a:spcPct val="5000"/>
              </a:spcAft>
              <a:buClr>
                <a:schemeClr val="folHlink"/>
              </a:buClr>
              <a:buSzPct val="60000"/>
              <a:buFont typeface="Wingdings" pitchFamily="2" charset="2"/>
              <a:buChar char="n"/>
              <a:tabLst/>
              <a:defRPr/>
            </a:pPr>
            <a:r>
              <a:rPr kumimoji="0" lang="en-US" altLang="zh-CN" sz="1800" b="0" i="0" u="none" strike="noStrike" kern="0" cap="none" spc="0" normalizeH="0" baseline="0" noProof="0" dirty="0" smtClean="0">
                <a:ln>
                  <a:noFill/>
                </a:ln>
                <a:solidFill>
                  <a:schemeClr val="tx1"/>
                </a:solidFill>
                <a:effectLst/>
                <a:uLnTx/>
                <a:uFillTx/>
                <a:latin typeface="+mn-lt"/>
                <a:ea typeface="宋体" pitchFamily="2" charset="-122"/>
                <a:cs typeface="+mn-cs"/>
              </a:rPr>
              <a:t>One major reason: RTS-CTS based approach assumes </a:t>
            </a:r>
            <a:r>
              <a:rPr kumimoji="0" lang="en-US" altLang="zh-CN" sz="1800" b="0" i="1" u="none" strike="noStrike" kern="0" cap="none" spc="0" normalizeH="0" baseline="0" noProof="0" dirty="0" smtClean="0">
                <a:ln>
                  <a:noFill/>
                </a:ln>
                <a:solidFill>
                  <a:schemeClr val="tx1"/>
                </a:solidFill>
                <a:effectLst/>
                <a:uLnTx/>
                <a:uFillTx/>
                <a:latin typeface="+mn-lt"/>
                <a:ea typeface="宋体" pitchFamily="2" charset="-122"/>
                <a:cs typeface="+mn-cs"/>
              </a:rPr>
              <a:t>equal</a:t>
            </a:r>
            <a:r>
              <a:rPr kumimoji="0" lang="en-US" altLang="zh-CN" sz="1800" b="0" i="0" u="none" strike="noStrike" kern="0" cap="none" spc="0" normalizeH="0" baseline="0" noProof="0" dirty="0" smtClean="0">
                <a:ln>
                  <a:noFill/>
                </a:ln>
                <a:solidFill>
                  <a:schemeClr val="tx1"/>
                </a:solidFill>
                <a:effectLst/>
                <a:uLnTx/>
                <a:uFillTx/>
                <a:latin typeface="+mn-lt"/>
                <a:ea typeface="宋体" pitchFamily="2" charset="-122"/>
                <a:cs typeface="+mn-cs"/>
              </a:rPr>
              <a:t> comm. &amp; interference ranges</a:t>
            </a:r>
            <a:endParaRPr kumimoji="0" lang="en-US" altLang="zh-CN" sz="1800" b="0" i="0" u="none" strike="noStrike" kern="0" cap="none" spc="0" normalizeH="0" baseline="0" noProof="0" dirty="0">
              <a:ln>
                <a:noFill/>
              </a:ln>
              <a:solidFill>
                <a:schemeClr val="tx1"/>
              </a:solidFill>
              <a:effectLst/>
              <a:uLnTx/>
              <a:uFillTx/>
              <a:latin typeface="+mn-lt"/>
              <a:ea typeface="宋体" pitchFamily="2" charset="-122"/>
              <a:cs typeface="+mn-cs"/>
            </a:endParaRPr>
          </a:p>
        </p:txBody>
      </p:sp>
      <p:graphicFrame>
        <p:nvGraphicFramePr>
          <p:cNvPr id="6" name="Group 4"/>
          <p:cNvGraphicFramePr>
            <a:graphicFrameLocks noGrp="1"/>
          </p:cNvGraphicFramePr>
          <p:nvPr>
            <p:ph sz="half" idx="4294967295"/>
            <p:extLst>
              <p:ext uri="{D42A27DB-BD31-4B8C-83A1-F6EECF244321}">
                <p14:modId xmlns:p14="http://schemas.microsoft.com/office/powerpoint/2010/main" val="1969824090"/>
              </p:ext>
            </p:extLst>
          </p:nvPr>
        </p:nvGraphicFramePr>
        <p:xfrm>
          <a:off x="685800" y="1752600"/>
          <a:ext cx="4724400" cy="1828800"/>
        </p:xfrm>
        <a:graphic>
          <a:graphicData uri="http://schemas.openxmlformats.org/drawingml/2006/table">
            <a:tbl>
              <a:tblPr/>
              <a:tblGrid>
                <a:gridCol w="2005013"/>
                <a:gridCol w="1001712"/>
                <a:gridCol w="858838"/>
                <a:gridCol w="858837"/>
              </a:tblGrid>
              <a:tr h="304800">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latin typeface="Tahoma" pitchFamily="34" charset="0"/>
                          <a:ea typeface="宋体" pitchFamily="2" charset="-122"/>
                        </a:rPr>
                        <a:t>Max. # of </a:t>
                      </a:r>
                      <a:r>
                        <a:rPr kumimoji="0" lang="en-US" altLang="zh-CN" sz="1600" b="0" i="0" u="none" strike="noStrike" cap="none" normalizeH="0" baseline="0" dirty="0" err="1" smtClean="0">
                          <a:ln>
                            <a:noFill/>
                          </a:ln>
                          <a:solidFill>
                            <a:schemeClr val="tx1"/>
                          </a:solidFill>
                          <a:effectLst/>
                          <a:latin typeface="Tahoma" pitchFamily="34" charset="0"/>
                          <a:ea typeface="宋体" pitchFamily="2" charset="-122"/>
                        </a:rPr>
                        <a:t>Tx</a:t>
                      </a:r>
                      <a:endParaRPr kumimoji="0" lang="en-US" altLang="zh-CN" sz="1600" b="0" i="0" u="none" strike="noStrike" cap="none" normalizeH="0" baseline="0" dirty="0" smtClean="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latin typeface="Tahoma" pitchFamily="34" charset="0"/>
                          <a:ea typeface="宋体" pitchFamily="2" charset="-122"/>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latin typeface="Tahoma" pitchFamily="34" charset="0"/>
                          <a:ea typeface="宋体" pitchFamily="2" charset="-122"/>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latin typeface="Tahoma" pitchFamily="34" charset="0"/>
                          <a:ea typeface="宋体" pitchFamily="2" charset="-122"/>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latin typeface="Tahoma" pitchFamily="34" charset="0"/>
                          <a:ea typeface="宋体" pitchFamily="2" charset="-122"/>
                        </a:rPr>
                        <a:t>Reliability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latin typeface="Tahoma" pitchFamily="34" charset="0"/>
                          <a:ea typeface="宋体" pitchFamily="2" charset="-122"/>
                        </a:rPr>
                        <a:t>51.05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latin typeface="Tahoma" pitchFamily="34" charset="0"/>
                          <a:ea typeface="宋体" pitchFamily="2" charset="-122"/>
                        </a:rPr>
                        <a:t>54.74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latin typeface="Tahoma" pitchFamily="34" charset="0"/>
                          <a:ea typeface="宋体" pitchFamily="2" charset="-122"/>
                        </a:rPr>
                        <a:t>54.63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latin typeface="Tahoma" pitchFamily="34" charset="0"/>
                          <a:ea typeface="宋体" pitchFamily="2" charset="-122"/>
                        </a:rPr>
                        <a:t>Latency (sec)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latin typeface="Tahoma" pitchFamily="34" charset="0"/>
                          <a:ea typeface="宋体" pitchFamily="2" charset="-122"/>
                        </a:rPr>
                        <a:t>0.21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latin typeface="Tahoma" pitchFamily="34" charset="0"/>
                          <a:ea typeface="宋体" pitchFamily="2" charset="-122"/>
                        </a:rPr>
                        <a:t>0.25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latin typeface="Tahoma" pitchFamily="34" charset="0"/>
                          <a:ea typeface="宋体" pitchFamily="2" charset="-122"/>
                        </a:rPr>
                        <a:t>0.26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dirty="0" smtClean="0">
                          <a:ln>
                            <a:noFill/>
                          </a:ln>
                          <a:solidFill>
                            <a:schemeClr val="tx1"/>
                          </a:solidFill>
                          <a:effectLst/>
                          <a:latin typeface="Tahoma" pitchFamily="34" charset="0"/>
                          <a:ea typeface="宋体" pitchFamily="2" charset="-122"/>
                        </a:rPr>
                        <a:t>throughput (</a:t>
                      </a:r>
                      <a:r>
                        <a:rPr kumimoji="0" lang="en-US" altLang="zh-CN" sz="1600" b="0" i="0" u="none" strike="noStrike" cap="none" normalizeH="0" baseline="0" dirty="0" err="1" smtClean="0">
                          <a:ln>
                            <a:noFill/>
                          </a:ln>
                          <a:solidFill>
                            <a:schemeClr val="tx1"/>
                          </a:solidFill>
                          <a:effectLst/>
                          <a:latin typeface="Tahoma" pitchFamily="34" charset="0"/>
                          <a:ea typeface="宋体" pitchFamily="2" charset="-122"/>
                        </a:rPr>
                        <a:t>pkt</a:t>
                      </a:r>
                      <a:r>
                        <a:rPr kumimoji="0" lang="en-US" altLang="zh-CN" sz="1600" b="0" i="0" u="none" strike="noStrike" cap="none" normalizeH="0" baseline="0" dirty="0" smtClean="0">
                          <a:ln>
                            <a:noFill/>
                          </a:ln>
                          <a:solidFill>
                            <a:schemeClr val="tx1"/>
                          </a:solidFill>
                          <a:effectLst/>
                          <a:latin typeface="Tahoma" pitchFamily="34" charset="0"/>
                          <a:ea typeface="宋体" pitchFamily="2" charset="-122"/>
                        </a:rPr>
                        <a:t>/sec)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latin typeface="Tahoma" pitchFamily="34" charset="0"/>
                          <a:ea typeface="宋体" pitchFamily="2" charset="-122"/>
                        </a:rPr>
                        <a:t>4.01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latin typeface="Tahoma" pitchFamily="34" charset="0"/>
                          <a:ea typeface="宋体" pitchFamily="2" charset="-122"/>
                        </a:rPr>
                        <a:t>4.05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75000"/>
                        </a:spcBef>
                        <a:spcAft>
                          <a:spcPct val="5000"/>
                        </a:spcAft>
                        <a:buClr>
                          <a:schemeClr val="folHlink"/>
                        </a:buClr>
                        <a:buSzPct val="60000"/>
                        <a:buFont typeface="Wingdings" pitchFamily="2" charset="2"/>
                        <a:buNone/>
                        <a:tabLst/>
                      </a:pPr>
                      <a:r>
                        <a:rPr kumimoji="0" lang="en-US" altLang="zh-CN" sz="1600" b="0" i="0" u="none" strike="noStrike" cap="none" normalizeH="0" baseline="0" smtClean="0">
                          <a:ln>
                            <a:noFill/>
                          </a:ln>
                          <a:solidFill>
                            <a:schemeClr val="tx1"/>
                          </a:solidFill>
                          <a:effectLst/>
                          <a:latin typeface="Tahoma" pitchFamily="34" charset="0"/>
                          <a:ea typeface="宋体" pitchFamily="2" charset="-122"/>
                        </a:rPr>
                        <a:t>3.63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7" name="Picture 31" descr="packetReceptionDistribution-ver2-0"/>
          <p:cNvPicPr>
            <a:picLocks noChangeAspect="1" noChangeArrowheads="1"/>
          </p:cNvPicPr>
          <p:nvPr/>
        </p:nvPicPr>
        <p:blipFill>
          <a:blip r:embed="rId2" cstate="print"/>
          <a:srcRect/>
          <a:stretch>
            <a:fillRect/>
          </a:stretch>
        </p:blipFill>
        <p:spPr bwMode="auto">
          <a:xfrm>
            <a:off x="806450" y="3603625"/>
            <a:ext cx="4679950" cy="3025775"/>
          </a:xfrm>
          <a:prstGeom prst="rect">
            <a:avLst/>
          </a:prstGeom>
          <a:noFill/>
        </p:spPr>
      </p:pic>
      <p:pic>
        <p:nvPicPr>
          <p:cNvPr id="8" name="Picture 32" descr="car_wires"/>
          <p:cNvPicPr>
            <a:picLocks noChangeAspect="1" noChangeArrowheads="1"/>
          </p:cNvPicPr>
          <p:nvPr/>
        </p:nvPicPr>
        <p:blipFill>
          <a:blip r:embed="rId3" cstate="print"/>
          <a:srcRect/>
          <a:stretch>
            <a:fillRect/>
          </a:stretch>
        </p:blipFill>
        <p:spPr bwMode="auto">
          <a:xfrm>
            <a:off x="8213725" y="76200"/>
            <a:ext cx="854075" cy="1447800"/>
          </a:xfrm>
          <a:prstGeom prst="rect">
            <a:avLst/>
          </a:prstGeom>
          <a:noFill/>
        </p:spPr>
      </p:pic>
      <p:pic>
        <p:nvPicPr>
          <p:cNvPr id="9" name="Picture 33" descr="wellPackagedNode"/>
          <p:cNvPicPr>
            <a:picLocks noChangeAspect="1" noChangeArrowheads="1"/>
          </p:cNvPicPr>
          <p:nvPr/>
        </p:nvPicPr>
        <p:blipFill>
          <a:blip r:embed="rId4" cstate="print"/>
          <a:srcRect/>
          <a:stretch>
            <a:fillRect/>
          </a:stretch>
        </p:blipFill>
        <p:spPr bwMode="auto">
          <a:xfrm>
            <a:off x="7543800" y="152400"/>
            <a:ext cx="609600" cy="592138"/>
          </a:xfrm>
          <a:prstGeom prst="rect">
            <a:avLst/>
          </a:prstGeom>
          <a:noFill/>
        </p:spPr>
      </p:pic>
      <p:pic>
        <p:nvPicPr>
          <p:cNvPr id="10" name="Picture 34" descr="image002"/>
          <p:cNvPicPr>
            <a:picLocks noChangeAspect="1" noChangeArrowheads="1"/>
          </p:cNvPicPr>
          <p:nvPr/>
        </p:nvPicPr>
        <p:blipFill>
          <a:blip r:embed="rId5" cstate="print"/>
          <a:srcRect/>
          <a:stretch>
            <a:fillRect/>
          </a:stretch>
        </p:blipFill>
        <p:spPr bwMode="auto">
          <a:xfrm>
            <a:off x="6858000" y="76200"/>
            <a:ext cx="561975" cy="666750"/>
          </a:xfrm>
          <a:prstGeom prst="rect">
            <a:avLst/>
          </a:prstGeom>
          <a:noFill/>
        </p:spPr>
      </p:pic>
      <p:sp>
        <p:nvSpPr>
          <p:cNvPr id="11" name="Rectangle 35"/>
          <p:cNvSpPr>
            <a:spLocks noChangeArrowheads="1"/>
          </p:cNvSpPr>
          <p:nvPr/>
        </p:nvSpPr>
        <p:spPr bwMode="auto">
          <a:xfrm>
            <a:off x="4648200" y="152400"/>
            <a:ext cx="2133600" cy="609600"/>
          </a:xfrm>
          <a:prstGeom prst="rect">
            <a:avLst/>
          </a:prstGeom>
          <a:noFill/>
          <a:ln w="9525">
            <a:noFill/>
            <a:miter lim="800000"/>
            <a:headEnd/>
            <a:tailEnd/>
          </a:ln>
          <a:effectLst/>
        </p:spPr>
        <p:txBody>
          <a:bodyPr/>
          <a:lstStyle/>
          <a:p>
            <a:pPr marL="342900" indent="-342900" algn="l">
              <a:lnSpc>
                <a:spcPct val="150000"/>
              </a:lnSpc>
              <a:spcBef>
                <a:spcPct val="75000"/>
              </a:spcBef>
              <a:spcAft>
                <a:spcPct val="5000"/>
              </a:spcAft>
              <a:buClr>
                <a:schemeClr val="folHlink"/>
              </a:buClr>
              <a:buSzPct val="60000"/>
              <a:buFont typeface="Wingdings" pitchFamily="2" charset="2"/>
              <a:buNone/>
            </a:pPr>
            <a:r>
              <a:rPr lang="en-US" altLang="zh-CN" sz="1800" b="0">
                <a:latin typeface="Tahoma" pitchFamily="34" charset="0"/>
              </a:rPr>
              <a:t>A Line in the Sand:</a:t>
            </a:r>
            <a:endParaRPr lang="en-US" altLang="zh-CN" sz="1600" b="0">
              <a:latin typeface="Tahoma" pitchFamily="34" charset="0"/>
            </a:endParaRPr>
          </a:p>
        </p:txBody>
      </p:sp>
      <p:sp>
        <p:nvSpPr>
          <p:cNvPr id="12" name="Oval 11"/>
          <p:cNvSpPr/>
          <p:nvPr/>
        </p:nvSpPr>
        <p:spPr bwMode="auto">
          <a:xfrm>
            <a:off x="2703705" y="2119602"/>
            <a:ext cx="2728452" cy="639096"/>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3" name="Oval 12"/>
          <p:cNvSpPr/>
          <p:nvPr/>
        </p:nvSpPr>
        <p:spPr bwMode="auto">
          <a:xfrm>
            <a:off x="4511298" y="2163306"/>
            <a:ext cx="936358" cy="533400"/>
          </a:xfrm>
          <a:prstGeom prst="ellipse">
            <a:avLst/>
          </a:prstGeom>
          <a:noFill/>
          <a:ln w="28575"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D:\Hongwei\Dropbox\Research\publications\PRKS\Figures\NetEye\peer_pdr_satisfaction_ratio_bar.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828800"/>
            <a:ext cx="4608855" cy="2464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76200"/>
            <a:ext cx="8229600" cy="1143000"/>
          </a:xfrm>
        </p:spPr>
        <p:txBody>
          <a:bodyPr/>
          <a:lstStyle/>
          <a:p>
            <a:r>
              <a:rPr lang="en-US" dirty="0" smtClean="0"/>
              <a:t>Negative impact of interference</a:t>
            </a:r>
            <a:endParaRPr lang="en-US" dirty="0"/>
          </a:p>
        </p:txBody>
      </p:sp>
      <p:sp>
        <p:nvSpPr>
          <p:cNvPr id="3" name="Oval 2"/>
          <p:cNvSpPr/>
          <p:nvPr/>
        </p:nvSpPr>
        <p:spPr bwMode="auto">
          <a:xfrm>
            <a:off x="2398563" y="1931228"/>
            <a:ext cx="1433052" cy="410496"/>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7" name="Oval 16"/>
          <p:cNvSpPr/>
          <p:nvPr/>
        </p:nvSpPr>
        <p:spPr bwMode="auto">
          <a:xfrm>
            <a:off x="2079264" y="2850625"/>
            <a:ext cx="304308" cy="958886"/>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8" name="Oval 17"/>
          <p:cNvSpPr/>
          <p:nvPr/>
        </p:nvSpPr>
        <p:spPr bwMode="auto">
          <a:xfrm>
            <a:off x="2977929" y="3125443"/>
            <a:ext cx="259326" cy="670808"/>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9" name="Oval 18"/>
          <p:cNvSpPr/>
          <p:nvPr/>
        </p:nvSpPr>
        <p:spPr bwMode="auto">
          <a:xfrm>
            <a:off x="3883796" y="3282839"/>
            <a:ext cx="252867" cy="521675"/>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0" name="Oval 19"/>
          <p:cNvSpPr/>
          <p:nvPr/>
        </p:nvSpPr>
        <p:spPr bwMode="auto">
          <a:xfrm>
            <a:off x="4761255" y="3242862"/>
            <a:ext cx="304799" cy="553389"/>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8" name="Content Placeholder 2"/>
          <p:cNvSpPr>
            <a:spLocks noGrp="1"/>
          </p:cNvSpPr>
          <p:nvPr>
            <p:ph idx="1"/>
          </p:nvPr>
        </p:nvSpPr>
        <p:spPr>
          <a:xfrm>
            <a:off x="1484655" y="4674428"/>
            <a:ext cx="4191000" cy="735772"/>
          </a:xfrm>
        </p:spPr>
        <p:txBody>
          <a:bodyPr/>
          <a:lstStyle/>
          <a:p>
            <a:pPr marL="0" indent="0">
              <a:lnSpc>
                <a:spcPct val="100000"/>
              </a:lnSpc>
              <a:buClr>
                <a:srgbClr val="FF0000"/>
              </a:buClr>
              <a:buNone/>
            </a:pPr>
            <a:r>
              <a:rPr lang="en-US" sz="1600" dirty="0" smtClean="0">
                <a:solidFill>
                  <a:srgbClr val="C00000"/>
                </a:solidFill>
              </a:rPr>
              <a:t>Cannot ensure packet delivery rate (PDR) as required by applications</a:t>
            </a:r>
            <a:endParaRPr lang="en-US" sz="1600" dirty="0">
              <a:solidFill>
                <a:srgbClr val="C00000"/>
              </a:solidFill>
            </a:endParaRPr>
          </a:p>
        </p:txBody>
      </p:sp>
      <p:pic>
        <p:nvPicPr>
          <p:cNvPr id="419843" name="Picture 3" descr="D:\Hongwei\Dropbox\Research\publications\PRKS\Figures\NetEye\pdr_cdf_90.e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0740" y="1905000"/>
            <a:ext cx="4216660" cy="2209800"/>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p:cNvSpPr txBox="1">
            <a:spLocks/>
          </p:cNvSpPr>
          <p:nvPr/>
        </p:nvSpPr>
        <p:spPr bwMode="auto">
          <a:xfrm>
            <a:off x="9997640" y="4179757"/>
            <a:ext cx="2880733" cy="468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gn="ctr">
              <a:lnSpc>
                <a:spcPct val="100000"/>
              </a:lnSpc>
              <a:spcBef>
                <a:spcPts val="0"/>
              </a:spcBef>
              <a:spcAft>
                <a:spcPts val="0"/>
              </a:spcAft>
              <a:buFont typeface="Wingdings" pitchFamily="2" charset="2"/>
              <a:buNone/>
            </a:pPr>
            <a:r>
              <a:rPr lang="en-US" sz="1600" b="0" kern="0" dirty="0" smtClean="0"/>
              <a:t>PDR requirement = 90%</a:t>
            </a:r>
            <a:endParaRPr lang="en-US" sz="1600" b="0" kern="0" dirty="0"/>
          </a:p>
        </p:txBody>
      </p:sp>
      <p:sp>
        <p:nvSpPr>
          <p:cNvPr id="32" name="Oval 31"/>
          <p:cNvSpPr/>
          <p:nvPr/>
        </p:nvSpPr>
        <p:spPr bwMode="auto">
          <a:xfrm>
            <a:off x="12085146" y="2219794"/>
            <a:ext cx="1098027" cy="523406"/>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cxnSp>
        <p:nvCxnSpPr>
          <p:cNvPr id="5" name="Straight Arrow Connector 4"/>
          <p:cNvCxnSpPr/>
          <p:nvPr/>
        </p:nvCxnSpPr>
        <p:spPr bwMode="auto">
          <a:xfrm>
            <a:off x="10516173" y="1828800"/>
            <a:ext cx="228600" cy="562896"/>
          </a:xfrm>
          <a:prstGeom prst="straightConnector1">
            <a:avLst/>
          </a:prstGeom>
          <a:solidFill>
            <a:schemeClr val="accent1"/>
          </a:solidFill>
          <a:ln w="19050" cap="flat" cmpd="sng" algn="ctr">
            <a:solidFill>
              <a:srgbClr val="FF3399"/>
            </a:solidFill>
            <a:prstDash val="solid"/>
            <a:miter lim="800000"/>
            <a:headEnd type="none" w="med" len="med"/>
            <a:tailEnd type="arrow"/>
          </a:ln>
          <a:effectLst/>
        </p:spPr>
      </p:cxnSp>
      <p:cxnSp>
        <p:nvCxnSpPr>
          <p:cNvPr id="33" name="Straight Arrow Connector 32"/>
          <p:cNvCxnSpPr/>
          <p:nvPr/>
        </p:nvCxnSpPr>
        <p:spPr bwMode="auto">
          <a:xfrm>
            <a:off x="11150758" y="1921722"/>
            <a:ext cx="228600" cy="562896"/>
          </a:xfrm>
          <a:prstGeom prst="straightConnector1">
            <a:avLst/>
          </a:prstGeom>
          <a:solidFill>
            <a:schemeClr val="accent1"/>
          </a:solidFill>
          <a:ln w="19050" cap="flat" cmpd="sng" algn="ctr">
            <a:solidFill>
              <a:srgbClr val="FF3399"/>
            </a:solidFill>
            <a:prstDash val="solid"/>
            <a:miter lim="800000"/>
            <a:headEnd type="none" w="med" len="med"/>
            <a:tailEnd type="arrow"/>
          </a:ln>
          <a:effectLst/>
        </p:spPr>
      </p:cxnSp>
      <p:sp>
        <p:nvSpPr>
          <p:cNvPr id="34" name="Content Placeholder 2"/>
          <p:cNvSpPr txBox="1">
            <a:spLocks/>
          </p:cNvSpPr>
          <p:nvPr/>
        </p:nvSpPr>
        <p:spPr bwMode="auto">
          <a:xfrm>
            <a:off x="9525573" y="4686300"/>
            <a:ext cx="3886200" cy="419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nSpc>
                <a:spcPct val="100000"/>
              </a:lnSpc>
              <a:buClr>
                <a:srgbClr val="FF0000"/>
              </a:buClr>
              <a:buFont typeface="Wingdings" pitchFamily="2" charset="2"/>
              <a:buNone/>
            </a:pPr>
            <a:r>
              <a:rPr lang="en-US" sz="1600" b="0" kern="0" dirty="0" smtClean="0">
                <a:solidFill>
                  <a:srgbClr val="C00000"/>
                </a:solidFill>
              </a:rPr>
              <a:t>Link reliability (i.e., PDR) can be very low</a:t>
            </a:r>
            <a:endParaRPr lang="en-US" sz="1600" b="0" kern="0" dirty="0">
              <a:solidFill>
                <a:srgbClr val="C00000"/>
              </a:solidFill>
            </a:endParaRPr>
          </a:p>
        </p:txBody>
      </p:sp>
    </p:spTree>
    <p:extLst>
      <p:ext uri="{BB962C8B-B14F-4D97-AF65-F5344CB8AC3E}">
        <p14:creationId xmlns:p14="http://schemas.microsoft.com/office/powerpoint/2010/main" val="188754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0" grpId="0" animBg="1"/>
      <p:bldP spid="28" grpId="0" uiExpand="1" build="p"/>
      <p:bldP spid="27" grpId="0"/>
      <p:bldP spid="32" grpId="0" animBg="1"/>
      <p:bldP spid="3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a:t>
            </a:r>
            <a:r>
              <a:rPr lang="en-US" dirty="0"/>
              <a:t>interference </a:t>
            </a:r>
            <a:r>
              <a:rPr lang="en-US" dirty="0" smtClean="0"/>
              <a:t>model: </a:t>
            </a:r>
            <a:r>
              <a:rPr lang="en-US" dirty="0" smtClean="0"/>
              <a:t/>
            </a:r>
            <a:br>
              <a:rPr lang="en-US" dirty="0" smtClean="0"/>
            </a:br>
            <a:r>
              <a:rPr lang="en-US" dirty="0" smtClean="0"/>
              <a:t>a </a:t>
            </a:r>
            <a:r>
              <a:rPr lang="en-US" dirty="0" smtClean="0"/>
              <a:t>basis for </a:t>
            </a:r>
            <a:r>
              <a:rPr lang="en-US" dirty="0" smtClean="0"/>
              <a:t>interference control</a:t>
            </a:r>
            <a:endParaRPr lang="en-US" dirty="0"/>
          </a:p>
        </p:txBody>
      </p:sp>
      <p:sp>
        <p:nvSpPr>
          <p:cNvPr id="3" name="Content Placeholder 2"/>
          <p:cNvSpPr>
            <a:spLocks noGrp="1"/>
          </p:cNvSpPr>
          <p:nvPr>
            <p:ph idx="1"/>
          </p:nvPr>
        </p:nvSpPr>
        <p:spPr>
          <a:xfrm>
            <a:off x="685800" y="1676400"/>
            <a:ext cx="8458200" cy="4724400"/>
          </a:xfrm>
        </p:spPr>
        <p:txBody>
          <a:bodyPr/>
          <a:lstStyle/>
          <a:p>
            <a:r>
              <a:rPr lang="en-US" i="1" dirty="0" smtClean="0"/>
              <a:t>Predicts </a:t>
            </a:r>
            <a:r>
              <a:rPr lang="en-US" dirty="0" smtClean="0"/>
              <a:t>whether a set of concurrent transmissions may interfere with one another</a:t>
            </a:r>
          </a:p>
          <a:p>
            <a:pPr lvl="1"/>
            <a:endParaRPr lang="en-US" dirty="0" smtClean="0"/>
          </a:p>
          <a:p>
            <a:r>
              <a:rPr lang="en-US" dirty="0" smtClean="0"/>
              <a:t>Two commonly-used interference models</a:t>
            </a:r>
          </a:p>
          <a:p>
            <a:pPr lvl="1"/>
            <a:r>
              <a:rPr lang="en-US" dirty="0" smtClean="0"/>
              <a:t>Protocol model</a:t>
            </a:r>
          </a:p>
          <a:p>
            <a:pPr lvl="1"/>
            <a:r>
              <a:rPr lang="en-US" dirty="0" smtClean="0"/>
              <a:t>Physical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bwMode="auto">
          <a:xfrm>
            <a:off x="2125851" y="1752600"/>
            <a:ext cx="1524000" cy="1569720"/>
          </a:xfrm>
          <a:prstGeom prst="ellipse">
            <a:avLst/>
          </a:prstGeom>
          <a:solidFill>
            <a:srgbClr val="FF0000">
              <a:alpha val="20000"/>
            </a:srgbClr>
          </a:solidFill>
          <a:ln w="9525"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 name="Title 1"/>
          <p:cNvSpPr>
            <a:spLocks noGrp="1"/>
          </p:cNvSpPr>
          <p:nvPr>
            <p:ph type="title"/>
          </p:nvPr>
        </p:nvSpPr>
        <p:spPr/>
        <p:txBody>
          <a:bodyPr/>
          <a:lstStyle/>
          <a:p>
            <a:r>
              <a:rPr lang="en-US" dirty="0" smtClean="0"/>
              <a:t>Protocol interference model</a:t>
            </a:r>
            <a:endParaRPr lang="en-US" dirty="0"/>
          </a:p>
        </p:txBody>
      </p:sp>
      <p:sp>
        <p:nvSpPr>
          <p:cNvPr id="3" name="Content Placeholder 2"/>
          <p:cNvSpPr>
            <a:spLocks noGrp="1"/>
          </p:cNvSpPr>
          <p:nvPr>
            <p:ph idx="1"/>
          </p:nvPr>
        </p:nvSpPr>
        <p:spPr>
          <a:xfrm>
            <a:off x="685800" y="3505200"/>
            <a:ext cx="7772400" cy="3124200"/>
          </a:xfrm>
        </p:spPr>
        <p:txBody>
          <a:bodyPr/>
          <a:lstStyle/>
          <a:p>
            <a:pPr>
              <a:lnSpc>
                <a:spcPct val="100000"/>
              </a:lnSpc>
            </a:pPr>
            <a:r>
              <a:rPr lang="en-US" dirty="0"/>
              <a:t>Interference range = </a:t>
            </a:r>
            <a:r>
              <a:rPr lang="en-US" i="1" dirty="0"/>
              <a:t>K</a:t>
            </a:r>
            <a:r>
              <a:rPr lang="en-US" dirty="0"/>
              <a:t> </a:t>
            </a:r>
            <a:r>
              <a:rPr lang="en-US" dirty="0">
                <a:sym typeface="Symbol"/>
              </a:rPr>
              <a:t> communication range</a:t>
            </a:r>
          </a:p>
          <a:p>
            <a:pPr lvl="1">
              <a:lnSpc>
                <a:spcPct val="100000"/>
              </a:lnSpc>
            </a:pPr>
            <a:r>
              <a:rPr lang="en-US" dirty="0">
                <a:sym typeface="Symbol"/>
              </a:rPr>
              <a:t>RTS-CTS based approach implicitly assumed ratio-1 model </a:t>
            </a:r>
            <a:endParaRPr lang="en-US" dirty="0" smtClean="0">
              <a:sym typeface="Symbol"/>
            </a:endParaRPr>
          </a:p>
          <a:p>
            <a:pPr>
              <a:lnSpc>
                <a:spcPct val="100000"/>
              </a:lnSpc>
            </a:pPr>
            <a:r>
              <a:rPr lang="en-US" dirty="0" smtClean="0">
                <a:sym typeface="Symbol"/>
              </a:rPr>
              <a:t>Strengths</a:t>
            </a:r>
          </a:p>
          <a:p>
            <a:pPr lvl="1">
              <a:lnSpc>
                <a:spcPct val="100000"/>
              </a:lnSpc>
            </a:pPr>
            <a:r>
              <a:rPr lang="en-US" dirty="0" smtClean="0">
                <a:sym typeface="Symbol"/>
              </a:rPr>
              <a:t>Local</a:t>
            </a:r>
            <a:r>
              <a:rPr lang="en-US" dirty="0">
                <a:sym typeface="Symbol"/>
              </a:rPr>
              <a:t>, pair-wise interference </a:t>
            </a:r>
            <a:r>
              <a:rPr lang="en-US" dirty="0" smtClean="0">
                <a:sym typeface="Symbol"/>
              </a:rPr>
              <a:t>relation </a:t>
            </a:r>
          </a:p>
          <a:p>
            <a:pPr lvl="1">
              <a:lnSpc>
                <a:spcPct val="100000"/>
              </a:lnSpc>
            </a:pPr>
            <a:r>
              <a:rPr lang="en-US" dirty="0" smtClean="0">
                <a:sym typeface="Symbol"/>
              </a:rPr>
              <a:t>Good </a:t>
            </a:r>
            <a:r>
              <a:rPr lang="en-US" dirty="0">
                <a:sym typeface="Symbol"/>
              </a:rPr>
              <a:t>for distributed protocol design </a:t>
            </a:r>
          </a:p>
          <a:p>
            <a:pPr>
              <a:lnSpc>
                <a:spcPct val="100000"/>
              </a:lnSpc>
            </a:pPr>
            <a:r>
              <a:rPr lang="en-US" dirty="0" smtClean="0">
                <a:sym typeface="Symbol"/>
              </a:rPr>
              <a:t>Weakness</a:t>
            </a:r>
          </a:p>
          <a:p>
            <a:pPr lvl="1">
              <a:lnSpc>
                <a:spcPct val="100000"/>
              </a:lnSpc>
            </a:pPr>
            <a:r>
              <a:rPr lang="en-US" dirty="0" smtClean="0">
                <a:sym typeface="Symbol"/>
              </a:rPr>
              <a:t>Approximate model</a:t>
            </a:r>
          </a:p>
          <a:p>
            <a:pPr lvl="1">
              <a:lnSpc>
                <a:spcPct val="100000"/>
              </a:lnSpc>
            </a:pPr>
            <a:r>
              <a:rPr lang="en-US" dirty="0" smtClean="0">
                <a:sym typeface="Symbol"/>
              </a:rPr>
              <a:t>May well </a:t>
            </a:r>
            <a:r>
              <a:rPr lang="en-US" dirty="0">
                <a:sym typeface="Symbol"/>
              </a:rPr>
              <a:t>lead to </a:t>
            </a:r>
            <a:r>
              <a:rPr lang="en-US" dirty="0" smtClean="0">
                <a:sym typeface="Symbol"/>
              </a:rPr>
              <a:t>low performance </a:t>
            </a:r>
            <a:endParaRPr lang="en-US" dirty="0"/>
          </a:p>
        </p:txBody>
      </p:sp>
      <p:sp>
        <p:nvSpPr>
          <p:cNvPr id="18" name="Oval 17"/>
          <p:cNvSpPr/>
          <p:nvPr/>
        </p:nvSpPr>
        <p:spPr bwMode="auto">
          <a:xfrm>
            <a:off x="2057400" y="2372360"/>
            <a:ext cx="152400" cy="1524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9" name="Oval 18"/>
          <p:cNvSpPr/>
          <p:nvPr/>
        </p:nvSpPr>
        <p:spPr bwMode="auto">
          <a:xfrm>
            <a:off x="2819400" y="2448560"/>
            <a:ext cx="152400" cy="1524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effectLst/>
              <a:latin typeface="Symbol" pitchFamily="18" charset="2"/>
              <a:ea typeface="宋体" pitchFamily="2" charset="-122"/>
            </a:endParaRPr>
          </a:p>
        </p:txBody>
      </p:sp>
      <p:sp>
        <p:nvSpPr>
          <p:cNvPr id="20" name="TextBox 19"/>
          <p:cNvSpPr txBox="1"/>
          <p:nvPr/>
        </p:nvSpPr>
        <p:spPr>
          <a:xfrm>
            <a:off x="1676400" y="2438400"/>
            <a:ext cx="533400" cy="369332"/>
          </a:xfrm>
          <a:prstGeom prst="rect">
            <a:avLst/>
          </a:prstGeom>
          <a:noFill/>
        </p:spPr>
        <p:txBody>
          <a:bodyPr wrap="square" rtlCol="0">
            <a:spAutoFit/>
          </a:bodyPr>
          <a:lstStyle/>
          <a:p>
            <a:r>
              <a:rPr lang="en-US" sz="1800" b="0" dirty="0" smtClean="0">
                <a:latin typeface="+mn-lt"/>
              </a:rPr>
              <a:t>S</a:t>
            </a:r>
            <a:endParaRPr lang="en-US" sz="1800" b="0" dirty="0">
              <a:latin typeface="+mn-lt"/>
            </a:endParaRPr>
          </a:p>
        </p:txBody>
      </p:sp>
      <p:sp>
        <p:nvSpPr>
          <p:cNvPr id="21" name="TextBox 20"/>
          <p:cNvSpPr txBox="1"/>
          <p:nvPr/>
        </p:nvSpPr>
        <p:spPr>
          <a:xfrm>
            <a:off x="2712720" y="2590800"/>
            <a:ext cx="411480" cy="369332"/>
          </a:xfrm>
          <a:prstGeom prst="rect">
            <a:avLst/>
          </a:prstGeom>
          <a:noFill/>
        </p:spPr>
        <p:txBody>
          <a:bodyPr wrap="square" rtlCol="0">
            <a:spAutoFit/>
          </a:bodyPr>
          <a:lstStyle/>
          <a:p>
            <a:r>
              <a:rPr lang="en-US" sz="1800" b="0" dirty="0" smtClean="0">
                <a:latin typeface="+mn-lt"/>
              </a:rPr>
              <a:t>R</a:t>
            </a:r>
            <a:endParaRPr lang="en-US" sz="1800" b="0" dirty="0">
              <a:latin typeface="+mn-lt"/>
            </a:endParaRPr>
          </a:p>
        </p:txBody>
      </p:sp>
      <p:grpSp>
        <p:nvGrpSpPr>
          <p:cNvPr id="22" name="Group 19"/>
          <p:cNvGrpSpPr/>
          <p:nvPr/>
        </p:nvGrpSpPr>
        <p:grpSpPr>
          <a:xfrm>
            <a:off x="3810000" y="2590800"/>
            <a:ext cx="494655" cy="369332"/>
            <a:chOff x="7467600" y="3962400"/>
            <a:chExt cx="494655" cy="369332"/>
          </a:xfrm>
        </p:grpSpPr>
        <p:sp>
          <p:nvSpPr>
            <p:cNvPr id="23" name="Oval 22"/>
            <p:cNvSpPr/>
            <p:nvPr/>
          </p:nvSpPr>
          <p:spPr bwMode="auto">
            <a:xfrm>
              <a:off x="7467600" y="4038600"/>
              <a:ext cx="152400" cy="152400"/>
            </a:xfrm>
            <a:prstGeom prst="ellipse">
              <a:avLst/>
            </a:prstGeom>
            <a:solidFill>
              <a:srgbClr val="006600"/>
            </a:solidFill>
            <a:ln w="9525" cap="flat" cmpd="sng" algn="ctr">
              <a:solidFill>
                <a:srgbClr val="0066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4" name="TextBox 23"/>
            <p:cNvSpPr txBox="1"/>
            <p:nvPr/>
          </p:nvSpPr>
          <p:spPr>
            <a:xfrm>
              <a:off x="7505055" y="3962400"/>
              <a:ext cx="457200" cy="369332"/>
            </a:xfrm>
            <a:prstGeom prst="rect">
              <a:avLst/>
            </a:prstGeom>
            <a:noFill/>
          </p:spPr>
          <p:txBody>
            <a:bodyPr wrap="square" rtlCol="0">
              <a:spAutoFit/>
            </a:bodyPr>
            <a:lstStyle/>
            <a:p>
              <a:r>
                <a:rPr lang="en-US" sz="1800" b="0" dirty="0" smtClean="0">
                  <a:solidFill>
                    <a:srgbClr val="006600"/>
                  </a:solidFill>
                  <a:latin typeface="+mn-lt"/>
                </a:rPr>
                <a:t>C</a:t>
              </a:r>
              <a:endParaRPr lang="en-US" sz="1800" b="0" dirty="0">
                <a:solidFill>
                  <a:srgbClr val="006600"/>
                </a:solidFill>
                <a:latin typeface="+mn-lt"/>
              </a:endParaRPr>
            </a:p>
          </p:txBody>
        </p:sp>
      </p:grpSp>
      <p:cxnSp>
        <p:nvCxnSpPr>
          <p:cNvPr id="25" name="Straight Arrow Connector 24"/>
          <p:cNvCxnSpPr/>
          <p:nvPr/>
        </p:nvCxnSpPr>
        <p:spPr bwMode="auto">
          <a:xfrm flipH="1">
            <a:off x="2979550" y="2118102"/>
            <a:ext cx="541148" cy="381000"/>
          </a:xfrm>
          <a:prstGeom prst="straightConnector1">
            <a:avLst/>
          </a:prstGeom>
          <a:solidFill>
            <a:schemeClr val="accent1"/>
          </a:solidFill>
          <a:ln w="9525" cap="flat" cmpd="sng" algn="ctr">
            <a:solidFill>
              <a:schemeClr val="tx2">
                <a:lumMod val="75000"/>
              </a:schemeClr>
            </a:solidFill>
            <a:prstDash val="sysDash"/>
            <a:miter lim="800000"/>
            <a:headEnd type="none" w="med" len="med"/>
            <a:tailEnd type="arrow"/>
          </a:ln>
          <a:effectLst/>
        </p:spPr>
      </p:cxnSp>
      <p:cxnSp>
        <p:nvCxnSpPr>
          <p:cNvPr id="26" name="Straight Connector 25"/>
          <p:cNvCxnSpPr/>
          <p:nvPr/>
        </p:nvCxnSpPr>
        <p:spPr bwMode="auto">
          <a:xfrm>
            <a:off x="2133600" y="2448560"/>
            <a:ext cx="685800" cy="762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aphicFrame>
        <p:nvGraphicFramePr>
          <p:cNvPr id="27" name="Object 26"/>
          <p:cNvGraphicFramePr>
            <a:graphicFrameLocks noChangeAspect="1"/>
          </p:cNvGraphicFramePr>
          <p:nvPr>
            <p:extLst>
              <p:ext uri="{D42A27DB-BD31-4B8C-83A1-F6EECF244321}">
                <p14:modId xmlns:p14="http://schemas.microsoft.com/office/powerpoint/2010/main" val="3570390183"/>
              </p:ext>
            </p:extLst>
          </p:nvPr>
        </p:nvGraphicFramePr>
        <p:xfrm>
          <a:off x="3534906" y="1904246"/>
          <a:ext cx="3057525" cy="325438"/>
        </p:xfrm>
        <a:graphic>
          <a:graphicData uri="http://schemas.openxmlformats.org/presentationml/2006/ole">
            <mc:AlternateContent xmlns:mc="http://schemas.openxmlformats.org/markup-compatibility/2006">
              <mc:Choice xmlns:v="urn:schemas-microsoft-com:vml" Requires="v">
                <p:oleObj spid="_x0000_s385669" name="Equation" r:id="rId3" imgW="2273040" imgH="241200" progId="Equation.3">
                  <p:embed/>
                </p:oleObj>
              </mc:Choice>
              <mc:Fallback>
                <p:oleObj name="Equation" r:id="rId3" imgW="2273040" imgH="241200" progId="Equation.3">
                  <p:embed/>
                  <p:pic>
                    <p:nvPicPr>
                      <p:cNvPr id="0" name=""/>
                      <p:cNvPicPr>
                        <a:picLocks noChangeAspect="1" noChangeArrowheads="1"/>
                      </p:cNvPicPr>
                      <p:nvPr/>
                    </p:nvPicPr>
                    <p:blipFill>
                      <a:blip r:embed="rId4"/>
                      <a:srcRect/>
                      <a:stretch>
                        <a:fillRect/>
                      </a:stretch>
                    </p:blipFill>
                    <p:spPr bwMode="auto">
                      <a:xfrm>
                        <a:off x="3534906" y="1904246"/>
                        <a:ext cx="3057525" cy="325438"/>
                      </a:xfrm>
                      <a:prstGeom prst="rect">
                        <a:avLst/>
                      </a:prstGeom>
                      <a:noFill/>
                      <a:ln>
                        <a:noFill/>
                      </a:ln>
                    </p:spPr>
                  </p:pic>
                </p:oleObj>
              </mc:Fallback>
            </mc:AlternateContent>
          </a:graphicData>
        </a:graphic>
      </p:graphicFrame>
      <p:sp>
        <p:nvSpPr>
          <p:cNvPr id="32" name="TextBox 31"/>
          <p:cNvSpPr txBox="1"/>
          <p:nvPr/>
        </p:nvSpPr>
        <p:spPr>
          <a:xfrm>
            <a:off x="2133600" y="1824335"/>
            <a:ext cx="1485900" cy="461665"/>
          </a:xfrm>
          <a:prstGeom prst="rect">
            <a:avLst/>
          </a:prstGeom>
          <a:noFill/>
        </p:spPr>
        <p:txBody>
          <a:bodyPr wrap="square" rtlCol="0">
            <a:spAutoFit/>
          </a:bodyPr>
          <a:lstStyle/>
          <a:p>
            <a:r>
              <a:rPr lang="en-US" sz="1200" b="0" dirty="0" smtClean="0">
                <a:latin typeface="+mn-lt"/>
              </a:rPr>
              <a:t>Exclusion</a:t>
            </a:r>
          </a:p>
          <a:p>
            <a:r>
              <a:rPr lang="en-US" sz="1200" b="0" dirty="0" smtClean="0">
                <a:latin typeface="+mn-lt"/>
              </a:rPr>
              <a:t>region</a:t>
            </a:r>
            <a:endParaRPr lang="en-US" sz="1600" b="0" dirty="0">
              <a:latin typeface="+mn-lt"/>
            </a:endParaRPr>
          </a:p>
        </p:txBody>
      </p:sp>
    </p:spTree>
    <p:extLst>
      <p:ext uri="{BB962C8B-B14F-4D97-AF65-F5344CB8AC3E}">
        <p14:creationId xmlns:p14="http://schemas.microsoft.com/office/powerpoint/2010/main" val="282941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22" presetClass="entr" presetSubtype="1"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19" grpId="0" animBg="1"/>
      <p:bldP spid="20" grpId="0"/>
      <p:bldP spid="2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interference model </a:t>
            </a:r>
            <a:endParaRPr lang="en-US" dirty="0"/>
          </a:p>
        </p:txBody>
      </p:sp>
      <p:sp>
        <p:nvSpPr>
          <p:cNvPr id="3" name="Content Placeholder 2"/>
          <p:cNvSpPr>
            <a:spLocks noGrp="1"/>
          </p:cNvSpPr>
          <p:nvPr>
            <p:ph idx="1"/>
          </p:nvPr>
        </p:nvSpPr>
        <p:spPr>
          <a:xfrm>
            <a:off x="685800" y="2362200"/>
            <a:ext cx="7772400" cy="2286000"/>
          </a:xfrm>
        </p:spPr>
        <p:txBody>
          <a:bodyPr/>
          <a:lstStyle/>
          <a:p>
            <a:pPr>
              <a:lnSpc>
                <a:spcPct val="100000"/>
              </a:lnSpc>
            </a:pPr>
            <a:r>
              <a:rPr lang="en-US" dirty="0" smtClean="0"/>
              <a:t>Strength</a:t>
            </a:r>
          </a:p>
          <a:p>
            <a:pPr lvl="1">
              <a:lnSpc>
                <a:spcPct val="100000"/>
              </a:lnSpc>
            </a:pPr>
            <a:r>
              <a:rPr lang="en-US" dirty="0" smtClean="0"/>
              <a:t>High fidelity: based on communication theory</a:t>
            </a:r>
          </a:p>
          <a:p>
            <a:pPr>
              <a:lnSpc>
                <a:spcPct val="100000"/>
              </a:lnSpc>
            </a:pPr>
            <a:r>
              <a:rPr lang="en-US" dirty="0" smtClean="0"/>
              <a:t>Weaknesses</a:t>
            </a:r>
          </a:p>
          <a:p>
            <a:pPr lvl="1">
              <a:lnSpc>
                <a:spcPct val="100000"/>
              </a:lnSpc>
            </a:pPr>
            <a:r>
              <a:rPr lang="en-US" dirty="0" smtClean="0"/>
              <a:t>Interference relation is non-local and combinatorial: explicitly depends on all concurrent transmitters</a:t>
            </a:r>
          </a:p>
          <a:p>
            <a:pPr lvl="1">
              <a:lnSpc>
                <a:spcPct val="100000"/>
              </a:lnSpc>
            </a:pPr>
            <a:endParaRPr lang="en-US" dirty="0"/>
          </a:p>
          <a:p>
            <a:pPr lvl="1">
              <a:lnSpc>
                <a:spcPct val="100000"/>
              </a:lnSpc>
            </a:pPr>
            <a:endParaRPr lang="en-US" dirty="0" smtClean="0"/>
          </a:p>
          <a:p>
            <a:pPr lvl="1">
              <a:lnSpc>
                <a:spcPct val="100000"/>
              </a:lnSpc>
            </a:pPr>
            <a:endParaRPr lang="en-US" dirty="0"/>
          </a:p>
          <a:p>
            <a:pPr lvl="1">
              <a:lnSpc>
                <a:spcPct val="100000"/>
              </a:lnSpc>
            </a:pPr>
            <a:endParaRPr lang="en-US" dirty="0" smtClean="0"/>
          </a:p>
          <a:p>
            <a:pPr lvl="1">
              <a:lnSpc>
                <a:spcPct val="100000"/>
              </a:lnSpc>
            </a:pPr>
            <a:endParaRPr lang="en-US" dirty="0"/>
          </a:p>
          <a:p>
            <a:pPr lvl="4">
              <a:lnSpc>
                <a:spcPct val="100000"/>
              </a:lnSpc>
            </a:pPr>
            <a:endParaRPr lang="en-US" dirty="0" smtClean="0"/>
          </a:p>
          <a:p>
            <a:pPr lvl="5">
              <a:lnSpc>
                <a:spcPct val="100000"/>
              </a:lnSpc>
            </a:pPr>
            <a:endParaRPr lang="en-US" dirty="0" smtClean="0"/>
          </a:p>
          <a:p>
            <a:pPr lvl="1">
              <a:lnSpc>
                <a:spcPct val="100000"/>
              </a:lnSpc>
            </a:pPr>
            <a:r>
              <a:rPr lang="en-US" dirty="0" smtClean="0"/>
              <a:t>Not suitable for distributed protocol design </a:t>
            </a:r>
          </a:p>
          <a:p>
            <a:pPr lvl="1">
              <a:lnSpc>
                <a:spcPct val="100000"/>
              </a:lnSpc>
            </a:pPr>
            <a:endParaRPr lang="en-US" dirty="0" smtClean="0"/>
          </a:p>
        </p:txBody>
      </p:sp>
      <p:sp>
        <p:nvSpPr>
          <p:cNvPr id="4" name="Content Placeholder 2"/>
          <p:cNvSpPr txBox="1">
            <a:spLocks/>
          </p:cNvSpPr>
          <p:nvPr/>
        </p:nvSpPr>
        <p:spPr bwMode="auto">
          <a:xfrm>
            <a:off x="685800" y="15240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a:lnSpc>
                <a:spcPct val="100000"/>
              </a:lnSpc>
            </a:pPr>
            <a:r>
              <a:rPr lang="en-US" b="0" kern="0" dirty="0" smtClean="0"/>
              <a:t>A transmission is successful if the signal-to-interference-plus-noise ratio (SINR) is above a certain threshold </a:t>
            </a:r>
            <a:r>
              <a:rPr lang="en-US" b="0" kern="0" dirty="0" smtClean="0">
                <a:sym typeface="Symbol"/>
              </a:rPr>
              <a:t></a:t>
            </a:r>
            <a:endParaRPr lang="en-US" b="0" kern="0" dirty="0" smtClean="0"/>
          </a:p>
        </p:txBody>
      </p:sp>
      <p:sp>
        <p:nvSpPr>
          <p:cNvPr id="7" name="Oval 6"/>
          <p:cNvSpPr>
            <a:spLocks noChangeAspect="1"/>
          </p:cNvSpPr>
          <p:nvPr/>
        </p:nvSpPr>
        <p:spPr bwMode="auto">
          <a:xfrm>
            <a:off x="3627120" y="5227320"/>
            <a:ext cx="30480" cy="304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effectLst/>
              <a:latin typeface="Symbol" pitchFamily="18" charset="2"/>
              <a:ea typeface="宋体" pitchFamily="2" charset="-122"/>
            </a:endParaRPr>
          </a:p>
        </p:txBody>
      </p:sp>
      <p:cxnSp>
        <p:nvCxnSpPr>
          <p:cNvPr id="14" name="Straight Connector 13"/>
          <p:cNvCxnSpPr/>
          <p:nvPr/>
        </p:nvCxnSpPr>
        <p:spPr bwMode="auto">
          <a:xfrm>
            <a:off x="3649851" y="5249168"/>
            <a:ext cx="228600" cy="18669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sp>
        <p:nvSpPr>
          <p:cNvPr id="18" name="Explosion 2 17"/>
          <p:cNvSpPr/>
          <p:nvPr/>
        </p:nvSpPr>
        <p:spPr bwMode="auto">
          <a:xfrm>
            <a:off x="1676400" y="4218940"/>
            <a:ext cx="4876800" cy="2029460"/>
          </a:xfrm>
          <a:prstGeom prst="irregularSeal2">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1" name="Oval 20"/>
          <p:cNvSpPr>
            <a:spLocks noChangeAspect="1"/>
          </p:cNvSpPr>
          <p:nvPr/>
        </p:nvSpPr>
        <p:spPr bwMode="auto">
          <a:xfrm>
            <a:off x="3855720" y="5409426"/>
            <a:ext cx="30480" cy="3048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effectLst/>
              <a:latin typeface="Symbol" pitchFamily="18" charset="2"/>
              <a:ea typeface="宋体" pitchFamily="2" charset="-122"/>
            </a:endParaRPr>
          </a:p>
        </p:txBody>
      </p:sp>
      <p:cxnSp>
        <p:nvCxnSpPr>
          <p:cNvPr id="22" name="Straight Connector 21"/>
          <p:cNvCxnSpPr/>
          <p:nvPr/>
        </p:nvCxnSpPr>
        <p:spPr bwMode="auto">
          <a:xfrm flipH="1">
            <a:off x="2971800" y="5528310"/>
            <a:ext cx="152400" cy="18669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mc:AlternateContent xmlns:mc="http://schemas.openxmlformats.org/markup-compatibility/2006" xmlns:a14="http://schemas.microsoft.com/office/drawing/2010/main">
        <mc:Choice Requires="a14">
          <p:sp>
            <p:nvSpPr>
              <p:cNvPr id="23" name="TextBox 22"/>
              <p:cNvSpPr txBox="1"/>
              <p:nvPr/>
            </p:nvSpPr>
            <p:spPr>
              <a:xfrm>
                <a:off x="6096000" y="5273121"/>
                <a:ext cx="2438400" cy="746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800" b="0" i="1" smtClean="0">
                              <a:solidFill>
                                <a:srgbClr val="339933"/>
                              </a:solidFill>
                              <a:latin typeface="Cambria Math" panose="02040503050406030204" pitchFamily="18" charset="0"/>
                            </a:rPr>
                          </m:ctrlPr>
                        </m:fPr>
                        <m:num>
                          <m:r>
                            <a:rPr lang="en-US" sz="1800" b="0" i="1">
                              <a:solidFill>
                                <a:srgbClr val="339933"/>
                              </a:solidFill>
                              <a:latin typeface="Cambria Math"/>
                            </a:rPr>
                            <m:t>𝑃</m:t>
                          </m:r>
                          <m:d>
                            <m:dPr>
                              <m:ctrlPr>
                                <a:rPr lang="en-US" sz="1800" b="0" i="1" smtClean="0">
                                  <a:solidFill>
                                    <a:srgbClr val="339933"/>
                                  </a:solidFill>
                                  <a:latin typeface="Cambria Math" panose="02040503050406030204" pitchFamily="18" charset="0"/>
                                </a:rPr>
                              </m:ctrlPr>
                            </m:dPr>
                            <m:e>
                              <m:sSub>
                                <m:sSubPr>
                                  <m:ctrlPr>
                                    <a:rPr lang="en-US" sz="1800" b="0" i="1" smtClean="0">
                                      <a:solidFill>
                                        <a:srgbClr val="339933"/>
                                      </a:solidFill>
                                      <a:latin typeface="Cambria Math" panose="02040503050406030204" pitchFamily="18" charset="0"/>
                                    </a:rPr>
                                  </m:ctrlPr>
                                </m:sSubPr>
                                <m:e>
                                  <m:r>
                                    <a:rPr lang="en-US" sz="1800" b="0" i="1" smtClean="0">
                                      <a:solidFill>
                                        <a:srgbClr val="339933"/>
                                      </a:solidFill>
                                      <a:latin typeface="Cambria Math"/>
                                    </a:rPr>
                                    <m:t>𝑆</m:t>
                                  </m:r>
                                </m:e>
                                <m:sub>
                                  <m:r>
                                    <a:rPr lang="en-US" sz="1800" b="0" i="1" smtClean="0">
                                      <a:solidFill>
                                        <a:srgbClr val="339933"/>
                                      </a:solidFill>
                                      <a:latin typeface="Cambria Math"/>
                                    </a:rPr>
                                    <m:t>𝑖</m:t>
                                  </m:r>
                                </m:sub>
                              </m:sSub>
                              <m:r>
                                <a:rPr lang="en-US" sz="1800" b="0" i="1" smtClean="0">
                                  <a:solidFill>
                                    <a:srgbClr val="339933"/>
                                  </a:solidFill>
                                  <a:latin typeface="Cambria Math"/>
                                </a:rPr>
                                <m:t>, </m:t>
                              </m:r>
                              <m:sSub>
                                <m:sSubPr>
                                  <m:ctrlPr>
                                    <a:rPr lang="en-US" sz="1800" b="0" i="1" smtClean="0">
                                      <a:solidFill>
                                        <a:srgbClr val="339933"/>
                                      </a:solidFill>
                                      <a:latin typeface="Cambria Math" panose="02040503050406030204" pitchFamily="18" charset="0"/>
                                    </a:rPr>
                                  </m:ctrlPr>
                                </m:sSubPr>
                                <m:e>
                                  <m:r>
                                    <a:rPr lang="en-US" sz="1800" b="0" i="1" smtClean="0">
                                      <a:solidFill>
                                        <a:srgbClr val="339933"/>
                                      </a:solidFill>
                                      <a:latin typeface="Cambria Math"/>
                                    </a:rPr>
                                    <m:t>𝑅</m:t>
                                  </m:r>
                                </m:e>
                                <m:sub>
                                  <m:r>
                                    <a:rPr lang="en-US" sz="1800" b="0" i="1" smtClean="0">
                                      <a:solidFill>
                                        <a:srgbClr val="339933"/>
                                      </a:solidFill>
                                      <a:latin typeface="Cambria Math"/>
                                    </a:rPr>
                                    <m:t>𝑖</m:t>
                                  </m:r>
                                </m:sub>
                              </m:sSub>
                            </m:e>
                          </m:d>
                        </m:num>
                        <m:den>
                          <m:sSub>
                            <m:sSubPr>
                              <m:ctrlPr>
                                <a:rPr lang="en-US" sz="1800" b="0" i="1" smtClean="0">
                                  <a:solidFill>
                                    <a:srgbClr val="339933"/>
                                  </a:solidFill>
                                  <a:latin typeface="Cambria Math" panose="02040503050406030204" pitchFamily="18" charset="0"/>
                                </a:rPr>
                              </m:ctrlPr>
                            </m:sSubPr>
                            <m:e>
                              <m:r>
                                <a:rPr lang="en-US" sz="1800" b="0" i="1" smtClean="0">
                                  <a:solidFill>
                                    <a:srgbClr val="339933"/>
                                  </a:solidFill>
                                  <a:latin typeface="Cambria Math"/>
                                </a:rPr>
                                <m:t>𝑁</m:t>
                              </m:r>
                            </m:e>
                            <m:sub>
                              <m:r>
                                <a:rPr lang="en-US" sz="1800" b="0" i="1" smtClean="0">
                                  <a:solidFill>
                                    <a:srgbClr val="339933"/>
                                  </a:solidFill>
                                  <a:latin typeface="Cambria Math"/>
                                </a:rPr>
                                <m:t>𝑖</m:t>
                              </m:r>
                            </m:sub>
                          </m:sSub>
                          <m:r>
                            <a:rPr lang="en-US" sz="1800" b="0" i="1" smtClean="0">
                              <a:solidFill>
                                <a:srgbClr val="339933"/>
                              </a:solidFill>
                              <a:latin typeface="Cambria Math"/>
                            </a:rPr>
                            <m:t>+</m:t>
                          </m:r>
                          <m:nary>
                            <m:naryPr>
                              <m:chr m:val="∑"/>
                              <m:supHide m:val="on"/>
                              <m:ctrlPr>
                                <a:rPr lang="en-US" sz="1800" b="0" i="1" smtClean="0">
                                  <a:solidFill>
                                    <a:srgbClr val="339933"/>
                                  </a:solidFill>
                                  <a:latin typeface="Cambria Math" panose="02040503050406030204" pitchFamily="18" charset="0"/>
                                </a:rPr>
                              </m:ctrlPr>
                            </m:naryPr>
                            <m:sub>
                              <m:r>
                                <m:rPr>
                                  <m:brk m:alnAt="7"/>
                                </m:rPr>
                                <a:rPr lang="en-US" sz="1800" b="0" i="1" smtClean="0">
                                  <a:solidFill>
                                    <a:srgbClr val="339933"/>
                                  </a:solidFill>
                                  <a:latin typeface="Cambria Math"/>
                                  <a:ea typeface="Cambria Math"/>
                                </a:rPr>
                                <m:t>𝑗</m:t>
                              </m:r>
                              <m:r>
                                <a:rPr lang="en-US" sz="1800" b="0" i="1" smtClean="0">
                                  <a:solidFill>
                                    <a:srgbClr val="339933"/>
                                  </a:solidFill>
                                  <a:latin typeface="Cambria Math"/>
                                  <a:ea typeface="Cambria Math"/>
                                </a:rPr>
                                <m:t>≠</m:t>
                              </m:r>
                              <m:r>
                                <a:rPr lang="en-US" sz="1800" b="0" i="1" smtClean="0">
                                  <a:solidFill>
                                    <a:srgbClr val="339933"/>
                                  </a:solidFill>
                                  <a:latin typeface="Cambria Math"/>
                                  <a:ea typeface="Cambria Math"/>
                                </a:rPr>
                                <m:t>𝑖</m:t>
                              </m:r>
                            </m:sub>
                            <m:sup/>
                            <m:e>
                              <m:r>
                                <a:rPr lang="en-US" sz="1800" b="0" i="1" smtClean="0">
                                  <a:solidFill>
                                    <a:srgbClr val="339933"/>
                                  </a:solidFill>
                                  <a:latin typeface="Cambria Math"/>
                                </a:rPr>
                                <m:t>𝑃</m:t>
                              </m:r>
                              <m:d>
                                <m:dPr>
                                  <m:ctrlPr>
                                    <a:rPr lang="en-US" sz="1800" b="0" i="1" smtClean="0">
                                      <a:solidFill>
                                        <a:srgbClr val="339933"/>
                                      </a:solidFill>
                                      <a:latin typeface="Cambria Math" panose="02040503050406030204" pitchFamily="18" charset="0"/>
                                    </a:rPr>
                                  </m:ctrlPr>
                                </m:dPr>
                                <m:e>
                                  <m:sSub>
                                    <m:sSubPr>
                                      <m:ctrlPr>
                                        <a:rPr lang="en-US" sz="1800" b="0" i="1" smtClean="0">
                                          <a:solidFill>
                                            <a:srgbClr val="339933"/>
                                          </a:solidFill>
                                          <a:latin typeface="Cambria Math" panose="02040503050406030204" pitchFamily="18" charset="0"/>
                                        </a:rPr>
                                      </m:ctrlPr>
                                    </m:sSubPr>
                                    <m:e>
                                      <m:r>
                                        <a:rPr lang="en-US" sz="1800" b="0" i="1" smtClean="0">
                                          <a:solidFill>
                                            <a:srgbClr val="339933"/>
                                          </a:solidFill>
                                          <a:latin typeface="Cambria Math"/>
                                        </a:rPr>
                                        <m:t>𝑆</m:t>
                                      </m:r>
                                    </m:e>
                                    <m:sub>
                                      <m:r>
                                        <a:rPr lang="en-US" sz="1800" b="0" i="1" smtClean="0">
                                          <a:solidFill>
                                            <a:srgbClr val="339933"/>
                                          </a:solidFill>
                                          <a:latin typeface="Cambria Math"/>
                                        </a:rPr>
                                        <m:t>𝑗</m:t>
                                      </m:r>
                                    </m:sub>
                                  </m:sSub>
                                  <m:r>
                                    <a:rPr lang="en-US" sz="1800" b="0" i="1" smtClean="0">
                                      <a:solidFill>
                                        <a:srgbClr val="339933"/>
                                      </a:solidFill>
                                      <a:latin typeface="Cambria Math"/>
                                    </a:rPr>
                                    <m:t>,</m:t>
                                  </m:r>
                                  <m:sSub>
                                    <m:sSubPr>
                                      <m:ctrlPr>
                                        <a:rPr lang="en-US" sz="1800" b="0" i="1" smtClean="0">
                                          <a:solidFill>
                                            <a:srgbClr val="339933"/>
                                          </a:solidFill>
                                          <a:latin typeface="Cambria Math" panose="02040503050406030204" pitchFamily="18" charset="0"/>
                                        </a:rPr>
                                      </m:ctrlPr>
                                    </m:sSubPr>
                                    <m:e>
                                      <m:r>
                                        <a:rPr lang="en-US" sz="1800" b="0" i="1" smtClean="0">
                                          <a:solidFill>
                                            <a:srgbClr val="339933"/>
                                          </a:solidFill>
                                          <a:latin typeface="Cambria Math"/>
                                        </a:rPr>
                                        <m:t>𝑅</m:t>
                                      </m:r>
                                    </m:e>
                                    <m:sub>
                                      <m:r>
                                        <a:rPr lang="en-US" sz="1800" b="0" i="1" smtClean="0">
                                          <a:solidFill>
                                            <a:srgbClr val="339933"/>
                                          </a:solidFill>
                                          <a:latin typeface="Cambria Math"/>
                                        </a:rPr>
                                        <m:t>𝑖</m:t>
                                      </m:r>
                                    </m:sub>
                                  </m:sSub>
                                </m:e>
                              </m:d>
                            </m:e>
                          </m:nary>
                        </m:den>
                      </m:f>
                      <m:r>
                        <a:rPr lang="en-US" sz="1800" b="0" i="1" smtClean="0">
                          <a:solidFill>
                            <a:srgbClr val="339933"/>
                          </a:solidFill>
                          <a:latin typeface="Cambria Math"/>
                          <a:ea typeface="Cambria Math"/>
                        </a:rPr>
                        <m:t>≥</m:t>
                      </m:r>
                      <m:r>
                        <a:rPr lang="en-US" sz="1800" b="0" i="1" smtClean="0">
                          <a:solidFill>
                            <a:srgbClr val="339933"/>
                          </a:solidFill>
                          <a:latin typeface="Cambria Math"/>
                          <a:ea typeface="Cambria Math"/>
                        </a:rPr>
                        <m:t>𝛾</m:t>
                      </m:r>
                    </m:oMath>
                  </m:oMathPara>
                </a14:m>
                <a:endParaRPr lang="en-US" sz="1800" b="0" dirty="0">
                  <a:solidFill>
                    <a:srgbClr val="339933"/>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096000" y="5273121"/>
                <a:ext cx="2438400" cy="746679"/>
              </a:xfrm>
              <a:prstGeom prst="rect">
                <a:avLst/>
              </a:prstGeom>
              <a:blipFill rotWithShape="1">
                <a:blip r:embed="rId3"/>
                <a:stretch>
                  <a:fillRect/>
                </a:stretch>
              </a:blipFill>
            </p:spPr>
            <p:txBody>
              <a:bodyPr/>
              <a:lstStyle/>
              <a:p>
                <a:r>
                  <a:rPr lang="en-US">
                    <a:noFill/>
                  </a:rPr>
                  <a:t> </a:t>
                </a:r>
              </a:p>
            </p:txBody>
          </p:sp>
        </mc:Fallback>
      </mc:AlternateContent>
      <p:cxnSp>
        <p:nvCxnSpPr>
          <p:cNvPr id="25" name="Straight Connector 24"/>
          <p:cNvCxnSpPr/>
          <p:nvPr/>
        </p:nvCxnSpPr>
        <p:spPr bwMode="auto">
          <a:xfrm>
            <a:off x="4800600" y="5079117"/>
            <a:ext cx="76200" cy="18669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27" name="Straight Connector 26"/>
          <p:cNvCxnSpPr/>
          <p:nvPr/>
        </p:nvCxnSpPr>
        <p:spPr bwMode="auto">
          <a:xfrm flipH="1">
            <a:off x="3276600" y="5740658"/>
            <a:ext cx="152400" cy="15240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29" name="Straight Connector 28"/>
          <p:cNvCxnSpPr/>
          <p:nvPr/>
        </p:nvCxnSpPr>
        <p:spPr bwMode="auto">
          <a:xfrm>
            <a:off x="2667000" y="5288280"/>
            <a:ext cx="304800" cy="12192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31" name="Straight Connector 30"/>
          <p:cNvCxnSpPr/>
          <p:nvPr/>
        </p:nvCxnSpPr>
        <p:spPr bwMode="auto">
          <a:xfrm>
            <a:off x="3276600" y="5283992"/>
            <a:ext cx="48238" cy="21336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33" name="Straight Connector 32"/>
          <p:cNvCxnSpPr/>
          <p:nvPr/>
        </p:nvCxnSpPr>
        <p:spPr bwMode="auto">
          <a:xfrm flipH="1">
            <a:off x="2819400" y="5786378"/>
            <a:ext cx="38100" cy="21336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35" name="Straight Connector 34"/>
          <p:cNvCxnSpPr/>
          <p:nvPr/>
        </p:nvCxnSpPr>
        <p:spPr bwMode="auto">
          <a:xfrm flipH="1" flipV="1">
            <a:off x="3888137" y="4724400"/>
            <a:ext cx="38100" cy="291465"/>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37" name="Straight Connector 36"/>
          <p:cNvCxnSpPr/>
          <p:nvPr/>
        </p:nvCxnSpPr>
        <p:spPr bwMode="auto">
          <a:xfrm flipH="1" flipV="1">
            <a:off x="2514600" y="5393056"/>
            <a:ext cx="152400" cy="321944"/>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40" name="Straight Connector 39"/>
          <p:cNvCxnSpPr/>
          <p:nvPr/>
        </p:nvCxnSpPr>
        <p:spPr bwMode="auto">
          <a:xfrm flipH="1" flipV="1">
            <a:off x="4191000" y="5141101"/>
            <a:ext cx="38100" cy="291465"/>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41" name="Straight Connector 40"/>
          <p:cNvCxnSpPr/>
          <p:nvPr/>
        </p:nvCxnSpPr>
        <p:spPr bwMode="auto">
          <a:xfrm flipV="1">
            <a:off x="4071114" y="5538852"/>
            <a:ext cx="87372" cy="26621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43" name="Straight Connector 42"/>
          <p:cNvCxnSpPr/>
          <p:nvPr/>
        </p:nvCxnSpPr>
        <p:spPr bwMode="auto">
          <a:xfrm flipV="1">
            <a:off x="3624763" y="5554497"/>
            <a:ext cx="87372" cy="26621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44" name="Straight Connector 43"/>
          <p:cNvCxnSpPr/>
          <p:nvPr/>
        </p:nvCxnSpPr>
        <p:spPr bwMode="auto">
          <a:xfrm>
            <a:off x="3276600" y="4876800"/>
            <a:ext cx="239772" cy="7620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49" name="Straight Connector 48"/>
          <p:cNvCxnSpPr/>
          <p:nvPr/>
        </p:nvCxnSpPr>
        <p:spPr bwMode="auto">
          <a:xfrm flipH="1" flipV="1">
            <a:off x="3048000" y="4876800"/>
            <a:ext cx="76200" cy="21336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53" name="Straight Connector 52"/>
          <p:cNvCxnSpPr/>
          <p:nvPr/>
        </p:nvCxnSpPr>
        <p:spPr bwMode="auto">
          <a:xfrm flipV="1">
            <a:off x="4267200" y="4648200"/>
            <a:ext cx="190500" cy="291466"/>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55" name="Straight Connector 54"/>
          <p:cNvCxnSpPr/>
          <p:nvPr/>
        </p:nvCxnSpPr>
        <p:spPr bwMode="auto">
          <a:xfrm flipH="1" flipV="1">
            <a:off x="4610100" y="4800600"/>
            <a:ext cx="419100" cy="11430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57" name="Straight Connector 56"/>
          <p:cNvCxnSpPr/>
          <p:nvPr/>
        </p:nvCxnSpPr>
        <p:spPr bwMode="auto">
          <a:xfrm flipH="1" flipV="1">
            <a:off x="4362450" y="5090160"/>
            <a:ext cx="247650" cy="14351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59" name="Straight Connector 58"/>
          <p:cNvCxnSpPr/>
          <p:nvPr/>
        </p:nvCxnSpPr>
        <p:spPr bwMode="auto">
          <a:xfrm flipH="1">
            <a:off x="5029200" y="5105400"/>
            <a:ext cx="304800" cy="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61" name="Straight Connector 60"/>
          <p:cNvCxnSpPr/>
          <p:nvPr/>
        </p:nvCxnSpPr>
        <p:spPr bwMode="auto">
          <a:xfrm>
            <a:off x="4762500" y="5323048"/>
            <a:ext cx="38100" cy="364554"/>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p:cxnSp>
        <p:nvCxnSpPr>
          <p:cNvPr id="65" name="Straight Connector 64"/>
          <p:cNvCxnSpPr/>
          <p:nvPr/>
        </p:nvCxnSpPr>
        <p:spPr bwMode="auto">
          <a:xfrm>
            <a:off x="5105400" y="5231517"/>
            <a:ext cx="76200" cy="186690"/>
          </a:xfrm>
          <a:prstGeom prst="line">
            <a:avLst/>
          </a:prstGeom>
          <a:solidFill>
            <a:schemeClr val="accent1"/>
          </a:solidFill>
          <a:ln w="9525" cap="flat" cmpd="sng" algn="ctr">
            <a:solidFill>
              <a:schemeClr val="tx1"/>
            </a:solidFill>
            <a:prstDash val="solid"/>
            <a:miter lim="800000"/>
            <a:headEnd type="none" w="med" len="med"/>
            <a:tailEnd type="triangle" w="med" len="med"/>
          </a:ln>
          <a:effectLst/>
        </p:spPr>
      </p:cxnSp>
      <mc:AlternateContent xmlns:mc="http://schemas.openxmlformats.org/markup-compatibility/2006" xmlns:a14="http://schemas.microsoft.com/office/drawing/2010/main">
        <mc:Choice Requires="a14">
          <p:sp>
            <p:nvSpPr>
              <p:cNvPr id="66" name="TextBox 65"/>
              <p:cNvSpPr txBox="1"/>
              <p:nvPr/>
            </p:nvSpPr>
            <p:spPr>
              <a:xfrm>
                <a:off x="3534338" y="4914255"/>
                <a:ext cx="3066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339933"/>
                              </a:solidFill>
                              <a:latin typeface="Cambria Math" panose="02040503050406030204" pitchFamily="18" charset="0"/>
                            </a:rPr>
                          </m:ctrlPr>
                        </m:sSubPr>
                        <m:e>
                          <m:r>
                            <a:rPr lang="en-US" sz="1800" b="0" i="1" smtClean="0">
                              <a:solidFill>
                                <a:srgbClr val="339933"/>
                              </a:solidFill>
                              <a:latin typeface="Cambria Math"/>
                            </a:rPr>
                            <m:t>𝑆</m:t>
                          </m:r>
                        </m:e>
                        <m:sub>
                          <m:r>
                            <a:rPr lang="en-US" sz="1800" b="0" i="1" smtClean="0">
                              <a:solidFill>
                                <a:srgbClr val="339933"/>
                              </a:solidFill>
                              <a:latin typeface="Cambria Math"/>
                            </a:rPr>
                            <m:t>𝑖</m:t>
                          </m:r>
                        </m:sub>
                      </m:sSub>
                    </m:oMath>
                  </m:oMathPara>
                </a14:m>
                <a:endParaRPr lang="en-US" sz="1800" b="0" dirty="0">
                  <a:solidFill>
                    <a:srgbClr val="339933"/>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3534338" y="4914255"/>
                <a:ext cx="306658" cy="369332"/>
              </a:xfrm>
              <a:prstGeom prst="rect">
                <a:avLst/>
              </a:prstGeom>
              <a:blipFill rotWithShape="1">
                <a:blip r:embed="rId4"/>
                <a:stretch>
                  <a:fillRect l="-16000"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3794502" y="5261719"/>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solidFill>
                                <a:srgbClr val="339933"/>
                              </a:solidFill>
                              <a:latin typeface="Cambria Math" panose="02040503050406030204" pitchFamily="18" charset="0"/>
                            </a:rPr>
                          </m:ctrlPr>
                        </m:sSubPr>
                        <m:e>
                          <m:r>
                            <a:rPr lang="en-US" sz="1800" b="0" i="1" smtClean="0">
                              <a:solidFill>
                                <a:srgbClr val="339933"/>
                              </a:solidFill>
                              <a:latin typeface="Cambria Math"/>
                            </a:rPr>
                            <m:t>𝑅</m:t>
                          </m:r>
                        </m:e>
                        <m:sub>
                          <m:r>
                            <a:rPr lang="en-US" sz="1800" b="0" i="1" smtClean="0">
                              <a:solidFill>
                                <a:srgbClr val="339933"/>
                              </a:solidFill>
                              <a:latin typeface="Cambria Math"/>
                            </a:rPr>
                            <m:t>𝑖</m:t>
                          </m:r>
                        </m:sub>
                      </m:sSub>
                    </m:oMath>
                  </m:oMathPara>
                </a14:m>
                <a:endParaRPr lang="en-US" sz="1800" b="0" dirty="0">
                  <a:solidFill>
                    <a:srgbClr val="339933"/>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3794502" y="5261719"/>
                <a:ext cx="460511" cy="369332"/>
              </a:xfrm>
              <a:prstGeom prst="rect">
                <a:avLst/>
              </a:prstGeom>
              <a:blipFill rotWithShape="1">
                <a:blip r:embed="rId5"/>
                <a:stretch>
                  <a:fillRect b="-3279"/>
                </a:stretch>
              </a:blipFill>
            </p:spPr>
            <p:txBody>
              <a:bodyPr/>
              <a:lstStyle/>
              <a:p>
                <a:r>
                  <a:rPr lang="en-US">
                    <a:noFill/>
                  </a:rPr>
                  <a:t> </a:t>
                </a:r>
              </a:p>
            </p:txBody>
          </p:sp>
        </mc:Fallback>
      </mc:AlternateContent>
      <p:sp>
        <p:nvSpPr>
          <p:cNvPr id="68" name="Oval 67"/>
          <p:cNvSpPr/>
          <p:nvPr/>
        </p:nvSpPr>
        <p:spPr bwMode="auto">
          <a:xfrm>
            <a:off x="6498957" y="5547102"/>
            <a:ext cx="1623447" cy="550545"/>
          </a:xfrm>
          <a:prstGeom prst="ellipse">
            <a:avLst/>
          </a:prstGeom>
          <a:noFill/>
          <a:ln w="28575"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32" name="Content Placeholder 2"/>
          <p:cNvSpPr txBox="1">
            <a:spLocks/>
          </p:cNvSpPr>
          <p:nvPr/>
        </p:nvSpPr>
        <p:spPr bwMode="auto">
          <a:xfrm>
            <a:off x="7946033" y="5111290"/>
            <a:ext cx="533400" cy="832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buNone/>
            </a:pPr>
            <a:r>
              <a:rPr lang="en-US" sz="2800" b="0" kern="0" dirty="0" smtClean="0">
                <a:solidFill>
                  <a:srgbClr val="FF0000"/>
                </a:solidFill>
              </a:rPr>
              <a:t>?</a:t>
            </a:r>
            <a:endParaRPr lang="en-US" sz="2800" b="0" kern="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500" fill="hold"/>
                                        <p:tgtEl>
                                          <p:spTgt spid="14"/>
                                        </p:tgtEl>
                                        <p:attrNameLst>
                                          <p:attrName>stroke.color</p:attrName>
                                        </p:attrNameLst>
                                      </p:cBhvr>
                                      <p:to>
                                        <a:srgbClr val="4DB352"/>
                                      </p:to>
                                    </p:animClr>
                                    <p:set>
                                      <p:cBhvr>
                                        <p:cTn id="67" dur="500" fill="hold"/>
                                        <p:tgtEl>
                                          <p:spTgt spid="14"/>
                                        </p:tgtEl>
                                        <p:attrNameLst>
                                          <p:attrName>stroke.on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7"/>
                                        </p:tgtEl>
                                        <p:attrNameLst>
                                          <p:attrName>fillcolor</p:attrName>
                                        </p:attrNameLst>
                                      </p:cBhvr>
                                      <p:to>
                                        <a:srgbClr val="4DB352"/>
                                      </p:to>
                                    </p:animClr>
                                    <p:set>
                                      <p:cBhvr>
                                        <p:cTn id="70" dur="500" fill="hold"/>
                                        <p:tgtEl>
                                          <p:spTgt spid="7"/>
                                        </p:tgtEl>
                                        <p:attrNameLst>
                                          <p:attrName>fill.type</p:attrName>
                                        </p:attrNameLst>
                                      </p:cBhvr>
                                      <p:to>
                                        <p:strVal val="solid"/>
                                      </p:to>
                                    </p:set>
                                    <p:set>
                                      <p:cBhvr>
                                        <p:cTn id="71" dur="500" fill="hold"/>
                                        <p:tgtEl>
                                          <p:spTgt spid="7"/>
                                        </p:tgtEl>
                                        <p:attrNameLst>
                                          <p:attrName>fill.on</p:attrName>
                                        </p:attrNameLst>
                                      </p:cBhvr>
                                      <p:to>
                                        <p:strVal val="true"/>
                                      </p:to>
                                    </p:set>
                                  </p:childTnLst>
                                </p:cTn>
                              </p:par>
                              <p:par>
                                <p:cTn id="72" presetID="7" presetClass="emph" presetSubtype="2" fill="hold" nodeType="withEffect">
                                  <p:stCondLst>
                                    <p:cond delay="0"/>
                                  </p:stCondLst>
                                  <p:childTnLst>
                                    <p:animClr clrSpc="rgb" dir="cw">
                                      <p:cBhvr>
                                        <p:cTn id="73" dur="500" fill="hold"/>
                                        <p:tgtEl>
                                          <p:spTgt spid="7"/>
                                        </p:tgtEl>
                                        <p:attrNameLst>
                                          <p:attrName>stroke.color</p:attrName>
                                        </p:attrNameLst>
                                      </p:cBhvr>
                                      <p:to>
                                        <a:srgbClr val="4DB352"/>
                                      </p:to>
                                    </p:animClr>
                                    <p:set>
                                      <p:cBhvr>
                                        <p:cTn id="74" dur="500" fill="hold"/>
                                        <p:tgtEl>
                                          <p:spTgt spid="7"/>
                                        </p:tgtEl>
                                        <p:attrNameLst>
                                          <p:attrName>stroke.on</p:attrName>
                                        </p:attrNameLst>
                                      </p:cBhvr>
                                      <p:to>
                                        <p:strVal val="true"/>
                                      </p:to>
                                    </p:set>
                                  </p:childTnLst>
                                </p:cTn>
                              </p:par>
                              <p:par>
                                <p:cTn id="75" presetID="1" presetClass="emph" presetSubtype="2" fill="hold" nodeType="withEffect">
                                  <p:stCondLst>
                                    <p:cond delay="0"/>
                                  </p:stCondLst>
                                  <p:childTnLst>
                                    <p:animClr clrSpc="rgb" dir="cw">
                                      <p:cBhvr>
                                        <p:cTn id="76" dur="500" fill="hold"/>
                                        <p:tgtEl>
                                          <p:spTgt spid="21"/>
                                        </p:tgtEl>
                                        <p:attrNameLst>
                                          <p:attrName>fillcolor</p:attrName>
                                        </p:attrNameLst>
                                      </p:cBhvr>
                                      <p:to>
                                        <a:srgbClr val="4DB352"/>
                                      </p:to>
                                    </p:animClr>
                                    <p:set>
                                      <p:cBhvr>
                                        <p:cTn id="77" dur="500" fill="hold"/>
                                        <p:tgtEl>
                                          <p:spTgt spid="21"/>
                                        </p:tgtEl>
                                        <p:attrNameLst>
                                          <p:attrName>fill.type</p:attrName>
                                        </p:attrNameLst>
                                      </p:cBhvr>
                                      <p:to>
                                        <p:strVal val="solid"/>
                                      </p:to>
                                    </p:set>
                                    <p:set>
                                      <p:cBhvr>
                                        <p:cTn id="78" dur="500" fill="hold"/>
                                        <p:tgtEl>
                                          <p:spTgt spid="21"/>
                                        </p:tgtEl>
                                        <p:attrNameLst>
                                          <p:attrName>fill.on</p:attrName>
                                        </p:attrNameLst>
                                      </p:cBhvr>
                                      <p:to>
                                        <p:strVal val="true"/>
                                      </p:to>
                                    </p:set>
                                  </p:childTnLst>
                                </p:cTn>
                              </p:par>
                              <p:par>
                                <p:cTn id="79" presetID="7" presetClass="emph" presetSubtype="2" fill="hold" nodeType="withEffect">
                                  <p:stCondLst>
                                    <p:cond delay="0"/>
                                  </p:stCondLst>
                                  <p:childTnLst>
                                    <p:animClr clrSpc="rgb" dir="cw">
                                      <p:cBhvr>
                                        <p:cTn id="80" dur="500" fill="hold"/>
                                        <p:tgtEl>
                                          <p:spTgt spid="21"/>
                                        </p:tgtEl>
                                        <p:attrNameLst>
                                          <p:attrName>stroke.color</p:attrName>
                                        </p:attrNameLst>
                                      </p:cBhvr>
                                      <p:to>
                                        <a:srgbClr val="4DB352"/>
                                      </p:to>
                                    </p:animClr>
                                    <p:set>
                                      <p:cBhvr>
                                        <p:cTn id="81" dur="500" fill="hold"/>
                                        <p:tgtEl>
                                          <p:spTgt spid="21"/>
                                        </p:tgtEl>
                                        <p:attrNameLst>
                                          <p:attrName>stroke.on</p:attrName>
                                        </p:attrNameLst>
                                      </p:cBhvr>
                                      <p:to>
                                        <p:strVal val="true"/>
                                      </p:to>
                                    </p:set>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childTnLst>
                          </p:cTn>
                        </p:par>
                        <p:par>
                          <p:cTn id="85" fill="hold">
                            <p:stCondLst>
                              <p:cond delay="500"/>
                            </p:stCondLst>
                            <p:childTnLst>
                              <p:par>
                                <p:cTn id="86" presetID="1" presetClass="entr" presetSubtype="0" fill="hold" grpId="0" nodeType="afterEffect">
                                  <p:stCondLst>
                                    <p:cond delay="0"/>
                                  </p:stCondLst>
                                  <p:childTnLst>
                                    <p:set>
                                      <p:cBhvr>
                                        <p:cTn id="87" dur="1" fill="hold">
                                          <p:stCondLst>
                                            <p:cond delay="0"/>
                                          </p:stCondLst>
                                        </p:cTn>
                                        <p:tgtEl>
                                          <p:spTgt spid="6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18" grpId="0" animBg="1"/>
      <p:bldP spid="21" grpId="0" animBg="1"/>
      <p:bldP spid="23" grpId="0"/>
      <p:bldP spid="66" grpId="0"/>
      <p:bldP spid="67" grpId="0"/>
      <p:bldP spid="68" grpId="0" animBg="1"/>
      <p:bldP spid="3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basic question</a:t>
            </a:r>
            <a:endParaRPr lang="en-US" dirty="0"/>
          </a:p>
        </p:txBody>
      </p:sp>
      <p:sp>
        <p:nvSpPr>
          <p:cNvPr id="3" name="Content Placeholder 2"/>
          <p:cNvSpPr>
            <a:spLocks noGrp="1"/>
          </p:cNvSpPr>
          <p:nvPr>
            <p:ph idx="1"/>
          </p:nvPr>
        </p:nvSpPr>
        <p:spPr>
          <a:xfrm>
            <a:off x="685800" y="1981200"/>
            <a:ext cx="7772400" cy="1219200"/>
          </a:xfrm>
        </p:spPr>
        <p:txBody>
          <a:bodyPr/>
          <a:lstStyle/>
          <a:p>
            <a:pPr marL="0" indent="0">
              <a:spcBef>
                <a:spcPts val="0"/>
              </a:spcBef>
              <a:spcAft>
                <a:spcPts val="0"/>
              </a:spcAft>
              <a:buNone/>
            </a:pPr>
            <a:r>
              <a:rPr lang="en-US" dirty="0" smtClean="0"/>
              <a:t>Interference model for predictable interference control: </a:t>
            </a:r>
          </a:p>
          <a:p>
            <a:pPr marL="0" indent="0">
              <a:spcBef>
                <a:spcPts val="0"/>
              </a:spcBef>
              <a:spcAft>
                <a:spcPts val="0"/>
              </a:spcAft>
              <a:buNone/>
            </a:pPr>
            <a:r>
              <a:rPr lang="en-US" i="1" dirty="0" smtClean="0"/>
              <a:t>locality</a:t>
            </a:r>
            <a:r>
              <a:rPr lang="en-US" dirty="0" smtClean="0"/>
              <a:t> of protocol model + </a:t>
            </a:r>
            <a:r>
              <a:rPr lang="en-US" i="1" dirty="0" smtClean="0"/>
              <a:t>high-fidelity</a:t>
            </a:r>
            <a:r>
              <a:rPr lang="en-US" dirty="0" smtClean="0"/>
              <a:t> of physical model?</a:t>
            </a:r>
          </a:p>
          <a:p>
            <a:pPr marL="0" indent="0">
              <a:spcBef>
                <a:spcPts val="0"/>
              </a:spcBef>
              <a:spcAft>
                <a:spcPts val="0"/>
              </a:spcAft>
              <a:buNone/>
            </a:pPr>
            <a:endParaRPr lang="en-US" dirty="0"/>
          </a:p>
        </p:txBody>
      </p:sp>
      <p:sp>
        <p:nvSpPr>
          <p:cNvPr id="4" name="Rectangle 3"/>
          <p:cNvSpPr txBox="1">
            <a:spLocks noChangeArrowheads="1"/>
          </p:cNvSpPr>
          <p:nvPr/>
        </p:nvSpPr>
        <p:spPr bwMode="auto">
          <a:xfrm>
            <a:off x="381000" y="4572000"/>
            <a:ext cx="81534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eaLnBrk="0" hangingPunct="0">
              <a:lnSpc>
                <a:spcPct val="150000"/>
              </a:lnSpc>
              <a:spcBef>
                <a:spcPct val="75000"/>
              </a:spcBef>
              <a:spcAft>
                <a:spcPct val="5000"/>
              </a:spcAft>
              <a:buClr>
                <a:schemeClr val="folHlink"/>
              </a:buClr>
              <a:buSzPct val="60000"/>
              <a:defRPr/>
            </a:pPr>
            <a:r>
              <a:rPr lang="en-US" sz="1400" b="0" dirty="0" smtClean="0">
                <a:latin typeface="+mn-lt"/>
              </a:rPr>
              <a:t>      </a:t>
            </a:r>
            <a:r>
              <a:rPr lang="en-US" sz="1400" b="0" dirty="0">
                <a:latin typeface="+mn-lt"/>
              </a:rPr>
              <a:t>H. Zhang, </a:t>
            </a:r>
            <a:r>
              <a:rPr lang="en-US" sz="1400" b="0" dirty="0" smtClean="0">
                <a:latin typeface="+mn-lt"/>
              </a:rPr>
              <a:t>X. </a:t>
            </a:r>
            <a:r>
              <a:rPr lang="en-US" sz="1400" b="0" dirty="0" err="1" smtClean="0">
                <a:latin typeface="+mn-lt"/>
              </a:rPr>
              <a:t>Che</a:t>
            </a:r>
            <a:r>
              <a:rPr lang="en-US" sz="1400" b="0" dirty="0" smtClean="0">
                <a:latin typeface="+mn-lt"/>
              </a:rPr>
              <a:t>, X. Liu, X. </a:t>
            </a:r>
            <a:r>
              <a:rPr lang="en-US" sz="1400" b="0" dirty="0" err="1" smtClean="0">
                <a:latin typeface="+mn-lt"/>
              </a:rPr>
              <a:t>Ju</a:t>
            </a:r>
            <a:r>
              <a:rPr lang="en-US" sz="1400" b="0" dirty="0" smtClean="0">
                <a:latin typeface="+mn-lt"/>
              </a:rPr>
              <a:t>, “Adaptive Instantiation of the Protocol Interference Model in Wireless Networked Sensing and Control”, </a:t>
            </a:r>
            <a:r>
              <a:rPr lang="en-US" sz="1400" b="0" i="1" dirty="0" smtClean="0">
                <a:latin typeface="+mn-lt"/>
              </a:rPr>
              <a:t>ACM Transactions on Sensor Networks</a:t>
            </a:r>
            <a:r>
              <a:rPr lang="en-US" sz="1400" b="0" dirty="0" smtClean="0">
                <a:latin typeface="+mn-lt"/>
              </a:rPr>
              <a:t>, 10(2), 2014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610600" cy="5410200"/>
          </a:xfrm>
        </p:spPr>
        <p:txBody>
          <a:bodyPr/>
          <a:lstStyle/>
          <a:p>
            <a:r>
              <a:rPr lang="en-US" dirty="0"/>
              <a:t>Stochastic-geometry-based analysis of </a:t>
            </a:r>
            <a:r>
              <a:rPr lang="en-US" dirty="0" smtClean="0"/>
              <a:t>protocol-model-based </a:t>
            </a:r>
            <a:r>
              <a:rPr lang="en-US" dirty="0"/>
              <a:t>scheduling</a:t>
            </a:r>
          </a:p>
          <a:p>
            <a:r>
              <a:rPr lang="en-US" dirty="0" smtClean="0"/>
              <a:t>Observations </a:t>
            </a:r>
          </a:p>
          <a:p>
            <a:pPr lvl="1"/>
            <a:r>
              <a:rPr lang="en-US" altLang="zh-CN" dirty="0" smtClean="0"/>
              <a:t>Protocol-model</a:t>
            </a:r>
            <a:r>
              <a:rPr lang="en-US" altLang="zh-CN" dirty="0" smtClean="0">
                <a:ea typeface="宋体" pitchFamily="2" charset="-122"/>
              </a:rPr>
              <a:t>-based </a:t>
            </a:r>
            <a:r>
              <a:rPr lang="en-US" altLang="zh-CN" dirty="0">
                <a:ea typeface="宋体" pitchFamily="2" charset="-122"/>
              </a:rPr>
              <a:t>scheduling is highly sensitive to the choice of </a:t>
            </a:r>
            <a:r>
              <a:rPr lang="en-US" altLang="zh-CN" dirty="0" smtClean="0">
                <a:ea typeface="宋体" pitchFamily="2" charset="-122"/>
              </a:rPr>
              <a:t>interference range parameter </a:t>
            </a:r>
            <a:r>
              <a:rPr lang="en-US" altLang="zh-CN" i="1" dirty="0" smtClean="0">
                <a:ea typeface="宋体" pitchFamily="2" charset="-122"/>
              </a:rPr>
              <a:t>K</a:t>
            </a:r>
            <a:endParaRPr lang="en-US" altLang="zh-CN" i="1" dirty="0">
              <a:ea typeface="宋体" pitchFamily="2" charset="-122"/>
            </a:endParaRPr>
          </a:p>
          <a:p>
            <a:pPr lvl="1"/>
            <a:r>
              <a:rPr lang="en-US" dirty="0" smtClean="0"/>
              <a:t>Inherent tradeoff between </a:t>
            </a:r>
            <a:r>
              <a:rPr lang="en-US" dirty="0"/>
              <a:t>per-link reliability </a:t>
            </a:r>
            <a:r>
              <a:rPr lang="en-US" dirty="0" smtClean="0"/>
              <a:t>and network </a:t>
            </a:r>
            <a:r>
              <a:rPr lang="en-US" dirty="0"/>
              <a:t>throughput </a:t>
            </a:r>
            <a:endParaRPr lang="en-US" dirty="0" smtClean="0"/>
          </a:p>
          <a:p>
            <a:pPr lvl="2">
              <a:lnSpc>
                <a:spcPct val="100000"/>
              </a:lnSpc>
            </a:pPr>
            <a:r>
              <a:rPr lang="en-US" dirty="0" smtClean="0"/>
              <a:t>Highest </a:t>
            </a:r>
            <a:r>
              <a:rPr lang="en-US" dirty="0"/>
              <a:t>throughput is usually achieved at a </a:t>
            </a:r>
            <a:r>
              <a:rPr lang="en-US" i="1" dirty="0"/>
              <a:t>K</a:t>
            </a:r>
            <a:r>
              <a:rPr lang="en-US" dirty="0"/>
              <a:t> less than the minimum </a:t>
            </a:r>
            <a:r>
              <a:rPr lang="en-US" i="1" dirty="0"/>
              <a:t>K</a:t>
            </a:r>
            <a:r>
              <a:rPr lang="en-US" dirty="0"/>
              <a:t> for ensuring a certain minimum link </a:t>
            </a:r>
            <a:r>
              <a:rPr lang="en-US" dirty="0" smtClean="0"/>
              <a:t>reliability, especially for mission-critical </a:t>
            </a:r>
            <a:r>
              <a:rPr lang="en-US" dirty="0"/>
              <a:t>sensing and </a:t>
            </a:r>
            <a:r>
              <a:rPr lang="en-US" dirty="0" smtClean="0"/>
              <a:t>control</a:t>
            </a:r>
            <a:r>
              <a:rPr lang="en-US" dirty="0"/>
              <a:t> </a:t>
            </a:r>
            <a:r>
              <a:rPr lang="en-US" dirty="0" smtClean="0"/>
              <a:t>where</a:t>
            </a:r>
            <a:r>
              <a:rPr lang="en-US" sz="1400" dirty="0" smtClean="0"/>
              <a:t> </a:t>
            </a:r>
            <a:r>
              <a:rPr lang="en-US" dirty="0"/>
              <a:t>reliability requirement is high</a:t>
            </a:r>
            <a:endParaRPr lang="en-US" dirty="0" smtClean="0"/>
          </a:p>
          <a:p>
            <a:pPr lvl="1"/>
            <a:r>
              <a:rPr lang="en-US" dirty="0" smtClean="0"/>
              <a:t>Ensuring reliability tends to reduce delay</a:t>
            </a:r>
            <a:endParaRPr lang="en-US" dirty="0"/>
          </a:p>
          <a:p>
            <a:r>
              <a:rPr lang="en-US" dirty="0" smtClean="0"/>
              <a:t>Idea</a:t>
            </a:r>
          </a:p>
          <a:p>
            <a:pPr lvl="1"/>
            <a:r>
              <a:rPr lang="en-US" dirty="0" smtClean="0"/>
              <a:t>Instantiating </a:t>
            </a:r>
            <a:r>
              <a:rPr lang="en-US" dirty="0"/>
              <a:t>the </a:t>
            </a:r>
            <a:r>
              <a:rPr lang="en-US" dirty="0" smtClean="0"/>
              <a:t>protocol interference </a:t>
            </a:r>
            <a:r>
              <a:rPr lang="en-US" dirty="0"/>
              <a:t>model based on link reliability </a:t>
            </a:r>
            <a:r>
              <a:rPr lang="en-US" dirty="0" smtClean="0"/>
              <a:t>requirement (e.g., posed by control algorithms)</a:t>
            </a:r>
          </a:p>
        </p:txBody>
      </p:sp>
      <p:sp>
        <p:nvSpPr>
          <p:cNvPr id="2" name="Title 1"/>
          <p:cNvSpPr>
            <a:spLocks noGrp="1"/>
          </p:cNvSpPr>
          <p:nvPr>
            <p:ph type="title"/>
          </p:nvPr>
        </p:nvSpPr>
        <p:spPr>
          <a:xfrm>
            <a:off x="381000" y="-152400"/>
            <a:ext cx="7793038" cy="1143000"/>
          </a:xfrm>
        </p:spPr>
        <p:txBody>
          <a:bodyPr/>
          <a:lstStyle/>
          <a:p>
            <a:r>
              <a:rPr lang="en-US" dirty="0" smtClean="0"/>
              <a:t>Properties of protocol-model-based scheduling</a:t>
            </a:r>
            <a:endParaRPr lang="en-US" dirty="0"/>
          </a:p>
        </p:txBody>
      </p:sp>
    </p:spTree>
    <p:extLst>
      <p:ext uri="{BB962C8B-B14F-4D97-AF65-F5344CB8AC3E}">
        <p14:creationId xmlns:p14="http://schemas.microsoft.com/office/powerpoint/2010/main" val="2200129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038600"/>
            <a:ext cx="8763000" cy="2819400"/>
          </a:xfrm>
        </p:spPr>
        <p:txBody>
          <a:bodyPr/>
          <a:lstStyle/>
          <a:p>
            <a:pPr marL="0" indent="0">
              <a:buNone/>
            </a:pPr>
            <a:r>
              <a:rPr lang="en-US" dirty="0" smtClean="0"/>
              <a:t>      Suitable for designing distributed protocols:</a:t>
            </a:r>
          </a:p>
          <a:p>
            <a:pPr lvl="1"/>
            <a:r>
              <a:rPr lang="en-US" dirty="0"/>
              <a:t>Both signal strength and link reliability are </a:t>
            </a:r>
            <a:r>
              <a:rPr lang="en-US" i="1" dirty="0"/>
              <a:t>locally measurable</a:t>
            </a:r>
          </a:p>
          <a:p>
            <a:pPr lvl="1"/>
            <a:r>
              <a:rPr lang="en-US" i="1" dirty="0"/>
              <a:t>K</a:t>
            </a:r>
            <a:r>
              <a:rPr lang="en-US" dirty="0"/>
              <a:t> is </a:t>
            </a:r>
            <a:r>
              <a:rPr lang="en-US" i="1" dirty="0"/>
              <a:t>locally controllable </a:t>
            </a:r>
          </a:p>
          <a:p>
            <a:pPr lvl="1"/>
            <a:r>
              <a:rPr lang="en-US" dirty="0" smtClean="0"/>
              <a:t>Signal-strength-based </a:t>
            </a:r>
            <a:r>
              <a:rPr lang="en-US" dirty="0"/>
              <a:t>definition can deal with wireless channel </a:t>
            </a:r>
            <a:r>
              <a:rPr lang="en-US" dirty="0" smtClean="0"/>
              <a:t>irregularity</a:t>
            </a:r>
            <a:endParaRPr lang="en-US" dirty="0"/>
          </a:p>
        </p:txBody>
      </p:sp>
      <p:sp>
        <p:nvSpPr>
          <p:cNvPr id="28" name="Content Placeholder 2"/>
          <p:cNvSpPr txBox="1">
            <a:spLocks/>
          </p:cNvSpPr>
          <p:nvPr/>
        </p:nvSpPr>
        <p:spPr bwMode="auto">
          <a:xfrm>
            <a:off x="3581400" y="1818640"/>
            <a:ext cx="5181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457200" lvl="1" indent="0">
              <a:lnSpc>
                <a:spcPct val="100000"/>
              </a:lnSpc>
              <a:buNone/>
            </a:pPr>
            <a:r>
              <a:rPr lang="en-US" sz="1600" b="0" kern="0" dirty="0" smtClean="0"/>
              <a:t>Given a transmission from </a:t>
            </a:r>
            <a:r>
              <a:rPr lang="en-US" sz="1600" b="0" i="1" kern="0" dirty="0" smtClean="0"/>
              <a:t>S</a:t>
            </a:r>
            <a:r>
              <a:rPr lang="en-US" sz="1600" b="0" kern="0" dirty="0" smtClean="0"/>
              <a:t> to </a:t>
            </a:r>
            <a:r>
              <a:rPr lang="en-US" sz="1600" b="0" i="1" kern="0" dirty="0" smtClean="0"/>
              <a:t>R</a:t>
            </a:r>
            <a:r>
              <a:rPr lang="en-US" sz="1600" b="0" kern="0" dirty="0" smtClean="0"/>
              <a:t>, a concurrent transmitter </a:t>
            </a:r>
            <a:r>
              <a:rPr lang="en-US" sz="1600" b="0" i="1" kern="0" dirty="0" smtClean="0"/>
              <a:t>C</a:t>
            </a:r>
            <a:r>
              <a:rPr lang="en-US" sz="1600" b="0" kern="0" dirty="0" smtClean="0"/>
              <a:t> is regarded as interfering with the reception at </a:t>
            </a:r>
            <a:r>
              <a:rPr lang="en-US" sz="1600" b="0" i="1" kern="0" dirty="0" smtClean="0"/>
              <a:t>R</a:t>
            </a:r>
            <a:r>
              <a:rPr lang="en-US" sz="1600" b="0" kern="0" dirty="0" smtClean="0"/>
              <a:t> </a:t>
            </a:r>
            <a:r>
              <a:rPr lang="en-US" sz="1600" b="0" kern="0" dirty="0" err="1" smtClean="0"/>
              <a:t>iff</a:t>
            </a:r>
            <a:r>
              <a:rPr lang="en-US" sz="1600" b="0" kern="0" dirty="0" smtClean="0"/>
              <a:t>.</a:t>
            </a:r>
          </a:p>
        </p:txBody>
      </p:sp>
      <p:sp>
        <p:nvSpPr>
          <p:cNvPr id="14" name="Freeform 13"/>
          <p:cNvSpPr/>
          <p:nvPr/>
        </p:nvSpPr>
        <p:spPr bwMode="auto">
          <a:xfrm>
            <a:off x="1219200" y="1808480"/>
            <a:ext cx="1737360" cy="1666240"/>
          </a:xfrm>
          <a:custGeom>
            <a:avLst/>
            <a:gdLst>
              <a:gd name="connsiteX0" fmla="*/ 1600200 w 1737360"/>
              <a:gd name="connsiteY0" fmla="*/ 474980 h 1666240"/>
              <a:gd name="connsiteX1" fmla="*/ 441960 w 1737360"/>
              <a:gd name="connsiteY1" fmla="*/ 63500 h 1666240"/>
              <a:gd name="connsiteX2" fmla="*/ 15240 w 1737360"/>
              <a:gd name="connsiteY2" fmla="*/ 855980 h 1666240"/>
              <a:gd name="connsiteX3" fmla="*/ 350520 w 1737360"/>
              <a:gd name="connsiteY3" fmla="*/ 1328420 h 1666240"/>
              <a:gd name="connsiteX4" fmla="*/ 609600 w 1737360"/>
              <a:gd name="connsiteY4" fmla="*/ 1663700 h 1666240"/>
              <a:gd name="connsiteX5" fmla="*/ 1264920 w 1737360"/>
              <a:gd name="connsiteY5" fmla="*/ 1313180 h 1666240"/>
              <a:gd name="connsiteX6" fmla="*/ 1600200 w 1737360"/>
              <a:gd name="connsiteY6" fmla="*/ 474980 h 166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360" h="1666240">
                <a:moveTo>
                  <a:pt x="1600200" y="474980"/>
                </a:moveTo>
                <a:cubicBezTo>
                  <a:pt x="1463040" y="266700"/>
                  <a:pt x="706120" y="0"/>
                  <a:pt x="441960" y="63500"/>
                </a:cubicBezTo>
                <a:cubicBezTo>
                  <a:pt x="177800" y="127000"/>
                  <a:pt x="30480" y="645160"/>
                  <a:pt x="15240" y="855980"/>
                </a:cubicBezTo>
                <a:cubicBezTo>
                  <a:pt x="0" y="1066800"/>
                  <a:pt x="251460" y="1193800"/>
                  <a:pt x="350520" y="1328420"/>
                </a:cubicBezTo>
                <a:cubicBezTo>
                  <a:pt x="449580" y="1463040"/>
                  <a:pt x="457200" y="1666240"/>
                  <a:pt x="609600" y="1663700"/>
                </a:cubicBezTo>
                <a:cubicBezTo>
                  <a:pt x="762000" y="1661160"/>
                  <a:pt x="1102360" y="1511300"/>
                  <a:pt x="1264920" y="1313180"/>
                </a:cubicBezTo>
                <a:cubicBezTo>
                  <a:pt x="1427480" y="1115060"/>
                  <a:pt x="1737360" y="683260"/>
                  <a:pt x="1600200" y="474980"/>
                </a:cubicBezTo>
                <a:close/>
              </a:path>
            </a:pathLst>
          </a:custGeom>
          <a:solidFill>
            <a:srgbClr val="FF0000">
              <a:alpha val="22000"/>
            </a:srgb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 name="Title 1"/>
          <p:cNvSpPr>
            <a:spLocks noGrp="1"/>
          </p:cNvSpPr>
          <p:nvPr>
            <p:ph type="title"/>
          </p:nvPr>
        </p:nvSpPr>
        <p:spPr>
          <a:xfrm>
            <a:off x="609600" y="-76200"/>
            <a:ext cx="7793038" cy="1143000"/>
          </a:xfrm>
        </p:spPr>
        <p:txBody>
          <a:bodyPr/>
          <a:lstStyle/>
          <a:p>
            <a:r>
              <a:rPr lang="en-US" dirty="0"/>
              <a:t>Physical-Ratio-K (PRK) interference model</a:t>
            </a:r>
          </a:p>
        </p:txBody>
      </p:sp>
      <p:graphicFrame>
        <p:nvGraphicFramePr>
          <p:cNvPr id="4" name="Object 3"/>
          <p:cNvGraphicFramePr>
            <a:graphicFrameLocks noChangeAspect="1"/>
          </p:cNvGraphicFramePr>
          <p:nvPr>
            <p:extLst>
              <p:ext uri="{D42A27DB-BD31-4B8C-83A1-F6EECF244321}">
                <p14:modId xmlns:p14="http://schemas.microsoft.com/office/powerpoint/2010/main" val="3113896288"/>
              </p:ext>
            </p:extLst>
          </p:nvPr>
        </p:nvGraphicFramePr>
        <p:xfrm>
          <a:off x="4940300" y="2754948"/>
          <a:ext cx="1993900" cy="796925"/>
        </p:xfrm>
        <a:graphic>
          <a:graphicData uri="http://schemas.openxmlformats.org/presentationml/2006/ole">
            <mc:AlternateContent xmlns:mc="http://schemas.openxmlformats.org/markup-compatibility/2006">
              <mc:Choice xmlns:v="urn:schemas-microsoft-com:vml" Requires="v">
                <p:oleObj spid="_x0000_s421627" name="Equation" r:id="rId4" imgW="1143000" imgH="457200" progId="Equation.3">
                  <p:embed/>
                </p:oleObj>
              </mc:Choice>
              <mc:Fallback>
                <p:oleObj name="Equation" r:id="rId4" imgW="1143000" imgH="457200" progId="Equation.3">
                  <p:embed/>
                  <p:pic>
                    <p:nvPicPr>
                      <p:cNvPr id="0" name=""/>
                      <p:cNvPicPr>
                        <a:picLocks noChangeAspect="1" noChangeArrowheads="1"/>
                      </p:cNvPicPr>
                      <p:nvPr/>
                    </p:nvPicPr>
                    <p:blipFill>
                      <a:blip r:embed="rId5"/>
                      <a:srcRect/>
                      <a:stretch>
                        <a:fillRect/>
                      </a:stretch>
                    </p:blipFill>
                    <p:spPr bwMode="auto">
                      <a:xfrm>
                        <a:off x="4940300" y="2754948"/>
                        <a:ext cx="1993900" cy="796925"/>
                      </a:xfrm>
                      <a:prstGeom prst="rect">
                        <a:avLst/>
                      </a:prstGeom>
                      <a:noFill/>
                      <a:extLst/>
                    </p:spPr>
                  </p:pic>
                </p:oleObj>
              </mc:Fallback>
            </mc:AlternateContent>
          </a:graphicData>
        </a:graphic>
      </p:graphicFrame>
      <p:cxnSp>
        <p:nvCxnSpPr>
          <p:cNvPr id="17" name="Straight Arrow Connector 16"/>
          <p:cNvCxnSpPr/>
          <p:nvPr/>
        </p:nvCxnSpPr>
        <p:spPr bwMode="auto">
          <a:xfrm flipV="1">
            <a:off x="5105400" y="3200400"/>
            <a:ext cx="0" cy="294640"/>
          </a:xfrm>
          <a:prstGeom prst="straightConnector1">
            <a:avLst/>
          </a:prstGeom>
          <a:solidFill>
            <a:schemeClr val="accent1"/>
          </a:solidFill>
          <a:ln w="57150" cap="flat" cmpd="sng" algn="ctr">
            <a:solidFill>
              <a:srgbClr val="FF0066"/>
            </a:solidFill>
            <a:prstDash val="solid"/>
            <a:miter lim="800000"/>
            <a:headEnd type="none" w="med" len="med"/>
            <a:tailEnd type="triangle" w="med" len="med"/>
          </a:ln>
          <a:effectLst/>
        </p:spPr>
      </p:cxnSp>
      <p:cxnSp>
        <p:nvCxnSpPr>
          <p:cNvPr id="19" name="Straight Arrow Connector 18"/>
          <p:cNvCxnSpPr/>
          <p:nvPr/>
        </p:nvCxnSpPr>
        <p:spPr bwMode="auto">
          <a:xfrm flipH="1">
            <a:off x="6210300" y="2514600"/>
            <a:ext cx="190500" cy="252978"/>
          </a:xfrm>
          <a:prstGeom prst="straightConnector1">
            <a:avLst/>
          </a:prstGeom>
          <a:solidFill>
            <a:schemeClr val="accent1"/>
          </a:solidFill>
          <a:ln w="57150" cap="flat" cmpd="sng" algn="ctr">
            <a:solidFill>
              <a:srgbClr val="FF0066"/>
            </a:solidFill>
            <a:prstDash val="solid"/>
            <a:miter lim="800000"/>
            <a:headEnd type="none" w="med" len="med"/>
            <a:tailEnd type="triangle" w="med" len="med"/>
          </a:ln>
          <a:effectLst/>
        </p:spPr>
      </p:cxnSp>
      <p:cxnSp>
        <p:nvCxnSpPr>
          <p:cNvPr id="20" name="Straight Arrow Connector 19"/>
          <p:cNvCxnSpPr/>
          <p:nvPr/>
        </p:nvCxnSpPr>
        <p:spPr bwMode="auto">
          <a:xfrm flipV="1">
            <a:off x="6644709" y="3505200"/>
            <a:ext cx="0" cy="314960"/>
          </a:xfrm>
          <a:prstGeom prst="straightConnector1">
            <a:avLst/>
          </a:prstGeom>
          <a:solidFill>
            <a:schemeClr val="accent1"/>
          </a:solidFill>
          <a:ln w="57150" cap="flat" cmpd="sng" algn="ctr">
            <a:solidFill>
              <a:srgbClr val="FF0066"/>
            </a:solidFill>
            <a:prstDash val="solid"/>
            <a:miter lim="800000"/>
            <a:headEnd type="none" w="med" len="med"/>
            <a:tailEnd type="triangle" w="med" len="med"/>
          </a:ln>
          <a:effectLst/>
        </p:spPr>
      </p:cxnSp>
      <p:cxnSp>
        <p:nvCxnSpPr>
          <p:cNvPr id="22" name="Straight Arrow Connector 21"/>
          <p:cNvCxnSpPr/>
          <p:nvPr/>
        </p:nvCxnSpPr>
        <p:spPr bwMode="auto">
          <a:xfrm flipV="1">
            <a:off x="6172200" y="3429000"/>
            <a:ext cx="0" cy="314960"/>
          </a:xfrm>
          <a:prstGeom prst="straightConnector1">
            <a:avLst/>
          </a:prstGeom>
          <a:solidFill>
            <a:schemeClr val="accent1"/>
          </a:solidFill>
          <a:ln w="57150" cap="flat" cmpd="sng" algn="ctr">
            <a:solidFill>
              <a:srgbClr val="FF0066"/>
            </a:solidFill>
            <a:prstDash val="solid"/>
            <a:miter lim="800000"/>
            <a:headEnd type="none" w="med" len="med"/>
            <a:tailEnd type="triangle" w="med" len="med"/>
          </a:ln>
          <a:effectLst/>
        </p:spPr>
      </p:cxnSp>
      <p:cxnSp>
        <p:nvCxnSpPr>
          <p:cNvPr id="23" name="Straight Arrow Connector 22"/>
          <p:cNvCxnSpPr/>
          <p:nvPr/>
        </p:nvCxnSpPr>
        <p:spPr bwMode="auto">
          <a:xfrm flipV="1">
            <a:off x="1234698" y="3180080"/>
            <a:ext cx="315778" cy="314960"/>
          </a:xfrm>
          <a:prstGeom prst="straightConnector1">
            <a:avLst/>
          </a:prstGeom>
          <a:solidFill>
            <a:schemeClr val="accent1"/>
          </a:solidFill>
          <a:ln w="57150" cap="flat" cmpd="sng" algn="ctr">
            <a:solidFill>
              <a:srgbClr val="FF0066"/>
            </a:solidFill>
            <a:prstDash val="solid"/>
            <a:miter lim="800000"/>
            <a:headEnd type="none" w="med" len="med"/>
            <a:tailEnd type="triangle" w="med" len="med"/>
          </a:ln>
          <a:effectLst/>
        </p:spPr>
      </p:cxnSp>
      <p:sp>
        <p:nvSpPr>
          <p:cNvPr id="5" name="Oval 4"/>
          <p:cNvSpPr/>
          <p:nvPr/>
        </p:nvSpPr>
        <p:spPr bwMode="auto">
          <a:xfrm>
            <a:off x="1143000" y="2580640"/>
            <a:ext cx="152400" cy="1524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6" name="Oval 5"/>
          <p:cNvSpPr/>
          <p:nvPr/>
        </p:nvSpPr>
        <p:spPr bwMode="auto">
          <a:xfrm>
            <a:off x="1905000" y="2656840"/>
            <a:ext cx="152400" cy="1524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effectLst/>
              <a:latin typeface="Symbol" pitchFamily="18" charset="2"/>
              <a:ea typeface="宋体" pitchFamily="2" charset="-122"/>
            </a:endParaRPr>
          </a:p>
        </p:txBody>
      </p:sp>
      <p:sp>
        <p:nvSpPr>
          <p:cNvPr id="10" name="TextBox 9"/>
          <p:cNvSpPr txBox="1"/>
          <p:nvPr/>
        </p:nvSpPr>
        <p:spPr>
          <a:xfrm>
            <a:off x="762000" y="2646680"/>
            <a:ext cx="533400" cy="369332"/>
          </a:xfrm>
          <a:prstGeom prst="rect">
            <a:avLst/>
          </a:prstGeom>
          <a:noFill/>
        </p:spPr>
        <p:txBody>
          <a:bodyPr wrap="square" rtlCol="0">
            <a:spAutoFit/>
          </a:bodyPr>
          <a:lstStyle/>
          <a:p>
            <a:r>
              <a:rPr lang="en-US" sz="1800" b="0" i="1" dirty="0" smtClean="0">
                <a:latin typeface="+mn-lt"/>
              </a:rPr>
              <a:t>S</a:t>
            </a:r>
            <a:endParaRPr lang="en-US" sz="1800" b="0" i="1" dirty="0">
              <a:latin typeface="+mn-lt"/>
            </a:endParaRPr>
          </a:p>
        </p:txBody>
      </p:sp>
      <p:sp>
        <p:nvSpPr>
          <p:cNvPr id="11" name="TextBox 10"/>
          <p:cNvSpPr txBox="1"/>
          <p:nvPr/>
        </p:nvSpPr>
        <p:spPr>
          <a:xfrm>
            <a:off x="1798320" y="2799080"/>
            <a:ext cx="411480" cy="369332"/>
          </a:xfrm>
          <a:prstGeom prst="rect">
            <a:avLst/>
          </a:prstGeom>
          <a:noFill/>
        </p:spPr>
        <p:txBody>
          <a:bodyPr wrap="square" rtlCol="0">
            <a:spAutoFit/>
          </a:bodyPr>
          <a:lstStyle/>
          <a:p>
            <a:r>
              <a:rPr lang="en-US" sz="1800" b="0" i="1" dirty="0" smtClean="0">
                <a:latin typeface="+mn-lt"/>
              </a:rPr>
              <a:t>R</a:t>
            </a:r>
            <a:endParaRPr lang="en-US" sz="1800" b="0" i="1" dirty="0">
              <a:latin typeface="+mn-lt"/>
            </a:endParaRPr>
          </a:p>
        </p:txBody>
      </p:sp>
      <p:grpSp>
        <p:nvGrpSpPr>
          <p:cNvPr id="8" name="Group 19"/>
          <p:cNvGrpSpPr/>
          <p:nvPr/>
        </p:nvGrpSpPr>
        <p:grpSpPr>
          <a:xfrm>
            <a:off x="2667000" y="2961640"/>
            <a:ext cx="609600" cy="381000"/>
            <a:chOff x="7391400" y="4038600"/>
            <a:chExt cx="609600" cy="381000"/>
          </a:xfrm>
        </p:grpSpPr>
        <p:sp>
          <p:nvSpPr>
            <p:cNvPr id="9" name="Oval 8"/>
            <p:cNvSpPr/>
            <p:nvPr/>
          </p:nvSpPr>
          <p:spPr bwMode="auto">
            <a:xfrm>
              <a:off x="7467600" y="4038600"/>
              <a:ext cx="152400" cy="152400"/>
            </a:xfrm>
            <a:prstGeom prst="ellipse">
              <a:avLst/>
            </a:prstGeom>
            <a:solidFill>
              <a:srgbClr val="006600"/>
            </a:solidFill>
            <a:ln w="9525" cap="flat" cmpd="sng" algn="ctr">
              <a:solidFill>
                <a:srgbClr val="0066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2" name="TextBox 11"/>
            <p:cNvSpPr txBox="1"/>
            <p:nvPr/>
          </p:nvSpPr>
          <p:spPr>
            <a:xfrm>
              <a:off x="7391400" y="4050268"/>
              <a:ext cx="609600" cy="369332"/>
            </a:xfrm>
            <a:prstGeom prst="rect">
              <a:avLst/>
            </a:prstGeom>
            <a:noFill/>
          </p:spPr>
          <p:txBody>
            <a:bodyPr wrap="square" rtlCol="0">
              <a:spAutoFit/>
            </a:bodyPr>
            <a:lstStyle/>
            <a:p>
              <a:r>
                <a:rPr lang="en-US" sz="1800" b="0" i="1" dirty="0" smtClean="0">
                  <a:solidFill>
                    <a:srgbClr val="006600"/>
                  </a:solidFill>
                  <a:latin typeface="+mn-lt"/>
                </a:rPr>
                <a:t>C</a:t>
              </a:r>
              <a:endParaRPr lang="en-US" sz="1800" b="0" i="1" dirty="0">
                <a:solidFill>
                  <a:srgbClr val="006600"/>
                </a:solidFill>
                <a:latin typeface="+mn-lt"/>
              </a:endParaRPr>
            </a:p>
          </p:txBody>
        </p:sp>
      </p:grpSp>
      <p:cxnSp>
        <p:nvCxnSpPr>
          <p:cNvPr id="16" name="Straight Arrow Connector 15"/>
          <p:cNvCxnSpPr>
            <a:stCxn id="14" idx="0"/>
          </p:cNvCxnSpPr>
          <p:nvPr/>
        </p:nvCxnSpPr>
        <p:spPr bwMode="auto">
          <a:xfrm flipH="1">
            <a:off x="2057400" y="2283460"/>
            <a:ext cx="762000" cy="439420"/>
          </a:xfrm>
          <a:prstGeom prst="straightConnector1">
            <a:avLst/>
          </a:prstGeom>
          <a:solidFill>
            <a:schemeClr val="accent1"/>
          </a:solidFill>
          <a:ln w="9525" cap="flat" cmpd="sng" algn="ctr">
            <a:solidFill>
              <a:schemeClr val="tx2">
                <a:lumMod val="75000"/>
              </a:schemeClr>
            </a:solidFill>
            <a:prstDash val="sysDash"/>
            <a:miter lim="800000"/>
            <a:headEnd type="none" w="med" len="med"/>
            <a:tailEnd type="arrow"/>
          </a:ln>
          <a:effectLst/>
        </p:spPr>
      </p:cxnSp>
      <p:cxnSp>
        <p:nvCxnSpPr>
          <p:cNvPr id="18" name="Straight Connector 17"/>
          <p:cNvCxnSpPr/>
          <p:nvPr/>
        </p:nvCxnSpPr>
        <p:spPr bwMode="auto">
          <a:xfrm>
            <a:off x="1219200" y="2656840"/>
            <a:ext cx="685800" cy="762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aphicFrame>
        <p:nvGraphicFramePr>
          <p:cNvPr id="25" name="Object 24"/>
          <p:cNvGraphicFramePr>
            <a:graphicFrameLocks noChangeAspect="1"/>
          </p:cNvGraphicFramePr>
          <p:nvPr>
            <p:extLst>
              <p:ext uri="{D42A27DB-BD31-4B8C-83A1-F6EECF244321}">
                <p14:modId xmlns:p14="http://schemas.microsoft.com/office/powerpoint/2010/main" val="3132907648"/>
              </p:ext>
            </p:extLst>
          </p:nvPr>
        </p:nvGraphicFramePr>
        <p:xfrm>
          <a:off x="2863850" y="1936750"/>
          <a:ext cx="717550" cy="614363"/>
        </p:xfrm>
        <a:graphic>
          <a:graphicData uri="http://schemas.openxmlformats.org/presentationml/2006/ole">
            <mc:AlternateContent xmlns:mc="http://schemas.openxmlformats.org/markup-compatibility/2006">
              <mc:Choice xmlns:v="urn:schemas-microsoft-com:vml" Requires="v">
                <p:oleObj spid="_x0000_s421628" name="Equation" r:id="rId6" imgW="533160" imgH="457200" progId="Equation.3">
                  <p:embed/>
                </p:oleObj>
              </mc:Choice>
              <mc:Fallback>
                <p:oleObj name="Equation" r:id="rId6" imgW="533160" imgH="457200" progId="Equation.3">
                  <p:embed/>
                  <p:pic>
                    <p:nvPicPr>
                      <p:cNvPr id="0" name=""/>
                      <p:cNvPicPr>
                        <a:picLocks noChangeAspect="1" noChangeArrowheads="1"/>
                      </p:cNvPicPr>
                      <p:nvPr/>
                    </p:nvPicPr>
                    <p:blipFill>
                      <a:blip r:embed="rId7"/>
                      <a:srcRect/>
                      <a:stretch>
                        <a:fillRect/>
                      </a:stretch>
                    </p:blipFill>
                    <p:spPr bwMode="auto">
                      <a:xfrm>
                        <a:off x="2863850" y="1936750"/>
                        <a:ext cx="717550" cy="614363"/>
                      </a:xfrm>
                      <a:prstGeom prst="rect">
                        <a:avLst/>
                      </a:prstGeom>
                      <a:noFill/>
                      <a:ln>
                        <a:noFill/>
                      </a:ln>
                    </p:spPr>
                  </p:pic>
                </p:oleObj>
              </mc:Fallback>
            </mc:AlternateContent>
          </a:graphicData>
        </a:graphic>
      </p:graphicFrame>
      <p:sp>
        <p:nvSpPr>
          <p:cNvPr id="24" name="Oval 23"/>
          <p:cNvSpPr/>
          <p:nvPr/>
        </p:nvSpPr>
        <p:spPr bwMode="auto">
          <a:xfrm>
            <a:off x="2819400" y="1808480"/>
            <a:ext cx="838200" cy="451733"/>
          </a:xfrm>
          <a:prstGeom prst="ellipse">
            <a:avLst/>
          </a:prstGeom>
          <a:noFill/>
          <a:ln w="28575"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6" name="Content Placeholder 2"/>
          <p:cNvSpPr txBox="1">
            <a:spLocks/>
          </p:cNvSpPr>
          <p:nvPr/>
        </p:nvSpPr>
        <p:spPr bwMode="auto">
          <a:xfrm>
            <a:off x="3048000" y="1447800"/>
            <a:ext cx="26289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nSpc>
                <a:spcPct val="100000"/>
              </a:lnSpc>
              <a:buClr>
                <a:srgbClr val="FF0000"/>
              </a:buClr>
              <a:buFont typeface="Wingdings" pitchFamily="2" charset="2"/>
              <a:buNone/>
            </a:pPr>
            <a:r>
              <a:rPr lang="en-US" sz="1600" b="0" kern="0" dirty="0">
                <a:solidFill>
                  <a:srgbClr val="FF3399"/>
                </a:solidFill>
              </a:rPr>
              <a:t>s</a:t>
            </a:r>
            <a:r>
              <a:rPr lang="en-US" sz="1600" b="0" kern="0" dirty="0" smtClean="0">
                <a:solidFill>
                  <a:srgbClr val="FF3399"/>
                </a:solidFill>
              </a:rPr>
              <a:t>ignal strength from </a:t>
            </a:r>
            <a:r>
              <a:rPr lang="en-US" sz="1600" b="0" i="1" kern="0" dirty="0" smtClean="0">
                <a:solidFill>
                  <a:srgbClr val="FF3399"/>
                </a:solidFill>
              </a:rPr>
              <a:t>S</a:t>
            </a:r>
            <a:r>
              <a:rPr lang="en-US" sz="1600" b="0" kern="0" dirty="0" smtClean="0">
                <a:solidFill>
                  <a:srgbClr val="FF3399"/>
                </a:solidFill>
              </a:rPr>
              <a:t> to </a:t>
            </a:r>
            <a:r>
              <a:rPr lang="en-US" sz="1600" b="0" i="1" kern="0" dirty="0" smtClean="0">
                <a:solidFill>
                  <a:srgbClr val="FF3399"/>
                </a:solidFill>
              </a:rPr>
              <a:t>R</a:t>
            </a:r>
            <a:endParaRPr lang="en-US" sz="1600" b="0" i="1" kern="0" dirty="0">
              <a:solidFill>
                <a:srgbClr val="FF3399"/>
              </a:solidFill>
            </a:endParaRPr>
          </a:p>
        </p:txBody>
      </p:sp>
      <p:sp>
        <p:nvSpPr>
          <p:cNvPr id="27" name="Oval 26"/>
          <p:cNvSpPr/>
          <p:nvPr/>
        </p:nvSpPr>
        <p:spPr bwMode="auto">
          <a:xfrm>
            <a:off x="2829732" y="2199468"/>
            <a:ext cx="762000" cy="391160"/>
          </a:xfrm>
          <a:prstGeom prst="ellipse">
            <a:avLst/>
          </a:prstGeom>
          <a:noFill/>
          <a:ln w="28575"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9" name="Content Placeholder 2"/>
          <p:cNvSpPr txBox="1">
            <a:spLocks/>
          </p:cNvSpPr>
          <p:nvPr/>
        </p:nvSpPr>
        <p:spPr bwMode="auto">
          <a:xfrm>
            <a:off x="2836190" y="2554728"/>
            <a:ext cx="1964410" cy="559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nSpc>
                <a:spcPct val="100000"/>
              </a:lnSpc>
              <a:buClr>
                <a:srgbClr val="FF0000"/>
              </a:buClr>
              <a:buFont typeface="Wingdings" pitchFamily="2" charset="2"/>
              <a:buNone/>
            </a:pPr>
            <a:r>
              <a:rPr lang="en-US" sz="1600" b="0" kern="0" dirty="0" smtClean="0">
                <a:solidFill>
                  <a:srgbClr val="FF3399"/>
                </a:solidFill>
              </a:rPr>
              <a:t>function of required PDR </a:t>
            </a:r>
            <a:r>
              <a:rPr lang="en-US" sz="1600" b="0" i="1" kern="0" dirty="0" smtClean="0">
                <a:solidFill>
                  <a:srgbClr val="FF3399"/>
                </a:solidFill>
              </a:rPr>
              <a:t>T</a:t>
            </a:r>
            <a:r>
              <a:rPr lang="en-US" sz="1600" b="0" i="1" kern="0" baseline="-25000" dirty="0" smtClean="0">
                <a:solidFill>
                  <a:srgbClr val="FF3399"/>
                </a:solidFill>
              </a:rPr>
              <a:t>S,R</a:t>
            </a:r>
            <a:endParaRPr lang="en-US" sz="1600" b="0" i="1" kern="0" dirty="0">
              <a:solidFill>
                <a:srgbClr val="FF3399"/>
              </a:solidFill>
            </a:endParaRPr>
          </a:p>
        </p:txBody>
      </p:sp>
      <p:sp>
        <p:nvSpPr>
          <p:cNvPr id="30" name="Oval 29"/>
          <p:cNvSpPr/>
          <p:nvPr/>
        </p:nvSpPr>
        <p:spPr bwMode="auto">
          <a:xfrm>
            <a:off x="4933012" y="2819400"/>
            <a:ext cx="914400" cy="528320"/>
          </a:xfrm>
          <a:prstGeom prst="ellipse">
            <a:avLst/>
          </a:prstGeom>
          <a:noFill/>
          <a:ln w="28575"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31" name="Oval 30"/>
          <p:cNvSpPr/>
          <p:nvPr/>
        </p:nvSpPr>
        <p:spPr bwMode="auto">
          <a:xfrm>
            <a:off x="6019800" y="2579370"/>
            <a:ext cx="914400" cy="1078230"/>
          </a:xfrm>
          <a:prstGeom prst="ellipse">
            <a:avLst/>
          </a:prstGeom>
          <a:noFill/>
          <a:ln w="28575"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32" name="Content Placeholder 2"/>
          <p:cNvSpPr txBox="1">
            <a:spLocks/>
          </p:cNvSpPr>
          <p:nvPr/>
        </p:nvSpPr>
        <p:spPr bwMode="auto">
          <a:xfrm>
            <a:off x="2667938" y="3352800"/>
            <a:ext cx="3275662"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gn="ctr">
              <a:lnSpc>
                <a:spcPct val="100000"/>
              </a:lnSpc>
              <a:buClr>
                <a:srgbClr val="FF0000"/>
              </a:buClr>
              <a:buFont typeface="Wingdings" pitchFamily="2" charset="2"/>
              <a:buNone/>
            </a:pPr>
            <a:r>
              <a:rPr lang="en-US" sz="1600" b="0" kern="0" dirty="0" smtClean="0">
                <a:solidFill>
                  <a:srgbClr val="FF3399"/>
                </a:solidFill>
              </a:rPr>
              <a:t>Interference power from </a:t>
            </a:r>
            <a:r>
              <a:rPr lang="en-US" sz="1600" b="0" i="1" kern="0" dirty="0" smtClean="0">
                <a:solidFill>
                  <a:srgbClr val="FF3399"/>
                </a:solidFill>
              </a:rPr>
              <a:t>C</a:t>
            </a:r>
            <a:r>
              <a:rPr lang="en-US" sz="1600" b="0" kern="0" dirty="0" smtClean="0">
                <a:solidFill>
                  <a:srgbClr val="FF3399"/>
                </a:solidFill>
              </a:rPr>
              <a:t> to </a:t>
            </a:r>
            <a:r>
              <a:rPr lang="en-US" sz="1600" b="0" i="1" kern="0" dirty="0" smtClean="0">
                <a:solidFill>
                  <a:srgbClr val="FF3399"/>
                </a:solidFill>
              </a:rPr>
              <a:t>R</a:t>
            </a:r>
            <a:endParaRPr lang="en-US" sz="1600" b="0" i="1" kern="0" dirty="0">
              <a:solidFill>
                <a:srgbClr val="FF3399"/>
              </a:solidFill>
            </a:endParaRPr>
          </a:p>
        </p:txBody>
      </p:sp>
    </p:spTree>
    <p:extLst>
      <p:ext uri="{BB962C8B-B14F-4D97-AF65-F5344CB8AC3E}">
        <p14:creationId xmlns:p14="http://schemas.microsoft.com/office/powerpoint/2010/main" val="15747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500"/>
                            </p:stCondLst>
                            <p:childTnLst>
                              <p:par>
                                <p:cTn id="25" presetID="1" presetClass="entr" presetSubtype="0" fill="hold" nodeType="afterEffect">
                                  <p:stCondLst>
                                    <p:cond delay="20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6">
                                            <p:txEl>
                                              <p:pRg st="0" end="0"/>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
                                            <p:txEl>
                                              <p:pRg st="0" end="0"/>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32">
                                            <p:txEl>
                                              <p:pRg st="0" end="0"/>
                                            </p:txEl>
                                          </p:spTgt>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3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
                                            <p:txEl>
                                              <p:pRg st="2" end="2"/>
                                            </p:txEl>
                                          </p:spTgt>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20"/>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
                                            <p:txEl>
                                              <p:pRg st="3" end="3"/>
                                            </p:txEl>
                                          </p:spTgt>
                                        </p:tgtEl>
                                        <p:attrNameLst>
                                          <p:attrName>style.visibility</p:attrName>
                                        </p:attrNameLst>
                                      </p:cBhvr>
                                      <p:to>
                                        <p:strVal val="visible"/>
                                      </p:to>
                                    </p:set>
                                  </p:childTnLst>
                                </p:cTn>
                              </p:par>
                              <p:par>
                                <p:cTn id="103" presetID="1" presetClass="exit" presetSubtype="0" fill="hold" nodeType="withEffect">
                                  <p:stCondLst>
                                    <p:cond delay="0"/>
                                  </p:stCondLst>
                                  <p:childTnLst>
                                    <p:set>
                                      <p:cBhvr>
                                        <p:cTn id="10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10" grpId="0"/>
      <p:bldP spid="11" grpId="0"/>
      <p:bldP spid="24" grpId="0" animBg="1"/>
      <p:bldP spid="24" grpId="1" animBg="1"/>
      <p:bldP spid="26" grpId="0" build="p"/>
      <p:bldP spid="26" grpId="1" build="allAtOnce"/>
      <p:bldP spid="27" grpId="0" animBg="1"/>
      <p:bldP spid="27" grpId="1" animBg="1"/>
      <p:bldP spid="29" grpId="0" build="p"/>
      <p:bldP spid="29" grpId="1" build="allAtOnce"/>
      <p:bldP spid="30" grpId="0" animBg="1"/>
      <p:bldP spid="30" grpId="1" animBg="1"/>
      <p:bldP spid="31" grpId="0" animBg="1"/>
      <p:bldP spid="31" grpId="1" animBg="1"/>
      <p:bldP spid="32" grpId="0" build="p"/>
      <p:bldP spid="32" grpI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Optimality of PRK-based scheduling </a:t>
            </a:r>
            <a:endParaRPr lang="en-US" dirty="0"/>
          </a:p>
        </p:txBody>
      </p:sp>
      <p:pic>
        <p:nvPicPr>
          <p:cNvPr id="4" name="Content Placeholder 3" descr="Optimality-Grid-ThroughputLoss.emf"/>
          <p:cNvPicPr>
            <a:picLocks noGrp="1" noChangeAspect="1"/>
          </p:cNvPicPr>
          <p:nvPr>
            <p:ph idx="1"/>
          </p:nvPr>
        </p:nvPicPr>
        <p:blipFill>
          <a:blip r:embed="rId2" cstate="print"/>
          <a:stretch>
            <a:fillRect/>
          </a:stretch>
        </p:blipFill>
        <p:spPr>
          <a:xfrm>
            <a:off x="228600" y="1752600"/>
            <a:ext cx="5715001" cy="4108912"/>
          </a:xfrm>
        </p:spPr>
      </p:pic>
      <p:sp>
        <p:nvSpPr>
          <p:cNvPr id="5" name="Content Placeholder 2"/>
          <p:cNvSpPr txBox="1">
            <a:spLocks/>
          </p:cNvSpPr>
          <p:nvPr/>
        </p:nvSpPr>
        <p:spPr bwMode="auto">
          <a:xfrm>
            <a:off x="5638800" y="2667000"/>
            <a:ext cx="35052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75000"/>
              </a:spcBef>
              <a:spcAft>
                <a:spcPct val="5000"/>
              </a:spcAft>
              <a:buClr>
                <a:schemeClr val="folHlink"/>
              </a:buClr>
              <a:buSzPct val="60000"/>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    Throughput loss is small, and it tends to decrease as the PDR requirement increases. </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6" name="Oval 5"/>
          <p:cNvSpPr/>
          <p:nvPr/>
        </p:nvSpPr>
        <p:spPr bwMode="auto">
          <a:xfrm>
            <a:off x="4114800" y="4648200"/>
            <a:ext cx="1371600" cy="1066800"/>
          </a:xfrm>
          <a:prstGeom prst="ellipse">
            <a:avLst/>
          </a:prstGeom>
          <a:noFill/>
          <a:ln w="28575" cap="flat" cmpd="sng" algn="ctr">
            <a:solidFill>
              <a:srgbClr val="33993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cxnSp>
        <p:nvCxnSpPr>
          <p:cNvPr id="7" name="Straight Arrow Connector 6"/>
          <p:cNvCxnSpPr/>
          <p:nvPr/>
        </p:nvCxnSpPr>
        <p:spPr bwMode="auto">
          <a:xfrm flipH="1">
            <a:off x="990600" y="5105400"/>
            <a:ext cx="3115158" cy="0"/>
          </a:xfrm>
          <a:prstGeom prst="straightConnector1">
            <a:avLst/>
          </a:prstGeom>
          <a:solidFill>
            <a:schemeClr val="accent1"/>
          </a:solidFill>
          <a:ln w="38100" cap="flat" cmpd="sng" algn="ctr">
            <a:solidFill>
              <a:srgbClr val="339933"/>
            </a:solidFill>
            <a:prstDash val="solid"/>
            <a:miter lim="800000"/>
            <a:headEnd type="none" w="med" len="me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verification: </a:t>
            </a:r>
            <a:r>
              <a:rPr lang="en-US" dirty="0" err="1" smtClean="0"/>
              <a:t>NetEye</a:t>
            </a:r>
            <a:r>
              <a:rPr lang="en-US" dirty="0" smtClean="0"/>
              <a:t> </a:t>
            </a:r>
            <a:endParaRPr lang="en-US" dirty="0"/>
          </a:p>
        </p:txBody>
      </p:sp>
      <p:pic>
        <p:nvPicPr>
          <p:cNvPr id="110594" name="Picture 2" descr="F:\Hongwei\DNC\Projects\O-Sense\Photos\select\node.jpg"/>
          <p:cNvPicPr>
            <a:picLocks noChangeAspect="1" noChangeArrowheads="1"/>
          </p:cNvPicPr>
          <p:nvPr/>
        </p:nvPicPr>
        <p:blipFill>
          <a:blip r:embed="rId2" cstate="print"/>
          <a:srcRect/>
          <a:stretch>
            <a:fillRect/>
          </a:stretch>
        </p:blipFill>
        <p:spPr bwMode="auto">
          <a:xfrm>
            <a:off x="5562600" y="2285768"/>
            <a:ext cx="2743200" cy="2057633"/>
          </a:xfrm>
          <a:prstGeom prst="rect">
            <a:avLst/>
          </a:prstGeom>
          <a:noFill/>
        </p:spPr>
      </p:pic>
      <p:cxnSp>
        <p:nvCxnSpPr>
          <p:cNvPr id="7" name="Straight Connector 6"/>
          <p:cNvCxnSpPr/>
          <p:nvPr/>
        </p:nvCxnSpPr>
        <p:spPr bwMode="auto">
          <a:xfrm rot="10800000" flipV="1">
            <a:off x="4495801" y="3733801"/>
            <a:ext cx="2362201" cy="533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10" name="Picture 3" descr="F:\Hongwei\DNC\Projects\NetEye\Photos\select\NetEye.jpg"/>
          <p:cNvPicPr>
            <a:picLocks noChangeAspect="1" noChangeArrowheads="1"/>
          </p:cNvPicPr>
          <p:nvPr/>
        </p:nvPicPr>
        <p:blipFill>
          <a:blip r:embed="rId3" cstate="print"/>
          <a:srcRect/>
          <a:stretch>
            <a:fillRect/>
          </a:stretch>
        </p:blipFill>
        <p:spPr bwMode="auto">
          <a:xfrm>
            <a:off x="990600" y="1981200"/>
            <a:ext cx="3962400" cy="336262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People-centric wireless communication (1880 -)</a:t>
            </a:r>
            <a:endParaRPr lang="en-US" dirty="0"/>
          </a:p>
        </p:txBody>
      </p:sp>
      <p:sp>
        <p:nvSpPr>
          <p:cNvPr id="3" name="Content Placeholder 2"/>
          <p:cNvSpPr>
            <a:spLocks noGrp="1"/>
          </p:cNvSpPr>
          <p:nvPr>
            <p:ph idx="1"/>
          </p:nvPr>
        </p:nvSpPr>
        <p:spPr>
          <a:xfrm>
            <a:off x="1371600" y="3124200"/>
            <a:ext cx="1981200" cy="533400"/>
          </a:xfrm>
        </p:spPr>
        <p:txBody>
          <a:bodyPr/>
          <a:lstStyle/>
          <a:p>
            <a:pPr marL="0" indent="0" algn="ctr">
              <a:lnSpc>
                <a:spcPct val="100000"/>
              </a:lnSpc>
              <a:buNone/>
            </a:pPr>
            <a:r>
              <a:rPr lang="en-US" sz="1200" dirty="0" err="1" smtClean="0"/>
              <a:t>Photophone</a:t>
            </a:r>
            <a:endParaRPr lang="en-US" sz="1200" dirty="0"/>
          </a:p>
          <a:p>
            <a:pPr marL="0" indent="0" algn="ctr">
              <a:lnSpc>
                <a:spcPct val="100000"/>
              </a:lnSpc>
              <a:buNone/>
            </a:pPr>
            <a:r>
              <a:rPr lang="en-US" sz="1200" dirty="0" smtClean="0"/>
              <a:t>by Bell &amp; </a:t>
            </a:r>
            <a:r>
              <a:rPr lang="en-US" sz="1200" dirty="0" err="1" smtClean="0"/>
              <a:t>Tainter</a:t>
            </a:r>
            <a:r>
              <a:rPr lang="en-US" sz="1200" dirty="0" smtClean="0"/>
              <a:t>, 1880</a:t>
            </a:r>
            <a:endParaRPr lang="en-US" sz="1200" dirty="0"/>
          </a:p>
        </p:txBody>
      </p:sp>
      <p:pic>
        <p:nvPicPr>
          <p:cNvPr id="377858" name="Picture 2" descr="File:Photophony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752599"/>
            <a:ext cx="1981200" cy="1318511"/>
          </a:xfrm>
          <a:prstGeom prst="rect">
            <a:avLst/>
          </a:prstGeom>
          <a:noFill/>
          <a:extLst>
            <a:ext uri="{909E8E84-426E-40DD-AFC4-6F175D3DCCD1}">
              <a14:hiddenFill xmlns:a14="http://schemas.microsoft.com/office/drawing/2010/main">
                <a:solidFill>
                  <a:srgbClr val="FFFFFF"/>
                </a:solidFill>
              </a14:hiddenFill>
            </a:ext>
          </a:extLst>
        </p:spPr>
      </p:pic>
      <p:pic>
        <p:nvPicPr>
          <p:cNvPr id="377860" name="Picture 4" descr="File:Guglielmo Marconi 1901 wireless signal.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1796542"/>
            <a:ext cx="1981200" cy="125145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267200" y="3124200"/>
            <a:ext cx="2667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gn="ctr">
              <a:lnSpc>
                <a:spcPct val="100000"/>
              </a:lnSpc>
              <a:buFont typeface="Wingdings" pitchFamily="2" charset="2"/>
              <a:buNone/>
            </a:pPr>
            <a:r>
              <a:rPr lang="en-US" sz="1200" b="0" kern="0" dirty="0" smtClean="0"/>
              <a:t>Wireless telegraphy across Atlantic</a:t>
            </a:r>
          </a:p>
          <a:p>
            <a:pPr marL="0" indent="0" algn="ctr">
              <a:lnSpc>
                <a:spcPct val="100000"/>
              </a:lnSpc>
              <a:buFont typeface="Wingdings" pitchFamily="2" charset="2"/>
              <a:buNone/>
            </a:pPr>
            <a:r>
              <a:rPr lang="en-US" sz="1200" b="0" kern="0" dirty="0" smtClean="0"/>
              <a:t>by Marconi, 1901</a:t>
            </a:r>
            <a:endParaRPr lang="en-US" sz="1200" b="0" kern="0" dirty="0"/>
          </a:p>
        </p:txBody>
      </p:sp>
      <p:pic>
        <p:nvPicPr>
          <p:cNvPr id="377862" name="Picture 6" descr="https://encrypted-tbn3.gstatic.com/images?q=tbn:ANd9GcTfbBY-3N9amJzR9zCObgjjGCFebe-5x9TTgefJYCyZ1OOxZz3ucKj6ooF7">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7355" y="4572000"/>
            <a:ext cx="1049245" cy="762000"/>
          </a:xfrm>
          <a:prstGeom prst="rect">
            <a:avLst/>
          </a:prstGeom>
          <a:noFill/>
          <a:extLst>
            <a:ext uri="{909E8E84-426E-40DD-AFC4-6F175D3DCCD1}">
              <a14:hiddenFill xmlns:a14="http://schemas.microsoft.com/office/drawing/2010/main">
                <a:solidFill>
                  <a:srgbClr val="FFFFFF"/>
                </a:solidFill>
              </a14:hiddenFill>
            </a:ext>
          </a:extLst>
        </p:spPr>
      </p:pic>
      <p:pic>
        <p:nvPicPr>
          <p:cNvPr id="377866" name="Picture 10" descr="http://bytelib.com/wp-content/uploads/2011/08/cellular-networks.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29708" y="4267200"/>
            <a:ext cx="170429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77869"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1600" y="4241465"/>
            <a:ext cx="1495888" cy="139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9906000" y="4720122"/>
            <a:ext cx="1698844" cy="965173"/>
            <a:chOff x="6073556" y="4445027"/>
            <a:chExt cx="1698844" cy="965173"/>
          </a:xfrm>
        </p:grpSpPr>
        <p:pic>
          <p:nvPicPr>
            <p:cNvPr id="377871" name="Picture 15" descr="https://encrypted-tbn2.gstatic.com/images?q=tbn:ANd9GcSPk4Iuv8PNwZ_fkCN6AOHeTIJzuKag8KpHB6Nr1F-E6mvMsGcFKQ"/>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73556" y="4445027"/>
              <a:ext cx="1622644" cy="888974"/>
            </a:xfrm>
            <a:prstGeom prst="rect">
              <a:avLst/>
            </a:prstGeom>
            <a:noFill/>
            <a:extLst>
              <a:ext uri="{909E8E84-426E-40DD-AFC4-6F175D3DCCD1}">
                <a14:hiddenFill xmlns:a14="http://schemas.microsoft.com/office/drawing/2010/main">
                  <a:solidFill>
                    <a:srgbClr val="FFFFFF"/>
                  </a:solidFill>
                </a14:hiddenFill>
              </a:ext>
            </a:extLst>
          </p:spPr>
        </p:pic>
        <p:pic>
          <p:nvPicPr>
            <p:cNvPr id="377873" name="Picture 17" descr="https://encrypted-tbn2.gstatic.com/images?q=tbn:ANd9GcRzSnWnQXgVvBUbLv7QhOWpCSKMqIr2LJSN-Bi2tO7ekTsjZRL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67600" y="5105400"/>
              <a:ext cx="304800" cy="304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687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Irregularity of NetEye </a:t>
            </a:r>
            <a:endParaRPr lang="en-US" dirty="0"/>
          </a:p>
        </p:txBody>
      </p:sp>
      <p:pic>
        <p:nvPicPr>
          <p:cNvPr id="4" name="Content Placeholder 3" descr="NetEye-PDR-vs-dist.emf"/>
          <p:cNvPicPr>
            <a:picLocks noGrp="1" noChangeAspect="1"/>
          </p:cNvPicPr>
          <p:nvPr>
            <p:ph idx="1"/>
          </p:nvPr>
        </p:nvPicPr>
        <p:blipFill>
          <a:blip r:embed="rId2" cstate="print"/>
          <a:stretch>
            <a:fillRect/>
          </a:stretch>
        </p:blipFill>
        <p:spPr>
          <a:xfrm>
            <a:off x="228600" y="1981200"/>
            <a:ext cx="4611600" cy="2985120"/>
          </a:xfrm>
        </p:spPr>
      </p:pic>
      <p:pic>
        <p:nvPicPr>
          <p:cNvPr id="5" name="Picture 4" descr="NetEye-BackgroundNoise-Histogram.emf"/>
          <p:cNvPicPr>
            <a:picLocks noChangeAspect="1"/>
          </p:cNvPicPr>
          <p:nvPr/>
        </p:nvPicPr>
        <p:blipFill>
          <a:blip r:embed="rId3" cstate="print"/>
          <a:stretch>
            <a:fillRect/>
          </a:stretch>
        </p:blipFill>
        <p:spPr>
          <a:xfrm>
            <a:off x="4572000" y="1987500"/>
            <a:ext cx="4612500" cy="296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results </a:t>
            </a:r>
            <a:endParaRPr lang="en-US" dirty="0"/>
          </a:p>
        </p:txBody>
      </p:sp>
      <p:pic>
        <p:nvPicPr>
          <p:cNvPr id="4" name="Content Placeholder 3" descr="pdr-expt-grid.emf"/>
          <p:cNvPicPr>
            <a:picLocks noGrp="1" noChangeAspect="1"/>
          </p:cNvPicPr>
          <p:nvPr>
            <p:ph idx="1"/>
          </p:nvPr>
        </p:nvPicPr>
        <p:blipFill>
          <a:blip r:embed="rId3" cstate="print"/>
          <a:stretch>
            <a:fillRect/>
          </a:stretch>
        </p:blipFill>
        <p:spPr>
          <a:xfrm>
            <a:off x="152400" y="2057400"/>
            <a:ext cx="4611600" cy="2885760"/>
          </a:xfrm>
        </p:spPr>
      </p:pic>
      <p:pic>
        <p:nvPicPr>
          <p:cNvPr id="5" name="Picture 4" descr="throughput-expt-grid.emf"/>
          <p:cNvPicPr>
            <a:picLocks noChangeAspect="1"/>
          </p:cNvPicPr>
          <p:nvPr/>
        </p:nvPicPr>
        <p:blipFill>
          <a:blip r:embed="rId4" cstate="print"/>
          <a:stretch>
            <a:fillRect/>
          </a:stretch>
        </p:blipFill>
        <p:spPr>
          <a:xfrm>
            <a:off x="4572000" y="2067240"/>
            <a:ext cx="4611600" cy="2885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914400"/>
            <a:ext cx="7271540" cy="1143000"/>
          </a:xfrm>
        </p:spPr>
        <p:txBody>
          <a:bodyPr/>
          <a:lstStyle/>
          <a:p>
            <a:r>
              <a:rPr lang="en-US" dirty="0" smtClean="0"/>
              <a:t>A major challenge in PRK-based scheduling </a:t>
            </a:r>
            <a:endParaRPr lang="en-US" dirty="0"/>
          </a:p>
        </p:txBody>
      </p:sp>
      <p:sp>
        <p:nvSpPr>
          <p:cNvPr id="3" name="Content Placeholder 2"/>
          <p:cNvSpPr>
            <a:spLocks noGrp="1"/>
          </p:cNvSpPr>
          <p:nvPr>
            <p:ph idx="1"/>
          </p:nvPr>
        </p:nvSpPr>
        <p:spPr>
          <a:xfrm>
            <a:off x="685800" y="2362200"/>
            <a:ext cx="8305800" cy="3810000"/>
          </a:xfrm>
        </p:spPr>
        <p:txBody>
          <a:bodyPr/>
          <a:lstStyle/>
          <a:p>
            <a:r>
              <a:rPr lang="en-US" dirty="0" smtClean="0"/>
              <a:t>Difficult to identify close-form relation between            and network and environmental conditions</a:t>
            </a:r>
          </a:p>
          <a:p>
            <a:pPr marL="342900" lvl="1" indent="-342900">
              <a:spcBef>
                <a:spcPct val="75000"/>
              </a:spcBef>
              <a:spcAft>
                <a:spcPct val="5000"/>
              </a:spcAft>
              <a:buClr>
                <a:schemeClr val="folHlink"/>
              </a:buClr>
              <a:buSzPct val="60000"/>
              <a:buFont typeface="Wingdings" pitchFamily="2" charset="2"/>
              <a:buChar char="n"/>
            </a:pPr>
            <a:r>
              <a:rPr lang="en-US" sz="2000" dirty="0"/>
              <a:t>Dynamics and uncertainties in application requirements as well as network and environmental conditions </a:t>
            </a:r>
            <a:endParaRPr lang="en-US" sz="2000" dirty="0" smtClean="0"/>
          </a:p>
          <a:p>
            <a:pPr marL="342900" lvl="1" indent="-342900">
              <a:spcBef>
                <a:spcPct val="75000"/>
              </a:spcBef>
              <a:spcAft>
                <a:spcPct val="5000"/>
              </a:spcAft>
              <a:buClr>
                <a:schemeClr val="folHlink"/>
              </a:buClr>
              <a:buSzPct val="60000"/>
              <a:buFont typeface="Wingdings" pitchFamily="2" charset="2"/>
              <a:buChar char="n"/>
            </a:pPr>
            <a:endParaRPr lang="en-US" sz="2000" dirty="0" smtClean="0"/>
          </a:p>
          <a:p>
            <a:pPr marL="0" indent="0">
              <a:buNone/>
            </a:pPr>
            <a:r>
              <a:rPr lang="en-US" dirty="0" smtClean="0"/>
              <a:t>  </a:t>
            </a:r>
            <a:r>
              <a:rPr lang="en-US" dirty="0" smtClean="0">
                <a:solidFill>
                  <a:srgbClr val="FF0000"/>
                </a:solidFill>
              </a:rPr>
              <a:t>How to </a:t>
            </a:r>
            <a:r>
              <a:rPr lang="en-US" dirty="0" smtClean="0">
                <a:solidFill>
                  <a:srgbClr val="FF0000"/>
                </a:solidFill>
              </a:rPr>
              <a:t>instantiate the PRK model </a:t>
            </a:r>
            <a:r>
              <a:rPr lang="en-US" dirty="0">
                <a:solidFill>
                  <a:srgbClr val="FF0000"/>
                </a:solidFill>
              </a:rPr>
              <a:t>parameter </a:t>
            </a:r>
            <a:r>
              <a:rPr lang="en-US" dirty="0" smtClean="0">
                <a:solidFill>
                  <a:srgbClr val="FF0000"/>
                </a:solidFill>
              </a:rPr>
              <a:t>on the fly?</a:t>
            </a:r>
          </a:p>
        </p:txBody>
      </p:sp>
      <p:graphicFrame>
        <p:nvGraphicFramePr>
          <p:cNvPr id="4" name="Object 3"/>
          <p:cNvGraphicFramePr>
            <a:graphicFrameLocks noChangeAspect="1"/>
          </p:cNvGraphicFramePr>
          <p:nvPr>
            <p:extLst>
              <p:ext uri="{D42A27DB-BD31-4B8C-83A1-F6EECF244321}">
                <p14:modId xmlns:p14="http://schemas.microsoft.com/office/powerpoint/2010/main" val="2913468289"/>
              </p:ext>
            </p:extLst>
          </p:nvPr>
        </p:nvGraphicFramePr>
        <p:xfrm>
          <a:off x="6477000" y="2489200"/>
          <a:ext cx="792481" cy="406400"/>
        </p:xfrm>
        <a:graphic>
          <a:graphicData uri="http://schemas.openxmlformats.org/presentationml/2006/ole">
            <mc:AlternateContent xmlns:mc="http://schemas.openxmlformats.org/markup-compatibility/2006">
              <mc:Choice xmlns:v="urn:schemas-microsoft-com:vml" Requires="v">
                <p:oleObj spid="_x0000_s431783" name="Equation" r:id="rId4" imgW="495000" imgH="253800" progId="Equation.3">
                  <p:embed/>
                </p:oleObj>
              </mc:Choice>
              <mc:Fallback>
                <p:oleObj name="Equation" r:id="rId4" imgW="495000" imgH="253800" progId="Equation.3">
                  <p:embed/>
                  <p:pic>
                    <p:nvPicPr>
                      <p:cNvPr id="0" name=""/>
                      <p:cNvPicPr/>
                      <p:nvPr/>
                    </p:nvPicPr>
                    <p:blipFill>
                      <a:blip r:embed="rId5"/>
                      <a:stretch>
                        <a:fillRect/>
                      </a:stretch>
                    </p:blipFill>
                    <p:spPr>
                      <a:xfrm>
                        <a:off x="6477000" y="2489200"/>
                        <a:ext cx="792481" cy="406400"/>
                      </a:xfrm>
                      <a:prstGeom prst="rect">
                        <a:avLst/>
                      </a:prstGeom>
                    </p:spPr>
                  </p:pic>
                </p:oleObj>
              </mc:Fallback>
            </mc:AlternateContent>
          </a:graphicData>
        </a:graphic>
      </p:graphicFrame>
      <p:grpSp>
        <p:nvGrpSpPr>
          <p:cNvPr id="6" name="Group 5"/>
          <p:cNvGrpSpPr/>
          <p:nvPr/>
        </p:nvGrpSpPr>
        <p:grpSpPr>
          <a:xfrm>
            <a:off x="6705600" y="0"/>
            <a:ext cx="2362200" cy="1381760"/>
            <a:chOff x="6629400" y="152400"/>
            <a:chExt cx="2362200" cy="1381760"/>
          </a:xfrm>
        </p:grpSpPr>
        <p:grpSp>
          <p:nvGrpSpPr>
            <p:cNvPr id="5" name="Group 4"/>
            <p:cNvGrpSpPr/>
            <p:nvPr/>
          </p:nvGrpSpPr>
          <p:grpSpPr>
            <a:xfrm>
              <a:off x="6629400" y="152400"/>
              <a:ext cx="2362200" cy="1381760"/>
              <a:chOff x="6781800" y="76200"/>
              <a:chExt cx="2362200" cy="1229360"/>
            </a:xfrm>
          </p:grpSpPr>
          <p:sp>
            <p:nvSpPr>
              <p:cNvPr id="43" name="Freeform 42"/>
              <p:cNvSpPr/>
              <p:nvPr/>
            </p:nvSpPr>
            <p:spPr bwMode="auto">
              <a:xfrm>
                <a:off x="7164859" y="76200"/>
                <a:ext cx="1455626" cy="1229360"/>
              </a:xfrm>
              <a:custGeom>
                <a:avLst/>
                <a:gdLst>
                  <a:gd name="connsiteX0" fmla="*/ 1600200 w 1737360"/>
                  <a:gd name="connsiteY0" fmla="*/ 474980 h 1666240"/>
                  <a:gd name="connsiteX1" fmla="*/ 441960 w 1737360"/>
                  <a:gd name="connsiteY1" fmla="*/ 63500 h 1666240"/>
                  <a:gd name="connsiteX2" fmla="*/ 15240 w 1737360"/>
                  <a:gd name="connsiteY2" fmla="*/ 855980 h 1666240"/>
                  <a:gd name="connsiteX3" fmla="*/ 350520 w 1737360"/>
                  <a:gd name="connsiteY3" fmla="*/ 1328420 h 1666240"/>
                  <a:gd name="connsiteX4" fmla="*/ 609600 w 1737360"/>
                  <a:gd name="connsiteY4" fmla="*/ 1663700 h 1666240"/>
                  <a:gd name="connsiteX5" fmla="*/ 1264920 w 1737360"/>
                  <a:gd name="connsiteY5" fmla="*/ 1313180 h 1666240"/>
                  <a:gd name="connsiteX6" fmla="*/ 1600200 w 1737360"/>
                  <a:gd name="connsiteY6" fmla="*/ 474980 h 166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360" h="1666240">
                    <a:moveTo>
                      <a:pt x="1600200" y="474980"/>
                    </a:moveTo>
                    <a:cubicBezTo>
                      <a:pt x="1463040" y="266700"/>
                      <a:pt x="706120" y="0"/>
                      <a:pt x="441960" y="63500"/>
                    </a:cubicBezTo>
                    <a:cubicBezTo>
                      <a:pt x="177800" y="127000"/>
                      <a:pt x="30480" y="645160"/>
                      <a:pt x="15240" y="855980"/>
                    </a:cubicBezTo>
                    <a:cubicBezTo>
                      <a:pt x="0" y="1066800"/>
                      <a:pt x="251460" y="1193800"/>
                      <a:pt x="350520" y="1328420"/>
                    </a:cubicBezTo>
                    <a:cubicBezTo>
                      <a:pt x="449580" y="1463040"/>
                      <a:pt x="457200" y="1666240"/>
                      <a:pt x="609600" y="1663700"/>
                    </a:cubicBezTo>
                    <a:cubicBezTo>
                      <a:pt x="762000" y="1661160"/>
                      <a:pt x="1102360" y="1511300"/>
                      <a:pt x="1264920" y="1313180"/>
                    </a:cubicBezTo>
                    <a:cubicBezTo>
                      <a:pt x="1427480" y="1115060"/>
                      <a:pt x="1737360" y="683260"/>
                      <a:pt x="1600200" y="474980"/>
                    </a:cubicBezTo>
                    <a:close/>
                  </a:path>
                </a:pathLst>
              </a:custGeom>
              <a:solidFill>
                <a:srgbClr val="FF0000">
                  <a:alpha val="22000"/>
                </a:srgbClr>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38" name="Oval 37"/>
              <p:cNvSpPr/>
              <p:nvPr/>
            </p:nvSpPr>
            <p:spPr bwMode="auto">
              <a:xfrm>
                <a:off x="7101016" y="645903"/>
                <a:ext cx="127686" cy="112441"/>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39" name="Oval 38"/>
              <p:cNvSpPr/>
              <p:nvPr/>
            </p:nvSpPr>
            <p:spPr bwMode="auto">
              <a:xfrm>
                <a:off x="7739449" y="702124"/>
                <a:ext cx="127686" cy="112441"/>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effectLst/>
                  <a:latin typeface="Symbol" pitchFamily="18" charset="2"/>
                  <a:ea typeface="宋体" pitchFamily="2" charset="-122"/>
                </a:endParaRPr>
              </a:p>
            </p:txBody>
          </p:sp>
          <p:sp>
            <p:nvSpPr>
              <p:cNvPr id="40" name="TextBox 39"/>
              <p:cNvSpPr txBox="1"/>
              <p:nvPr/>
            </p:nvSpPr>
            <p:spPr>
              <a:xfrm>
                <a:off x="6781800" y="606623"/>
                <a:ext cx="446903" cy="307777"/>
              </a:xfrm>
              <a:prstGeom prst="rect">
                <a:avLst/>
              </a:prstGeom>
              <a:noFill/>
            </p:spPr>
            <p:txBody>
              <a:bodyPr wrap="square" rtlCol="0">
                <a:spAutoFit/>
              </a:bodyPr>
              <a:lstStyle/>
              <a:p>
                <a:r>
                  <a:rPr lang="en-US" sz="1400" b="0" dirty="0" smtClean="0">
                    <a:latin typeface="+mn-lt"/>
                  </a:rPr>
                  <a:t>S</a:t>
                </a:r>
                <a:endParaRPr lang="en-US" sz="1400" b="0" dirty="0">
                  <a:latin typeface="+mn-lt"/>
                </a:endParaRPr>
              </a:p>
            </p:txBody>
          </p:sp>
          <p:sp>
            <p:nvSpPr>
              <p:cNvPr id="41" name="TextBox 40"/>
              <p:cNvSpPr txBox="1"/>
              <p:nvPr/>
            </p:nvSpPr>
            <p:spPr>
              <a:xfrm>
                <a:off x="7547919" y="762000"/>
                <a:ext cx="510746" cy="307777"/>
              </a:xfrm>
              <a:prstGeom prst="rect">
                <a:avLst/>
              </a:prstGeom>
              <a:noFill/>
            </p:spPr>
            <p:txBody>
              <a:bodyPr wrap="square" rtlCol="0">
                <a:spAutoFit/>
              </a:bodyPr>
              <a:lstStyle/>
              <a:p>
                <a:r>
                  <a:rPr lang="en-US" sz="1400" b="0" dirty="0" smtClean="0">
                    <a:latin typeface="+mn-lt"/>
                  </a:rPr>
                  <a:t>R</a:t>
                </a:r>
                <a:endParaRPr lang="en-US" sz="1400" b="0" dirty="0">
                  <a:latin typeface="+mn-lt"/>
                </a:endParaRPr>
              </a:p>
            </p:txBody>
          </p:sp>
          <p:grpSp>
            <p:nvGrpSpPr>
              <p:cNvPr id="42" name="Group 19"/>
              <p:cNvGrpSpPr/>
              <p:nvPr/>
            </p:nvGrpSpPr>
            <p:grpSpPr>
              <a:xfrm>
                <a:off x="8382001" y="927007"/>
                <a:ext cx="510746" cy="316386"/>
                <a:chOff x="7396317" y="4038600"/>
                <a:chExt cx="609600" cy="428821"/>
              </a:xfrm>
            </p:grpSpPr>
            <p:sp>
              <p:nvSpPr>
                <p:cNvPr id="47" name="Oval 46"/>
                <p:cNvSpPr/>
                <p:nvPr/>
              </p:nvSpPr>
              <p:spPr bwMode="auto">
                <a:xfrm>
                  <a:off x="7467600" y="4038600"/>
                  <a:ext cx="152400" cy="152400"/>
                </a:xfrm>
                <a:prstGeom prst="ellipse">
                  <a:avLst/>
                </a:prstGeom>
                <a:solidFill>
                  <a:srgbClr val="006600"/>
                </a:solidFill>
                <a:ln w="9525" cap="flat" cmpd="sng" algn="ctr">
                  <a:solidFill>
                    <a:srgbClr val="0066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48" name="TextBox 47"/>
                <p:cNvSpPr txBox="1"/>
                <p:nvPr/>
              </p:nvSpPr>
              <p:spPr>
                <a:xfrm>
                  <a:off x="7396317" y="4050268"/>
                  <a:ext cx="609600" cy="417153"/>
                </a:xfrm>
                <a:prstGeom prst="rect">
                  <a:avLst/>
                </a:prstGeom>
                <a:noFill/>
              </p:spPr>
              <p:txBody>
                <a:bodyPr wrap="square" rtlCol="0">
                  <a:spAutoFit/>
                </a:bodyPr>
                <a:lstStyle/>
                <a:p>
                  <a:r>
                    <a:rPr lang="en-US" sz="1400" b="0" dirty="0" smtClean="0">
                      <a:solidFill>
                        <a:srgbClr val="006600"/>
                      </a:solidFill>
                      <a:latin typeface="+mn-lt"/>
                    </a:rPr>
                    <a:t>C</a:t>
                  </a:r>
                  <a:endParaRPr lang="en-US" sz="1400" b="0" dirty="0">
                    <a:solidFill>
                      <a:srgbClr val="006600"/>
                    </a:solidFill>
                    <a:latin typeface="+mn-lt"/>
                  </a:endParaRPr>
                </a:p>
              </p:txBody>
            </p:sp>
          </p:grpSp>
          <p:cxnSp>
            <p:nvCxnSpPr>
              <p:cNvPr id="44" name="Straight Arrow Connector 43"/>
              <p:cNvCxnSpPr>
                <a:stCxn id="43" idx="0"/>
              </p:cNvCxnSpPr>
              <p:nvPr/>
            </p:nvCxnSpPr>
            <p:spPr bwMode="auto">
              <a:xfrm flipH="1">
                <a:off x="7867135" y="426643"/>
                <a:ext cx="638432" cy="324206"/>
              </a:xfrm>
              <a:prstGeom prst="straightConnector1">
                <a:avLst/>
              </a:prstGeom>
              <a:solidFill>
                <a:schemeClr val="accent1"/>
              </a:solidFill>
              <a:ln w="9525" cap="flat" cmpd="sng" algn="ctr">
                <a:solidFill>
                  <a:schemeClr val="tx2">
                    <a:lumMod val="75000"/>
                  </a:schemeClr>
                </a:solidFill>
                <a:prstDash val="sysDash"/>
                <a:miter lim="800000"/>
                <a:headEnd type="none" w="med" len="med"/>
                <a:tailEnd type="arrow"/>
              </a:ln>
              <a:effectLst/>
            </p:spPr>
          </p:cxnSp>
          <p:cxnSp>
            <p:nvCxnSpPr>
              <p:cNvPr id="45" name="Straight Connector 44"/>
              <p:cNvCxnSpPr/>
              <p:nvPr/>
            </p:nvCxnSpPr>
            <p:spPr bwMode="auto">
              <a:xfrm>
                <a:off x="7164859" y="702124"/>
                <a:ext cx="574589" cy="5622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aphicFrame>
            <p:nvGraphicFramePr>
              <p:cNvPr id="46" name="Object 45"/>
              <p:cNvGraphicFramePr>
                <a:graphicFrameLocks noChangeAspect="1"/>
              </p:cNvGraphicFramePr>
              <p:nvPr>
                <p:extLst>
                  <p:ext uri="{D42A27DB-BD31-4B8C-83A1-F6EECF244321}">
                    <p14:modId xmlns:p14="http://schemas.microsoft.com/office/powerpoint/2010/main" val="2824350195"/>
                  </p:ext>
                </p:extLst>
              </p:nvPr>
            </p:nvGraphicFramePr>
            <p:xfrm>
              <a:off x="8542338" y="171397"/>
              <a:ext cx="601662" cy="453383"/>
            </p:xfrm>
            <a:graphic>
              <a:graphicData uri="http://schemas.openxmlformats.org/presentationml/2006/ole">
                <mc:AlternateContent xmlns:mc="http://schemas.openxmlformats.org/markup-compatibility/2006">
                  <mc:Choice xmlns:v="urn:schemas-microsoft-com:vml" Requires="v">
                    <p:oleObj spid="_x0000_s431784" name="Equation" r:id="rId6" imgW="533160" imgH="457200" progId="Equation.3">
                      <p:embed/>
                    </p:oleObj>
                  </mc:Choice>
                  <mc:Fallback>
                    <p:oleObj name="Equation" r:id="rId6" imgW="533160" imgH="457200" progId="Equation.3">
                      <p:embed/>
                      <p:pic>
                        <p:nvPicPr>
                          <p:cNvPr id="0" name=""/>
                          <p:cNvPicPr>
                            <a:picLocks noChangeAspect="1" noChangeArrowheads="1"/>
                          </p:cNvPicPr>
                          <p:nvPr/>
                        </p:nvPicPr>
                        <p:blipFill>
                          <a:blip r:embed="rId7"/>
                          <a:srcRect/>
                          <a:stretch>
                            <a:fillRect/>
                          </a:stretch>
                        </p:blipFill>
                        <p:spPr bwMode="auto">
                          <a:xfrm>
                            <a:off x="8542338" y="171397"/>
                            <a:ext cx="601662" cy="453383"/>
                          </a:xfrm>
                          <a:prstGeom prst="rect">
                            <a:avLst/>
                          </a:prstGeom>
                          <a:noFill/>
                          <a:ln>
                            <a:noFill/>
                          </a:ln>
                        </p:spPr>
                      </p:pic>
                    </p:oleObj>
                  </mc:Fallback>
                </mc:AlternateContent>
              </a:graphicData>
            </a:graphic>
          </p:graphicFrame>
        </p:grpSp>
        <p:cxnSp>
          <p:nvCxnSpPr>
            <p:cNvPr id="8" name="Straight Arrow Connector 7"/>
            <p:cNvCxnSpPr/>
            <p:nvPr/>
          </p:nvCxnSpPr>
          <p:spPr bwMode="auto">
            <a:xfrm flipH="1" flipV="1">
              <a:off x="8740347" y="762000"/>
              <a:ext cx="175053" cy="345931"/>
            </a:xfrm>
            <a:prstGeom prst="straightConnector1">
              <a:avLst/>
            </a:prstGeom>
            <a:solidFill>
              <a:schemeClr val="accent1"/>
            </a:solidFill>
            <a:ln w="28575" cap="flat" cmpd="sng" algn="ctr">
              <a:solidFill>
                <a:srgbClr val="FF0066"/>
              </a:solidFill>
              <a:prstDash val="solid"/>
              <a:miter lim="800000"/>
              <a:headEnd type="none" w="med" len="med"/>
              <a:tailEnd type="arrow"/>
            </a:ln>
            <a:effectLst/>
          </p:spPr>
        </p:cxnSp>
      </p:grpSp>
    </p:spTree>
    <p:extLst>
      <p:ext uri="{BB962C8B-B14F-4D97-AF65-F5344CB8AC3E}">
        <p14:creationId xmlns:p14="http://schemas.microsoft.com/office/powerpoint/2010/main" val="262451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305800" cy="5257800"/>
          </a:xfrm>
        </p:spPr>
        <p:txBody>
          <a:bodyPr/>
          <a:lstStyle/>
          <a:p>
            <a:r>
              <a:rPr lang="en-US" dirty="0"/>
              <a:t>P</a:t>
            </a:r>
            <a:r>
              <a:rPr lang="en-US" dirty="0" smtClean="0"/>
              <a:t>roblem formulation</a:t>
            </a:r>
          </a:p>
          <a:p>
            <a:pPr lvl="2"/>
            <a:endParaRPr lang="en-US" dirty="0" smtClean="0"/>
          </a:p>
          <a:p>
            <a:pPr lvl="2"/>
            <a:endParaRPr lang="en-US" dirty="0"/>
          </a:p>
          <a:p>
            <a:pPr lvl="2"/>
            <a:endParaRPr lang="en-US" dirty="0" smtClean="0"/>
          </a:p>
          <a:p>
            <a:pPr lvl="2"/>
            <a:endParaRPr lang="en-US" dirty="0" smtClean="0"/>
          </a:p>
          <a:p>
            <a:pPr lvl="2"/>
            <a:endParaRPr lang="en-US" dirty="0" smtClean="0"/>
          </a:p>
          <a:p>
            <a:pPr marL="457200" lvl="1" indent="0">
              <a:buNone/>
            </a:pPr>
            <a:endParaRPr lang="en-US" dirty="0" smtClean="0"/>
          </a:p>
          <a:p>
            <a:pPr lvl="1"/>
            <a:r>
              <a:rPr lang="en-US" dirty="0" smtClean="0"/>
              <a:t>Objective: minimize                   while ensuring </a:t>
            </a:r>
          </a:p>
          <a:p>
            <a:r>
              <a:rPr lang="en-US" dirty="0" smtClean="0"/>
              <a:t>Challenge</a:t>
            </a:r>
          </a:p>
          <a:p>
            <a:pPr lvl="1"/>
            <a:r>
              <a:rPr lang="en-US" dirty="0" smtClean="0"/>
              <a:t>Difficult to identify closed-form relation between control                and system output </a:t>
            </a:r>
          </a:p>
        </p:txBody>
      </p:sp>
      <p:pic>
        <p:nvPicPr>
          <p:cNvPr id="439777" name="Picture 4577" descr="C:\Hongwei\Dropbox\Research\Publications\PRKS\Figures\MinVarControlSystemModel-originalFormul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110" y="1857920"/>
            <a:ext cx="7326594" cy="20146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0"/>
            <a:ext cx="8458200" cy="1143000"/>
          </a:xfrm>
        </p:spPr>
        <p:txBody>
          <a:bodyPr/>
          <a:lstStyle/>
          <a:p>
            <a:r>
              <a:rPr lang="en-US" dirty="0" smtClean="0"/>
              <a:t>PRK model instantiation </a:t>
            </a:r>
            <a:br>
              <a:rPr lang="en-US" dirty="0" smtClean="0"/>
            </a:br>
            <a:r>
              <a:rPr lang="en-US" dirty="0" smtClean="0"/>
              <a:t>as a minimum-variance regulation control problem</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71450389"/>
              </p:ext>
            </p:extLst>
          </p:nvPr>
        </p:nvGraphicFramePr>
        <p:xfrm>
          <a:off x="9829800" y="1219200"/>
          <a:ext cx="427037" cy="385763"/>
        </p:xfrm>
        <a:graphic>
          <a:graphicData uri="http://schemas.openxmlformats.org/presentationml/2006/ole">
            <mc:AlternateContent xmlns:mc="http://schemas.openxmlformats.org/markup-compatibility/2006">
              <mc:Choice xmlns:v="urn:schemas-microsoft-com:vml" Requires="v">
                <p:oleObj spid="_x0000_s454084" name="Equation" r:id="rId5" imgW="266400" imgH="241200" progId="Equation.3">
                  <p:embed/>
                </p:oleObj>
              </mc:Choice>
              <mc:Fallback>
                <p:oleObj name="Equation" r:id="rId5" imgW="266400" imgH="241200" progId="Equation.3">
                  <p:embed/>
                  <p:pic>
                    <p:nvPicPr>
                      <p:cNvPr id="0" name=""/>
                      <p:cNvPicPr>
                        <a:picLocks noChangeAspect="1" noChangeArrowheads="1"/>
                      </p:cNvPicPr>
                      <p:nvPr/>
                    </p:nvPicPr>
                    <p:blipFill>
                      <a:blip r:embed="rId6"/>
                      <a:srcRect/>
                      <a:stretch>
                        <a:fillRect/>
                      </a:stretch>
                    </p:blipFill>
                    <p:spPr bwMode="auto">
                      <a:xfrm>
                        <a:off x="9829800" y="1219200"/>
                        <a:ext cx="42703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2421915"/>
              </p:ext>
            </p:extLst>
          </p:nvPr>
        </p:nvGraphicFramePr>
        <p:xfrm>
          <a:off x="9677400" y="2743200"/>
          <a:ext cx="792163" cy="406400"/>
        </p:xfrm>
        <a:graphic>
          <a:graphicData uri="http://schemas.openxmlformats.org/presentationml/2006/ole">
            <mc:AlternateContent xmlns:mc="http://schemas.openxmlformats.org/markup-compatibility/2006">
              <mc:Choice xmlns:v="urn:schemas-microsoft-com:vml" Requires="v">
                <p:oleObj spid="_x0000_s454085" name="Equation" r:id="rId7" imgW="495000" imgH="253800" progId="Equation.3">
                  <p:embed/>
                </p:oleObj>
              </mc:Choice>
              <mc:Fallback>
                <p:oleObj name="Equation" r:id="rId7" imgW="49500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7400" y="2743200"/>
                        <a:ext cx="7921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3584486"/>
              </p:ext>
            </p:extLst>
          </p:nvPr>
        </p:nvGraphicFramePr>
        <p:xfrm>
          <a:off x="9906000" y="1905000"/>
          <a:ext cx="427038" cy="385763"/>
        </p:xfrm>
        <a:graphic>
          <a:graphicData uri="http://schemas.openxmlformats.org/presentationml/2006/ole">
            <mc:AlternateContent xmlns:mc="http://schemas.openxmlformats.org/markup-compatibility/2006">
              <mc:Choice xmlns:v="urn:schemas-microsoft-com:vml" Requires="v">
                <p:oleObj spid="_x0000_s454086" name="Equation" r:id="rId9" imgW="266400" imgH="241200" progId="Equation.3">
                  <p:embed/>
                </p:oleObj>
              </mc:Choice>
              <mc:Fallback>
                <p:oleObj name="Equation" r:id="rId9" imgW="266400" imgH="241200" progId="Equation.3">
                  <p:embed/>
                  <p:pic>
                    <p:nvPicPr>
                      <p:cNvPr id="0" name=""/>
                      <p:cNvPicPr>
                        <a:picLocks noChangeAspect="1" noChangeArrowheads="1"/>
                      </p:cNvPicPr>
                      <p:nvPr/>
                    </p:nvPicPr>
                    <p:blipFill>
                      <a:blip r:embed="rId10"/>
                      <a:srcRect/>
                      <a:stretch>
                        <a:fillRect/>
                      </a:stretch>
                    </p:blipFill>
                    <p:spPr bwMode="auto">
                      <a:xfrm>
                        <a:off x="9906000" y="1905000"/>
                        <a:ext cx="4270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56998278"/>
              </p:ext>
            </p:extLst>
          </p:nvPr>
        </p:nvGraphicFramePr>
        <p:xfrm>
          <a:off x="3616122" y="4526294"/>
          <a:ext cx="1157288" cy="385762"/>
        </p:xfrm>
        <a:graphic>
          <a:graphicData uri="http://schemas.openxmlformats.org/presentationml/2006/ole">
            <mc:AlternateContent xmlns:mc="http://schemas.openxmlformats.org/markup-compatibility/2006">
              <mc:Choice xmlns:v="urn:schemas-microsoft-com:vml" Requires="v">
                <p:oleObj spid="_x0000_s454087" name="Equation" r:id="rId11" imgW="723600" imgH="241200" progId="Equation.3">
                  <p:embed/>
                </p:oleObj>
              </mc:Choice>
              <mc:Fallback>
                <p:oleObj name="Equation" r:id="rId11" imgW="723600" imgH="241200" progId="Equation.3">
                  <p:embed/>
                  <p:pic>
                    <p:nvPicPr>
                      <p:cNvPr id="0" name=""/>
                      <p:cNvPicPr>
                        <a:picLocks noChangeAspect="1" noChangeArrowheads="1"/>
                      </p:cNvPicPr>
                      <p:nvPr/>
                    </p:nvPicPr>
                    <p:blipFill>
                      <a:blip r:embed="rId12"/>
                      <a:srcRect/>
                      <a:stretch>
                        <a:fillRect/>
                      </a:stretch>
                    </p:blipFill>
                    <p:spPr bwMode="auto">
                      <a:xfrm>
                        <a:off x="3616122" y="4526294"/>
                        <a:ext cx="1157288"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31463246"/>
              </p:ext>
            </p:extLst>
          </p:nvPr>
        </p:nvGraphicFramePr>
        <p:xfrm>
          <a:off x="6386873" y="4531056"/>
          <a:ext cx="1566862" cy="381000"/>
        </p:xfrm>
        <a:graphic>
          <a:graphicData uri="http://schemas.openxmlformats.org/presentationml/2006/ole">
            <mc:AlternateContent xmlns:mc="http://schemas.openxmlformats.org/markup-compatibility/2006">
              <mc:Choice xmlns:v="urn:schemas-microsoft-com:vml" Requires="v">
                <p:oleObj spid="_x0000_s454088" name="Equation" r:id="rId13" imgW="990360" imgH="241200" progId="Equation.3">
                  <p:embed/>
                </p:oleObj>
              </mc:Choice>
              <mc:Fallback>
                <p:oleObj name="Equation" r:id="rId13" imgW="990360" imgH="241200" progId="Equation.3">
                  <p:embed/>
                  <p:pic>
                    <p:nvPicPr>
                      <p:cNvPr id="0" name=""/>
                      <p:cNvPicPr>
                        <a:picLocks noChangeAspect="1" noChangeArrowheads="1"/>
                      </p:cNvPicPr>
                      <p:nvPr/>
                    </p:nvPicPr>
                    <p:blipFill>
                      <a:blip r:embed="rId14"/>
                      <a:srcRect/>
                      <a:stretch>
                        <a:fillRect/>
                      </a:stretch>
                    </p:blipFill>
                    <p:spPr bwMode="auto">
                      <a:xfrm>
                        <a:off x="6386873" y="4531056"/>
                        <a:ext cx="1566862" cy="381000"/>
                      </a:xfrm>
                      <a:prstGeom prst="rect">
                        <a:avLst/>
                      </a:prstGeom>
                      <a:noFill/>
                      <a:ln>
                        <a:noFill/>
                      </a:ln>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90570902"/>
              </p:ext>
            </p:extLst>
          </p:nvPr>
        </p:nvGraphicFramePr>
        <p:xfrm>
          <a:off x="7209604" y="5719069"/>
          <a:ext cx="1055687" cy="406400"/>
        </p:xfrm>
        <a:graphic>
          <a:graphicData uri="http://schemas.openxmlformats.org/presentationml/2006/ole">
            <mc:AlternateContent xmlns:mc="http://schemas.openxmlformats.org/markup-compatibility/2006">
              <mc:Choice xmlns:v="urn:schemas-microsoft-com:vml" Requires="v">
                <p:oleObj spid="_x0000_s454089" name="Equation" r:id="rId15" imgW="660240" imgH="253800" progId="Equation.3">
                  <p:embed/>
                </p:oleObj>
              </mc:Choice>
              <mc:Fallback>
                <p:oleObj name="Equation" r:id="rId15" imgW="660240" imgH="253800" progId="Equation.3">
                  <p:embed/>
                  <p:pic>
                    <p:nvPicPr>
                      <p:cNvPr id="0" name="Object 5"/>
                      <p:cNvPicPr>
                        <a:picLocks noChangeAspect="1" noChangeArrowheads="1"/>
                      </p:cNvPicPr>
                      <p:nvPr/>
                    </p:nvPicPr>
                    <p:blipFill>
                      <a:blip r:embed="rId16"/>
                      <a:srcRect/>
                      <a:stretch>
                        <a:fillRect/>
                      </a:stretch>
                    </p:blipFill>
                    <p:spPr bwMode="auto">
                      <a:xfrm>
                        <a:off x="7209604" y="5719069"/>
                        <a:ext cx="10556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52584884"/>
              </p:ext>
            </p:extLst>
          </p:nvPr>
        </p:nvGraphicFramePr>
        <p:xfrm>
          <a:off x="3043237" y="6126494"/>
          <a:ext cx="690563" cy="385762"/>
        </p:xfrm>
        <a:graphic>
          <a:graphicData uri="http://schemas.openxmlformats.org/presentationml/2006/ole">
            <mc:AlternateContent xmlns:mc="http://schemas.openxmlformats.org/markup-compatibility/2006">
              <mc:Choice xmlns:v="urn:schemas-microsoft-com:vml" Requires="v">
                <p:oleObj spid="_x0000_s454090" name="Equation" r:id="rId17" imgW="431640" imgH="241200" progId="Equation.3">
                  <p:embed/>
                </p:oleObj>
              </mc:Choice>
              <mc:Fallback>
                <p:oleObj name="Equation" r:id="rId17" imgW="431640" imgH="241200" progId="Equation.3">
                  <p:embed/>
                  <p:pic>
                    <p:nvPicPr>
                      <p:cNvPr id="0" name="Object 6"/>
                      <p:cNvPicPr>
                        <a:picLocks noChangeAspect="1" noChangeArrowheads="1"/>
                      </p:cNvPicPr>
                      <p:nvPr/>
                    </p:nvPicPr>
                    <p:blipFill>
                      <a:blip r:embed="rId18"/>
                      <a:srcRect/>
                      <a:stretch>
                        <a:fillRect/>
                      </a:stretch>
                    </p:blipFill>
                    <p:spPr bwMode="auto">
                      <a:xfrm>
                        <a:off x="3043237" y="6126494"/>
                        <a:ext cx="69056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2" name="Straight Arrow Connector 11"/>
          <p:cNvCxnSpPr/>
          <p:nvPr/>
        </p:nvCxnSpPr>
        <p:spPr bwMode="auto">
          <a:xfrm flipV="1">
            <a:off x="1562100" y="3698109"/>
            <a:ext cx="190500" cy="304800"/>
          </a:xfrm>
          <a:prstGeom prst="straightConnector1">
            <a:avLst/>
          </a:prstGeom>
          <a:solidFill>
            <a:schemeClr val="accent1"/>
          </a:solidFill>
          <a:ln w="57150" cap="flat" cmpd="sng" algn="ctr">
            <a:solidFill>
              <a:srgbClr val="FF3399"/>
            </a:solidFill>
            <a:prstDash val="solid"/>
            <a:miter lim="800000"/>
            <a:headEnd type="none" w="med" len="med"/>
            <a:tailEnd type="triangle" w="med" len="med"/>
          </a:ln>
          <a:effectLst/>
        </p:spPr>
      </p:cxnSp>
      <p:sp>
        <p:nvSpPr>
          <p:cNvPr id="14" name="Content Placeholder 2"/>
          <p:cNvSpPr txBox="1">
            <a:spLocks/>
          </p:cNvSpPr>
          <p:nvPr/>
        </p:nvSpPr>
        <p:spPr bwMode="auto">
          <a:xfrm>
            <a:off x="381000" y="3886200"/>
            <a:ext cx="1828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75000"/>
              </a:spcBef>
              <a:spcAft>
                <a:spcPct val="5000"/>
              </a:spcAft>
              <a:buClr>
                <a:schemeClr val="folHlink"/>
              </a:buClr>
              <a:buSzPct val="60000"/>
              <a:buFont typeface="Wingdings" pitchFamily="2" charset="2"/>
              <a:buNone/>
              <a:tabLst/>
              <a:defRPr/>
            </a:pPr>
            <a:r>
              <a:rPr kumimoji="0" lang="en-US" sz="1800" b="0" i="0" u="none" strike="noStrike" kern="0" cap="none" spc="0" normalizeH="0" baseline="0" noProof="0" dirty="0" smtClean="0">
                <a:ln>
                  <a:noFill/>
                </a:ln>
                <a:solidFill>
                  <a:srgbClr val="FF3399"/>
                </a:solidFill>
                <a:effectLst/>
                <a:uLnTx/>
                <a:uFillTx/>
                <a:latin typeface="+mn-lt"/>
                <a:ea typeface="+mn-ea"/>
                <a:cs typeface="+mn-cs"/>
              </a:rPr>
              <a:t>    required PDR</a:t>
            </a:r>
            <a:endParaRPr kumimoji="0" lang="en-US" sz="1800" b="0" i="0" u="none" strike="noStrike" kern="0" cap="none" spc="0" normalizeH="0" baseline="0" noProof="0" dirty="0">
              <a:ln>
                <a:noFill/>
              </a:ln>
              <a:solidFill>
                <a:srgbClr val="FF3399"/>
              </a:solidFill>
              <a:effectLst/>
              <a:uLnTx/>
              <a:uFillTx/>
              <a:latin typeface="+mn-lt"/>
              <a:ea typeface="+mn-ea"/>
              <a:cs typeface="+mn-cs"/>
            </a:endParaRPr>
          </a:p>
        </p:txBody>
      </p:sp>
      <p:sp>
        <p:nvSpPr>
          <p:cNvPr id="15" name="Content Placeholder 2"/>
          <p:cNvSpPr txBox="1">
            <a:spLocks/>
          </p:cNvSpPr>
          <p:nvPr/>
        </p:nvSpPr>
        <p:spPr bwMode="auto">
          <a:xfrm>
            <a:off x="7239000" y="3648435"/>
            <a:ext cx="1828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75000"/>
              </a:spcBef>
              <a:spcAft>
                <a:spcPct val="5000"/>
              </a:spcAft>
              <a:buClr>
                <a:schemeClr val="folHlink"/>
              </a:buClr>
              <a:buSzPct val="60000"/>
              <a:buFont typeface="Wingdings" pitchFamily="2" charset="2"/>
              <a:buNone/>
              <a:tabLst/>
              <a:defRPr/>
            </a:pPr>
            <a:r>
              <a:rPr kumimoji="0" lang="en-US" sz="1800" b="0" i="0" u="none" strike="noStrike" kern="0" cap="none" spc="0" normalizeH="0" baseline="0" noProof="0" dirty="0" smtClean="0">
                <a:ln>
                  <a:noFill/>
                </a:ln>
                <a:solidFill>
                  <a:srgbClr val="FF3399"/>
                </a:solidFill>
                <a:effectLst/>
                <a:uLnTx/>
                <a:uFillTx/>
                <a:latin typeface="+mn-lt"/>
                <a:ea typeface="+mn-ea"/>
                <a:cs typeface="+mn-cs"/>
              </a:rPr>
              <a:t>    actual PDR</a:t>
            </a:r>
            <a:endParaRPr kumimoji="0" lang="en-US" sz="1800" b="0" i="0" u="none" strike="noStrike" kern="0" cap="none" spc="0" normalizeH="0" baseline="0" noProof="0" dirty="0">
              <a:ln>
                <a:noFill/>
              </a:ln>
              <a:solidFill>
                <a:srgbClr val="FF3399"/>
              </a:solidFill>
              <a:effectLst/>
              <a:uLnTx/>
              <a:uFillTx/>
              <a:latin typeface="+mn-lt"/>
              <a:ea typeface="+mn-ea"/>
              <a:cs typeface="+mn-cs"/>
            </a:endParaRPr>
          </a:p>
        </p:txBody>
      </p:sp>
      <p:cxnSp>
        <p:nvCxnSpPr>
          <p:cNvPr id="16" name="Straight Arrow Connector 15"/>
          <p:cNvCxnSpPr/>
          <p:nvPr/>
        </p:nvCxnSpPr>
        <p:spPr bwMode="auto">
          <a:xfrm flipH="1" flipV="1">
            <a:off x="7886700" y="3429000"/>
            <a:ext cx="190500" cy="342900"/>
          </a:xfrm>
          <a:prstGeom prst="straightConnector1">
            <a:avLst/>
          </a:prstGeom>
          <a:solidFill>
            <a:schemeClr val="accent1"/>
          </a:solidFill>
          <a:ln w="57150" cap="flat" cmpd="sng" algn="ctr">
            <a:solidFill>
              <a:srgbClr val="FF3399"/>
            </a:solidFill>
            <a:prstDash val="solid"/>
            <a:miter lim="800000"/>
            <a:headEnd type="none" w="med" len="med"/>
            <a:tailEnd type="triangle" w="med" len="med"/>
          </a:ln>
          <a:effectLst/>
        </p:spPr>
      </p:cxnSp>
      <p:sp>
        <p:nvSpPr>
          <p:cNvPr id="19" name="Content Placeholder 2"/>
          <p:cNvSpPr txBox="1">
            <a:spLocks/>
          </p:cNvSpPr>
          <p:nvPr/>
        </p:nvSpPr>
        <p:spPr bwMode="auto">
          <a:xfrm>
            <a:off x="2590800" y="1856652"/>
            <a:ext cx="2971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75000"/>
              </a:spcBef>
              <a:spcAft>
                <a:spcPct val="5000"/>
              </a:spcAft>
              <a:buClr>
                <a:schemeClr val="folHlink"/>
              </a:buClr>
              <a:buSzPct val="60000"/>
              <a:buFont typeface="Wingdings" pitchFamily="2" charset="2"/>
              <a:buNone/>
              <a:tabLst/>
              <a:defRPr/>
            </a:pPr>
            <a:r>
              <a:rPr kumimoji="0" lang="en-US" sz="1800" b="0" i="0" u="none" strike="noStrike" kern="0" cap="none" spc="0" normalizeH="0" baseline="0" noProof="0" dirty="0" smtClean="0">
                <a:ln>
                  <a:noFill/>
                </a:ln>
                <a:solidFill>
                  <a:srgbClr val="FF3399"/>
                </a:solidFill>
                <a:effectLst/>
                <a:uLnTx/>
                <a:uFillTx/>
                <a:latin typeface="+mn-lt"/>
                <a:ea typeface="+mn-ea"/>
                <a:cs typeface="+mn-cs"/>
              </a:rPr>
              <a:t>    PRK model parameter</a:t>
            </a:r>
            <a:endParaRPr kumimoji="0" lang="en-US" sz="1800" b="0" i="0" u="none" strike="noStrike" kern="0" cap="none" spc="0" normalizeH="0" baseline="0" noProof="0" dirty="0">
              <a:ln>
                <a:noFill/>
              </a:ln>
              <a:solidFill>
                <a:srgbClr val="FF3399"/>
              </a:solidFill>
              <a:effectLst/>
              <a:uLnTx/>
              <a:uFillTx/>
              <a:latin typeface="+mn-lt"/>
              <a:ea typeface="+mn-ea"/>
              <a:cs typeface="+mn-cs"/>
            </a:endParaRPr>
          </a:p>
        </p:txBody>
      </p:sp>
      <p:cxnSp>
        <p:nvCxnSpPr>
          <p:cNvPr id="20" name="Straight Arrow Connector 19"/>
          <p:cNvCxnSpPr/>
          <p:nvPr/>
        </p:nvCxnSpPr>
        <p:spPr bwMode="auto">
          <a:xfrm>
            <a:off x="4648200" y="2303361"/>
            <a:ext cx="0" cy="381000"/>
          </a:xfrm>
          <a:prstGeom prst="straightConnector1">
            <a:avLst/>
          </a:prstGeom>
          <a:solidFill>
            <a:schemeClr val="accent1"/>
          </a:solidFill>
          <a:ln w="57150" cap="flat" cmpd="sng" algn="ctr">
            <a:solidFill>
              <a:srgbClr val="FF3399"/>
            </a:solidFill>
            <a:prstDash val="solid"/>
            <a:miter lim="800000"/>
            <a:headEnd type="none" w="med" len="med"/>
            <a:tailEnd type="triangle" w="med" len="med"/>
          </a:ln>
          <a:effectLst/>
        </p:spPr>
      </p:cxnSp>
      <p:sp>
        <p:nvSpPr>
          <p:cNvPr id="22" name="Oval 21"/>
          <p:cNvSpPr/>
          <p:nvPr/>
        </p:nvSpPr>
        <p:spPr bwMode="auto">
          <a:xfrm>
            <a:off x="5293491" y="1804569"/>
            <a:ext cx="2133600" cy="734148"/>
          </a:xfrm>
          <a:prstGeom prst="ellipse">
            <a:avLst/>
          </a:prstGeom>
          <a:noFill/>
          <a:ln w="9525" cap="flat" cmpd="sng" algn="ctr">
            <a:solidFill>
              <a:srgbClr val="FF3399"/>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4" name="Content Placeholder 2"/>
          <p:cNvSpPr txBox="1">
            <a:spLocks/>
          </p:cNvSpPr>
          <p:nvPr/>
        </p:nvSpPr>
        <p:spPr bwMode="auto">
          <a:xfrm>
            <a:off x="5941191" y="1377387"/>
            <a:ext cx="1731861"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75000"/>
              </a:spcBef>
              <a:spcAft>
                <a:spcPct val="5000"/>
              </a:spcAft>
              <a:buClr>
                <a:schemeClr val="folHlink"/>
              </a:buClr>
              <a:buSzPct val="60000"/>
              <a:buFont typeface="Wingdings" pitchFamily="2" charset="2"/>
              <a:buNone/>
              <a:tabLst/>
              <a:defRPr/>
            </a:pPr>
            <a:r>
              <a:rPr kumimoji="0" lang="en-US" sz="1800" b="0" i="0" u="none" strike="noStrike" kern="0" cap="none" spc="0" normalizeH="0" baseline="0" noProof="0" dirty="0" smtClean="0">
                <a:ln>
                  <a:noFill/>
                </a:ln>
                <a:solidFill>
                  <a:srgbClr val="FF3399"/>
                </a:solidFill>
                <a:effectLst/>
                <a:uLnTx/>
                <a:uFillTx/>
                <a:latin typeface="+mn-lt"/>
                <a:ea typeface="+mn-ea"/>
                <a:cs typeface="+mn-cs"/>
              </a:rPr>
              <a:t>    disturbance</a:t>
            </a:r>
            <a:endParaRPr kumimoji="0" lang="en-US" sz="1800" b="0" i="0" u="none" strike="noStrike" kern="0" cap="none" spc="0" normalizeH="0" baseline="0" noProof="0" dirty="0">
              <a:ln>
                <a:noFill/>
              </a:ln>
              <a:solidFill>
                <a:srgbClr val="FF3399"/>
              </a:solidFill>
              <a:effectLst/>
              <a:uLnTx/>
              <a:uFillTx/>
              <a:latin typeface="+mn-lt"/>
              <a:ea typeface="+mn-ea"/>
              <a:cs typeface="+mn-cs"/>
            </a:endParaRPr>
          </a:p>
        </p:txBody>
      </p:sp>
      <p:sp>
        <p:nvSpPr>
          <p:cNvPr id="25" name="Oval 24"/>
          <p:cNvSpPr/>
          <p:nvPr/>
        </p:nvSpPr>
        <p:spPr bwMode="auto">
          <a:xfrm>
            <a:off x="4191000" y="2538717"/>
            <a:ext cx="1102491" cy="657910"/>
          </a:xfrm>
          <a:prstGeom prst="ellipse">
            <a:avLst/>
          </a:prstGeom>
          <a:noFill/>
          <a:ln w="9525" cap="flat" cmpd="sng" algn="ctr">
            <a:solidFill>
              <a:srgbClr val="FF3399"/>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8" name="Oval 27"/>
          <p:cNvSpPr/>
          <p:nvPr/>
        </p:nvSpPr>
        <p:spPr bwMode="auto">
          <a:xfrm>
            <a:off x="7431909" y="3035381"/>
            <a:ext cx="873891" cy="429310"/>
          </a:xfrm>
          <a:prstGeom prst="ellipse">
            <a:avLst/>
          </a:prstGeom>
          <a:noFill/>
          <a:ln w="9525" cap="flat" cmpd="sng" algn="ctr">
            <a:solidFill>
              <a:srgbClr val="FF3399"/>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extLst>
      <p:ext uri="{BB962C8B-B14F-4D97-AF65-F5344CB8AC3E}">
        <p14:creationId xmlns:p14="http://schemas.microsoft.com/office/powerpoint/2010/main" val="132163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9" grpId="0"/>
      <p:bldP spid="19" grpId="1"/>
      <p:bldP spid="22" grpId="0" animBg="1"/>
      <p:bldP spid="22" grpId="1" animBg="1"/>
      <p:bldP spid="24" grpId="0"/>
      <p:bldP spid="24" grpId="1"/>
      <p:bldP spid="25"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Refined </a:t>
            </a:r>
            <a:r>
              <a:rPr lang="en-US" dirty="0" smtClean="0"/>
              <a:t>problem formulation </a:t>
            </a:r>
            <a:endParaRPr lang="en-US" dirty="0"/>
          </a:p>
        </p:txBody>
      </p:sp>
      <p:sp>
        <p:nvSpPr>
          <p:cNvPr id="3" name="Content Placeholder 2"/>
          <p:cNvSpPr>
            <a:spLocks noGrp="1"/>
          </p:cNvSpPr>
          <p:nvPr>
            <p:ph idx="1"/>
          </p:nvPr>
        </p:nvSpPr>
        <p:spPr>
          <a:xfrm>
            <a:off x="685800" y="1524000"/>
            <a:ext cx="8229600" cy="3505200"/>
          </a:xfrm>
        </p:spPr>
        <p:txBody>
          <a:bodyPr/>
          <a:lstStyle/>
          <a:p>
            <a:r>
              <a:rPr lang="en-US" dirty="0"/>
              <a:t>“Desired change in receiver-side interference      </a:t>
            </a:r>
            <a:r>
              <a:rPr lang="en-US" dirty="0" smtClean="0"/>
              <a:t>” </a:t>
            </a:r>
            <a:r>
              <a:rPr lang="en-US" dirty="0"/>
              <a:t>as control</a:t>
            </a:r>
          </a:p>
          <a:p>
            <a:r>
              <a:rPr lang="en-US" dirty="0" smtClean="0"/>
              <a:t>Leverage communication theory result on the relation between         and receiver-side SINR (i.e.,            )</a:t>
            </a:r>
          </a:p>
          <a:p>
            <a:endParaRPr lang="en-US" dirty="0" smtClean="0"/>
          </a:p>
          <a:p>
            <a:r>
              <a:rPr lang="en-US" dirty="0" smtClean="0"/>
              <a:t>Linearize the non-linear </a:t>
            </a:r>
            <a:r>
              <a:rPr lang="en-US" dirty="0"/>
              <a:t>function f</a:t>
            </a:r>
            <a:r>
              <a:rPr lang="en-US" dirty="0" smtClean="0"/>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26391338"/>
              </p:ext>
            </p:extLst>
          </p:nvPr>
        </p:nvGraphicFramePr>
        <p:xfrm>
          <a:off x="8190488" y="2357438"/>
          <a:ext cx="427037" cy="385762"/>
        </p:xfrm>
        <a:graphic>
          <a:graphicData uri="http://schemas.openxmlformats.org/presentationml/2006/ole">
            <mc:AlternateContent xmlns:mc="http://schemas.openxmlformats.org/markup-compatibility/2006">
              <mc:Choice xmlns:v="urn:schemas-microsoft-com:vml" Requires="v">
                <p:oleObj spid="_x0000_s452000" name="Equation" r:id="rId3" imgW="266400" imgH="241200" progId="Equation.3">
                  <p:embed/>
                </p:oleObj>
              </mc:Choice>
              <mc:Fallback>
                <p:oleObj name="Equation" r:id="rId3" imgW="2664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488" y="2357438"/>
                        <a:ext cx="42703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86922085"/>
              </p:ext>
            </p:extLst>
          </p:nvPr>
        </p:nvGraphicFramePr>
        <p:xfrm>
          <a:off x="4343400" y="2798620"/>
          <a:ext cx="874713" cy="385762"/>
        </p:xfrm>
        <a:graphic>
          <a:graphicData uri="http://schemas.openxmlformats.org/presentationml/2006/ole">
            <mc:AlternateContent xmlns:mc="http://schemas.openxmlformats.org/markup-compatibility/2006">
              <mc:Choice xmlns:v="urn:schemas-microsoft-com:vml" Requires="v">
                <p:oleObj spid="_x0000_s452001" name="Equation" r:id="rId5" imgW="545760" imgH="241200" progId="Equation.3">
                  <p:embed/>
                </p:oleObj>
              </mc:Choice>
              <mc:Fallback>
                <p:oleObj name="Equation" r:id="rId5" imgW="545760" imgH="241200" progId="Equation.3">
                  <p:embed/>
                  <p:pic>
                    <p:nvPicPr>
                      <p:cNvPr id="0" name=""/>
                      <p:cNvPicPr>
                        <a:picLocks noChangeAspect="1" noChangeArrowheads="1"/>
                      </p:cNvPicPr>
                      <p:nvPr/>
                    </p:nvPicPr>
                    <p:blipFill>
                      <a:blip r:embed="rId6"/>
                      <a:srcRect/>
                      <a:stretch>
                        <a:fillRect/>
                      </a:stretch>
                    </p:blipFill>
                    <p:spPr bwMode="auto">
                      <a:xfrm>
                        <a:off x="4343400" y="2798620"/>
                        <a:ext cx="87471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95864463"/>
              </p:ext>
            </p:extLst>
          </p:nvPr>
        </p:nvGraphicFramePr>
        <p:xfrm>
          <a:off x="6224156" y="1671320"/>
          <a:ext cx="427037" cy="344488"/>
        </p:xfrm>
        <a:graphic>
          <a:graphicData uri="http://schemas.openxmlformats.org/presentationml/2006/ole">
            <mc:AlternateContent xmlns:mc="http://schemas.openxmlformats.org/markup-compatibility/2006">
              <mc:Choice xmlns:v="urn:schemas-microsoft-com:vml" Requires="v">
                <p:oleObj spid="_x0000_s452002" name="Equation" r:id="rId7" imgW="266400" imgH="215640" progId="Equation.3">
                  <p:embed/>
                </p:oleObj>
              </mc:Choice>
              <mc:Fallback>
                <p:oleObj name="Equation" r:id="rId7" imgW="266400" imgH="215640" progId="Equation.3">
                  <p:embed/>
                  <p:pic>
                    <p:nvPicPr>
                      <p:cNvPr id="0" name=""/>
                      <p:cNvPicPr>
                        <a:picLocks noChangeAspect="1" noChangeArrowheads="1"/>
                      </p:cNvPicPr>
                      <p:nvPr/>
                    </p:nvPicPr>
                    <p:blipFill>
                      <a:blip r:embed="rId8"/>
                      <a:srcRect/>
                      <a:stretch>
                        <a:fillRect/>
                      </a:stretch>
                    </p:blipFill>
                    <p:spPr bwMode="auto">
                      <a:xfrm>
                        <a:off x="6224156" y="1671320"/>
                        <a:ext cx="4270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00693142"/>
              </p:ext>
            </p:extLst>
          </p:nvPr>
        </p:nvGraphicFramePr>
        <p:xfrm>
          <a:off x="3124200" y="3385285"/>
          <a:ext cx="2349974" cy="500915"/>
        </p:xfrm>
        <a:graphic>
          <a:graphicData uri="http://schemas.openxmlformats.org/presentationml/2006/ole">
            <mc:AlternateContent xmlns:mc="http://schemas.openxmlformats.org/markup-compatibility/2006">
              <mc:Choice xmlns:v="urn:schemas-microsoft-com:vml" Requires="v">
                <p:oleObj spid="_x0000_s452003" name="Equation" r:id="rId9" imgW="1130040" imgH="241200" progId="Equation.3">
                  <p:embed/>
                </p:oleObj>
              </mc:Choice>
              <mc:Fallback>
                <p:oleObj name="Equation" r:id="rId9" imgW="1130040" imgH="241200" progId="Equation.3">
                  <p:embed/>
                  <p:pic>
                    <p:nvPicPr>
                      <p:cNvPr id="0" name=""/>
                      <p:cNvPicPr>
                        <a:picLocks noChangeAspect="1" noChangeArrowheads="1"/>
                      </p:cNvPicPr>
                      <p:nvPr/>
                    </p:nvPicPr>
                    <p:blipFill>
                      <a:blip r:embed="rId10"/>
                      <a:srcRect/>
                      <a:stretch>
                        <a:fillRect/>
                      </a:stretch>
                    </p:blipFill>
                    <p:spPr bwMode="auto">
                      <a:xfrm>
                        <a:off x="3124200" y="3385285"/>
                        <a:ext cx="2349974" cy="500915"/>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45924417"/>
              </p:ext>
            </p:extLst>
          </p:nvPr>
        </p:nvGraphicFramePr>
        <p:xfrm>
          <a:off x="1600200" y="4762500"/>
          <a:ext cx="5943600" cy="1638300"/>
        </p:xfrm>
        <a:graphic>
          <a:graphicData uri="http://schemas.openxmlformats.org/presentationml/2006/ole">
            <mc:AlternateContent xmlns:mc="http://schemas.openxmlformats.org/markup-compatibility/2006">
              <mc:Choice xmlns:v="urn:schemas-microsoft-com:vml" Requires="v">
                <p:oleObj spid="_x0000_s452004" name="Equation" r:id="rId11" imgW="3593880" imgH="990360" progId="Equation.3">
                  <p:embed/>
                </p:oleObj>
              </mc:Choice>
              <mc:Fallback>
                <p:oleObj name="Equation" r:id="rId11" imgW="3593880" imgH="990360" progId="Equation.3">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4762500"/>
                        <a:ext cx="5943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152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93038" cy="1143000"/>
          </a:xfrm>
        </p:spPr>
        <p:txBody>
          <a:bodyPr/>
          <a:lstStyle/>
          <a:p>
            <a:r>
              <a:rPr lang="en-US" dirty="0"/>
              <a:t>Refined formulation (contd.)</a:t>
            </a:r>
          </a:p>
        </p:txBody>
      </p:sp>
      <p:sp>
        <p:nvSpPr>
          <p:cNvPr id="3" name="Content Placeholder 2"/>
          <p:cNvSpPr>
            <a:spLocks noGrp="1"/>
          </p:cNvSpPr>
          <p:nvPr>
            <p:ph idx="1"/>
          </p:nvPr>
        </p:nvSpPr>
        <p:spPr>
          <a:xfrm>
            <a:off x="685800" y="1524000"/>
            <a:ext cx="7772400" cy="4724400"/>
          </a:xfrm>
        </p:spPr>
        <p:txBody>
          <a:bodyPr/>
          <a:lstStyle/>
          <a:p>
            <a:r>
              <a:rPr lang="en-US" dirty="0" smtClean="0"/>
              <a:t>Plant </a:t>
            </a:r>
            <a:r>
              <a:rPr lang="en-US" dirty="0"/>
              <a:t>model</a:t>
            </a:r>
          </a:p>
          <a:p>
            <a:endParaRPr lang="en-US" dirty="0" smtClean="0"/>
          </a:p>
          <a:p>
            <a:endParaRPr lang="en-US" dirty="0"/>
          </a:p>
          <a:p>
            <a:r>
              <a:rPr lang="en-US" dirty="0" smtClean="0"/>
              <a:t>System diagram</a:t>
            </a:r>
          </a:p>
        </p:txBody>
      </p:sp>
      <p:pic>
        <p:nvPicPr>
          <p:cNvPr id="4" name="Picture 1018" descr="D:\Hongwei\Dropbox\Research\publications\PRKS\Figures\MinVarControlSystemModel-noDelt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14800"/>
            <a:ext cx="8176818" cy="253400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bwMode="auto">
          <a:xfrm>
            <a:off x="4138217" y="4380707"/>
            <a:ext cx="381001" cy="316798"/>
          </a:xfrm>
          <a:prstGeom prst="straightConnector1">
            <a:avLst/>
          </a:prstGeom>
          <a:solidFill>
            <a:schemeClr val="accent1"/>
          </a:solidFill>
          <a:ln w="57150" cap="flat" cmpd="sng" algn="ctr">
            <a:solidFill>
              <a:srgbClr val="FF3399"/>
            </a:solidFill>
            <a:prstDash val="solid"/>
            <a:miter lim="800000"/>
            <a:headEnd type="none" w="med" len="med"/>
            <a:tailEnd type="triangle" w="med" len="med"/>
          </a:ln>
          <a:effectLst/>
        </p:spPr>
      </p:cxnSp>
      <p:cxnSp>
        <p:nvCxnSpPr>
          <p:cNvPr id="8" name="Straight Arrow Connector 7"/>
          <p:cNvCxnSpPr/>
          <p:nvPr/>
        </p:nvCxnSpPr>
        <p:spPr bwMode="auto">
          <a:xfrm flipH="1">
            <a:off x="5662218" y="4108273"/>
            <a:ext cx="381000" cy="145873"/>
          </a:xfrm>
          <a:prstGeom prst="straightConnector1">
            <a:avLst/>
          </a:prstGeom>
          <a:solidFill>
            <a:schemeClr val="accent1"/>
          </a:solidFill>
          <a:ln w="57150" cap="flat" cmpd="sng" algn="ctr">
            <a:solidFill>
              <a:srgbClr val="FF3399"/>
            </a:solidFill>
            <a:prstDash val="solid"/>
            <a:miter lim="800000"/>
            <a:headEnd type="none" w="med" len="med"/>
            <a:tailEnd type="triangle" w="med" len="med"/>
          </a:ln>
          <a:effectLst/>
        </p:spPr>
      </p:cxnSp>
      <p:sp>
        <p:nvSpPr>
          <p:cNvPr id="9" name="Content Placeholder 2"/>
          <p:cNvSpPr txBox="1">
            <a:spLocks/>
          </p:cNvSpPr>
          <p:nvPr/>
        </p:nvSpPr>
        <p:spPr bwMode="auto">
          <a:xfrm>
            <a:off x="6043218" y="3810000"/>
            <a:ext cx="2895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nSpc>
                <a:spcPct val="100000"/>
              </a:lnSpc>
              <a:buNone/>
            </a:pPr>
            <a:r>
              <a:rPr lang="en-US" sz="1400" b="0" dirty="0">
                <a:solidFill>
                  <a:srgbClr val="FF0066"/>
                </a:solidFill>
              </a:rPr>
              <a:t>variation </a:t>
            </a:r>
            <a:r>
              <a:rPr lang="en-US" sz="1400" b="0" dirty="0" smtClean="0">
                <a:solidFill>
                  <a:srgbClr val="FF0066"/>
                </a:solidFill>
              </a:rPr>
              <a:t>of interference power from outside exclusion region</a:t>
            </a:r>
            <a:endParaRPr lang="en-US" sz="1400" b="0" dirty="0">
              <a:solidFill>
                <a:srgbClr val="FF0066"/>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200963085"/>
              </p:ext>
            </p:extLst>
          </p:nvPr>
        </p:nvGraphicFramePr>
        <p:xfrm>
          <a:off x="1447800" y="2133600"/>
          <a:ext cx="5584825" cy="1176337"/>
        </p:xfrm>
        <a:graphic>
          <a:graphicData uri="http://schemas.openxmlformats.org/presentationml/2006/ole">
            <mc:AlternateContent xmlns:mc="http://schemas.openxmlformats.org/markup-compatibility/2006">
              <mc:Choice xmlns:v="urn:schemas-microsoft-com:vml" Requires="v">
                <p:oleObj spid="_x0000_s443571" name="Equation" r:id="rId4" imgW="3377880" imgH="711000" progId="Equation.3">
                  <p:embed/>
                </p:oleObj>
              </mc:Choice>
              <mc:Fallback>
                <p:oleObj name="Equation" r:id="rId4" imgW="3377880" imgH="7110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133600"/>
                        <a:ext cx="55848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407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Minimum-variance regulation controller</a:t>
            </a:r>
            <a:endParaRPr lang="en-US" dirty="0"/>
          </a:p>
        </p:txBody>
      </p:sp>
      <p:sp>
        <p:nvSpPr>
          <p:cNvPr id="3" name="Content Placeholder 2"/>
          <p:cNvSpPr>
            <a:spLocks noGrp="1"/>
          </p:cNvSpPr>
          <p:nvPr>
            <p:ph idx="1"/>
          </p:nvPr>
        </p:nvSpPr>
        <p:spPr>
          <a:xfrm>
            <a:off x="685800" y="1524000"/>
            <a:ext cx="8382000" cy="4724400"/>
          </a:xfrm>
        </p:spPr>
        <p:txBody>
          <a:bodyPr/>
          <a:lstStyle/>
          <a:p>
            <a:r>
              <a:rPr lang="en-US" dirty="0" smtClean="0"/>
              <a:t>The control input that minimizes                      while ensuring   </a:t>
            </a:r>
          </a:p>
          <a:p>
            <a:endParaRPr lang="en-US" dirty="0" smtClean="0"/>
          </a:p>
          <a:p>
            <a:pPr lvl="1"/>
            <a:endParaRPr lang="en-US" dirty="0" smtClean="0"/>
          </a:p>
          <a:p>
            <a:pPr marL="0" indent="0">
              <a:buNone/>
            </a:pPr>
            <a:r>
              <a:rPr lang="en-US" dirty="0" smtClean="0"/>
              <a:t>     and the minimum value of                      is</a:t>
            </a:r>
          </a:p>
          <a:p>
            <a:pPr marL="800100" lvl="2" indent="0">
              <a:lnSpc>
                <a:spcPct val="200000"/>
              </a:lnSpc>
              <a:buNone/>
            </a:pPr>
            <a:r>
              <a:rPr lang="en-US" dirty="0" smtClean="0"/>
              <a:t>      </a:t>
            </a:r>
          </a:p>
          <a:p>
            <a:pPr marL="0" indent="0">
              <a:buNone/>
            </a:pPr>
            <a:r>
              <a:rPr lang="en-US" dirty="0" smtClean="0"/>
              <a:t>                                                                                   the changes   </a:t>
            </a:r>
          </a:p>
          <a:p>
            <a:pPr marL="0" indent="0">
              <a:buNone/>
            </a:pPr>
            <a:r>
              <a:rPr lang="en-US" dirty="0"/>
              <a:t> </a:t>
            </a:r>
            <a:r>
              <a:rPr lang="en-US" dirty="0" smtClean="0"/>
              <a:t>     of interference from outside the exclusion region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8756493"/>
              </p:ext>
            </p:extLst>
          </p:nvPr>
        </p:nvGraphicFramePr>
        <p:xfrm>
          <a:off x="2181225" y="2527300"/>
          <a:ext cx="4076700" cy="673100"/>
        </p:xfrm>
        <a:graphic>
          <a:graphicData uri="http://schemas.openxmlformats.org/presentationml/2006/ole">
            <mc:AlternateContent xmlns:mc="http://schemas.openxmlformats.org/markup-compatibility/2006">
              <mc:Choice xmlns:v="urn:schemas-microsoft-com:vml" Requires="v">
                <p:oleObj spid="_x0000_s454683" name="Equation" r:id="rId3" imgW="2616120" imgH="431640" progId="Equation.3">
                  <p:embed/>
                </p:oleObj>
              </mc:Choice>
              <mc:Fallback>
                <p:oleObj name="Equation" r:id="rId3" imgW="2616120" imgH="431640" progId="Equation.3">
                  <p:embed/>
                  <p:pic>
                    <p:nvPicPr>
                      <p:cNvPr id="0" name=""/>
                      <p:cNvPicPr/>
                      <p:nvPr/>
                    </p:nvPicPr>
                    <p:blipFill>
                      <a:blip r:embed="rId4"/>
                      <a:stretch>
                        <a:fillRect/>
                      </a:stretch>
                    </p:blipFill>
                    <p:spPr>
                      <a:xfrm>
                        <a:off x="2181225" y="2527300"/>
                        <a:ext cx="4076700" cy="6731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16820565"/>
              </p:ext>
            </p:extLst>
          </p:nvPr>
        </p:nvGraphicFramePr>
        <p:xfrm>
          <a:off x="4876800" y="1625252"/>
          <a:ext cx="1574800" cy="406400"/>
        </p:xfrm>
        <a:graphic>
          <a:graphicData uri="http://schemas.openxmlformats.org/presentationml/2006/ole">
            <mc:AlternateContent xmlns:mc="http://schemas.openxmlformats.org/markup-compatibility/2006">
              <mc:Choice xmlns:v="urn:schemas-microsoft-com:vml" Requires="v">
                <p:oleObj spid="_x0000_s454684" name="Equation" r:id="rId5" imgW="787320" imgH="203040" progId="Equation.3">
                  <p:embed/>
                </p:oleObj>
              </mc:Choice>
              <mc:Fallback>
                <p:oleObj name="Equation" r:id="rId5" imgW="787320" imgH="203040" progId="Equation.3">
                  <p:embed/>
                  <p:pic>
                    <p:nvPicPr>
                      <p:cNvPr id="0" name=""/>
                      <p:cNvPicPr/>
                      <p:nvPr/>
                    </p:nvPicPr>
                    <p:blipFill>
                      <a:blip r:embed="rId6"/>
                      <a:stretch>
                        <a:fillRect/>
                      </a:stretch>
                    </p:blipFill>
                    <p:spPr>
                      <a:xfrm>
                        <a:off x="4876800" y="1625252"/>
                        <a:ext cx="1574800" cy="406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19075584"/>
              </p:ext>
            </p:extLst>
          </p:nvPr>
        </p:nvGraphicFramePr>
        <p:xfrm>
          <a:off x="1143000" y="2041525"/>
          <a:ext cx="2292350" cy="473075"/>
        </p:xfrm>
        <a:graphic>
          <a:graphicData uri="http://schemas.openxmlformats.org/presentationml/2006/ole">
            <mc:AlternateContent xmlns:mc="http://schemas.openxmlformats.org/markup-compatibility/2006">
              <mc:Choice xmlns:v="urn:schemas-microsoft-com:vml" Requires="v">
                <p:oleObj spid="_x0000_s454685" name="Equation" r:id="rId7" imgW="1168200" imgH="241200" progId="Equation.3">
                  <p:embed/>
                </p:oleObj>
              </mc:Choice>
              <mc:Fallback>
                <p:oleObj name="Equation" r:id="rId7" imgW="1168200" imgH="241200" progId="Equation.3">
                  <p:embed/>
                  <p:pic>
                    <p:nvPicPr>
                      <p:cNvPr id="0" name=""/>
                      <p:cNvPicPr/>
                      <p:nvPr/>
                    </p:nvPicPr>
                    <p:blipFill>
                      <a:blip r:embed="rId8"/>
                      <a:stretch>
                        <a:fillRect/>
                      </a:stretch>
                    </p:blipFill>
                    <p:spPr>
                      <a:xfrm>
                        <a:off x="1143000" y="2041525"/>
                        <a:ext cx="2292350" cy="4730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31930226"/>
              </p:ext>
            </p:extLst>
          </p:nvPr>
        </p:nvGraphicFramePr>
        <p:xfrm>
          <a:off x="4267200" y="3505200"/>
          <a:ext cx="1574800" cy="406400"/>
        </p:xfrm>
        <a:graphic>
          <a:graphicData uri="http://schemas.openxmlformats.org/presentationml/2006/ole">
            <mc:AlternateContent xmlns:mc="http://schemas.openxmlformats.org/markup-compatibility/2006">
              <mc:Choice xmlns:v="urn:schemas-microsoft-com:vml" Requires="v">
                <p:oleObj spid="_x0000_s454686" name="Equation" r:id="rId9" imgW="787320" imgH="203040" progId="Equation.3">
                  <p:embed/>
                </p:oleObj>
              </mc:Choice>
              <mc:Fallback>
                <p:oleObj name="Equation" r:id="rId9" imgW="78732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3505200"/>
                        <a:ext cx="157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69144872"/>
              </p:ext>
            </p:extLst>
          </p:nvPr>
        </p:nvGraphicFramePr>
        <p:xfrm>
          <a:off x="2183130" y="4038600"/>
          <a:ext cx="3303270" cy="431800"/>
        </p:xfrm>
        <a:graphic>
          <a:graphicData uri="http://schemas.openxmlformats.org/presentationml/2006/ole">
            <mc:AlternateContent xmlns:mc="http://schemas.openxmlformats.org/markup-compatibility/2006">
              <mc:Choice xmlns:v="urn:schemas-microsoft-com:vml" Requires="v">
                <p:oleObj spid="_x0000_s454687" name="Equation" r:id="rId11" imgW="1942920" imgH="253800" progId="Equation.3">
                  <p:embed/>
                </p:oleObj>
              </mc:Choice>
              <mc:Fallback>
                <p:oleObj name="Equation" r:id="rId11" imgW="1942920" imgH="253800" progId="Equation.3">
                  <p:embed/>
                  <p:pic>
                    <p:nvPicPr>
                      <p:cNvPr id="0" name=""/>
                      <p:cNvPicPr/>
                      <p:nvPr/>
                    </p:nvPicPr>
                    <p:blipFill>
                      <a:blip r:embed="rId12"/>
                      <a:stretch>
                        <a:fillRect/>
                      </a:stretch>
                    </p:blipFill>
                    <p:spPr>
                      <a:xfrm>
                        <a:off x="2183130" y="4038600"/>
                        <a:ext cx="3303270" cy="431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83259353"/>
              </p:ext>
            </p:extLst>
          </p:nvPr>
        </p:nvGraphicFramePr>
        <p:xfrm>
          <a:off x="1143000" y="4711700"/>
          <a:ext cx="6232358" cy="469900"/>
        </p:xfrm>
        <a:graphic>
          <a:graphicData uri="http://schemas.openxmlformats.org/presentationml/2006/ole">
            <mc:AlternateContent xmlns:mc="http://schemas.openxmlformats.org/markup-compatibility/2006">
              <mc:Choice xmlns:v="urn:schemas-microsoft-com:vml" Requires="v">
                <p:oleObj spid="_x0000_s454688" name="Equation" r:id="rId13" imgW="3200400" imgH="241200" progId="Equation.3">
                  <p:embed/>
                </p:oleObj>
              </mc:Choice>
              <mc:Fallback>
                <p:oleObj name="Equation" r:id="rId13" imgW="3200400" imgH="241200" progId="Equation.3">
                  <p:embed/>
                  <p:pic>
                    <p:nvPicPr>
                      <p:cNvPr id="0" name=""/>
                      <p:cNvPicPr/>
                      <p:nvPr/>
                    </p:nvPicPr>
                    <p:blipFill>
                      <a:blip r:embed="rId14"/>
                      <a:stretch>
                        <a:fillRect/>
                      </a:stretch>
                    </p:blipFill>
                    <p:spPr>
                      <a:xfrm>
                        <a:off x="1143000" y="4711700"/>
                        <a:ext cx="6232358" cy="469900"/>
                      </a:xfrm>
                      <a:prstGeom prst="rect">
                        <a:avLst/>
                      </a:prstGeom>
                    </p:spPr>
                  </p:pic>
                </p:oleObj>
              </mc:Fallback>
            </mc:AlternateContent>
          </a:graphicData>
        </a:graphic>
      </p:graphicFrame>
      <p:sp>
        <p:nvSpPr>
          <p:cNvPr id="10" name="Oval 9"/>
          <p:cNvSpPr/>
          <p:nvPr/>
        </p:nvSpPr>
        <p:spPr bwMode="auto">
          <a:xfrm>
            <a:off x="1752600" y="2362200"/>
            <a:ext cx="5029200" cy="990600"/>
          </a:xfrm>
          <a:prstGeom prst="ellipse">
            <a:avLst/>
          </a:prstGeom>
          <a:noFill/>
          <a:ln w="19050" cap="flat" cmpd="sng" algn="ctr">
            <a:solidFill>
              <a:srgbClr val="FF3399"/>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extLst>
      <p:ext uri="{BB962C8B-B14F-4D97-AF65-F5344CB8AC3E}">
        <p14:creationId xmlns:p14="http://schemas.microsoft.com/office/powerpoint/2010/main" val="640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2" descr="C:\Hongwei\Dropbox\Research\Publications\PRKS\Figures\ER-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752600"/>
            <a:ext cx="7496175" cy="36533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080348577"/>
              </p:ext>
            </p:extLst>
          </p:nvPr>
        </p:nvGraphicFramePr>
        <p:xfrm>
          <a:off x="733425" y="685800"/>
          <a:ext cx="4570041" cy="652463"/>
        </p:xfrm>
        <a:graphic>
          <a:graphicData uri="http://schemas.openxmlformats.org/presentationml/2006/ole">
            <mc:AlternateContent xmlns:mc="http://schemas.openxmlformats.org/markup-compatibility/2006">
              <mc:Choice xmlns:v="urn:schemas-microsoft-com:vml" Requires="v">
                <p:oleObj spid="_x0000_s455686" name="Equation" r:id="rId4" imgW="1777680" imgH="253800" progId="Equation.3">
                  <p:embed/>
                </p:oleObj>
              </mc:Choice>
              <mc:Fallback>
                <p:oleObj name="Equation" r:id="rId4" imgW="1777680" imgH="253800" progId="Equation.3">
                  <p:embed/>
                  <p:pic>
                    <p:nvPicPr>
                      <p:cNvPr id="0" name=""/>
                      <p:cNvPicPr/>
                      <p:nvPr/>
                    </p:nvPicPr>
                    <p:blipFill>
                      <a:blip r:embed="rId5"/>
                      <a:stretch>
                        <a:fillRect/>
                      </a:stretch>
                    </p:blipFill>
                    <p:spPr>
                      <a:xfrm>
                        <a:off x="733425" y="685800"/>
                        <a:ext cx="4570041" cy="652463"/>
                      </a:xfrm>
                      <a:prstGeom prst="rect">
                        <a:avLst/>
                      </a:prstGeom>
                    </p:spPr>
                  </p:pic>
                </p:oleObj>
              </mc:Fallback>
            </mc:AlternateContent>
          </a:graphicData>
        </a:graphic>
      </p:graphicFrame>
      <p:sp>
        <p:nvSpPr>
          <p:cNvPr id="6" name="Content Placeholder 2"/>
          <p:cNvSpPr txBox="1">
            <a:spLocks/>
          </p:cNvSpPr>
          <p:nvPr/>
        </p:nvSpPr>
        <p:spPr bwMode="auto">
          <a:xfrm>
            <a:off x="685800" y="5638800"/>
            <a:ext cx="8153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buNone/>
            </a:pPr>
            <a:r>
              <a:rPr lang="en-US" b="0" dirty="0" smtClean="0"/>
              <a:t>Expected interference from the nodes in the middle-band of the two exclusion regions is              .</a:t>
            </a:r>
            <a:endParaRPr lang="en-US" b="0"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1711077839"/>
              </p:ext>
            </p:extLst>
          </p:nvPr>
        </p:nvGraphicFramePr>
        <p:xfrm>
          <a:off x="3060526" y="6158630"/>
          <a:ext cx="958849" cy="478841"/>
        </p:xfrm>
        <a:graphic>
          <a:graphicData uri="http://schemas.openxmlformats.org/presentationml/2006/ole">
            <mc:AlternateContent xmlns:mc="http://schemas.openxmlformats.org/markup-compatibility/2006">
              <mc:Choice xmlns:v="urn:schemas-microsoft-com:vml" Requires="v">
                <p:oleObj spid="_x0000_s455687" name="Equation" r:id="rId6" imgW="507960" imgH="253800" progId="Equation.3">
                  <p:embed/>
                </p:oleObj>
              </mc:Choice>
              <mc:Fallback>
                <p:oleObj name="Equation" r:id="rId6" imgW="507960" imgH="253800" progId="Equation.3">
                  <p:embed/>
                  <p:pic>
                    <p:nvPicPr>
                      <p:cNvPr id="0" name=""/>
                      <p:cNvPicPr>
                        <a:picLocks noGrp="1" noChangeAspect="1" noChangeArrowheads="1"/>
                      </p:cNvPicPr>
                      <p:nvPr/>
                    </p:nvPicPr>
                    <p:blipFill>
                      <a:blip r:embed="rId7"/>
                      <a:srcRect/>
                      <a:stretch>
                        <a:fillRect/>
                      </a:stretch>
                    </p:blipFill>
                    <p:spPr bwMode="auto">
                      <a:xfrm>
                        <a:off x="3060526" y="6158630"/>
                        <a:ext cx="958849" cy="47884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8258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 of self-tuning adaptive control</a:t>
            </a:r>
            <a:endParaRPr lang="en-US" dirty="0"/>
          </a:p>
        </p:txBody>
      </p:sp>
      <p:sp>
        <p:nvSpPr>
          <p:cNvPr id="3" name="Content Placeholder 2"/>
          <p:cNvSpPr>
            <a:spLocks noGrp="1"/>
          </p:cNvSpPr>
          <p:nvPr>
            <p:ph idx="1"/>
          </p:nvPr>
        </p:nvSpPr>
        <p:spPr>
          <a:xfrm>
            <a:off x="914400" y="5181600"/>
            <a:ext cx="7772400" cy="533400"/>
          </a:xfrm>
        </p:spPr>
        <p:txBody>
          <a:bodyPr/>
          <a:lstStyle/>
          <a:p>
            <a:pPr marL="0" indent="0">
              <a:buNone/>
            </a:pPr>
            <a:r>
              <a:rPr lang="en-US" dirty="0" smtClean="0"/>
              <a:t>Refined coefficient for the linear plant model is</a:t>
            </a:r>
          </a:p>
        </p:txBody>
      </p:sp>
      <p:pic>
        <p:nvPicPr>
          <p:cNvPr id="366594" name="Picture 2" descr="C:\Hongwei\Dropbox\Research\Publications\PRKS\Figures\f-cur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447800"/>
            <a:ext cx="5791200" cy="3661194"/>
          </a:xfrm>
          <a:prstGeom prst="rect">
            <a:avLst/>
          </a:prstGeom>
          <a:noFill/>
          <a:extLst>
            <a:ext uri="{909E8E84-426E-40DD-AFC4-6F175D3DCCD1}">
              <a14:hiddenFill xmlns:a14="http://schemas.microsoft.com/office/drawing/2010/main">
                <a:solidFill>
                  <a:srgbClr val="FFFFFF"/>
                </a:solidFill>
              </a14:hiddenFill>
            </a:ext>
          </a:extLst>
        </p:spPr>
      </p:pic>
      <p:pic>
        <p:nvPicPr>
          <p:cNvPr id="3665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613451"/>
            <a:ext cx="4267200" cy="94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05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PRKS: </a:t>
            </a:r>
            <a:r>
              <a:rPr lang="en-US" dirty="0"/>
              <a:t>PRK-based scheduling</a:t>
            </a:r>
          </a:p>
        </p:txBody>
      </p:sp>
      <p:sp>
        <p:nvSpPr>
          <p:cNvPr id="3" name="Content Placeholder 2"/>
          <p:cNvSpPr>
            <a:spLocks noGrp="1"/>
          </p:cNvSpPr>
          <p:nvPr>
            <p:ph idx="1"/>
          </p:nvPr>
        </p:nvSpPr>
        <p:spPr/>
        <p:txBody>
          <a:bodyPr/>
          <a:lstStyle/>
          <a:p>
            <a:r>
              <a:rPr lang="en-US" dirty="0" smtClean="0"/>
              <a:t>Mutual interference relation between links via instantiated PRK model</a:t>
            </a:r>
          </a:p>
          <a:p>
            <a:r>
              <a:rPr lang="en-US" dirty="0" smtClean="0"/>
              <a:t>TDMA via the optimal-node-activation-multiple-access (ONAMA) algorithm</a:t>
            </a:r>
          </a:p>
          <a:p>
            <a:pPr lvl="1"/>
            <a:r>
              <a:rPr lang="en-US" sz="1600" dirty="0" err="1" smtClean="0"/>
              <a:t>Xiaohui</a:t>
            </a:r>
            <a:r>
              <a:rPr lang="en-US" sz="1600" dirty="0" smtClean="0"/>
              <a:t> Liu, Yu Chen, Hongwei Zhang, “</a:t>
            </a:r>
            <a:r>
              <a:rPr lang="en-US" sz="1600" dirty="0"/>
              <a:t>A maximal concurrency and low </a:t>
            </a:r>
            <a:r>
              <a:rPr lang="en-US" sz="1600" dirty="0" smtClean="0"/>
              <a:t>latency distributed </a:t>
            </a:r>
            <a:r>
              <a:rPr lang="en-US" sz="1600" dirty="0"/>
              <a:t>scheduling protocol for wireless sensor </a:t>
            </a:r>
            <a:r>
              <a:rPr lang="en-US" sz="1600" dirty="0" smtClean="0"/>
              <a:t>networks”, </a:t>
            </a:r>
            <a:r>
              <a:rPr lang="en-US" sz="1600" i="1" dirty="0" smtClean="0"/>
              <a:t>International Journal on Distributed Sensor Networks</a:t>
            </a:r>
            <a:r>
              <a:rPr lang="en-US" sz="1600" dirty="0" smtClean="0"/>
              <a:t>, arxiv:1403.4637v2, 2014</a:t>
            </a:r>
          </a:p>
          <a:p>
            <a:pPr lvl="1"/>
            <a:endParaRPr lang="en-US" dirty="0"/>
          </a:p>
          <a:p>
            <a:r>
              <a:rPr lang="en-US" dirty="0" smtClean="0"/>
              <a:t>Implemented in </a:t>
            </a:r>
            <a:r>
              <a:rPr lang="en-US" dirty="0" err="1" smtClean="0"/>
              <a:t>TinyOS</a:t>
            </a:r>
            <a:endParaRPr lang="en-US" dirty="0"/>
          </a:p>
        </p:txBody>
      </p:sp>
    </p:spTree>
    <p:extLst>
      <p:ext uri="{BB962C8B-B14F-4D97-AF65-F5344CB8AC3E}">
        <p14:creationId xmlns:p14="http://schemas.microsoft.com/office/powerpoint/2010/main" val="271065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7" name="Picture 3"/>
          <p:cNvPicPr>
            <a:picLocks noChangeAspect="1" noChangeArrowheads="1"/>
          </p:cNvPicPr>
          <p:nvPr/>
        </p:nvPicPr>
        <p:blipFill>
          <a:blip r:embed="rId3" cstate="print"/>
          <a:srcRect/>
          <a:stretch>
            <a:fillRect/>
          </a:stretch>
        </p:blipFill>
        <p:spPr bwMode="auto">
          <a:xfrm>
            <a:off x="10076779" y="5271080"/>
            <a:ext cx="1886621" cy="1134372"/>
          </a:xfrm>
          <a:prstGeom prst="rect">
            <a:avLst/>
          </a:prstGeom>
          <a:noFill/>
          <a:ln w="9525">
            <a:noFill/>
            <a:miter lim="800000"/>
            <a:headEnd/>
            <a:tailEnd/>
          </a:ln>
        </p:spPr>
      </p:pic>
      <p:pic>
        <p:nvPicPr>
          <p:cNvPr id="12298" name="Picture 5"/>
          <p:cNvPicPr>
            <a:picLocks noChangeAspect="1" noChangeArrowheads="1"/>
          </p:cNvPicPr>
          <p:nvPr/>
        </p:nvPicPr>
        <p:blipFill>
          <a:blip r:embed="rId4" cstate="print"/>
          <a:srcRect/>
          <a:stretch>
            <a:fillRect/>
          </a:stretch>
        </p:blipFill>
        <p:spPr bwMode="auto">
          <a:xfrm>
            <a:off x="3238500" y="3302936"/>
            <a:ext cx="1714500" cy="1269064"/>
          </a:xfrm>
          <a:prstGeom prst="rect">
            <a:avLst/>
          </a:prstGeom>
          <a:noFill/>
          <a:ln w="9525">
            <a:noFill/>
            <a:miter lim="800000"/>
            <a:headEnd/>
            <a:tailEnd/>
          </a:ln>
        </p:spPr>
      </p:pic>
      <p:pic>
        <p:nvPicPr>
          <p:cNvPr id="12299" name="Picture 9" descr="assisted_living"/>
          <p:cNvPicPr>
            <a:picLocks noChangeAspect="1" noChangeArrowheads="1"/>
          </p:cNvPicPr>
          <p:nvPr/>
        </p:nvPicPr>
        <p:blipFill>
          <a:blip r:embed="rId5" cstate="print"/>
          <a:srcRect/>
          <a:stretch>
            <a:fillRect/>
          </a:stretch>
        </p:blipFill>
        <p:spPr bwMode="auto">
          <a:xfrm>
            <a:off x="3292177" y="4674584"/>
            <a:ext cx="1432223" cy="1954816"/>
          </a:xfrm>
          <a:prstGeom prst="rect">
            <a:avLst/>
          </a:prstGeom>
          <a:noFill/>
          <a:ln w="9525">
            <a:noFill/>
            <a:miter lim="800000"/>
            <a:headEnd/>
            <a:tailEnd/>
          </a:ln>
        </p:spPr>
      </p:pic>
      <p:pic>
        <p:nvPicPr>
          <p:cNvPr id="123" name="Picture 2" descr="http://t3.gstatic.com/images?q=tbn:ANd9GcS52bEb1BOO1IpYApYVR7jRBH6oForGTkqkae5uN_VBwNZYFgnY"/>
          <p:cNvPicPr>
            <a:picLocks noChangeAspect="1" noChangeArrowheads="1"/>
          </p:cNvPicPr>
          <p:nvPr/>
        </p:nvPicPr>
        <p:blipFill>
          <a:blip r:embed="rId6" cstate="print"/>
          <a:srcRect/>
          <a:stretch>
            <a:fillRect/>
          </a:stretch>
        </p:blipFill>
        <p:spPr bwMode="auto">
          <a:xfrm>
            <a:off x="9677400" y="4160447"/>
            <a:ext cx="1066800" cy="738858"/>
          </a:xfrm>
          <a:prstGeom prst="rect">
            <a:avLst/>
          </a:prstGeom>
          <a:noFill/>
        </p:spPr>
      </p:pic>
      <p:sp>
        <p:nvSpPr>
          <p:cNvPr id="12290" name="Title 1"/>
          <p:cNvSpPr>
            <a:spLocks noGrp="1"/>
          </p:cNvSpPr>
          <p:nvPr>
            <p:ph type="title"/>
          </p:nvPr>
        </p:nvSpPr>
        <p:spPr>
          <a:xfrm>
            <a:off x="304800" y="0"/>
            <a:ext cx="8839200" cy="1143000"/>
          </a:xfrm>
        </p:spPr>
        <p:txBody>
          <a:bodyPr/>
          <a:lstStyle/>
          <a:p>
            <a:r>
              <a:rPr lang="en-US" dirty="0" smtClean="0"/>
              <a:t>Wireless-networked </a:t>
            </a:r>
            <a:r>
              <a:rPr lang="en-US" dirty="0" smtClean="0"/>
              <a:t>sensing of physical world (2002 - )</a:t>
            </a:r>
          </a:p>
        </p:txBody>
      </p:sp>
      <p:grpSp>
        <p:nvGrpSpPr>
          <p:cNvPr id="3" name="Group 3"/>
          <p:cNvGrpSpPr>
            <a:grpSpLocks/>
          </p:cNvGrpSpPr>
          <p:nvPr/>
        </p:nvGrpSpPr>
        <p:grpSpPr bwMode="auto">
          <a:xfrm>
            <a:off x="3048000" y="1676400"/>
            <a:ext cx="2133600" cy="1295400"/>
            <a:chOff x="381000" y="3467100"/>
            <a:chExt cx="3200400" cy="1485900"/>
          </a:xfrm>
        </p:grpSpPr>
        <p:pic>
          <p:nvPicPr>
            <p:cNvPr id="5" name="Picture 3" descr="goldengate_bridge_1"/>
            <p:cNvPicPr>
              <a:picLocks noChangeAspect="1" noChangeArrowheads="1"/>
            </p:cNvPicPr>
            <p:nvPr/>
          </p:nvPicPr>
          <p:blipFill>
            <a:blip r:embed="rId7" cstate="print"/>
            <a:srcRect/>
            <a:stretch>
              <a:fillRect/>
            </a:stretch>
          </p:blipFill>
          <p:spPr bwMode="auto">
            <a:xfrm>
              <a:off x="381000" y="3467100"/>
              <a:ext cx="1981200" cy="1280133"/>
            </a:xfrm>
            <a:prstGeom prst="rect">
              <a:avLst/>
            </a:prstGeom>
            <a:noFill/>
            <a:effectLst>
              <a:outerShdw dist="35921" dir="2700000" algn="ctr" rotWithShape="0">
                <a:srgbClr val="808080"/>
              </a:outerShdw>
            </a:effectLst>
          </p:spPr>
        </p:pic>
        <p:pic>
          <p:nvPicPr>
            <p:cNvPr id="12407" name="Picture 4" descr="117-1725_IMG"/>
            <p:cNvPicPr>
              <a:picLocks noChangeAspect="1" noChangeArrowheads="1"/>
            </p:cNvPicPr>
            <p:nvPr/>
          </p:nvPicPr>
          <p:blipFill>
            <a:blip r:embed="rId8" cstate="print"/>
            <a:srcRect/>
            <a:stretch>
              <a:fillRect/>
            </a:stretch>
          </p:blipFill>
          <p:spPr bwMode="auto">
            <a:xfrm>
              <a:off x="1905000" y="3695700"/>
              <a:ext cx="1676400" cy="1257300"/>
            </a:xfrm>
            <a:prstGeom prst="rect">
              <a:avLst/>
            </a:prstGeom>
            <a:noFill/>
            <a:ln w="9525">
              <a:noFill/>
              <a:miter lim="800000"/>
              <a:headEnd/>
              <a:tailEnd/>
            </a:ln>
          </p:spPr>
        </p:pic>
      </p:grpSp>
      <p:grpSp>
        <p:nvGrpSpPr>
          <p:cNvPr id="4" name="Group 6"/>
          <p:cNvGrpSpPr>
            <a:grpSpLocks/>
          </p:cNvGrpSpPr>
          <p:nvPr/>
        </p:nvGrpSpPr>
        <p:grpSpPr bwMode="auto">
          <a:xfrm>
            <a:off x="609600" y="1758176"/>
            <a:ext cx="1752600" cy="1219200"/>
            <a:chOff x="228600" y="1600200"/>
            <a:chExt cx="2422525" cy="1752600"/>
          </a:xfrm>
        </p:grpSpPr>
        <p:pic>
          <p:nvPicPr>
            <p:cNvPr id="12312" name="Picture 5"/>
            <p:cNvPicPr>
              <a:picLocks noChangeAspect="1" noChangeArrowheads="1"/>
            </p:cNvPicPr>
            <p:nvPr/>
          </p:nvPicPr>
          <p:blipFill>
            <a:blip r:embed="rId9" cstate="print"/>
            <a:srcRect/>
            <a:stretch>
              <a:fillRect/>
            </a:stretch>
          </p:blipFill>
          <p:spPr bwMode="auto">
            <a:xfrm>
              <a:off x="228600" y="1600200"/>
              <a:ext cx="1430338" cy="1512888"/>
            </a:xfrm>
            <a:prstGeom prst="rect">
              <a:avLst/>
            </a:prstGeom>
            <a:noFill/>
            <a:ln w="9525">
              <a:noFill/>
              <a:miter lim="800000"/>
              <a:headEnd/>
              <a:tailEnd/>
            </a:ln>
          </p:spPr>
        </p:pic>
        <p:grpSp>
          <p:nvGrpSpPr>
            <p:cNvPr id="6" name="Group 8"/>
            <p:cNvGrpSpPr>
              <a:grpSpLocks/>
            </p:cNvGrpSpPr>
            <p:nvPr/>
          </p:nvGrpSpPr>
          <p:grpSpPr bwMode="auto">
            <a:xfrm>
              <a:off x="1447800" y="1905000"/>
              <a:ext cx="1203325" cy="1447800"/>
              <a:chOff x="768" y="809"/>
              <a:chExt cx="3158" cy="3511"/>
            </a:xfrm>
          </p:grpSpPr>
          <p:pic>
            <p:nvPicPr>
              <p:cNvPr id="12314" name="Picture 7"/>
              <p:cNvPicPr>
                <a:picLocks noChangeAspect="1" noChangeArrowheads="1"/>
              </p:cNvPicPr>
              <p:nvPr/>
            </p:nvPicPr>
            <p:blipFill>
              <a:blip r:embed="rId10" cstate="print"/>
              <a:srcRect/>
              <a:stretch>
                <a:fillRect/>
              </a:stretch>
            </p:blipFill>
            <p:spPr bwMode="auto">
              <a:xfrm>
                <a:off x="768" y="809"/>
                <a:ext cx="3158" cy="3511"/>
              </a:xfrm>
              <a:prstGeom prst="rect">
                <a:avLst/>
              </a:prstGeom>
              <a:noFill/>
              <a:ln w="9525">
                <a:noFill/>
                <a:miter lim="800000"/>
                <a:headEnd/>
                <a:tailEnd/>
              </a:ln>
            </p:spPr>
          </p:pic>
          <p:grpSp>
            <p:nvGrpSpPr>
              <p:cNvPr id="7" name="Group 10"/>
              <p:cNvGrpSpPr>
                <a:grpSpLocks/>
              </p:cNvGrpSpPr>
              <p:nvPr/>
            </p:nvGrpSpPr>
            <p:grpSpPr bwMode="auto">
              <a:xfrm>
                <a:off x="912" y="816"/>
                <a:ext cx="2928" cy="2832"/>
                <a:chOff x="2160" y="816"/>
                <a:chExt cx="2928" cy="2832"/>
              </a:xfrm>
            </p:grpSpPr>
            <p:sp>
              <p:nvSpPr>
                <p:cNvPr id="12366" name="AutoShape 9"/>
                <p:cNvSpPr>
                  <a:spLocks noChangeArrowheads="1"/>
                </p:cNvSpPr>
                <p:nvPr/>
              </p:nvSpPr>
              <p:spPr bwMode="auto">
                <a:xfrm>
                  <a:off x="3984" y="124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67" name="AutoShape 10"/>
                <p:cNvSpPr>
                  <a:spLocks noChangeArrowheads="1"/>
                </p:cNvSpPr>
                <p:nvPr/>
              </p:nvSpPr>
              <p:spPr bwMode="auto">
                <a:xfrm>
                  <a:off x="4080" y="120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68" name="AutoShape 11"/>
                <p:cNvSpPr>
                  <a:spLocks noChangeArrowheads="1"/>
                </p:cNvSpPr>
                <p:nvPr/>
              </p:nvSpPr>
              <p:spPr bwMode="auto">
                <a:xfrm>
                  <a:off x="4224" y="129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69" name="AutoShape 12"/>
                <p:cNvSpPr>
                  <a:spLocks noChangeArrowheads="1"/>
                </p:cNvSpPr>
                <p:nvPr/>
              </p:nvSpPr>
              <p:spPr bwMode="auto">
                <a:xfrm>
                  <a:off x="3984" y="177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0" name="AutoShape 13"/>
                <p:cNvSpPr>
                  <a:spLocks noChangeArrowheads="1"/>
                </p:cNvSpPr>
                <p:nvPr/>
              </p:nvSpPr>
              <p:spPr bwMode="auto">
                <a:xfrm>
                  <a:off x="4176" y="163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1" name="AutoShape 14"/>
                <p:cNvSpPr>
                  <a:spLocks noChangeArrowheads="1"/>
                </p:cNvSpPr>
                <p:nvPr/>
              </p:nvSpPr>
              <p:spPr bwMode="auto">
                <a:xfrm>
                  <a:off x="4464" y="172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2" name="AutoShape 15"/>
                <p:cNvSpPr>
                  <a:spLocks noChangeArrowheads="1"/>
                </p:cNvSpPr>
                <p:nvPr/>
              </p:nvSpPr>
              <p:spPr bwMode="auto">
                <a:xfrm>
                  <a:off x="4128" y="187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3" name="AutoShape 16"/>
                <p:cNvSpPr>
                  <a:spLocks noChangeArrowheads="1"/>
                </p:cNvSpPr>
                <p:nvPr/>
              </p:nvSpPr>
              <p:spPr bwMode="auto">
                <a:xfrm>
                  <a:off x="4272" y="177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4" name="AutoShape 17"/>
                <p:cNvSpPr>
                  <a:spLocks noChangeArrowheads="1"/>
                </p:cNvSpPr>
                <p:nvPr/>
              </p:nvSpPr>
              <p:spPr bwMode="auto">
                <a:xfrm>
                  <a:off x="4224" y="240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5" name="AutoShape 18"/>
                <p:cNvSpPr>
                  <a:spLocks noChangeArrowheads="1"/>
                </p:cNvSpPr>
                <p:nvPr/>
              </p:nvSpPr>
              <p:spPr bwMode="auto">
                <a:xfrm>
                  <a:off x="4416" y="225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6" name="AutoShape 19"/>
                <p:cNvSpPr>
                  <a:spLocks noChangeArrowheads="1"/>
                </p:cNvSpPr>
                <p:nvPr/>
              </p:nvSpPr>
              <p:spPr bwMode="auto">
                <a:xfrm>
                  <a:off x="4704" y="235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7" name="AutoShape 20"/>
                <p:cNvSpPr>
                  <a:spLocks noChangeArrowheads="1"/>
                </p:cNvSpPr>
                <p:nvPr/>
              </p:nvSpPr>
              <p:spPr bwMode="auto">
                <a:xfrm>
                  <a:off x="4416" y="244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8" name="AutoShape 21"/>
                <p:cNvSpPr>
                  <a:spLocks noChangeArrowheads="1"/>
                </p:cNvSpPr>
                <p:nvPr/>
              </p:nvSpPr>
              <p:spPr bwMode="auto">
                <a:xfrm>
                  <a:off x="4560" y="235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79" name="AutoShape 22"/>
                <p:cNvSpPr>
                  <a:spLocks noChangeArrowheads="1"/>
                </p:cNvSpPr>
                <p:nvPr/>
              </p:nvSpPr>
              <p:spPr bwMode="auto">
                <a:xfrm>
                  <a:off x="4368" y="292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0" name="AutoShape 23"/>
                <p:cNvSpPr>
                  <a:spLocks noChangeArrowheads="1"/>
                </p:cNvSpPr>
                <p:nvPr/>
              </p:nvSpPr>
              <p:spPr bwMode="auto">
                <a:xfrm>
                  <a:off x="4560" y="278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1" name="AutoShape 24"/>
                <p:cNvSpPr>
                  <a:spLocks noChangeArrowheads="1"/>
                </p:cNvSpPr>
                <p:nvPr/>
              </p:nvSpPr>
              <p:spPr bwMode="auto">
                <a:xfrm>
                  <a:off x="4896" y="278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2" name="AutoShape 25"/>
                <p:cNvSpPr>
                  <a:spLocks noChangeArrowheads="1"/>
                </p:cNvSpPr>
                <p:nvPr/>
              </p:nvSpPr>
              <p:spPr bwMode="auto">
                <a:xfrm>
                  <a:off x="4560" y="297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3" name="AutoShape 26"/>
                <p:cNvSpPr>
                  <a:spLocks noChangeArrowheads="1"/>
                </p:cNvSpPr>
                <p:nvPr/>
              </p:nvSpPr>
              <p:spPr bwMode="auto">
                <a:xfrm>
                  <a:off x="4704" y="288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4" name="AutoShape 27"/>
                <p:cNvSpPr>
                  <a:spLocks noChangeArrowheads="1"/>
                </p:cNvSpPr>
                <p:nvPr/>
              </p:nvSpPr>
              <p:spPr bwMode="auto">
                <a:xfrm>
                  <a:off x="4800" y="350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5" name="AutoShape 28"/>
                <p:cNvSpPr>
                  <a:spLocks noChangeArrowheads="1"/>
                </p:cNvSpPr>
                <p:nvPr/>
              </p:nvSpPr>
              <p:spPr bwMode="auto">
                <a:xfrm>
                  <a:off x="4896" y="345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6" name="AutoShape 29"/>
                <p:cNvSpPr>
                  <a:spLocks noChangeArrowheads="1"/>
                </p:cNvSpPr>
                <p:nvPr/>
              </p:nvSpPr>
              <p:spPr bwMode="auto">
                <a:xfrm>
                  <a:off x="5040" y="355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7" name="AutoShape 30"/>
                <p:cNvSpPr>
                  <a:spLocks noChangeArrowheads="1"/>
                </p:cNvSpPr>
                <p:nvPr/>
              </p:nvSpPr>
              <p:spPr bwMode="auto">
                <a:xfrm>
                  <a:off x="2928" y="86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8" name="AutoShape 31"/>
                <p:cNvSpPr>
                  <a:spLocks noChangeArrowheads="1"/>
                </p:cNvSpPr>
                <p:nvPr/>
              </p:nvSpPr>
              <p:spPr bwMode="auto">
                <a:xfrm>
                  <a:off x="3024" y="81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89" name="AutoShape 32"/>
                <p:cNvSpPr>
                  <a:spLocks noChangeArrowheads="1"/>
                </p:cNvSpPr>
                <p:nvPr/>
              </p:nvSpPr>
              <p:spPr bwMode="auto">
                <a:xfrm>
                  <a:off x="3168" y="81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0" name="AutoShape 33"/>
                <p:cNvSpPr>
                  <a:spLocks noChangeArrowheads="1"/>
                </p:cNvSpPr>
                <p:nvPr/>
              </p:nvSpPr>
              <p:spPr bwMode="auto">
                <a:xfrm>
                  <a:off x="2688" y="124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1" name="AutoShape 34"/>
                <p:cNvSpPr>
                  <a:spLocks noChangeArrowheads="1"/>
                </p:cNvSpPr>
                <p:nvPr/>
              </p:nvSpPr>
              <p:spPr bwMode="auto">
                <a:xfrm>
                  <a:off x="2832" y="120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2" name="AutoShape 35"/>
                <p:cNvSpPr>
                  <a:spLocks noChangeArrowheads="1"/>
                </p:cNvSpPr>
                <p:nvPr/>
              </p:nvSpPr>
              <p:spPr bwMode="auto">
                <a:xfrm>
                  <a:off x="3168" y="120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3" name="AutoShape 36"/>
                <p:cNvSpPr>
                  <a:spLocks noChangeArrowheads="1"/>
                </p:cNvSpPr>
                <p:nvPr/>
              </p:nvSpPr>
              <p:spPr bwMode="auto">
                <a:xfrm>
                  <a:off x="2832" y="134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4" name="AutoShape 37"/>
                <p:cNvSpPr>
                  <a:spLocks noChangeArrowheads="1"/>
                </p:cNvSpPr>
                <p:nvPr/>
              </p:nvSpPr>
              <p:spPr bwMode="auto">
                <a:xfrm>
                  <a:off x="2976" y="124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5" name="AutoShape 38"/>
                <p:cNvSpPr>
                  <a:spLocks noChangeArrowheads="1"/>
                </p:cNvSpPr>
                <p:nvPr/>
              </p:nvSpPr>
              <p:spPr bwMode="auto">
                <a:xfrm>
                  <a:off x="2544" y="187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6" name="AutoShape 39"/>
                <p:cNvSpPr>
                  <a:spLocks noChangeArrowheads="1"/>
                </p:cNvSpPr>
                <p:nvPr/>
              </p:nvSpPr>
              <p:spPr bwMode="auto">
                <a:xfrm>
                  <a:off x="2736" y="172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7" name="AutoShape 40"/>
                <p:cNvSpPr>
                  <a:spLocks noChangeArrowheads="1"/>
                </p:cNvSpPr>
                <p:nvPr/>
              </p:nvSpPr>
              <p:spPr bwMode="auto">
                <a:xfrm>
                  <a:off x="3072" y="1728"/>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8" name="AutoShape 41"/>
                <p:cNvSpPr>
                  <a:spLocks noChangeArrowheads="1"/>
                </p:cNvSpPr>
                <p:nvPr/>
              </p:nvSpPr>
              <p:spPr bwMode="auto">
                <a:xfrm>
                  <a:off x="2736" y="192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399" name="AutoShape 42"/>
                <p:cNvSpPr>
                  <a:spLocks noChangeArrowheads="1"/>
                </p:cNvSpPr>
                <p:nvPr/>
              </p:nvSpPr>
              <p:spPr bwMode="auto">
                <a:xfrm>
                  <a:off x="2880" y="182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0" name="AutoShape 43"/>
                <p:cNvSpPr>
                  <a:spLocks noChangeArrowheads="1"/>
                </p:cNvSpPr>
                <p:nvPr/>
              </p:nvSpPr>
              <p:spPr bwMode="auto">
                <a:xfrm>
                  <a:off x="2160" y="331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1" name="AutoShape 44"/>
                <p:cNvSpPr>
                  <a:spLocks noChangeArrowheads="1"/>
                </p:cNvSpPr>
                <p:nvPr/>
              </p:nvSpPr>
              <p:spPr bwMode="auto">
                <a:xfrm>
                  <a:off x="2256" y="326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2" name="AutoShape 45"/>
                <p:cNvSpPr>
                  <a:spLocks noChangeArrowheads="1"/>
                </p:cNvSpPr>
                <p:nvPr/>
              </p:nvSpPr>
              <p:spPr bwMode="auto">
                <a:xfrm>
                  <a:off x="2400" y="3360"/>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3" name="AutoShape 46"/>
                <p:cNvSpPr>
                  <a:spLocks noChangeArrowheads="1"/>
                </p:cNvSpPr>
                <p:nvPr/>
              </p:nvSpPr>
              <p:spPr bwMode="auto">
                <a:xfrm>
                  <a:off x="2352" y="2544"/>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4" name="AutoShape 47"/>
                <p:cNvSpPr>
                  <a:spLocks noChangeArrowheads="1"/>
                </p:cNvSpPr>
                <p:nvPr/>
              </p:nvSpPr>
              <p:spPr bwMode="auto">
                <a:xfrm>
                  <a:off x="2448" y="2496"/>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sp>
              <p:nvSpPr>
                <p:cNvPr id="12405" name="AutoShape 48"/>
                <p:cNvSpPr>
                  <a:spLocks noChangeArrowheads="1"/>
                </p:cNvSpPr>
                <p:nvPr/>
              </p:nvSpPr>
              <p:spPr bwMode="auto">
                <a:xfrm>
                  <a:off x="2592" y="2592"/>
                  <a:ext cx="48" cy="96"/>
                </a:xfrm>
                <a:prstGeom prst="can">
                  <a:avLst>
                    <a:gd name="adj" fmla="val 50000"/>
                  </a:avLst>
                </a:prstGeom>
                <a:solidFill>
                  <a:schemeClr val="hlink"/>
                </a:solidFill>
                <a:ln w="12700">
                  <a:solidFill>
                    <a:schemeClr val="tx1"/>
                  </a:solidFill>
                  <a:round/>
                  <a:headEnd type="none" w="sm" len="sm"/>
                  <a:tailEnd type="none" w="sm" len="sm"/>
                </a:ln>
              </p:spPr>
              <p:txBody>
                <a:bodyPr wrap="none" anchor="ctr"/>
                <a:lstStyle/>
                <a:p>
                  <a:endParaRPr lang="en-US" dirty="0"/>
                </a:p>
              </p:txBody>
            </p:sp>
          </p:grpSp>
          <p:grpSp>
            <p:nvGrpSpPr>
              <p:cNvPr id="8" name="Group 49"/>
              <p:cNvGrpSpPr>
                <a:grpSpLocks/>
              </p:cNvGrpSpPr>
              <p:nvPr/>
            </p:nvGrpSpPr>
            <p:grpSpPr bwMode="auto">
              <a:xfrm>
                <a:off x="912" y="912"/>
                <a:ext cx="2880" cy="2640"/>
                <a:chOff x="2160" y="912"/>
                <a:chExt cx="2880" cy="2640"/>
              </a:xfrm>
            </p:grpSpPr>
            <p:sp>
              <p:nvSpPr>
                <p:cNvPr id="12323" name="Line 50"/>
                <p:cNvSpPr>
                  <a:spLocks noChangeShapeType="1"/>
                </p:cNvSpPr>
                <p:nvPr/>
              </p:nvSpPr>
              <p:spPr bwMode="auto">
                <a:xfrm>
                  <a:off x="2928" y="960"/>
                  <a:ext cx="48" cy="288"/>
                </a:xfrm>
                <a:prstGeom prst="line">
                  <a:avLst/>
                </a:prstGeom>
                <a:noFill/>
                <a:ln w="28575">
                  <a:solidFill>
                    <a:srgbClr val="FFFF00"/>
                  </a:solidFill>
                  <a:round/>
                  <a:headEnd type="none" w="sm" len="sm"/>
                  <a:tailEnd type="none" w="sm" len="sm"/>
                </a:ln>
              </p:spPr>
              <p:txBody>
                <a:bodyPr/>
                <a:lstStyle/>
                <a:p>
                  <a:endParaRPr lang="en-US" dirty="0"/>
                </a:p>
              </p:txBody>
            </p:sp>
            <p:sp>
              <p:nvSpPr>
                <p:cNvPr id="12324" name="Line 51"/>
                <p:cNvSpPr>
                  <a:spLocks noChangeShapeType="1"/>
                </p:cNvSpPr>
                <p:nvPr/>
              </p:nvSpPr>
              <p:spPr bwMode="auto">
                <a:xfrm flipH="1">
                  <a:off x="3024" y="912"/>
                  <a:ext cx="48" cy="336"/>
                </a:xfrm>
                <a:prstGeom prst="line">
                  <a:avLst/>
                </a:prstGeom>
                <a:noFill/>
                <a:ln w="28575">
                  <a:solidFill>
                    <a:srgbClr val="FFFF00"/>
                  </a:solidFill>
                  <a:round/>
                  <a:headEnd type="none" w="sm" len="sm"/>
                  <a:tailEnd type="none" w="sm" len="sm"/>
                </a:ln>
              </p:spPr>
              <p:txBody>
                <a:bodyPr/>
                <a:lstStyle/>
                <a:p>
                  <a:endParaRPr lang="en-US" dirty="0"/>
                </a:p>
              </p:txBody>
            </p:sp>
            <p:sp>
              <p:nvSpPr>
                <p:cNvPr id="12325" name="Line 52"/>
                <p:cNvSpPr>
                  <a:spLocks noChangeShapeType="1"/>
                </p:cNvSpPr>
                <p:nvPr/>
              </p:nvSpPr>
              <p:spPr bwMode="auto">
                <a:xfrm flipH="1">
                  <a:off x="3024" y="912"/>
                  <a:ext cx="144" cy="384"/>
                </a:xfrm>
                <a:prstGeom prst="line">
                  <a:avLst/>
                </a:prstGeom>
                <a:noFill/>
                <a:ln w="28575">
                  <a:solidFill>
                    <a:srgbClr val="FFFF00"/>
                  </a:solidFill>
                  <a:round/>
                  <a:headEnd type="none" w="sm" len="sm"/>
                  <a:tailEnd type="none" w="sm" len="sm"/>
                </a:ln>
              </p:spPr>
              <p:txBody>
                <a:bodyPr/>
                <a:lstStyle/>
                <a:p>
                  <a:endParaRPr lang="en-US" dirty="0"/>
                </a:p>
              </p:txBody>
            </p:sp>
            <p:sp>
              <p:nvSpPr>
                <p:cNvPr id="12326" name="Line 53"/>
                <p:cNvSpPr>
                  <a:spLocks noChangeShapeType="1"/>
                </p:cNvSpPr>
                <p:nvPr/>
              </p:nvSpPr>
              <p:spPr bwMode="auto">
                <a:xfrm flipH="1">
                  <a:off x="3024" y="1248"/>
                  <a:ext cx="144" cy="48"/>
                </a:xfrm>
                <a:prstGeom prst="line">
                  <a:avLst/>
                </a:prstGeom>
                <a:noFill/>
                <a:ln w="28575">
                  <a:solidFill>
                    <a:srgbClr val="FFFF00"/>
                  </a:solidFill>
                  <a:round/>
                  <a:headEnd type="none" w="sm" len="sm"/>
                  <a:tailEnd type="none" w="sm" len="sm"/>
                </a:ln>
              </p:spPr>
              <p:txBody>
                <a:bodyPr/>
                <a:lstStyle/>
                <a:p>
                  <a:endParaRPr lang="en-US" dirty="0"/>
                </a:p>
              </p:txBody>
            </p:sp>
            <p:sp>
              <p:nvSpPr>
                <p:cNvPr id="12327" name="Line 54"/>
                <p:cNvSpPr>
                  <a:spLocks noChangeShapeType="1"/>
                </p:cNvSpPr>
                <p:nvPr/>
              </p:nvSpPr>
              <p:spPr bwMode="auto">
                <a:xfrm flipH="1">
                  <a:off x="2880" y="1296"/>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28" name="Line 55"/>
                <p:cNvSpPr>
                  <a:spLocks noChangeShapeType="1"/>
                </p:cNvSpPr>
                <p:nvPr/>
              </p:nvSpPr>
              <p:spPr bwMode="auto">
                <a:xfrm flipH="1">
                  <a:off x="2736" y="1248"/>
                  <a:ext cx="96" cy="48"/>
                </a:xfrm>
                <a:prstGeom prst="line">
                  <a:avLst/>
                </a:prstGeom>
                <a:noFill/>
                <a:ln w="28575">
                  <a:solidFill>
                    <a:srgbClr val="FFFF00"/>
                  </a:solidFill>
                  <a:round/>
                  <a:headEnd type="none" w="sm" len="sm"/>
                  <a:tailEnd type="none" w="sm" len="sm"/>
                </a:ln>
              </p:spPr>
              <p:txBody>
                <a:bodyPr/>
                <a:lstStyle/>
                <a:p>
                  <a:endParaRPr lang="en-US" dirty="0"/>
                </a:p>
              </p:txBody>
            </p:sp>
            <p:sp>
              <p:nvSpPr>
                <p:cNvPr id="12329" name="Line 56"/>
                <p:cNvSpPr>
                  <a:spLocks noChangeShapeType="1"/>
                </p:cNvSpPr>
                <p:nvPr/>
              </p:nvSpPr>
              <p:spPr bwMode="auto">
                <a:xfrm>
                  <a:off x="2736" y="1296"/>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30" name="Line 57"/>
                <p:cNvSpPr>
                  <a:spLocks noChangeShapeType="1"/>
                </p:cNvSpPr>
                <p:nvPr/>
              </p:nvSpPr>
              <p:spPr bwMode="auto">
                <a:xfrm>
                  <a:off x="2832" y="1296"/>
                  <a:ext cx="0" cy="48"/>
                </a:xfrm>
                <a:prstGeom prst="line">
                  <a:avLst/>
                </a:prstGeom>
                <a:noFill/>
                <a:ln w="28575">
                  <a:solidFill>
                    <a:srgbClr val="FFFF00"/>
                  </a:solidFill>
                  <a:round/>
                  <a:headEnd type="none" w="sm" len="sm"/>
                  <a:tailEnd type="none" w="sm" len="sm"/>
                </a:ln>
              </p:spPr>
              <p:txBody>
                <a:bodyPr/>
                <a:lstStyle/>
                <a:p>
                  <a:endParaRPr lang="en-US" dirty="0"/>
                </a:p>
              </p:txBody>
            </p:sp>
            <p:sp>
              <p:nvSpPr>
                <p:cNvPr id="12331" name="Line 58"/>
                <p:cNvSpPr>
                  <a:spLocks noChangeShapeType="1"/>
                </p:cNvSpPr>
                <p:nvPr/>
              </p:nvSpPr>
              <p:spPr bwMode="auto">
                <a:xfrm>
                  <a:off x="3168" y="1248"/>
                  <a:ext cx="816" cy="576"/>
                </a:xfrm>
                <a:prstGeom prst="line">
                  <a:avLst/>
                </a:prstGeom>
                <a:noFill/>
                <a:ln w="28575">
                  <a:solidFill>
                    <a:srgbClr val="FFFF00"/>
                  </a:solidFill>
                  <a:round/>
                  <a:headEnd type="none" w="sm" len="sm"/>
                  <a:tailEnd type="none" w="sm" len="sm"/>
                </a:ln>
              </p:spPr>
              <p:txBody>
                <a:bodyPr/>
                <a:lstStyle/>
                <a:p>
                  <a:endParaRPr lang="en-US" dirty="0"/>
                </a:p>
              </p:txBody>
            </p:sp>
            <p:sp>
              <p:nvSpPr>
                <p:cNvPr id="12332" name="Line 59"/>
                <p:cNvSpPr>
                  <a:spLocks noChangeShapeType="1"/>
                </p:cNvSpPr>
                <p:nvPr/>
              </p:nvSpPr>
              <p:spPr bwMode="auto">
                <a:xfrm flipH="1">
                  <a:off x="3984" y="1248"/>
                  <a:ext cx="96" cy="48"/>
                </a:xfrm>
                <a:prstGeom prst="line">
                  <a:avLst/>
                </a:prstGeom>
                <a:noFill/>
                <a:ln w="28575">
                  <a:solidFill>
                    <a:srgbClr val="FFFF00"/>
                  </a:solidFill>
                  <a:round/>
                  <a:headEnd type="none" w="sm" len="sm"/>
                  <a:tailEnd type="none" w="sm" len="sm"/>
                </a:ln>
              </p:spPr>
              <p:txBody>
                <a:bodyPr/>
                <a:lstStyle/>
                <a:p>
                  <a:endParaRPr lang="en-US" dirty="0"/>
                </a:p>
              </p:txBody>
            </p:sp>
            <p:sp>
              <p:nvSpPr>
                <p:cNvPr id="12333" name="Line 60"/>
                <p:cNvSpPr>
                  <a:spLocks noChangeShapeType="1"/>
                </p:cNvSpPr>
                <p:nvPr/>
              </p:nvSpPr>
              <p:spPr bwMode="auto">
                <a:xfrm flipH="1" flipV="1">
                  <a:off x="4128" y="1248"/>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34" name="Line 61"/>
                <p:cNvSpPr>
                  <a:spLocks noChangeShapeType="1"/>
                </p:cNvSpPr>
                <p:nvPr/>
              </p:nvSpPr>
              <p:spPr bwMode="auto">
                <a:xfrm flipV="1">
                  <a:off x="4224" y="1392"/>
                  <a:ext cx="48" cy="240"/>
                </a:xfrm>
                <a:prstGeom prst="line">
                  <a:avLst/>
                </a:prstGeom>
                <a:noFill/>
                <a:ln w="28575">
                  <a:solidFill>
                    <a:srgbClr val="FFFF00"/>
                  </a:solidFill>
                  <a:round/>
                  <a:headEnd type="none" w="sm" len="sm"/>
                  <a:tailEnd type="none" w="sm" len="sm"/>
                </a:ln>
              </p:spPr>
              <p:txBody>
                <a:bodyPr/>
                <a:lstStyle/>
                <a:p>
                  <a:endParaRPr lang="en-US" dirty="0"/>
                </a:p>
              </p:txBody>
            </p:sp>
            <p:sp>
              <p:nvSpPr>
                <p:cNvPr id="12335" name="Line 62"/>
                <p:cNvSpPr>
                  <a:spLocks noChangeShapeType="1"/>
                </p:cNvSpPr>
                <p:nvPr/>
              </p:nvSpPr>
              <p:spPr bwMode="auto">
                <a:xfrm flipH="1" flipV="1">
                  <a:off x="4032" y="1344"/>
                  <a:ext cx="144" cy="288"/>
                </a:xfrm>
                <a:prstGeom prst="line">
                  <a:avLst/>
                </a:prstGeom>
                <a:noFill/>
                <a:ln w="28575">
                  <a:solidFill>
                    <a:srgbClr val="FFFF00"/>
                  </a:solidFill>
                  <a:round/>
                  <a:headEnd type="none" w="sm" len="sm"/>
                  <a:tailEnd type="none" w="sm" len="sm"/>
                </a:ln>
              </p:spPr>
              <p:txBody>
                <a:bodyPr/>
                <a:lstStyle/>
                <a:p>
                  <a:endParaRPr lang="en-US" dirty="0"/>
                </a:p>
              </p:txBody>
            </p:sp>
            <p:sp>
              <p:nvSpPr>
                <p:cNvPr id="12336" name="Line 63"/>
                <p:cNvSpPr>
                  <a:spLocks noChangeShapeType="1"/>
                </p:cNvSpPr>
                <p:nvPr/>
              </p:nvSpPr>
              <p:spPr bwMode="auto">
                <a:xfrm flipV="1">
                  <a:off x="4176" y="1728"/>
                  <a:ext cx="0" cy="144"/>
                </a:xfrm>
                <a:prstGeom prst="line">
                  <a:avLst/>
                </a:prstGeom>
                <a:noFill/>
                <a:ln w="28575">
                  <a:solidFill>
                    <a:srgbClr val="FFFF00"/>
                  </a:solidFill>
                  <a:round/>
                  <a:headEnd type="none" w="sm" len="sm"/>
                  <a:tailEnd type="none" w="sm" len="sm"/>
                </a:ln>
              </p:spPr>
              <p:txBody>
                <a:bodyPr/>
                <a:lstStyle/>
                <a:p>
                  <a:endParaRPr lang="en-US" dirty="0"/>
                </a:p>
              </p:txBody>
            </p:sp>
            <p:sp>
              <p:nvSpPr>
                <p:cNvPr id="12337" name="Line 64"/>
                <p:cNvSpPr>
                  <a:spLocks noChangeShapeType="1"/>
                </p:cNvSpPr>
                <p:nvPr/>
              </p:nvSpPr>
              <p:spPr bwMode="auto">
                <a:xfrm flipH="1" flipV="1">
                  <a:off x="4032" y="1824"/>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38" name="Line 65"/>
                <p:cNvSpPr>
                  <a:spLocks noChangeShapeType="1"/>
                </p:cNvSpPr>
                <p:nvPr/>
              </p:nvSpPr>
              <p:spPr bwMode="auto">
                <a:xfrm flipH="1">
                  <a:off x="4176" y="1824"/>
                  <a:ext cx="96" cy="144"/>
                </a:xfrm>
                <a:prstGeom prst="line">
                  <a:avLst/>
                </a:prstGeom>
                <a:noFill/>
                <a:ln w="28575">
                  <a:solidFill>
                    <a:srgbClr val="FFFF00"/>
                  </a:solidFill>
                  <a:round/>
                  <a:headEnd type="none" w="sm" len="sm"/>
                  <a:tailEnd type="none" w="sm" len="sm"/>
                </a:ln>
              </p:spPr>
              <p:txBody>
                <a:bodyPr/>
                <a:lstStyle/>
                <a:p>
                  <a:endParaRPr lang="en-US" dirty="0"/>
                </a:p>
              </p:txBody>
            </p:sp>
            <p:sp>
              <p:nvSpPr>
                <p:cNvPr id="12339" name="Line 66"/>
                <p:cNvSpPr>
                  <a:spLocks noChangeShapeType="1"/>
                </p:cNvSpPr>
                <p:nvPr/>
              </p:nvSpPr>
              <p:spPr bwMode="auto">
                <a:xfrm flipH="1">
                  <a:off x="4416" y="1824"/>
                  <a:ext cx="48" cy="432"/>
                </a:xfrm>
                <a:prstGeom prst="line">
                  <a:avLst/>
                </a:prstGeom>
                <a:noFill/>
                <a:ln w="28575">
                  <a:solidFill>
                    <a:srgbClr val="FFFF00"/>
                  </a:solidFill>
                  <a:round/>
                  <a:headEnd type="none" w="sm" len="sm"/>
                  <a:tailEnd type="none" w="sm" len="sm"/>
                </a:ln>
              </p:spPr>
              <p:txBody>
                <a:bodyPr/>
                <a:lstStyle/>
                <a:p>
                  <a:endParaRPr lang="en-US" dirty="0"/>
                </a:p>
              </p:txBody>
            </p:sp>
            <p:sp>
              <p:nvSpPr>
                <p:cNvPr id="12340" name="Line 67"/>
                <p:cNvSpPr>
                  <a:spLocks noChangeShapeType="1"/>
                </p:cNvSpPr>
                <p:nvPr/>
              </p:nvSpPr>
              <p:spPr bwMode="auto">
                <a:xfrm flipH="1" flipV="1">
                  <a:off x="4176" y="1968"/>
                  <a:ext cx="240" cy="288"/>
                </a:xfrm>
                <a:prstGeom prst="line">
                  <a:avLst/>
                </a:prstGeom>
                <a:noFill/>
                <a:ln w="28575">
                  <a:solidFill>
                    <a:srgbClr val="FFFF00"/>
                  </a:solidFill>
                  <a:round/>
                  <a:headEnd type="none" w="sm" len="sm"/>
                  <a:tailEnd type="none" w="sm" len="sm"/>
                </a:ln>
              </p:spPr>
              <p:txBody>
                <a:bodyPr/>
                <a:lstStyle/>
                <a:p>
                  <a:endParaRPr lang="en-US" dirty="0"/>
                </a:p>
              </p:txBody>
            </p:sp>
            <p:sp>
              <p:nvSpPr>
                <p:cNvPr id="12341" name="Line 68"/>
                <p:cNvSpPr>
                  <a:spLocks noChangeShapeType="1"/>
                </p:cNvSpPr>
                <p:nvPr/>
              </p:nvSpPr>
              <p:spPr bwMode="auto">
                <a:xfrm flipH="1">
                  <a:off x="4704" y="2448"/>
                  <a:ext cx="48" cy="432"/>
                </a:xfrm>
                <a:prstGeom prst="line">
                  <a:avLst/>
                </a:prstGeom>
                <a:noFill/>
                <a:ln w="28575">
                  <a:solidFill>
                    <a:srgbClr val="FFFF00"/>
                  </a:solidFill>
                  <a:round/>
                  <a:headEnd type="none" w="sm" len="sm"/>
                  <a:tailEnd type="none" w="sm" len="sm"/>
                </a:ln>
              </p:spPr>
              <p:txBody>
                <a:bodyPr/>
                <a:lstStyle/>
                <a:p>
                  <a:endParaRPr lang="en-US" dirty="0"/>
                </a:p>
              </p:txBody>
            </p:sp>
            <p:sp>
              <p:nvSpPr>
                <p:cNvPr id="12342" name="Line 69"/>
                <p:cNvSpPr>
                  <a:spLocks noChangeShapeType="1"/>
                </p:cNvSpPr>
                <p:nvPr/>
              </p:nvSpPr>
              <p:spPr bwMode="auto">
                <a:xfrm>
                  <a:off x="4416" y="2304"/>
                  <a:ext cx="288" cy="528"/>
                </a:xfrm>
                <a:prstGeom prst="line">
                  <a:avLst/>
                </a:prstGeom>
                <a:noFill/>
                <a:ln w="28575">
                  <a:solidFill>
                    <a:srgbClr val="FFFF00"/>
                  </a:solidFill>
                  <a:round/>
                  <a:headEnd type="none" w="sm" len="sm"/>
                  <a:tailEnd type="none" w="sm" len="sm"/>
                </a:ln>
              </p:spPr>
              <p:txBody>
                <a:bodyPr/>
                <a:lstStyle/>
                <a:p>
                  <a:endParaRPr lang="en-US" dirty="0"/>
                </a:p>
              </p:txBody>
            </p:sp>
            <p:sp>
              <p:nvSpPr>
                <p:cNvPr id="12343" name="Line 70"/>
                <p:cNvSpPr>
                  <a:spLocks noChangeShapeType="1"/>
                </p:cNvSpPr>
                <p:nvPr/>
              </p:nvSpPr>
              <p:spPr bwMode="auto">
                <a:xfrm>
                  <a:off x="4416" y="2544"/>
                  <a:ext cx="144" cy="240"/>
                </a:xfrm>
                <a:prstGeom prst="line">
                  <a:avLst/>
                </a:prstGeom>
                <a:noFill/>
                <a:ln w="28575">
                  <a:solidFill>
                    <a:srgbClr val="FFFF00"/>
                  </a:solidFill>
                  <a:round/>
                  <a:headEnd type="none" w="sm" len="sm"/>
                  <a:tailEnd type="none" w="sm" len="sm"/>
                </a:ln>
              </p:spPr>
              <p:txBody>
                <a:bodyPr/>
                <a:lstStyle/>
                <a:p>
                  <a:endParaRPr lang="en-US" dirty="0"/>
                </a:p>
              </p:txBody>
            </p:sp>
            <p:sp>
              <p:nvSpPr>
                <p:cNvPr id="12344" name="Line 71"/>
                <p:cNvSpPr>
                  <a:spLocks noChangeShapeType="1"/>
                </p:cNvSpPr>
                <p:nvPr/>
              </p:nvSpPr>
              <p:spPr bwMode="auto">
                <a:xfrm flipH="1">
                  <a:off x="4560" y="2448"/>
                  <a:ext cx="48" cy="336"/>
                </a:xfrm>
                <a:prstGeom prst="line">
                  <a:avLst/>
                </a:prstGeom>
                <a:noFill/>
                <a:ln w="28575">
                  <a:solidFill>
                    <a:srgbClr val="FFFF00"/>
                  </a:solidFill>
                  <a:round/>
                  <a:headEnd type="none" w="sm" len="sm"/>
                  <a:tailEnd type="none" w="sm" len="sm"/>
                </a:ln>
              </p:spPr>
              <p:txBody>
                <a:bodyPr/>
                <a:lstStyle/>
                <a:p>
                  <a:endParaRPr lang="en-US" dirty="0"/>
                </a:p>
              </p:txBody>
            </p:sp>
            <p:sp>
              <p:nvSpPr>
                <p:cNvPr id="12345" name="Line 72"/>
                <p:cNvSpPr>
                  <a:spLocks noChangeShapeType="1"/>
                </p:cNvSpPr>
                <p:nvPr/>
              </p:nvSpPr>
              <p:spPr bwMode="auto">
                <a:xfrm flipV="1">
                  <a:off x="4272" y="2304"/>
                  <a:ext cx="144" cy="192"/>
                </a:xfrm>
                <a:prstGeom prst="line">
                  <a:avLst/>
                </a:prstGeom>
                <a:noFill/>
                <a:ln w="28575">
                  <a:solidFill>
                    <a:srgbClr val="FFFF00"/>
                  </a:solidFill>
                  <a:round/>
                  <a:headEnd type="none" w="sm" len="sm"/>
                  <a:tailEnd type="none" w="sm" len="sm"/>
                </a:ln>
              </p:spPr>
              <p:txBody>
                <a:bodyPr/>
                <a:lstStyle/>
                <a:p>
                  <a:endParaRPr lang="en-US" dirty="0"/>
                </a:p>
              </p:txBody>
            </p:sp>
            <p:sp>
              <p:nvSpPr>
                <p:cNvPr id="12346" name="Line 73"/>
                <p:cNvSpPr>
                  <a:spLocks noChangeShapeType="1"/>
                </p:cNvSpPr>
                <p:nvPr/>
              </p:nvSpPr>
              <p:spPr bwMode="auto">
                <a:xfrm>
                  <a:off x="4416" y="2976"/>
                  <a:ext cx="144" cy="48"/>
                </a:xfrm>
                <a:prstGeom prst="line">
                  <a:avLst/>
                </a:prstGeom>
                <a:noFill/>
                <a:ln w="28575">
                  <a:solidFill>
                    <a:srgbClr val="FFFF00"/>
                  </a:solidFill>
                  <a:round/>
                  <a:headEnd type="none" w="sm" len="sm"/>
                  <a:tailEnd type="none" w="sm" len="sm"/>
                </a:ln>
              </p:spPr>
              <p:txBody>
                <a:bodyPr/>
                <a:lstStyle/>
                <a:p>
                  <a:endParaRPr lang="en-US" dirty="0"/>
                </a:p>
              </p:txBody>
            </p:sp>
            <p:sp>
              <p:nvSpPr>
                <p:cNvPr id="12347" name="Line 74"/>
                <p:cNvSpPr>
                  <a:spLocks noChangeShapeType="1"/>
                </p:cNvSpPr>
                <p:nvPr/>
              </p:nvSpPr>
              <p:spPr bwMode="auto">
                <a:xfrm>
                  <a:off x="4608" y="2880"/>
                  <a:ext cx="96" cy="48"/>
                </a:xfrm>
                <a:prstGeom prst="line">
                  <a:avLst/>
                </a:prstGeom>
                <a:noFill/>
                <a:ln w="28575">
                  <a:solidFill>
                    <a:srgbClr val="FFFF00"/>
                  </a:solidFill>
                  <a:round/>
                  <a:headEnd type="none" w="sm" len="sm"/>
                  <a:tailEnd type="none" w="sm" len="sm"/>
                </a:ln>
              </p:spPr>
              <p:txBody>
                <a:bodyPr/>
                <a:lstStyle/>
                <a:p>
                  <a:endParaRPr lang="en-US" dirty="0"/>
                </a:p>
              </p:txBody>
            </p:sp>
            <p:sp>
              <p:nvSpPr>
                <p:cNvPr id="12348" name="Line 75"/>
                <p:cNvSpPr>
                  <a:spLocks noChangeShapeType="1"/>
                </p:cNvSpPr>
                <p:nvPr/>
              </p:nvSpPr>
              <p:spPr bwMode="auto">
                <a:xfrm>
                  <a:off x="4944" y="2880"/>
                  <a:ext cx="96" cy="672"/>
                </a:xfrm>
                <a:prstGeom prst="line">
                  <a:avLst/>
                </a:prstGeom>
                <a:noFill/>
                <a:ln w="28575">
                  <a:solidFill>
                    <a:srgbClr val="FFFF00"/>
                  </a:solidFill>
                  <a:round/>
                  <a:headEnd type="none" w="sm" len="sm"/>
                  <a:tailEnd type="none" w="sm" len="sm"/>
                </a:ln>
              </p:spPr>
              <p:txBody>
                <a:bodyPr/>
                <a:lstStyle/>
                <a:p>
                  <a:endParaRPr lang="en-US" dirty="0"/>
                </a:p>
              </p:txBody>
            </p:sp>
            <p:sp>
              <p:nvSpPr>
                <p:cNvPr id="12349" name="Line 76"/>
                <p:cNvSpPr>
                  <a:spLocks noChangeShapeType="1"/>
                </p:cNvSpPr>
                <p:nvPr/>
              </p:nvSpPr>
              <p:spPr bwMode="auto">
                <a:xfrm>
                  <a:off x="4752" y="2976"/>
                  <a:ext cx="144" cy="480"/>
                </a:xfrm>
                <a:prstGeom prst="line">
                  <a:avLst/>
                </a:prstGeom>
                <a:noFill/>
                <a:ln w="28575">
                  <a:solidFill>
                    <a:srgbClr val="FFFF00"/>
                  </a:solidFill>
                  <a:round/>
                  <a:headEnd type="none" w="sm" len="sm"/>
                  <a:tailEnd type="none" w="sm" len="sm"/>
                </a:ln>
              </p:spPr>
              <p:txBody>
                <a:bodyPr/>
                <a:lstStyle/>
                <a:p>
                  <a:endParaRPr lang="en-US" dirty="0"/>
                </a:p>
              </p:txBody>
            </p:sp>
            <p:sp>
              <p:nvSpPr>
                <p:cNvPr id="12350" name="Line 77"/>
                <p:cNvSpPr>
                  <a:spLocks noChangeShapeType="1"/>
                </p:cNvSpPr>
                <p:nvPr/>
              </p:nvSpPr>
              <p:spPr bwMode="auto">
                <a:xfrm>
                  <a:off x="4608" y="3072"/>
                  <a:ext cx="288" cy="384"/>
                </a:xfrm>
                <a:prstGeom prst="line">
                  <a:avLst/>
                </a:prstGeom>
                <a:noFill/>
                <a:ln w="28575">
                  <a:solidFill>
                    <a:srgbClr val="FFFF00"/>
                  </a:solidFill>
                  <a:round/>
                  <a:headEnd type="none" w="sm" len="sm"/>
                  <a:tailEnd type="none" w="sm" len="sm"/>
                </a:ln>
              </p:spPr>
              <p:txBody>
                <a:bodyPr/>
                <a:lstStyle/>
                <a:p>
                  <a:endParaRPr lang="en-US" dirty="0"/>
                </a:p>
              </p:txBody>
            </p:sp>
            <p:sp>
              <p:nvSpPr>
                <p:cNvPr id="12351" name="Line 78"/>
                <p:cNvSpPr>
                  <a:spLocks noChangeShapeType="1"/>
                </p:cNvSpPr>
                <p:nvPr/>
              </p:nvSpPr>
              <p:spPr bwMode="auto">
                <a:xfrm flipV="1">
                  <a:off x="2736" y="1824"/>
                  <a:ext cx="0" cy="144"/>
                </a:xfrm>
                <a:prstGeom prst="line">
                  <a:avLst/>
                </a:prstGeom>
                <a:noFill/>
                <a:ln w="28575">
                  <a:solidFill>
                    <a:srgbClr val="FFFF00"/>
                  </a:solidFill>
                  <a:round/>
                  <a:headEnd type="none" w="sm" len="sm"/>
                  <a:tailEnd type="none" w="sm" len="sm"/>
                </a:ln>
              </p:spPr>
              <p:txBody>
                <a:bodyPr/>
                <a:lstStyle/>
                <a:p>
                  <a:endParaRPr lang="en-US" dirty="0"/>
                </a:p>
              </p:txBody>
            </p:sp>
            <p:sp>
              <p:nvSpPr>
                <p:cNvPr id="12352" name="Line 79"/>
                <p:cNvSpPr>
                  <a:spLocks noChangeShapeType="1"/>
                </p:cNvSpPr>
                <p:nvPr/>
              </p:nvSpPr>
              <p:spPr bwMode="auto">
                <a:xfrm flipH="1" flipV="1">
                  <a:off x="2592" y="1920"/>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53" name="Line 80"/>
                <p:cNvSpPr>
                  <a:spLocks noChangeShapeType="1"/>
                </p:cNvSpPr>
                <p:nvPr/>
              </p:nvSpPr>
              <p:spPr bwMode="auto">
                <a:xfrm flipH="1">
                  <a:off x="2784" y="1920"/>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54" name="Line 81"/>
                <p:cNvSpPr>
                  <a:spLocks noChangeShapeType="1"/>
                </p:cNvSpPr>
                <p:nvPr/>
              </p:nvSpPr>
              <p:spPr bwMode="auto">
                <a:xfrm>
                  <a:off x="3072" y="1824"/>
                  <a:ext cx="960" cy="96"/>
                </a:xfrm>
                <a:prstGeom prst="line">
                  <a:avLst/>
                </a:prstGeom>
                <a:noFill/>
                <a:ln w="28575">
                  <a:solidFill>
                    <a:srgbClr val="FFFF00"/>
                  </a:solidFill>
                  <a:round/>
                  <a:headEnd type="none" w="sm" len="sm"/>
                  <a:tailEnd type="none" w="sm" len="sm"/>
                </a:ln>
              </p:spPr>
              <p:txBody>
                <a:bodyPr/>
                <a:lstStyle/>
                <a:p>
                  <a:endParaRPr lang="en-US" dirty="0"/>
                </a:p>
              </p:txBody>
            </p:sp>
            <p:sp>
              <p:nvSpPr>
                <p:cNvPr id="12355" name="Line 82"/>
                <p:cNvSpPr>
                  <a:spLocks noChangeShapeType="1"/>
                </p:cNvSpPr>
                <p:nvPr/>
              </p:nvSpPr>
              <p:spPr bwMode="auto">
                <a:xfrm flipV="1">
                  <a:off x="2496" y="2016"/>
                  <a:ext cx="240" cy="528"/>
                </a:xfrm>
                <a:prstGeom prst="line">
                  <a:avLst/>
                </a:prstGeom>
                <a:noFill/>
                <a:ln w="28575">
                  <a:solidFill>
                    <a:srgbClr val="FFFF00"/>
                  </a:solidFill>
                  <a:round/>
                  <a:headEnd type="none" w="sm" len="sm"/>
                  <a:tailEnd type="none" w="sm" len="sm"/>
                </a:ln>
              </p:spPr>
              <p:txBody>
                <a:bodyPr/>
                <a:lstStyle/>
                <a:p>
                  <a:endParaRPr lang="en-US" dirty="0"/>
                </a:p>
              </p:txBody>
            </p:sp>
            <p:sp>
              <p:nvSpPr>
                <p:cNvPr id="12356" name="Line 83"/>
                <p:cNvSpPr>
                  <a:spLocks noChangeShapeType="1"/>
                </p:cNvSpPr>
                <p:nvPr/>
              </p:nvSpPr>
              <p:spPr bwMode="auto">
                <a:xfrm flipH="1">
                  <a:off x="2928" y="1824"/>
                  <a:ext cx="144" cy="48"/>
                </a:xfrm>
                <a:prstGeom prst="line">
                  <a:avLst/>
                </a:prstGeom>
                <a:noFill/>
                <a:ln w="28575">
                  <a:solidFill>
                    <a:srgbClr val="FFFF00"/>
                  </a:solidFill>
                  <a:round/>
                  <a:headEnd type="none" w="sm" len="sm"/>
                  <a:tailEnd type="none" w="sm" len="sm"/>
                </a:ln>
              </p:spPr>
              <p:txBody>
                <a:bodyPr/>
                <a:lstStyle/>
                <a:p>
                  <a:endParaRPr lang="en-US" dirty="0"/>
                </a:p>
              </p:txBody>
            </p:sp>
            <p:sp>
              <p:nvSpPr>
                <p:cNvPr id="12357" name="Line 84"/>
                <p:cNvSpPr>
                  <a:spLocks noChangeShapeType="1"/>
                </p:cNvSpPr>
                <p:nvPr/>
              </p:nvSpPr>
              <p:spPr bwMode="auto">
                <a:xfrm>
                  <a:off x="2832" y="1440"/>
                  <a:ext cx="48" cy="336"/>
                </a:xfrm>
                <a:prstGeom prst="line">
                  <a:avLst/>
                </a:prstGeom>
                <a:noFill/>
                <a:ln w="28575">
                  <a:solidFill>
                    <a:srgbClr val="FFFF00"/>
                  </a:solidFill>
                  <a:round/>
                  <a:headEnd type="none" w="sm" len="sm"/>
                  <a:tailEnd type="none" w="sm" len="sm"/>
                </a:ln>
              </p:spPr>
              <p:txBody>
                <a:bodyPr/>
                <a:lstStyle/>
                <a:p>
                  <a:endParaRPr lang="en-US" dirty="0"/>
                </a:p>
              </p:txBody>
            </p:sp>
            <p:sp>
              <p:nvSpPr>
                <p:cNvPr id="12358" name="Line 85"/>
                <p:cNvSpPr>
                  <a:spLocks noChangeShapeType="1"/>
                </p:cNvSpPr>
                <p:nvPr/>
              </p:nvSpPr>
              <p:spPr bwMode="auto">
                <a:xfrm flipH="1">
                  <a:off x="2352" y="2592"/>
                  <a:ext cx="96" cy="48"/>
                </a:xfrm>
                <a:prstGeom prst="line">
                  <a:avLst/>
                </a:prstGeom>
                <a:noFill/>
                <a:ln w="28575">
                  <a:solidFill>
                    <a:srgbClr val="FFFF00"/>
                  </a:solidFill>
                  <a:round/>
                  <a:headEnd type="none" w="sm" len="sm"/>
                  <a:tailEnd type="none" w="sm" len="sm"/>
                </a:ln>
              </p:spPr>
              <p:txBody>
                <a:bodyPr/>
                <a:lstStyle/>
                <a:p>
                  <a:endParaRPr lang="en-US" dirty="0"/>
                </a:p>
              </p:txBody>
            </p:sp>
            <p:sp>
              <p:nvSpPr>
                <p:cNvPr id="12359" name="Line 86"/>
                <p:cNvSpPr>
                  <a:spLocks noChangeShapeType="1"/>
                </p:cNvSpPr>
                <p:nvPr/>
              </p:nvSpPr>
              <p:spPr bwMode="auto">
                <a:xfrm flipH="1" flipV="1">
                  <a:off x="2496" y="2592"/>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60" name="Line 87"/>
                <p:cNvSpPr>
                  <a:spLocks noChangeShapeType="1"/>
                </p:cNvSpPr>
                <p:nvPr/>
              </p:nvSpPr>
              <p:spPr bwMode="auto">
                <a:xfrm flipH="1" flipV="1">
                  <a:off x="2640" y="2640"/>
                  <a:ext cx="1680" cy="336"/>
                </a:xfrm>
                <a:prstGeom prst="line">
                  <a:avLst/>
                </a:prstGeom>
                <a:noFill/>
                <a:ln w="28575">
                  <a:solidFill>
                    <a:srgbClr val="FFFF00"/>
                  </a:solidFill>
                  <a:round/>
                  <a:headEnd type="none" w="sm" len="sm"/>
                  <a:tailEnd type="none" w="sm" len="sm"/>
                </a:ln>
              </p:spPr>
              <p:txBody>
                <a:bodyPr/>
                <a:lstStyle/>
                <a:p>
                  <a:endParaRPr lang="en-US" dirty="0"/>
                </a:p>
              </p:txBody>
            </p:sp>
            <p:sp>
              <p:nvSpPr>
                <p:cNvPr id="12361" name="Line 88"/>
                <p:cNvSpPr>
                  <a:spLocks noChangeShapeType="1"/>
                </p:cNvSpPr>
                <p:nvPr/>
              </p:nvSpPr>
              <p:spPr bwMode="auto">
                <a:xfrm flipV="1">
                  <a:off x="2304" y="2640"/>
                  <a:ext cx="48" cy="672"/>
                </a:xfrm>
                <a:prstGeom prst="line">
                  <a:avLst/>
                </a:prstGeom>
                <a:noFill/>
                <a:ln w="28575">
                  <a:solidFill>
                    <a:srgbClr val="FFFF00"/>
                  </a:solidFill>
                  <a:round/>
                  <a:headEnd type="none" w="sm" len="sm"/>
                  <a:tailEnd type="none" w="sm" len="sm"/>
                </a:ln>
              </p:spPr>
              <p:txBody>
                <a:bodyPr/>
                <a:lstStyle/>
                <a:p>
                  <a:endParaRPr lang="en-US" dirty="0"/>
                </a:p>
              </p:txBody>
            </p:sp>
            <p:sp>
              <p:nvSpPr>
                <p:cNvPr id="12362" name="Line 89"/>
                <p:cNvSpPr>
                  <a:spLocks noChangeShapeType="1"/>
                </p:cNvSpPr>
                <p:nvPr/>
              </p:nvSpPr>
              <p:spPr bwMode="auto">
                <a:xfrm flipH="1">
                  <a:off x="2160" y="3360"/>
                  <a:ext cx="96" cy="48"/>
                </a:xfrm>
                <a:prstGeom prst="line">
                  <a:avLst/>
                </a:prstGeom>
                <a:noFill/>
                <a:ln w="28575">
                  <a:solidFill>
                    <a:srgbClr val="FFFF00"/>
                  </a:solidFill>
                  <a:round/>
                  <a:headEnd type="none" w="sm" len="sm"/>
                  <a:tailEnd type="none" w="sm" len="sm"/>
                </a:ln>
              </p:spPr>
              <p:txBody>
                <a:bodyPr/>
                <a:lstStyle/>
                <a:p>
                  <a:endParaRPr lang="en-US" dirty="0"/>
                </a:p>
              </p:txBody>
            </p:sp>
            <p:sp>
              <p:nvSpPr>
                <p:cNvPr id="12363" name="Line 90"/>
                <p:cNvSpPr>
                  <a:spLocks noChangeShapeType="1"/>
                </p:cNvSpPr>
                <p:nvPr/>
              </p:nvSpPr>
              <p:spPr bwMode="auto">
                <a:xfrm flipH="1" flipV="1">
                  <a:off x="2304" y="3264"/>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64" name="Line 91"/>
                <p:cNvSpPr>
                  <a:spLocks noChangeShapeType="1"/>
                </p:cNvSpPr>
                <p:nvPr/>
              </p:nvSpPr>
              <p:spPr bwMode="auto">
                <a:xfrm flipH="1" flipV="1">
                  <a:off x="4944" y="3456"/>
                  <a:ext cx="96" cy="96"/>
                </a:xfrm>
                <a:prstGeom prst="line">
                  <a:avLst/>
                </a:prstGeom>
                <a:noFill/>
                <a:ln w="28575">
                  <a:solidFill>
                    <a:srgbClr val="FFFF00"/>
                  </a:solidFill>
                  <a:round/>
                  <a:headEnd type="none" w="sm" len="sm"/>
                  <a:tailEnd type="none" w="sm" len="sm"/>
                </a:ln>
              </p:spPr>
              <p:txBody>
                <a:bodyPr/>
                <a:lstStyle/>
                <a:p>
                  <a:endParaRPr lang="en-US" dirty="0"/>
                </a:p>
              </p:txBody>
            </p:sp>
            <p:sp>
              <p:nvSpPr>
                <p:cNvPr id="12365" name="Line 92"/>
                <p:cNvSpPr>
                  <a:spLocks noChangeShapeType="1"/>
                </p:cNvSpPr>
                <p:nvPr/>
              </p:nvSpPr>
              <p:spPr bwMode="auto">
                <a:xfrm flipH="1">
                  <a:off x="4800" y="3456"/>
                  <a:ext cx="96" cy="48"/>
                </a:xfrm>
                <a:prstGeom prst="line">
                  <a:avLst/>
                </a:prstGeom>
                <a:noFill/>
                <a:ln w="28575">
                  <a:solidFill>
                    <a:srgbClr val="FFFF00"/>
                  </a:solidFill>
                  <a:round/>
                  <a:headEnd type="none" w="sm" len="sm"/>
                  <a:tailEnd type="none" w="sm" len="sm"/>
                </a:ln>
              </p:spPr>
              <p:txBody>
                <a:bodyPr/>
                <a:lstStyle/>
                <a:p>
                  <a:endParaRPr lang="en-US" dirty="0"/>
                </a:p>
              </p:txBody>
            </p:sp>
          </p:grpSp>
          <p:grpSp>
            <p:nvGrpSpPr>
              <p:cNvPr id="9" name="Group 93"/>
              <p:cNvGrpSpPr>
                <a:grpSpLocks/>
              </p:cNvGrpSpPr>
              <p:nvPr/>
            </p:nvGrpSpPr>
            <p:grpSpPr bwMode="auto">
              <a:xfrm>
                <a:off x="963" y="2591"/>
                <a:ext cx="2161" cy="1427"/>
                <a:chOff x="3504" y="1824"/>
                <a:chExt cx="1920" cy="2368"/>
              </a:xfrm>
            </p:grpSpPr>
            <p:pic>
              <p:nvPicPr>
                <p:cNvPr id="12318" name="Picture 94" descr="basestation"/>
                <p:cNvPicPr>
                  <a:picLocks noChangeAspect="1" noChangeArrowheads="1"/>
                </p:cNvPicPr>
                <p:nvPr/>
              </p:nvPicPr>
              <p:blipFill>
                <a:blip r:embed="rId11" cstate="print"/>
                <a:srcRect/>
                <a:stretch>
                  <a:fillRect/>
                </a:stretch>
              </p:blipFill>
              <p:spPr bwMode="auto">
                <a:xfrm rot="-5400000">
                  <a:off x="4222" y="3170"/>
                  <a:ext cx="1168" cy="876"/>
                </a:xfrm>
                <a:prstGeom prst="rect">
                  <a:avLst/>
                </a:prstGeom>
                <a:noFill/>
                <a:ln w="9525">
                  <a:noFill/>
                  <a:miter lim="800000"/>
                  <a:headEnd/>
                  <a:tailEnd/>
                </a:ln>
              </p:spPr>
            </p:pic>
            <p:sp>
              <p:nvSpPr>
                <p:cNvPr id="12319" name="Line 95"/>
                <p:cNvSpPr>
                  <a:spLocks noChangeShapeType="1"/>
                </p:cNvSpPr>
                <p:nvPr/>
              </p:nvSpPr>
              <p:spPr bwMode="auto">
                <a:xfrm flipV="1">
                  <a:off x="3696" y="3120"/>
                  <a:ext cx="912" cy="336"/>
                </a:xfrm>
                <a:prstGeom prst="line">
                  <a:avLst/>
                </a:prstGeom>
                <a:noFill/>
                <a:ln w="28575">
                  <a:solidFill>
                    <a:srgbClr val="FFFF00"/>
                  </a:solidFill>
                  <a:round/>
                  <a:headEnd type="none" w="sm" len="sm"/>
                  <a:tailEnd type="none" w="sm" len="sm"/>
                </a:ln>
              </p:spPr>
              <p:txBody>
                <a:bodyPr/>
                <a:lstStyle/>
                <a:p>
                  <a:endParaRPr lang="en-US" dirty="0"/>
                </a:p>
              </p:txBody>
            </p:sp>
            <p:sp>
              <p:nvSpPr>
                <p:cNvPr id="12320" name="Line 96"/>
                <p:cNvSpPr>
                  <a:spLocks noChangeShapeType="1"/>
                </p:cNvSpPr>
                <p:nvPr/>
              </p:nvSpPr>
              <p:spPr bwMode="auto">
                <a:xfrm flipV="1">
                  <a:off x="3840" y="3120"/>
                  <a:ext cx="768" cy="432"/>
                </a:xfrm>
                <a:prstGeom prst="line">
                  <a:avLst/>
                </a:prstGeom>
                <a:noFill/>
                <a:ln w="28575">
                  <a:solidFill>
                    <a:srgbClr val="FFFF00"/>
                  </a:solidFill>
                  <a:round/>
                  <a:headEnd type="none" w="sm" len="sm"/>
                  <a:tailEnd type="none" w="sm" len="sm"/>
                </a:ln>
              </p:spPr>
              <p:txBody>
                <a:bodyPr/>
                <a:lstStyle/>
                <a:p>
                  <a:endParaRPr lang="en-US" dirty="0"/>
                </a:p>
              </p:txBody>
            </p:sp>
            <p:sp>
              <p:nvSpPr>
                <p:cNvPr id="12321" name="Line 97"/>
                <p:cNvSpPr>
                  <a:spLocks noChangeShapeType="1"/>
                </p:cNvSpPr>
                <p:nvPr/>
              </p:nvSpPr>
              <p:spPr bwMode="auto">
                <a:xfrm>
                  <a:off x="3504" y="2976"/>
                  <a:ext cx="1056" cy="144"/>
                </a:xfrm>
                <a:prstGeom prst="line">
                  <a:avLst/>
                </a:prstGeom>
                <a:noFill/>
                <a:ln w="28575">
                  <a:solidFill>
                    <a:srgbClr val="FFFF00"/>
                  </a:solidFill>
                  <a:round/>
                  <a:headEnd type="none" w="sm" len="sm"/>
                  <a:tailEnd type="none" w="sm" len="sm"/>
                </a:ln>
              </p:spPr>
              <p:txBody>
                <a:bodyPr/>
                <a:lstStyle/>
                <a:p>
                  <a:endParaRPr lang="en-US" dirty="0"/>
                </a:p>
              </p:txBody>
            </p:sp>
            <p:sp>
              <p:nvSpPr>
                <p:cNvPr id="12322" name="AutoShape 98"/>
                <p:cNvSpPr>
                  <a:spLocks noChangeArrowheads="1"/>
                </p:cNvSpPr>
                <p:nvPr/>
              </p:nvSpPr>
              <p:spPr bwMode="auto">
                <a:xfrm flipH="1">
                  <a:off x="4992" y="1824"/>
                  <a:ext cx="432" cy="1392"/>
                </a:xfrm>
                <a:prstGeom prst="lightningBolt">
                  <a:avLst/>
                </a:prstGeom>
                <a:solidFill>
                  <a:schemeClr val="bg1"/>
                </a:solidFill>
                <a:ln w="12700">
                  <a:solidFill>
                    <a:schemeClr val="hlink"/>
                  </a:solidFill>
                  <a:miter lim="800000"/>
                  <a:headEnd type="none" w="sm" len="sm"/>
                  <a:tailEnd type="none" w="sm" len="sm"/>
                </a:ln>
              </p:spPr>
              <p:txBody>
                <a:bodyPr wrap="none" anchor="ctr"/>
                <a:lstStyle/>
                <a:p>
                  <a:endParaRPr lang="en-US" dirty="0"/>
                </a:p>
              </p:txBody>
            </p:sp>
          </p:grpSp>
        </p:grpSp>
      </p:grpSp>
      <p:grpSp>
        <p:nvGrpSpPr>
          <p:cNvPr id="10" name="Group 109"/>
          <p:cNvGrpSpPr>
            <a:grpSpLocks/>
          </p:cNvGrpSpPr>
          <p:nvPr/>
        </p:nvGrpSpPr>
        <p:grpSpPr bwMode="auto">
          <a:xfrm>
            <a:off x="5638800" y="3886200"/>
            <a:ext cx="2514600" cy="1905000"/>
            <a:chOff x="1905000" y="3759200"/>
            <a:chExt cx="3314700" cy="2641600"/>
          </a:xfrm>
        </p:grpSpPr>
        <p:pic>
          <p:nvPicPr>
            <p:cNvPr id="12305" name="Picture 4" descr="WSNOnSatImage"/>
            <p:cNvPicPr>
              <a:picLocks noChangeAspect="1" noChangeArrowheads="1"/>
            </p:cNvPicPr>
            <p:nvPr/>
          </p:nvPicPr>
          <p:blipFill>
            <a:blip r:embed="rId12" cstate="print"/>
            <a:srcRect/>
            <a:stretch>
              <a:fillRect/>
            </a:stretch>
          </p:blipFill>
          <p:spPr bwMode="auto">
            <a:xfrm>
              <a:off x="1905000" y="3759200"/>
              <a:ext cx="1981200" cy="2032000"/>
            </a:xfrm>
            <a:prstGeom prst="rect">
              <a:avLst/>
            </a:prstGeom>
            <a:noFill/>
            <a:ln w="9525">
              <a:noFill/>
              <a:miter lim="800000"/>
              <a:headEnd/>
              <a:tailEnd/>
            </a:ln>
          </p:spPr>
        </p:pic>
        <p:pic>
          <p:nvPicPr>
            <p:cNvPr id="12306" name="Picture 5" descr="MoteOpenSolar3Vreg"/>
            <p:cNvPicPr>
              <a:picLocks noChangeAspect="1" noChangeArrowheads="1"/>
            </p:cNvPicPr>
            <p:nvPr/>
          </p:nvPicPr>
          <p:blipFill>
            <a:blip r:embed="rId13" cstate="print"/>
            <a:srcRect/>
            <a:stretch>
              <a:fillRect/>
            </a:stretch>
          </p:blipFill>
          <p:spPr bwMode="auto">
            <a:xfrm>
              <a:off x="3657600" y="4191000"/>
              <a:ext cx="1562100" cy="1171575"/>
            </a:xfrm>
            <a:prstGeom prst="rect">
              <a:avLst/>
            </a:prstGeom>
            <a:noFill/>
            <a:ln w="9525">
              <a:noFill/>
              <a:miter lim="800000"/>
              <a:headEnd/>
              <a:tailEnd/>
            </a:ln>
          </p:spPr>
        </p:pic>
        <p:pic>
          <p:nvPicPr>
            <p:cNvPr id="12307" name="Picture 6" descr="MoteInVineyard"/>
            <p:cNvPicPr>
              <a:picLocks noChangeAspect="1" noChangeArrowheads="1"/>
            </p:cNvPicPr>
            <p:nvPr/>
          </p:nvPicPr>
          <p:blipFill>
            <a:blip r:embed="rId14" cstate="print"/>
            <a:srcRect/>
            <a:stretch>
              <a:fillRect/>
            </a:stretch>
          </p:blipFill>
          <p:spPr bwMode="auto">
            <a:xfrm>
              <a:off x="3048000" y="5029200"/>
              <a:ext cx="1028700" cy="1371600"/>
            </a:xfrm>
            <a:prstGeom prst="rect">
              <a:avLst/>
            </a:prstGeom>
            <a:noFill/>
            <a:ln w="9525">
              <a:noFill/>
              <a:miter lim="800000"/>
              <a:headEnd/>
              <a:tailEnd/>
            </a:ln>
          </p:spPr>
        </p:pic>
      </p:grpSp>
      <p:grpSp>
        <p:nvGrpSpPr>
          <p:cNvPr id="11" name="Group 119"/>
          <p:cNvGrpSpPr>
            <a:grpSpLocks/>
          </p:cNvGrpSpPr>
          <p:nvPr/>
        </p:nvGrpSpPr>
        <p:grpSpPr bwMode="auto">
          <a:xfrm>
            <a:off x="457200" y="3246437"/>
            <a:ext cx="2173287" cy="3154363"/>
            <a:chOff x="3161463" y="3352800"/>
            <a:chExt cx="2172537" cy="3154680"/>
          </a:xfrm>
        </p:grpSpPr>
        <p:grpSp>
          <p:nvGrpSpPr>
            <p:cNvPr id="12" name="Group 113"/>
            <p:cNvGrpSpPr>
              <a:grpSpLocks/>
            </p:cNvGrpSpPr>
            <p:nvPr/>
          </p:nvGrpSpPr>
          <p:grpSpPr bwMode="auto">
            <a:xfrm>
              <a:off x="3276600" y="3352800"/>
              <a:ext cx="2057400" cy="1905000"/>
              <a:chOff x="4724400" y="3200400"/>
              <a:chExt cx="3378200" cy="2819400"/>
            </a:xfrm>
          </p:grpSpPr>
          <p:pic>
            <p:nvPicPr>
              <p:cNvPr id="12302" name="Picture 8" descr="tinynode"/>
              <p:cNvPicPr>
                <a:picLocks noChangeAspect="1" noChangeArrowheads="1"/>
              </p:cNvPicPr>
              <p:nvPr/>
            </p:nvPicPr>
            <p:blipFill>
              <a:blip r:embed="rId15" cstate="print"/>
              <a:srcRect/>
              <a:stretch>
                <a:fillRect/>
              </a:stretch>
            </p:blipFill>
            <p:spPr bwMode="auto">
              <a:xfrm>
                <a:off x="6477000" y="3429000"/>
                <a:ext cx="1625600" cy="1219200"/>
              </a:xfrm>
              <a:prstGeom prst="rect">
                <a:avLst/>
              </a:prstGeom>
              <a:noFill/>
              <a:ln w="9525">
                <a:noFill/>
                <a:miter lim="800000"/>
                <a:headEnd/>
                <a:tailEnd/>
              </a:ln>
            </p:spPr>
          </p:pic>
          <p:pic>
            <p:nvPicPr>
              <p:cNvPr id="12303" name="Picture 13" descr="WoodTurtle"/>
              <p:cNvPicPr>
                <a:picLocks noChangeAspect="1" noChangeArrowheads="1"/>
              </p:cNvPicPr>
              <p:nvPr/>
            </p:nvPicPr>
            <p:blipFill>
              <a:blip r:embed="rId16" cstate="print"/>
              <a:srcRect/>
              <a:stretch>
                <a:fillRect/>
              </a:stretch>
            </p:blipFill>
            <p:spPr bwMode="auto">
              <a:xfrm>
                <a:off x="4724400" y="3200400"/>
                <a:ext cx="2152650" cy="1601788"/>
              </a:xfrm>
              <a:prstGeom prst="rect">
                <a:avLst/>
              </a:prstGeom>
              <a:noFill/>
              <a:ln w="9525">
                <a:noFill/>
                <a:miter lim="800000"/>
                <a:headEnd/>
                <a:tailEnd/>
              </a:ln>
            </p:spPr>
          </p:pic>
          <p:pic>
            <p:nvPicPr>
              <p:cNvPr id="12304" name="Picture 6" descr="snapper_before"/>
              <p:cNvPicPr>
                <a:picLocks noChangeAspect="1" noChangeArrowheads="1"/>
              </p:cNvPicPr>
              <p:nvPr/>
            </p:nvPicPr>
            <p:blipFill>
              <a:blip r:embed="rId17" cstate="print"/>
              <a:srcRect/>
              <a:stretch>
                <a:fillRect/>
              </a:stretch>
            </p:blipFill>
            <p:spPr bwMode="auto">
              <a:xfrm>
                <a:off x="5246687" y="4441825"/>
                <a:ext cx="2373313" cy="1577975"/>
              </a:xfrm>
              <a:prstGeom prst="rect">
                <a:avLst/>
              </a:prstGeom>
              <a:noFill/>
              <a:ln w="9525">
                <a:noFill/>
                <a:miter lim="800000"/>
                <a:headEnd/>
                <a:tailEnd/>
              </a:ln>
            </p:spPr>
          </p:pic>
        </p:grpSp>
        <p:pic>
          <p:nvPicPr>
            <p:cNvPr id="12301" name="Picture 4" descr="sealtracking_x220"/>
            <p:cNvPicPr>
              <a:picLocks noChangeAspect="1" noChangeArrowheads="1"/>
            </p:cNvPicPr>
            <p:nvPr/>
          </p:nvPicPr>
          <p:blipFill>
            <a:blip r:embed="rId18" cstate="print"/>
            <a:srcRect/>
            <a:stretch>
              <a:fillRect/>
            </a:stretch>
          </p:blipFill>
          <p:spPr bwMode="auto">
            <a:xfrm rot="-4147326">
              <a:off x="3664383" y="5090160"/>
              <a:ext cx="914400" cy="1920240"/>
            </a:xfrm>
            <a:prstGeom prst="rect">
              <a:avLst/>
            </a:prstGeom>
            <a:noFill/>
            <a:ln w="9525">
              <a:noFill/>
              <a:miter lim="800000"/>
              <a:headEnd/>
              <a:tailEnd/>
            </a:ln>
          </p:spPr>
        </p:pic>
      </p:grpSp>
      <p:grpSp>
        <p:nvGrpSpPr>
          <p:cNvPr id="13" name="Group 101"/>
          <p:cNvGrpSpPr>
            <a:grpSpLocks/>
          </p:cNvGrpSpPr>
          <p:nvPr/>
        </p:nvGrpSpPr>
        <p:grpSpPr bwMode="auto">
          <a:xfrm>
            <a:off x="5715000" y="1600200"/>
            <a:ext cx="2667000" cy="1371600"/>
            <a:chOff x="533400" y="5049838"/>
            <a:chExt cx="3962400" cy="1801812"/>
          </a:xfrm>
        </p:grpSpPr>
        <p:pic>
          <p:nvPicPr>
            <p:cNvPr id="12308" name="Picture 101" descr="A view"/>
            <p:cNvPicPr>
              <a:picLocks noChangeAspect="1" noChangeArrowheads="1"/>
            </p:cNvPicPr>
            <p:nvPr/>
          </p:nvPicPr>
          <p:blipFill>
            <a:blip r:embed="rId19" cstate="print"/>
            <a:srcRect/>
            <a:stretch>
              <a:fillRect/>
            </a:stretch>
          </p:blipFill>
          <p:spPr bwMode="auto">
            <a:xfrm>
              <a:off x="533400" y="5049838"/>
              <a:ext cx="2055813" cy="1541462"/>
            </a:xfrm>
            <a:prstGeom prst="rect">
              <a:avLst/>
            </a:prstGeom>
            <a:noFill/>
            <a:ln w="9525">
              <a:noFill/>
              <a:miter lim="800000"/>
              <a:headEnd/>
              <a:tailEnd/>
            </a:ln>
          </p:spPr>
        </p:pic>
        <p:pic>
          <p:nvPicPr>
            <p:cNvPr id="12309" name="Picture 102" descr="an intruder"/>
            <p:cNvPicPr>
              <a:picLocks noChangeAspect="1" noChangeArrowheads="1"/>
            </p:cNvPicPr>
            <p:nvPr/>
          </p:nvPicPr>
          <p:blipFill>
            <a:blip r:embed="rId20" cstate="print"/>
            <a:srcRect/>
            <a:stretch>
              <a:fillRect/>
            </a:stretch>
          </p:blipFill>
          <p:spPr bwMode="auto">
            <a:xfrm>
              <a:off x="3124200" y="5562600"/>
              <a:ext cx="1371600" cy="1028700"/>
            </a:xfrm>
            <a:prstGeom prst="rect">
              <a:avLst/>
            </a:prstGeom>
            <a:noFill/>
            <a:ln w="9525">
              <a:noFill/>
              <a:miter lim="800000"/>
              <a:headEnd/>
              <a:tailEnd/>
            </a:ln>
          </p:spPr>
        </p:pic>
        <p:pic>
          <p:nvPicPr>
            <p:cNvPr id="12310" name="Picture 103" descr="Copy of DSCF0047"/>
            <p:cNvPicPr>
              <a:picLocks noChangeAspect="1" noChangeArrowheads="1"/>
            </p:cNvPicPr>
            <p:nvPr/>
          </p:nvPicPr>
          <p:blipFill>
            <a:blip r:embed="rId21" cstate="print"/>
            <a:srcRect/>
            <a:stretch>
              <a:fillRect/>
            </a:stretch>
          </p:blipFill>
          <p:spPr bwMode="auto">
            <a:xfrm>
              <a:off x="2514600" y="5127625"/>
              <a:ext cx="1023938" cy="930275"/>
            </a:xfrm>
            <a:prstGeom prst="rect">
              <a:avLst/>
            </a:prstGeom>
            <a:noFill/>
            <a:ln w="9525">
              <a:noFill/>
              <a:miter lim="800000"/>
              <a:headEnd/>
              <a:tailEnd/>
            </a:ln>
          </p:spPr>
        </p:pic>
        <p:pic>
          <p:nvPicPr>
            <p:cNvPr id="12311" name="Picture 104" descr="A stargate"/>
            <p:cNvPicPr>
              <a:picLocks noChangeAspect="1" noChangeArrowheads="1"/>
            </p:cNvPicPr>
            <p:nvPr/>
          </p:nvPicPr>
          <p:blipFill>
            <a:blip r:embed="rId22" cstate="print"/>
            <a:srcRect/>
            <a:stretch>
              <a:fillRect/>
            </a:stretch>
          </p:blipFill>
          <p:spPr bwMode="auto">
            <a:xfrm>
              <a:off x="2057400" y="6051550"/>
              <a:ext cx="1066800" cy="800100"/>
            </a:xfrm>
            <a:prstGeom prst="rect">
              <a:avLst/>
            </a:prstGeom>
            <a:noFill/>
            <a:ln w="9525">
              <a:noFill/>
              <a:miter lim="800000"/>
              <a:headEnd/>
              <a:tailEnd/>
            </a:ln>
          </p:spPr>
        </p:pic>
      </p:grpSp>
    </p:spTree>
    <p:extLst>
      <p:ext uri="{BB962C8B-B14F-4D97-AF65-F5344CB8AC3E}">
        <p14:creationId xmlns:p14="http://schemas.microsoft.com/office/powerpoint/2010/main" val="1700557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93038" cy="1143000"/>
          </a:xfrm>
        </p:spPr>
        <p:txBody>
          <a:bodyPr/>
          <a:lstStyle/>
          <a:p>
            <a:r>
              <a:rPr lang="en-US" dirty="0" smtClean="0"/>
              <a:t>PRKS: architecture of PRK-based scheduling</a:t>
            </a:r>
            <a:endParaRPr lang="en-US" dirty="0"/>
          </a:p>
        </p:txBody>
      </p:sp>
      <p:pic>
        <p:nvPicPr>
          <p:cNvPr id="366594" name="Picture 2" descr="C:\Hongwei\Dropbox\Research\Publications\PRKS\Figures\PRKS-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9" y="1908606"/>
            <a:ext cx="6919911" cy="466786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flipH="1">
            <a:off x="5461000" y="6019800"/>
            <a:ext cx="495300" cy="381000"/>
          </a:xfrm>
          <a:prstGeom prst="straightConnector1">
            <a:avLst/>
          </a:prstGeom>
          <a:solidFill>
            <a:schemeClr val="accent1"/>
          </a:solidFill>
          <a:ln w="57150" cap="flat" cmpd="sng" algn="ctr">
            <a:solidFill>
              <a:srgbClr val="FF0066"/>
            </a:solidFill>
            <a:prstDash val="solid"/>
            <a:miter lim="800000"/>
            <a:headEnd type="none" w="med" len="med"/>
            <a:tailEnd type="triangle" w="med" len="med"/>
          </a:ln>
          <a:effectLst/>
        </p:spPr>
      </p:cxnSp>
      <p:cxnSp>
        <p:nvCxnSpPr>
          <p:cNvPr id="13" name="Straight Arrow Connector 12"/>
          <p:cNvCxnSpPr/>
          <p:nvPr/>
        </p:nvCxnSpPr>
        <p:spPr bwMode="auto">
          <a:xfrm flipH="1">
            <a:off x="7086600" y="4704080"/>
            <a:ext cx="495300" cy="381000"/>
          </a:xfrm>
          <a:prstGeom prst="straightConnector1">
            <a:avLst/>
          </a:prstGeom>
          <a:solidFill>
            <a:schemeClr val="accent1"/>
          </a:solidFill>
          <a:ln w="57150" cap="flat" cmpd="sng" algn="ctr">
            <a:solidFill>
              <a:srgbClr val="FF3399"/>
            </a:solidFill>
            <a:prstDash val="solid"/>
            <a:miter lim="800000"/>
            <a:headEnd type="none" w="med" len="med"/>
            <a:tailEnd type="triangle" w="med" len="med"/>
          </a:ln>
          <a:effectLst/>
        </p:spPr>
      </p:cxnSp>
      <p:cxnSp>
        <p:nvCxnSpPr>
          <p:cNvPr id="14" name="Straight Arrow Connector 13"/>
          <p:cNvCxnSpPr/>
          <p:nvPr/>
        </p:nvCxnSpPr>
        <p:spPr bwMode="auto">
          <a:xfrm flipH="1">
            <a:off x="5257800" y="4724400"/>
            <a:ext cx="495300" cy="381000"/>
          </a:xfrm>
          <a:prstGeom prst="straightConnector1">
            <a:avLst/>
          </a:prstGeom>
          <a:solidFill>
            <a:schemeClr val="accent1"/>
          </a:solidFill>
          <a:ln w="57150" cap="flat" cmpd="sng" algn="ctr">
            <a:solidFill>
              <a:srgbClr val="FF0066"/>
            </a:solidFill>
            <a:prstDash val="solid"/>
            <a:miter lim="800000"/>
            <a:headEnd type="none" w="med" len="med"/>
            <a:tailEnd type="triangle" w="med" len="med"/>
          </a:ln>
          <a:effectLst/>
        </p:spPr>
      </p:cxnSp>
      <p:cxnSp>
        <p:nvCxnSpPr>
          <p:cNvPr id="15" name="Straight Arrow Connector 14"/>
          <p:cNvCxnSpPr/>
          <p:nvPr/>
        </p:nvCxnSpPr>
        <p:spPr bwMode="auto">
          <a:xfrm flipH="1">
            <a:off x="5273040" y="3515360"/>
            <a:ext cx="495300" cy="381000"/>
          </a:xfrm>
          <a:prstGeom prst="straightConnector1">
            <a:avLst/>
          </a:prstGeom>
          <a:solidFill>
            <a:schemeClr val="accent1"/>
          </a:solidFill>
          <a:ln w="57150" cap="flat" cmpd="sng" algn="ctr">
            <a:solidFill>
              <a:srgbClr val="FF0066"/>
            </a:solidFill>
            <a:prstDash val="solid"/>
            <a:miter lim="800000"/>
            <a:headEnd type="none" w="med" len="med"/>
            <a:tailEnd type="triangle" w="med" len="med"/>
          </a:ln>
          <a:effectLst/>
        </p:spPr>
      </p:cxnSp>
      <p:cxnSp>
        <p:nvCxnSpPr>
          <p:cNvPr id="17" name="Straight Arrow Connector 16"/>
          <p:cNvCxnSpPr/>
          <p:nvPr/>
        </p:nvCxnSpPr>
        <p:spPr bwMode="auto">
          <a:xfrm flipH="1">
            <a:off x="3276600" y="1600200"/>
            <a:ext cx="495300" cy="381000"/>
          </a:xfrm>
          <a:prstGeom prst="straightConnector1">
            <a:avLst/>
          </a:prstGeom>
          <a:solidFill>
            <a:schemeClr val="accent1"/>
          </a:solidFill>
          <a:ln w="57150" cap="flat" cmpd="sng" algn="ctr">
            <a:solidFill>
              <a:srgbClr val="FF0066"/>
            </a:solidFill>
            <a:prstDash val="solid"/>
            <a:miter lim="800000"/>
            <a:headEnd type="none" w="med" len="med"/>
            <a:tailEnd type="triangle" w="med" len="med"/>
          </a:ln>
          <a:effectLst/>
        </p:spPr>
      </p:cxnSp>
      <p:sp>
        <p:nvSpPr>
          <p:cNvPr id="9" name="Content Placeholder 2"/>
          <p:cNvSpPr>
            <a:spLocks noGrp="1"/>
          </p:cNvSpPr>
          <p:nvPr>
            <p:ph idx="1"/>
          </p:nvPr>
        </p:nvSpPr>
        <p:spPr>
          <a:xfrm>
            <a:off x="3771900" y="1143000"/>
            <a:ext cx="5600700" cy="762000"/>
          </a:xfrm>
        </p:spPr>
        <p:txBody>
          <a:bodyPr/>
          <a:lstStyle/>
          <a:p>
            <a:pPr marL="0" indent="0">
              <a:lnSpc>
                <a:spcPct val="100000"/>
              </a:lnSpc>
              <a:spcBef>
                <a:spcPts val="0"/>
              </a:spcBef>
              <a:spcAft>
                <a:spcPts val="0"/>
              </a:spcAft>
              <a:buNone/>
            </a:pPr>
            <a:r>
              <a:rPr lang="en-US" dirty="0" smtClean="0">
                <a:solidFill>
                  <a:srgbClr val="FF3399"/>
                </a:solidFill>
              </a:rPr>
              <a:t>Enables </a:t>
            </a:r>
            <a:r>
              <a:rPr lang="en-US" dirty="0">
                <a:solidFill>
                  <a:srgbClr val="FF3399"/>
                </a:solidFill>
              </a:rPr>
              <a:t>two-timescale separation of </a:t>
            </a:r>
          </a:p>
          <a:p>
            <a:pPr marL="0" indent="0">
              <a:lnSpc>
                <a:spcPct val="100000"/>
              </a:lnSpc>
              <a:spcBef>
                <a:spcPts val="0"/>
              </a:spcBef>
              <a:spcAft>
                <a:spcPts val="0"/>
              </a:spcAft>
              <a:buNone/>
            </a:pPr>
            <a:r>
              <a:rPr lang="en-US" dirty="0" smtClean="0">
                <a:solidFill>
                  <a:srgbClr val="FF3399"/>
                </a:solidFill>
              </a:rPr>
              <a:t>protocol </a:t>
            </a:r>
            <a:r>
              <a:rPr lang="en-US" dirty="0">
                <a:solidFill>
                  <a:srgbClr val="FF3399"/>
                </a:solidFill>
              </a:rPr>
              <a:t>signaling and per-packet transmission</a:t>
            </a:r>
            <a:endParaRPr lang="en-US" dirty="0" smtClean="0">
              <a:solidFill>
                <a:srgbClr val="FF3399"/>
              </a:solidFill>
            </a:endParaRPr>
          </a:p>
        </p:txBody>
      </p:sp>
    </p:spTree>
    <p:extLst>
      <p:ext uri="{BB962C8B-B14F-4D97-AF65-F5344CB8AC3E}">
        <p14:creationId xmlns:p14="http://schemas.microsoft.com/office/powerpoint/2010/main" val="3079325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evaluation </a:t>
            </a:r>
            <a:endParaRPr lang="en-US" dirty="0"/>
          </a:p>
        </p:txBody>
      </p:sp>
      <p:sp>
        <p:nvSpPr>
          <p:cNvPr id="3" name="Content Placeholder 2"/>
          <p:cNvSpPr>
            <a:spLocks noGrp="1"/>
          </p:cNvSpPr>
          <p:nvPr>
            <p:ph idx="1"/>
          </p:nvPr>
        </p:nvSpPr>
        <p:spPr>
          <a:xfrm>
            <a:off x="685800" y="3962400"/>
            <a:ext cx="8305800" cy="2743200"/>
          </a:xfrm>
        </p:spPr>
        <p:txBody>
          <a:bodyPr/>
          <a:lstStyle/>
          <a:p>
            <a:r>
              <a:rPr lang="en-US" dirty="0" smtClean="0"/>
              <a:t>Multi-hop networks in </a:t>
            </a:r>
            <a:r>
              <a:rPr lang="en-US" dirty="0" err="1" smtClean="0"/>
              <a:t>NetEye</a:t>
            </a:r>
            <a:r>
              <a:rPr lang="en-US" dirty="0" smtClean="0"/>
              <a:t> </a:t>
            </a:r>
            <a:r>
              <a:rPr lang="en-US" dirty="0" smtClean="0"/>
              <a:t>and </a:t>
            </a:r>
            <a:r>
              <a:rPr lang="en-US" dirty="0" err="1" smtClean="0"/>
              <a:t>Indriya</a:t>
            </a:r>
            <a:r>
              <a:rPr lang="en-US" dirty="0" smtClean="0"/>
              <a:t> wireless </a:t>
            </a:r>
            <a:r>
              <a:rPr lang="en-US" dirty="0" smtClean="0"/>
              <a:t>network </a:t>
            </a:r>
            <a:r>
              <a:rPr lang="en-US" dirty="0" err="1" smtClean="0"/>
              <a:t>testbeds</a:t>
            </a:r>
            <a:endParaRPr lang="en-US" dirty="0" smtClean="0"/>
          </a:p>
          <a:p>
            <a:r>
              <a:rPr lang="en-US" dirty="0" smtClean="0"/>
              <a:t>Single-hop, saturated </a:t>
            </a:r>
            <a:r>
              <a:rPr lang="en-US" dirty="0" smtClean="0"/>
              <a:t>traffic</a:t>
            </a:r>
          </a:p>
          <a:p>
            <a:pPr marL="0" indent="0">
              <a:buNone/>
            </a:pPr>
            <a:r>
              <a:rPr lang="en-US" dirty="0" smtClean="0"/>
              <a:t>    Multi-hop traffic, non-saturated traffic </a:t>
            </a:r>
            <a:endParaRPr lang="en-US" dirty="0"/>
          </a:p>
        </p:txBody>
      </p:sp>
      <p:pic>
        <p:nvPicPr>
          <p:cNvPr id="5" name="Picture 2" descr="F:\Hongwei\My Dropbox\Funding\Apps\CCSS11\NetEye.jpg"/>
          <p:cNvPicPr>
            <a:picLocks noChangeAspect="1" noChangeArrowheads="1"/>
          </p:cNvPicPr>
          <p:nvPr/>
        </p:nvPicPr>
        <p:blipFill>
          <a:blip r:embed="rId3" cstate="print"/>
          <a:srcRect/>
          <a:stretch>
            <a:fillRect/>
          </a:stretch>
        </p:blipFill>
        <p:spPr bwMode="auto">
          <a:xfrm>
            <a:off x="792480" y="1779412"/>
            <a:ext cx="2514600" cy="1878188"/>
          </a:xfrm>
          <a:prstGeom prst="rect">
            <a:avLst/>
          </a:prstGeom>
          <a:noFill/>
        </p:spPr>
      </p:pic>
      <p:pic>
        <p:nvPicPr>
          <p:cNvPr id="6" name="Picture 2" descr="A:\Hongwei\My Dropbox\Research\publications\MTA\figures\indriya_testbed.eps"/>
          <p:cNvPicPr>
            <a:picLocks noChangeAspect="1" noChangeArrowheads="1"/>
          </p:cNvPicPr>
          <p:nvPr/>
        </p:nvPicPr>
        <p:blipFill>
          <a:blip r:embed="rId4" cstate="print"/>
          <a:srcRect/>
          <a:stretch>
            <a:fillRect/>
          </a:stretch>
        </p:blipFill>
        <p:spPr bwMode="auto">
          <a:xfrm>
            <a:off x="3688080" y="2135435"/>
            <a:ext cx="3855720" cy="1071033"/>
          </a:xfrm>
          <a:prstGeom prst="rect">
            <a:avLst/>
          </a:prstGeom>
          <a:noFill/>
        </p:spPr>
      </p:pic>
    </p:spTree>
    <p:extLst>
      <p:ext uri="{BB962C8B-B14F-4D97-AF65-F5344CB8AC3E}">
        <p14:creationId xmlns:p14="http://schemas.microsoft.com/office/powerpoint/2010/main" val="35345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1" nodeType="clickEffect">
                                  <p:stCondLst>
                                    <p:cond delay="0"/>
                                  </p:stCondLst>
                                  <p:childTnLst>
                                    <p:set>
                                      <p:cBhvr override="childStyle">
                                        <p:cTn id="16" dur="indefinite"/>
                                        <p:tgtEl>
                                          <p:spTgt spid="3">
                                            <p:txEl>
                                              <p:pRg st="1" end="1"/>
                                            </p:txEl>
                                          </p:spTgt>
                                        </p:tgtEl>
                                        <p:attrNameLst>
                                          <p:attrName>style.color</p:attrName>
                                        </p:attrNameLst>
                                      </p:cBhvr>
                                      <p:to>
                                        <p:clrVal>
                                          <a:srgbClr val="D927B3"/>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153400" cy="1143000"/>
          </a:xfrm>
        </p:spPr>
        <p:txBody>
          <a:bodyPr/>
          <a:lstStyle/>
          <a:p>
            <a:r>
              <a:rPr lang="en-US" dirty="0" smtClean="0"/>
              <a:t>Predictable link reliability in </a:t>
            </a:r>
            <a:br>
              <a:rPr lang="en-US" dirty="0" smtClean="0"/>
            </a:br>
            <a:r>
              <a:rPr lang="en-US" dirty="0" smtClean="0"/>
              <a:t>distributed, PRK-based scheduling (PRKS)</a:t>
            </a:r>
            <a:endParaRPr lang="en-US" dirty="0"/>
          </a:p>
        </p:txBody>
      </p:sp>
      <p:sp>
        <p:nvSpPr>
          <p:cNvPr id="9" name="Content Placeholder 2"/>
          <p:cNvSpPr>
            <a:spLocks noGrp="1"/>
          </p:cNvSpPr>
          <p:nvPr>
            <p:ph idx="1"/>
          </p:nvPr>
        </p:nvSpPr>
        <p:spPr>
          <a:xfrm>
            <a:off x="4800600" y="4343400"/>
            <a:ext cx="4191000" cy="1676400"/>
          </a:xfrm>
        </p:spPr>
        <p:txBody>
          <a:bodyPr/>
          <a:lstStyle/>
          <a:p>
            <a:pPr>
              <a:lnSpc>
                <a:spcPct val="100000"/>
              </a:lnSpc>
            </a:pPr>
            <a:r>
              <a:rPr lang="en-US" sz="1600" dirty="0" smtClean="0"/>
              <a:t>Predictable link PDR through localized PRKS model adaptation</a:t>
            </a:r>
          </a:p>
          <a:p>
            <a:pPr>
              <a:lnSpc>
                <a:spcPct val="100000"/>
              </a:lnSpc>
            </a:pPr>
            <a:r>
              <a:rPr lang="en-US" sz="1600" dirty="0" smtClean="0"/>
              <a:t>Concurrency and spatial reuse statistically equal or close to that in state-of-the-art centralized scheduling</a:t>
            </a:r>
            <a:endParaRPr lang="en-US" sz="1600" dirty="0"/>
          </a:p>
        </p:txBody>
      </p:sp>
      <p:pic>
        <p:nvPicPr>
          <p:cNvPr id="422914" name="Picture 2" descr="D:\Hongwei\Dropbox\Research\publications\PRKS\Figures\NetEye\prks_K_vs_pdr_req_boxplot.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559" y="1614948"/>
            <a:ext cx="450746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22915" name="Picture 3" descr="D:\Hongwei\Dropbox\Research\publications\PRKS\Figures\NetEye\prks_pdr_vs_pdr_req_boxplot.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784" y="1600200"/>
            <a:ext cx="4369816" cy="2290064"/>
          </a:xfrm>
          <a:prstGeom prst="rect">
            <a:avLst/>
          </a:prstGeom>
          <a:noFill/>
          <a:extLst>
            <a:ext uri="{909E8E84-426E-40DD-AFC4-6F175D3DCCD1}">
              <a14:hiddenFill xmlns:a14="http://schemas.microsoft.com/office/drawing/2010/main">
                <a:solidFill>
                  <a:srgbClr val="FFFFFF"/>
                </a:solidFill>
              </a14:hiddenFill>
            </a:ext>
          </a:extLst>
        </p:spPr>
      </p:pic>
      <p:pic>
        <p:nvPicPr>
          <p:cNvPr id="422916" name="Picture 4" descr="D:\Hongwei\Dropbox\Research\publications\PRKS\Figures\NetEye\prks_vs_iorder_concurrency.e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784" y="4110736"/>
            <a:ext cx="4369816" cy="229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1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29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29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2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23939" name="Picture 3" descr="D:\Hongwei\Dropbox\Research\publications\PRKS\Figures\NetEye\NetEyeSettlingTimeAllPdr.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075668"/>
            <a:ext cx="4369816" cy="2336800"/>
          </a:xfrm>
          <a:prstGeom prst="rect">
            <a:avLst/>
          </a:prstGeom>
          <a:noFill/>
          <a:extLst>
            <a:ext uri="{909E8E84-426E-40DD-AFC4-6F175D3DCCD1}">
              <a14:hiddenFill xmlns:a14="http://schemas.microsoft.com/office/drawing/2010/main">
                <a:solidFill>
                  <a:srgbClr val="FFFFFF"/>
                </a:solidFill>
              </a14:hiddenFill>
            </a:ext>
          </a:extLst>
        </p:spPr>
      </p:pic>
      <p:pic>
        <p:nvPicPr>
          <p:cNvPr id="423938" name="Picture 2" descr="D:\Hongwei\Dropbox\Research\publications\PRKS\Figures\NetEye\link_pdr_converge_time_series.e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984" y="1596136"/>
            <a:ext cx="4369816" cy="229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76200"/>
            <a:ext cx="7793038" cy="1143000"/>
          </a:xfrm>
        </p:spPr>
        <p:txBody>
          <a:bodyPr/>
          <a:lstStyle/>
          <a:p>
            <a:r>
              <a:rPr lang="en-US" dirty="0" smtClean="0"/>
              <a:t>??Convergence </a:t>
            </a:r>
            <a:r>
              <a:rPr lang="en-US" dirty="0" smtClean="0"/>
              <a:t>of distributed controllers</a:t>
            </a:r>
            <a:endParaRPr lang="en-US" dirty="0"/>
          </a:p>
        </p:txBody>
      </p:sp>
      <p:sp>
        <p:nvSpPr>
          <p:cNvPr id="3" name="Content Placeholder 2"/>
          <p:cNvSpPr>
            <a:spLocks noGrp="1"/>
          </p:cNvSpPr>
          <p:nvPr>
            <p:ph idx="1"/>
          </p:nvPr>
        </p:nvSpPr>
        <p:spPr>
          <a:xfrm>
            <a:off x="4572000" y="4517571"/>
            <a:ext cx="4038600" cy="1197429"/>
          </a:xfrm>
        </p:spPr>
        <p:txBody>
          <a:bodyPr/>
          <a:lstStyle/>
          <a:p>
            <a:pPr>
              <a:lnSpc>
                <a:spcPct val="100000"/>
              </a:lnSpc>
            </a:pPr>
            <a:r>
              <a:rPr lang="en-US" sz="1800" dirty="0" smtClean="0"/>
              <a:t>Median: 26 control </a:t>
            </a:r>
            <a:r>
              <a:rPr lang="en-US" sz="1800" dirty="0" smtClean="0"/>
              <a:t>steps??</a:t>
            </a:r>
            <a:endParaRPr lang="en-US" sz="1800" dirty="0" smtClean="0"/>
          </a:p>
          <a:p>
            <a:pPr>
              <a:lnSpc>
                <a:spcPct val="100000"/>
              </a:lnSpc>
            </a:pPr>
            <a:r>
              <a:rPr lang="en-US" sz="1800" dirty="0" smtClean="0"/>
              <a:t>90-percentile: 43 control steps</a:t>
            </a:r>
          </a:p>
        </p:txBody>
      </p:sp>
      <p:sp>
        <p:nvSpPr>
          <p:cNvPr id="5" name="TextBox 4"/>
          <p:cNvSpPr txBox="1"/>
          <p:nvPr/>
        </p:nvSpPr>
        <p:spPr>
          <a:xfrm>
            <a:off x="1524000" y="6412468"/>
            <a:ext cx="2286000" cy="369332"/>
          </a:xfrm>
          <a:prstGeom prst="rect">
            <a:avLst/>
          </a:prstGeom>
          <a:noFill/>
        </p:spPr>
        <p:txBody>
          <a:bodyPr wrap="square" rtlCol="0">
            <a:spAutoFit/>
          </a:bodyPr>
          <a:lstStyle/>
          <a:p>
            <a:r>
              <a:rPr lang="en-US" sz="1800" b="0" dirty="0" smtClean="0">
                <a:latin typeface="+mn-lt"/>
              </a:rPr>
              <a:t>Settling time</a:t>
            </a:r>
            <a:endParaRPr lang="en-US" sz="2400" b="0" dirty="0">
              <a:latin typeface="+mn-lt"/>
            </a:endParaRPr>
          </a:p>
        </p:txBody>
      </p:sp>
      <p:sp>
        <p:nvSpPr>
          <p:cNvPr id="7" name="TextBox 6"/>
          <p:cNvSpPr txBox="1"/>
          <p:nvPr/>
        </p:nvSpPr>
        <p:spPr>
          <a:xfrm>
            <a:off x="4648200" y="2270268"/>
            <a:ext cx="3733800" cy="646331"/>
          </a:xfrm>
          <a:prstGeom prst="rect">
            <a:avLst/>
          </a:prstGeom>
          <a:noFill/>
        </p:spPr>
        <p:txBody>
          <a:bodyPr wrap="square" rtlCol="0">
            <a:spAutoFit/>
          </a:bodyPr>
          <a:lstStyle/>
          <a:p>
            <a:pPr algn="l"/>
            <a:r>
              <a:rPr lang="en-US" sz="1800" b="0" dirty="0" smtClean="0">
                <a:latin typeface="+mn-lt"/>
              </a:rPr>
              <a:t>PDR time series of a typical link: </a:t>
            </a:r>
          </a:p>
          <a:p>
            <a:pPr algn="l"/>
            <a:r>
              <a:rPr lang="en-US" sz="1800" b="0" dirty="0" smtClean="0">
                <a:latin typeface="+mn-lt"/>
              </a:rPr>
              <a:t>PDR req. = 90%</a:t>
            </a:r>
            <a:endParaRPr lang="en-US" sz="2400" b="0" dirty="0">
              <a:latin typeface="+mn-lt"/>
            </a:endParaRPr>
          </a:p>
        </p:txBody>
      </p:sp>
      <p:pic>
        <p:nvPicPr>
          <p:cNvPr id="370691" name="Picture 3" descr="A:\Hongwei\Dropbox\Research\publications\PRKS\Figures\Simulations\mean_pdr_deviation.ep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63888" y="4114800"/>
            <a:ext cx="4179824" cy="2235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915400" y="6412468"/>
            <a:ext cx="4876800" cy="369332"/>
          </a:xfrm>
          <a:prstGeom prst="rect">
            <a:avLst/>
          </a:prstGeom>
          <a:noFill/>
        </p:spPr>
        <p:txBody>
          <a:bodyPr wrap="square" rtlCol="0">
            <a:spAutoFit/>
          </a:bodyPr>
          <a:lstStyle/>
          <a:p>
            <a:r>
              <a:rPr lang="en-US" sz="1800" b="0" dirty="0" smtClean="0">
                <a:latin typeface="+mn-lt"/>
              </a:rPr>
              <a:t>Network-wide convergence</a:t>
            </a:r>
            <a:endParaRPr lang="en-US" sz="2400" b="0" dirty="0">
              <a:latin typeface="+mn-lt"/>
            </a:endParaRPr>
          </a:p>
        </p:txBody>
      </p:sp>
      <p:cxnSp>
        <p:nvCxnSpPr>
          <p:cNvPr id="10" name="Straight Connector 9"/>
          <p:cNvCxnSpPr/>
          <p:nvPr/>
        </p:nvCxnSpPr>
        <p:spPr bwMode="auto">
          <a:xfrm>
            <a:off x="1018945" y="5162098"/>
            <a:ext cx="1114655" cy="0"/>
          </a:xfrm>
          <a:prstGeom prst="line">
            <a:avLst/>
          </a:prstGeom>
          <a:solidFill>
            <a:schemeClr val="accent1"/>
          </a:solidFill>
          <a:ln w="9525" cap="flat" cmpd="sng" algn="ctr">
            <a:solidFill>
              <a:srgbClr val="006600"/>
            </a:solidFill>
            <a:prstDash val="dash"/>
            <a:miter lim="800000"/>
            <a:headEnd type="none" w="med" len="med"/>
            <a:tailEnd type="none" w="med" len="med"/>
          </a:ln>
          <a:effectLst/>
        </p:spPr>
      </p:cxnSp>
      <p:cxnSp>
        <p:nvCxnSpPr>
          <p:cNvPr id="16" name="Straight Connector 15"/>
          <p:cNvCxnSpPr/>
          <p:nvPr/>
        </p:nvCxnSpPr>
        <p:spPr bwMode="auto">
          <a:xfrm>
            <a:off x="2133600" y="5166272"/>
            <a:ext cx="0" cy="884500"/>
          </a:xfrm>
          <a:prstGeom prst="line">
            <a:avLst/>
          </a:prstGeom>
          <a:solidFill>
            <a:schemeClr val="accent1"/>
          </a:solidFill>
          <a:ln w="9525" cap="flat" cmpd="sng" algn="ctr">
            <a:solidFill>
              <a:srgbClr val="006600"/>
            </a:solidFill>
            <a:prstDash val="dash"/>
            <a:miter lim="800000"/>
            <a:headEnd type="none" w="med" len="med"/>
            <a:tailEnd type="none" w="med" len="med"/>
          </a:ln>
          <a:effectLst/>
        </p:spPr>
      </p:cxnSp>
      <p:cxnSp>
        <p:nvCxnSpPr>
          <p:cNvPr id="18" name="Straight Connector 17"/>
          <p:cNvCxnSpPr/>
          <p:nvPr/>
        </p:nvCxnSpPr>
        <p:spPr bwMode="auto">
          <a:xfrm>
            <a:off x="2895600" y="4424597"/>
            <a:ext cx="0" cy="1626175"/>
          </a:xfrm>
          <a:prstGeom prst="line">
            <a:avLst/>
          </a:prstGeom>
          <a:solidFill>
            <a:schemeClr val="accent1"/>
          </a:solidFill>
          <a:ln w="9525" cap="flat" cmpd="sng" algn="ctr">
            <a:solidFill>
              <a:srgbClr val="006600"/>
            </a:solidFill>
            <a:prstDash val="dash"/>
            <a:miter lim="800000"/>
            <a:headEnd type="none" w="med" len="med"/>
            <a:tailEnd type="none" w="med" len="med"/>
          </a:ln>
          <a:effectLst/>
        </p:spPr>
      </p:cxnSp>
      <p:cxnSp>
        <p:nvCxnSpPr>
          <p:cNvPr id="20" name="Straight Connector 19"/>
          <p:cNvCxnSpPr/>
          <p:nvPr/>
        </p:nvCxnSpPr>
        <p:spPr bwMode="auto">
          <a:xfrm flipH="1">
            <a:off x="1034530" y="4430693"/>
            <a:ext cx="1861070" cy="0"/>
          </a:xfrm>
          <a:prstGeom prst="line">
            <a:avLst/>
          </a:prstGeom>
          <a:solidFill>
            <a:schemeClr val="accent1"/>
          </a:solidFill>
          <a:ln w="9525" cap="flat" cmpd="sng" algn="ctr">
            <a:solidFill>
              <a:srgbClr val="006600"/>
            </a:solidFill>
            <a:prstDash val="dash"/>
            <a:miter lim="800000"/>
            <a:headEnd type="none" w="med" len="med"/>
            <a:tailEnd type="none" w="med" len="med"/>
          </a:ln>
          <a:effectLst/>
        </p:spPr>
      </p:cxnSp>
    </p:spTree>
    <p:extLst>
      <p:ext uri="{BB962C8B-B14F-4D97-AF65-F5344CB8AC3E}">
        <p14:creationId xmlns:p14="http://schemas.microsoft.com/office/powerpoint/2010/main" val="3199417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39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39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settings</a:t>
            </a:r>
            <a:endParaRPr lang="en-US" dirty="0"/>
          </a:p>
        </p:txBody>
      </p:sp>
      <p:sp>
        <p:nvSpPr>
          <p:cNvPr id="6" name="TextBox 5"/>
          <p:cNvSpPr txBox="1"/>
          <p:nvPr/>
        </p:nvSpPr>
        <p:spPr>
          <a:xfrm>
            <a:off x="5334000" y="3867090"/>
            <a:ext cx="3317876" cy="923330"/>
          </a:xfrm>
          <a:prstGeom prst="rect">
            <a:avLst/>
          </a:prstGeom>
          <a:noFill/>
        </p:spPr>
        <p:txBody>
          <a:bodyPr wrap="square" rtlCol="0">
            <a:spAutoFit/>
          </a:bodyPr>
          <a:lstStyle/>
          <a:p>
            <a:r>
              <a:rPr lang="en-US" sz="1800" b="0" dirty="0" smtClean="0">
                <a:latin typeface="+mn-lt"/>
              </a:rPr>
              <a:t>Heterogeneous link transmission power </a:t>
            </a:r>
          </a:p>
          <a:p>
            <a:r>
              <a:rPr lang="en-US" sz="1800" b="0" dirty="0" smtClean="0">
                <a:latin typeface="+mn-lt"/>
              </a:rPr>
              <a:t>in a network</a:t>
            </a:r>
            <a:endParaRPr lang="en-US" sz="2400" b="0" dirty="0">
              <a:latin typeface="+mn-lt"/>
            </a:endParaRPr>
          </a:p>
        </p:txBody>
      </p:sp>
      <p:sp>
        <p:nvSpPr>
          <p:cNvPr id="7" name="TextBox 6"/>
          <p:cNvSpPr txBox="1"/>
          <p:nvPr/>
        </p:nvSpPr>
        <p:spPr>
          <a:xfrm>
            <a:off x="1143000" y="3886200"/>
            <a:ext cx="3352800" cy="646331"/>
          </a:xfrm>
          <a:prstGeom prst="rect">
            <a:avLst/>
          </a:prstGeom>
          <a:noFill/>
        </p:spPr>
        <p:txBody>
          <a:bodyPr wrap="square" rtlCol="0">
            <a:spAutoFit/>
          </a:bodyPr>
          <a:lstStyle/>
          <a:p>
            <a:r>
              <a:rPr lang="en-US" sz="1800" b="0" dirty="0" smtClean="0">
                <a:latin typeface="+mn-lt"/>
              </a:rPr>
              <a:t>Heterogeneous PDR requirements in a network</a:t>
            </a:r>
            <a:endParaRPr lang="en-US" sz="2400" b="0" dirty="0">
              <a:latin typeface="+mn-lt"/>
            </a:endParaRPr>
          </a:p>
        </p:txBody>
      </p:sp>
      <p:sp>
        <p:nvSpPr>
          <p:cNvPr id="8" name="Content Placeholder 2"/>
          <p:cNvSpPr>
            <a:spLocks noGrp="1"/>
          </p:cNvSpPr>
          <p:nvPr>
            <p:ph idx="1"/>
          </p:nvPr>
        </p:nvSpPr>
        <p:spPr>
          <a:xfrm>
            <a:off x="914400" y="5257800"/>
            <a:ext cx="7924800" cy="1676400"/>
          </a:xfrm>
        </p:spPr>
        <p:txBody>
          <a:bodyPr/>
          <a:lstStyle/>
          <a:p>
            <a:pPr>
              <a:lnSpc>
                <a:spcPct val="100000"/>
              </a:lnSpc>
            </a:pPr>
            <a:r>
              <a:rPr lang="en-US" sz="1600" dirty="0" smtClean="0"/>
              <a:t>Predictable link PDR in the presence heterogeneous application requirements and network configurations</a:t>
            </a:r>
            <a:endParaRPr lang="en-US" sz="1600" dirty="0"/>
          </a:p>
        </p:txBody>
      </p:sp>
      <p:pic>
        <p:nvPicPr>
          <p:cNvPr id="382978" name="Picture 2" descr="A:\Hongwei\Dropbox\Research\publications\PRKS\Figures\Simulations\boxplot_mixed_pdr_pdr.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76400"/>
            <a:ext cx="4256024" cy="2230430"/>
          </a:xfrm>
          <a:prstGeom prst="rect">
            <a:avLst/>
          </a:prstGeom>
          <a:noFill/>
          <a:extLst>
            <a:ext uri="{909E8E84-426E-40DD-AFC4-6F175D3DCCD1}">
              <a14:hiddenFill xmlns:a14="http://schemas.microsoft.com/office/drawing/2010/main">
                <a:solidFill>
                  <a:srgbClr val="FFFFFF"/>
                </a:solidFill>
              </a14:hiddenFill>
            </a:ext>
          </a:extLst>
        </p:spPr>
      </p:pic>
      <p:pic>
        <p:nvPicPr>
          <p:cNvPr id="382979" name="Picture 3" descr="A:\Hongwei\Dropbox\Research\publications\PRKS\Figures\Simulations\diff_txpower_pdr_boxplot.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00200"/>
            <a:ext cx="4179824" cy="219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390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8962" y="76200"/>
            <a:ext cx="7793038" cy="1143000"/>
          </a:xfrm>
        </p:spPr>
        <p:txBody>
          <a:bodyPr/>
          <a:lstStyle/>
          <a:p>
            <a:pPr>
              <a:spcBef>
                <a:spcPts val="1200"/>
              </a:spcBef>
            </a:pPr>
            <a:r>
              <a:rPr lang="en-US" dirty="0" smtClean="0"/>
              <a:t>Temporally-varying PDR requirements:</a:t>
            </a:r>
            <a:br>
              <a:rPr lang="en-US" dirty="0" smtClean="0"/>
            </a:br>
            <a:r>
              <a:rPr lang="en-US" sz="2000" dirty="0" smtClean="0"/>
              <a:t>70%</a:t>
            </a:r>
            <a:r>
              <a:rPr lang="en-US" sz="2000" dirty="0" smtClean="0">
                <a:sym typeface="Symbol"/>
              </a:rPr>
              <a:t>80%90%95%90%80%70%</a:t>
            </a:r>
            <a:endParaRPr lang="en-US" sz="2000" dirty="0"/>
          </a:p>
        </p:txBody>
      </p:sp>
      <p:pic>
        <p:nvPicPr>
          <p:cNvPr id="424962" name="Picture 2" descr="D:\Hongwei\Dropbox\Research\publications\PRKS\Figures\NetEye\vary_pdr_req.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905000"/>
            <a:ext cx="5699760" cy="298704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2083816" y="5029200"/>
            <a:ext cx="2971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gn="ctr">
              <a:lnSpc>
                <a:spcPct val="100000"/>
              </a:lnSpc>
              <a:spcBef>
                <a:spcPts val="0"/>
              </a:spcBef>
              <a:spcAft>
                <a:spcPts val="0"/>
              </a:spcAft>
              <a:buFont typeface="Wingdings" pitchFamily="2" charset="2"/>
              <a:buNone/>
            </a:pPr>
            <a:r>
              <a:rPr lang="en-US" b="0" kern="0" dirty="0" smtClean="0"/>
              <a:t>PDR of a typical link</a:t>
            </a:r>
          </a:p>
        </p:txBody>
      </p:sp>
      <p:pic>
        <p:nvPicPr>
          <p:cNvPr id="439298" name="Picture 2" descr="D:\Hongwei\Dropbox\Research\publications\PRKS\Yu\Figure\Settling time\settling_boxplot_varying_pdr_req.e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3030" y="1828800"/>
            <a:ext cx="5016370" cy="26289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10071231" y="4419600"/>
            <a:ext cx="2971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gn="ctr">
              <a:lnSpc>
                <a:spcPct val="100000"/>
              </a:lnSpc>
              <a:spcBef>
                <a:spcPts val="0"/>
              </a:spcBef>
              <a:spcAft>
                <a:spcPts val="0"/>
              </a:spcAft>
              <a:buFont typeface="Wingdings" pitchFamily="2" charset="2"/>
              <a:buNone/>
            </a:pPr>
            <a:r>
              <a:rPr lang="en-US" b="0" kern="0" dirty="0" smtClean="0"/>
              <a:t>Settling time</a:t>
            </a:r>
          </a:p>
        </p:txBody>
      </p:sp>
    </p:spTree>
    <p:extLst>
      <p:ext uri="{BB962C8B-B14F-4D97-AF65-F5344CB8AC3E}">
        <p14:creationId xmlns:p14="http://schemas.microsoft.com/office/powerpoint/2010/main" val="2214028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9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D:\Hongwei\Dropbox\Research\publications\PRKS\Figures\NetEye\peer_pdr_satisfaction_ratio_bar.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25" y="1878772"/>
            <a:ext cx="4608855" cy="2464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Comparison with existing protocols: PDR</a:t>
            </a:r>
            <a:endParaRPr lang="en-US" dirty="0"/>
          </a:p>
        </p:txBody>
      </p:sp>
      <p:sp>
        <p:nvSpPr>
          <p:cNvPr id="17" name="Oval 16"/>
          <p:cNvSpPr/>
          <p:nvPr/>
        </p:nvSpPr>
        <p:spPr bwMode="auto">
          <a:xfrm>
            <a:off x="2824480" y="2016760"/>
            <a:ext cx="564996" cy="381000"/>
          </a:xfrm>
          <a:prstGeom prst="ellipse">
            <a:avLst/>
          </a:prstGeom>
          <a:noFill/>
          <a:ln w="28575"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8" name="Oval 17"/>
          <p:cNvSpPr/>
          <p:nvPr/>
        </p:nvSpPr>
        <p:spPr bwMode="auto">
          <a:xfrm>
            <a:off x="3261608" y="2016760"/>
            <a:ext cx="1386592" cy="381000"/>
          </a:xfrm>
          <a:prstGeom prst="ellipse">
            <a:avLst/>
          </a:prstGeom>
          <a:noFill/>
          <a:ln w="28575"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2" name="Oval 21"/>
          <p:cNvSpPr/>
          <p:nvPr/>
        </p:nvSpPr>
        <p:spPr bwMode="auto">
          <a:xfrm>
            <a:off x="1523508" y="1981200"/>
            <a:ext cx="1433052" cy="410496"/>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3" name="Oval 22"/>
          <p:cNvSpPr/>
          <p:nvPr/>
        </p:nvSpPr>
        <p:spPr bwMode="auto">
          <a:xfrm>
            <a:off x="1204209" y="2900597"/>
            <a:ext cx="304308" cy="958886"/>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4" name="Oval 23"/>
          <p:cNvSpPr/>
          <p:nvPr/>
        </p:nvSpPr>
        <p:spPr bwMode="auto">
          <a:xfrm>
            <a:off x="2102874" y="3175415"/>
            <a:ext cx="259326" cy="670808"/>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5" name="Oval 24"/>
          <p:cNvSpPr/>
          <p:nvPr/>
        </p:nvSpPr>
        <p:spPr bwMode="auto">
          <a:xfrm>
            <a:off x="3008741" y="3332811"/>
            <a:ext cx="252867" cy="521675"/>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6" name="Oval 25"/>
          <p:cNvSpPr/>
          <p:nvPr/>
        </p:nvSpPr>
        <p:spPr bwMode="auto">
          <a:xfrm>
            <a:off x="3886200" y="3292834"/>
            <a:ext cx="304799" cy="553389"/>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pic>
        <p:nvPicPr>
          <p:cNvPr id="27" name="Picture 3" descr="D:\Hongwei\Dropbox\Research\publications\PRKS\Figures\NetEye\pdr_cdf_90.e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6767" y="1905000"/>
            <a:ext cx="4216660" cy="2209800"/>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p:cNvSpPr txBox="1">
            <a:spLocks/>
          </p:cNvSpPr>
          <p:nvPr/>
        </p:nvSpPr>
        <p:spPr bwMode="auto">
          <a:xfrm>
            <a:off x="5653667" y="4179757"/>
            <a:ext cx="2880733" cy="468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gn="ctr">
              <a:lnSpc>
                <a:spcPct val="100000"/>
              </a:lnSpc>
              <a:spcBef>
                <a:spcPts val="0"/>
              </a:spcBef>
              <a:spcAft>
                <a:spcPts val="0"/>
              </a:spcAft>
              <a:buFont typeface="Wingdings" pitchFamily="2" charset="2"/>
              <a:buNone/>
            </a:pPr>
            <a:r>
              <a:rPr lang="en-US" sz="1600" b="0" kern="0" dirty="0" smtClean="0"/>
              <a:t>PDR requirement = 90%</a:t>
            </a:r>
            <a:endParaRPr lang="en-US" sz="1600" b="0" kern="0" dirty="0"/>
          </a:p>
        </p:txBody>
      </p:sp>
      <p:sp>
        <p:nvSpPr>
          <p:cNvPr id="29" name="Oval 28"/>
          <p:cNvSpPr/>
          <p:nvPr/>
        </p:nvSpPr>
        <p:spPr bwMode="auto">
          <a:xfrm>
            <a:off x="7715773" y="2240114"/>
            <a:ext cx="1098027" cy="523406"/>
          </a:xfrm>
          <a:prstGeom prst="ellipse">
            <a:avLst/>
          </a:prstGeom>
          <a:noFill/>
          <a:ln w="1905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cxnSp>
        <p:nvCxnSpPr>
          <p:cNvPr id="30" name="Straight Arrow Connector 29"/>
          <p:cNvCxnSpPr/>
          <p:nvPr/>
        </p:nvCxnSpPr>
        <p:spPr bwMode="auto">
          <a:xfrm>
            <a:off x="6172200" y="1828800"/>
            <a:ext cx="228600" cy="562896"/>
          </a:xfrm>
          <a:prstGeom prst="straightConnector1">
            <a:avLst/>
          </a:prstGeom>
          <a:solidFill>
            <a:schemeClr val="accent1"/>
          </a:solidFill>
          <a:ln w="19050" cap="flat" cmpd="sng" algn="ctr">
            <a:solidFill>
              <a:srgbClr val="FF3399"/>
            </a:solidFill>
            <a:prstDash val="solid"/>
            <a:miter lim="800000"/>
            <a:headEnd type="none" w="med" len="med"/>
            <a:tailEnd type="arrow"/>
          </a:ln>
          <a:effectLst/>
        </p:spPr>
      </p:cxnSp>
      <p:cxnSp>
        <p:nvCxnSpPr>
          <p:cNvPr id="31" name="Straight Arrow Connector 30"/>
          <p:cNvCxnSpPr/>
          <p:nvPr/>
        </p:nvCxnSpPr>
        <p:spPr bwMode="auto">
          <a:xfrm>
            <a:off x="6806785" y="1921722"/>
            <a:ext cx="228600" cy="562896"/>
          </a:xfrm>
          <a:prstGeom prst="straightConnector1">
            <a:avLst/>
          </a:prstGeom>
          <a:solidFill>
            <a:schemeClr val="accent1"/>
          </a:solidFill>
          <a:ln w="19050" cap="flat" cmpd="sng" algn="ctr">
            <a:solidFill>
              <a:srgbClr val="FF3399"/>
            </a:solidFill>
            <a:prstDash val="solid"/>
            <a:miter lim="800000"/>
            <a:headEnd type="none" w="med" len="med"/>
            <a:tailEnd type="arrow"/>
          </a:ln>
          <a:effectLst/>
        </p:spPr>
      </p:cxnSp>
      <p:sp>
        <p:nvSpPr>
          <p:cNvPr id="33" name="Oval 32"/>
          <p:cNvSpPr/>
          <p:nvPr/>
        </p:nvSpPr>
        <p:spPr bwMode="auto">
          <a:xfrm>
            <a:off x="7817004" y="2590800"/>
            <a:ext cx="564996" cy="381000"/>
          </a:xfrm>
          <a:prstGeom prst="ellipse">
            <a:avLst/>
          </a:prstGeom>
          <a:noFill/>
          <a:ln w="28575"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34" name="Oval 33"/>
          <p:cNvSpPr/>
          <p:nvPr/>
        </p:nvSpPr>
        <p:spPr bwMode="auto">
          <a:xfrm>
            <a:off x="7688704" y="2849879"/>
            <a:ext cx="1150496" cy="482931"/>
          </a:xfrm>
          <a:prstGeom prst="ellipse">
            <a:avLst/>
          </a:prstGeom>
          <a:noFill/>
          <a:ln w="28575" cap="flat" cmpd="sng" algn="ctr">
            <a:solidFill>
              <a:srgbClr val="FF006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extLst>
      <p:ext uri="{BB962C8B-B14F-4D97-AF65-F5344CB8AC3E}">
        <p14:creationId xmlns:p14="http://schemas.microsoft.com/office/powerpoint/2010/main" val="4406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8" grpId="0"/>
      <p:bldP spid="29" grpId="0" animBg="1"/>
      <p:bldP spid="29" grpId="1" animBg="1"/>
      <p:bldP spid="33" grpId="0" animBg="1"/>
      <p:bldP spid="33" grpId="1" animBg="1"/>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077200" cy="1143000"/>
          </a:xfrm>
        </p:spPr>
        <p:txBody>
          <a:bodyPr/>
          <a:lstStyle/>
          <a:p>
            <a:r>
              <a:rPr lang="en-US" dirty="0"/>
              <a:t>Current practice </a:t>
            </a:r>
            <a:r>
              <a:rPr lang="en-US" dirty="0" smtClean="0"/>
              <a:t>(1): </a:t>
            </a:r>
            <a:br>
              <a:rPr lang="en-US" dirty="0" smtClean="0"/>
            </a:br>
            <a:r>
              <a:rPr lang="en-US" dirty="0" smtClean="0"/>
              <a:t>Improve </a:t>
            </a:r>
            <a:r>
              <a:rPr lang="en-US" dirty="0"/>
              <a:t>reliability by </a:t>
            </a:r>
            <a:r>
              <a:rPr lang="en-US" dirty="0" smtClean="0"/>
              <a:t>retransmission</a:t>
            </a:r>
            <a:endParaRPr lang="en-US" dirty="0"/>
          </a:p>
        </p:txBody>
      </p:sp>
      <p:sp>
        <p:nvSpPr>
          <p:cNvPr id="3" name="Content Placeholder 2"/>
          <p:cNvSpPr>
            <a:spLocks noGrp="1"/>
          </p:cNvSpPr>
          <p:nvPr>
            <p:ph idx="1"/>
          </p:nvPr>
        </p:nvSpPr>
        <p:spPr>
          <a:xfrm>
            <a:off x="1600200" y="5181600"/>
            <a:ext cx="5867400" cy="1143000"/>
          </a:xfrm>
        </p:spPr>
        <p:txBody>
          <a:bodyPr/>
          <a:lstStyle/>
          <a:p>
            <a:r>
              <a:rPr lang="en-US" dirty="0" smtClean="0"/>
              <a:t>Significantly longer delay in existing protocols due to retransmission</a:t>
            </a:r>
            <a:endParaRPr lang="en-US" dirty="0"/>
          </a:p>
        </p:txBody>
      </p:sp>
      <p:pic>
        <p:nvPicPr>
          <p:cNvPr id="439298" name="Picture 2" descr="D:\Hongwei\Dropbox\Research\publications\PRKS\Figures\NetEye\type_2_delay_2.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40" y="1752600"/>
            <a:ext cx="569976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0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93038" cy="1143000"/>
          </a:xfrm>
        </p:spPr>
        <p:txBody>
          <a:bodyPr/>
          <a:lstStyle/>
          <a:p>
            <a:r>
              <a:rPr lang="en-US" dirty="0" smtClean="0"/>
              <a:t>Spatial network throughput</a:t>
            </a:r>
            <a:endParaRPr lang="en-US" dirty="0"/>
          </a:p>
        </p:txBody>
      </p:sp>
      <p:pic>
        <p:nvPicPr>
          <p:cNvPr id="439298" name="Picture 2" descr="D:\Hongwei\Dropbox\Research\publications\PRKS\Figures\NetEye\peer_slot_throughput_bar.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97000"/>
            <a:ext cx="4369816" cy="2336800"/>
          </a:xfrm>
          <a:prstGeom prst="rect">
            <a:avLst/>
          </a:prstGeom>
          <a:noFill/>
          <a:extLst>
            <a:ext uri="{909E8E84-426E-40DD-AFC4-6F175D3DCCD1}">
              <a14:hiddenFill xmlns:a14="http://schemas.microsoft.com/office/drawing/2010/main">
                <a:solidFill>
                  <a:srgbClr val="FFFFFF"/>
                </a:solidFill>
              </a14:hiddenFill>
            </a:ext>
          </a:extLst>
        </p:spPr>
      </p:pic>
      <p:pic>
        <p:nvPicPr>
          <p:cNvPr id="439299" name="Picture 3" descr="D:\Hongwei\Dropbox\Research\publications\PRKS\Figures\NetEye\type_2_delay_prks_with_scream_req.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0"/>
            <a:ext cx="4369816" cy="2290064"/>
          </a:xfrm>
          <a:prstGeom prst="rect">
            <a:avLst/>
          </a:prstGeom>
          <a:noFill/>
          <a:extLst>
            <a:ext uri="{909E8E84-426E-40DD-AFC4-6F175D3DCCD1}">
              <a14:hiddenFill xmlns:a14="http://schemas.microsoft.com/office/drawing/2010/main">
                <a:solidFill>
                  <a:srgbClr val="FFFFFF"/>
                </a:solidFill>
              </a14:hiddenFill>
            </a:ext>
          </a:extLst>
        </p:spPr>
      </p:pic>
      <p:pic>
        <p:nvPicPr>
          <p:cNvPr id="439300" name="Picture 4" descr="D:\Hongwei\Dropbox\Research\publications\PRKS\Figures\NetEye\prks_vs_scream_link_normalized_throughput.e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4184" y="3810000"/>
            <a:ext cx="4369816" cy="229006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5029200" y="1981200"/>
            <a:ext cx="3886200" cy="762000"/>
          </a:xfrm>
        </p:spPr>
        <p:txBody>
          <a:bodyPr/>
          <a:lstStyle/>
          <a:p>
            <a:pPr>
              <a:lnSpc>
                <a:spcPct val="130000"/>
              </a:lnSpc>
              <a:spcBef>
                <a:spcPts val="0"/>
              </a:spcBef>
              <a:spcAft>
                <a:spcPts val="0"/>
              </a:spcAft>
            </a:pPr>
            <a:r>
              <a:rPr lang="en-US" sz="1600" dirty="0" smtClean="0"/>
              <a:t>Significantly lower throughput in existing protocols except SCREAM</a:t>
            </a:r>
            <a:endParaRPr lang="en-US" sz="1600" dirty="0"/>
          </a:p>
        </p:txBody>
      </p:sp>
      <p:sp>
        <p:nvSpPr>
          <p:cNvPr id="8" name="Content Placeholder 2"/>
          <p:cNvSpPr txBox="1">
            <a:spLocks/>
          </p:cNvSpPr>
          <p:nvPr/>
        </p:nvSpPr>
        <p:spPr bwMode="auto">
          <a:xfrm>
            <a:off x="381000" y="6096000"/>
            <a:ext cx="8686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a:lnSpc>
                <a:spcPct val="130000"/>
              </a:lnSpc>
              <a:spcBef>
                <a:spcPts val="0"/>
              </a:spcBef>
              <a:spcAft>
                <a:spcPts val="0"/>
              </a:spcAft>
            </a:pPr>
            <a:r>
              <a:rPr lang="en-US" sz="1600" b="0" kern="0" dirty="0" smtClean="0"/>
              <a:t>PRKS with SCREM’s link PDRs as requirements: lower delay and higher throughput in PRKS</a:t>
            </a:r>
          </a:p>
          <a:p>
            <a:pPr>
              <a:lnSpc>
                <a:spcPct val="130000"/>
              </a:lnSpc>
              <a:spcBef>
                <a:spcPts val="0"/>
              </a:spcBef>
              <a:spcAft>
                <a:spcPts val="0"/>
              </a:spcAft>
            </a:pPr>
            <a:r>
              <a:rPr lang="en-US" sz="1600" b="0" kern="0" dirty="0" smtClean="0"/>
              <a:t>Confirms PDR-delay-throughput tradeoff</a:t>
            </a:r>
            <a:endParaRPr lang="en-US" sz="1600" b="0" kern="0" dirty="0"/>
          </a:p>
        </p:txBody>
      </p:sp>
    </p:spTree>
    <p:extLst>
      <p:ext uri="{BB962C8B-B14F-4D97-AF65-F5344CB8AC3E}">
        <p14:creationId xmlns:p14="http://schemas.microsoft.com/office/powerpoint/2010/main" val="970235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2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93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practice (2): </a:t>
            </a:r>
            <a:br>
              <a:rPr lang="en-US" dirty="0" smtClean="0"/>
            </a:br>
            <a:r>
              <a:rPr lang="en-US" dirty="0" smtClean="0"/>
              <a:t>Improve reliability by reducing traffic load</a:t>
            </a:r>
            <a:endParaRPr lang="en-US" dirty="0"/>
          </a:p>
        </p:txBody>
      </p:sp>
      <p:sp>
        <p:nvSpPr>
          <p:cNvPr id="3" name="Content Placeholder 2"/>
          <p:cNvSpPr>
            <a:spLocks noGrp="1"/>
          </p:cNvSpPr>
          <p:nvPr>
            <p:ph idx="1"/>
          </p:nvPr>
        </p:nvSpPr>
        <p:spPr>
          <a:xfrm>
            <a:off x="1295400" y="5105400"/>
            <a:ext cx="6477000" cy="990600"/>
          </a:xfrm>
        </p:spPr>
        <p:txBody>
          <a:bodyPr/>
          <a:lstStyle/>
          <a:p>
            <a:r>
              <a:rPr lang="en-US" dirty="0" smtClean="0"/>
              <a:t>Significantly lower throughput in existing protocols due to low utilization of channel capacity</a:t>
            </a:r>
            <a:endParaRPr lang="en-US" dirty="0"/>
          </a:p>
        </p:txBody>
      </p:sp>
      <p:pic>
        <p:nvPicPr>
          <p:cNvPr id="435202" name="Picture 2" descr="D:\Hongwei\Dropbox\Research\publications\PRKS\Figures\NetEye\peer_slot_throughput_type3_bar.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752600"/>
            <a:ext cx="569976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44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8763000" cy="1143000"/>
          </a:xfrm>
        </p:spPr>
        <p:txBody>
          <a:bodyPr/>
          <a:lstStyle/>
          <a:p>
            <a:pPr eaLnBrk="1" hangingPunct="1"/>
            <a:r>
              <a:rPr lang="en-US" altLang="zh-CN" dirty="0" smtClean="0">
                <a:ea typeface="宋体" pitchFamily="2" charset="-122"/>
              </a:rPr>
              <a:t>Wireless-networked real-time control</a:t>
            </a:r>
            <a:endParaRPr lang="en-US" altLang="zh-CN" dirty="0" smtClean="0">
              <a:ea typeface="宋体" pitchFamily="2" charset="-122"/>
            </a:endParaRPr>
          </a:p>
        </p:txBody>
      </p:sp>
      <p:sp>
        <p:nvSpPr>
          <p:cNvPr id="13315" name="Rectangle 3"/>
          <p:cNvSpPr>
            <a:spLocks noGrp="1" noChangeArrowheads="1"/>
          </p:cNvSpPr>
          <p:nvPr>
            <p:ph type="body" idx="1"/>
          </p:nvPr>
        </p:nvSpPr>
        <p:spPr>
          <a:xfrm>
            <a:off x="685800" y="1600200"/>
            <a:ext cx="5517339" cy="5181600"/>
          </a:xfrm>
        </p:spPr>
        <p:txBody>
          <a:bodyPr/>
          <a:lstStyle/>
          <a:p>
            <a:pPr eaLnBrk="1" hangingPunct="1">
              <a:lnSpc>
                <a:spcPct val="100000"/>
              </a:lnSpc>
              <a:spcAft>
                <a:spcPts val="600"/>
              </a:spcAft>
            </a:pPr>
            <a:r>
              <a:rPr lang="en-US" altLang="zh-CN" dirty="0">
                <a:ea typeface="宋体" pitchFamily="2" charset="-122"/>
              </a:rPr>
              <a:t>Industrial monitoring and control</a:t>
            </a:r>
          </a:p>
          <a:p>
            <a:pPr lvl="1" eaLnBrk="1" hangingPunct="1">
              <a:lnSpc>
                <a:spcPct val="100000"/>
              </a:lnSpc>
              <a:spcAft>
                <a:spcPts val="600"/>
              </a:spcAft>
            </a:pPr>
            <a:r>
              <a:rPr lang="en-US" altLang="zh-CN" dirty="0" err="1">
                <a:ea typeface="宋体" pitchFamily="2" charset="-122"/>
              </a:rPr>
              <a:t>WirelessHART</a:t>
            </a:r>
            <a:r>
              <a:rPr lang="en-US" altLang="zh-CN" dirty="0">
                <a:ea typeface="宋体" pitchFamily="2" charset="-122"/>
              </a:rPr>
              <a:t>, ISA 100.11a, </a:t>
            </a:r>
            <a:r>
              <a:rPr lang="en-US" altLang="zh-CN" dirty="0" smtClean="0">
                <a:ea typeface="宋体" pitchFamily="2" charset="-122"/>
              </a:rPr>
              <a:t>IEEE 802.15.4e, IETF </a:t>
            </a:r>
            <a:r>
              <a:rPr lang="en-US" altLang="zh-CN" dirty="0">
                <a:ea typeface="宋体" pitchFamily="2" charset="-122"/>
              </a:rPr>
              <a:t>6TiSch</a:t>
            </a:r>
          </a:p>
          <a:p>
            <a:pPr lvl="1" eaLnBrk="1" hangingPunct="1">
              <a:lnSpc>
                <a:spcPct val="100000"/>
              </a:lnSpc>
              <a:spcAft>
                <a:spcPts val="600"/>
              </a:spcAft>
            </a:pPr>
            <a:r>
              <a:rPr lang="en-US" altLang="zh-CN" dirty="0">
                <a:ea typeface="宋体" pitchFamily="2" charset="-122"/>
              </a:rPr>
              <a:t>Industrial Internet, Industry 4.0, Industry </a:t>
            </a:r>
            <a:r>
              <a:rPr lang="en-US" altLang="zh-CN" dirty="0" smtClean="0">
                <a:ea typeface="宋体" pitchFamily="2" charset="-122"/>
              </a:rPr>
              <a:t>2025</a:t>
            </a:r>
          </a:p>
          <a:p>
            <a:pPr lvl="1" eaLnBrk="1" hangingPunct="1">
              <a:lnSpc>
                <a:spcPct val="100000"/>
              </a:lnSpc>
              <a:spcAft>
                <a:spcPts val="600"/>
              </a:spcAft>
            </a:pPr>
            <a:endParaRPr lang="en-US" altLang="zh-CN" dirty="0" smtClean="0">
              <a:ea typeface="宋体" pitchFamily="2" charset="-122"/>
            </a:endParaRPr>
          </a:p>
          <a:p>
            <a:pPr eaLnBrk="1" hangingPunct="1">
              <a:lnSpc>
                <a:spcPct val="100000"/>
              </a:lnSpc>
              <a:spcAft>
                <a:spcPts val="600"/>
              </a:spcAft>
            </a:pPr>
            <a:r>
              <a:rPr lang="en-US" altLang="zh-CN" dirty="0" smtClean="0">
                <a:ea typeface="宋体" pitchFamily="2" charset="-122"/>
              </a:rPr>
              <a:t>Smart power grid</a:t>
            </a:r>
          </a:p>
          <a:p>
            <a:pPr lvl="1" eaLnBrk="1" hangingPunct="1">
              <a:lnSpc>
                <a:spcPct val="100000"/>
              </a:lnSpc>
              <a:spcAft>
                <a:spcPts val="600"/>
              </a:spcAft>
            </a:pPr>
            <a:r>
              <a:rPr lang="en-US" altLang="zh-CN" dirty="0" smtClean="0">
                <a:ea typeface="宋体" pitchFamily="2" charset="-122"/>
              </a:rPr>
              <a:t>IEEE 802.15.4g, </a:t>
            </a:r>
            <a:r>
              <a:rPr lang="en-US" altLang="zh-CN" dirty="0" smtClean="0">
                <a:ea typeface="宋体" pitchFamily="2" charset="-122"/>
              </a:rPr>
              <a:t>NIST initiatives</a:t>
            </a:r>
          </a:p>
          <a:p>
            <a:pPr lvl="1" eaLnBrk="1" hangingPunct="1">
              <a:lnSpc>
                <a:spcPct val="100000"/>
              </a:lnSpc>
              <a:spcAft>
                <a:spcPts val="600"/>
              </a:spcAft>
            </a:pPr>
            <a:endParaRPr lang="en-US" altLang="zh-CN" dirty="0" smtClean="0">
              <a:ea typeface="宋体" pitchFamily="2" charset="-122"/>
            </a:endParaRPr>
          </a:p>
          <a:p>
            <a:pPr eaLnBrk="1" hangingPunct="1">
              <a:lnSpc>
                <a:spcPct val="100000"/>
              </a:lnSpc>
              <a:spcAft>
                <a:spcPts val="600"/>
              </a:spcAft>
            </a:pPr>
            <a:r>
              <a:rPr lang="en-US" altLang="zh-CN" dirty="0">
                <a:ea typeface="宋体" pitchFamily="2" charset="-122"/>
              </a:rPr>
              <a:t>Connected and automated vehicles</a:t>
            </a:r>
          </a:p>
          <a:p>
            <a:pPr lvl="1" eaLnBrk="1" hangingPunct="1">
              <a:lnSpc>
                <a:spcPct val="100000"/>
              </a:lnSpc>
              <a:spcAft>
                <a:spcPts val="600"/>
              </a:spcAft>
            </a:pPr>
            <a:r>
              <a:rPr lang="en-US" altLang="zh-CN" dirty="0">
                <a:ea typeface="宋体" pitchFamily="2" charset="-122"/>
              </a:rPr>
              <a:t>IEEE 802.11p/DSRC, IEEE 1609, SAE </a:t>
            </a:r>
            <a:r>
              <a:rPr lang="en-US" altLang="zh-CN" dirty="0" smtClean="0">
                <a:ea typeface="宋体" pitchFamily="2" charset="-122"/>
              </a:rPr>
              <a:t>J2735</a:t>
            </a:r>
            <a:endParaRPr lang="en-US" altLang="zh-CN" dirty="0">
              <a:ea typeface="宋体" pitchFamily="2" charset="-122"/>
            </a:endParaRPr>
          </a:p>
        </p:txBody>
      </p:sp>
      <p:pic>
        <p:nvPicPr>
          <p:cNvPr id="13317" name="Picture 7" descr="vehicular_sensor_networks"/>
          <p:cNvPicPr>
            <a:picLocks noChangeAspect="1" noChangeArrowheads="1"/>
          </p:cNvPicPr>
          <p:nvPr/>
        </p:nvPicPr>
        <p:blipFill>
          <a:blip r:embed="rId3" cstate="print"/>
          <a:srcRect/>
          <a:stretch>
            <a:fillRect/>
          </a:stretch>
        </p:blipFill>
        <p:spPr bwMode="auto">
          <a:xfrm>
            <a:off x="7239000" y="5334000"/>
            <a:ext cx="1497734" cy="1371600"/>
          </a:xfrm>
          <a:prstGeom prst="rect">
            <a:avLst/>
          </a:prstGeom>
          <a:noFill/>
          <a:ln w="9525">
            <a:noFill/>
            <a:miter lim="800000"/>
            <a:headEnd/>
            <a:tailEnd/>
          </a:ln>
        </p:spPr>
      </p:pic>
      <p:pic>
        <p:nvPicPr>
          <p:cNvPr id="13318" name="Picture 5" descr="auto_networks"/>
          <p:cNvPicPr>
            <a:picLocks noChangeAspect="1" noChangeArrowheads="1"/>
          </p:cNvPicPr>
          <p:nvPr/>
        </p:nvPicPr>
        <p:blipFill>
          <a:blip r:embed="rId4" cstate="print"/>
          <a:srcRect/>
          <a:stretch>
            <a:fillRect/>
          </a:stretch>
        </p:blipFill>
        <p:spPr bwMode="auto">
          <a:xfrm>
            <a:off x="10275496" y="1983400"/>
            <a:ext cx="1154504" cy="854471"/>
          </a:xfrm>
          <a:prstGeom prst="rect">
            <a:avLst/>
          </a:prstGeom>
          <a:noFill/>
          <a:ln w="9525">
            <a:noFill/>
            <a:miter lim="800000"/>
            <a:headEnd/>
            <a:tailEnd/>
          </a:ln>
        </p:spPr>
      </p:pic>
      <p:pic>
        <p:nvPicPr>
          <p:cNvPr id="13319" name="Picture 6" descr="bywire1"/>
          <p:cNvPicPr>
            <a:picLocks noChangeAspect="1" noChangeArrowheads="1"/>
          </p:cNvPicPr>
          <p:nvPr/>
        </p:nvPicPr>
        <p:blipFill>
          <a:blip r:embed="rId5" cstate="print"/>
          <a:srcRect/>
          <a:stretch>
            <a:fillRect/>
          </a:stretch>
        </p:blipFill>
        <p:spPr bwMode="auto">
          <a:xfrm>
            <a:off x="10681132" y="2546987"/>
            <a:ext cx="566851" cy="678730"/>
          </a:xfrm>
          <a:prstGeom prst="rect">
            <a:avLst/>
          </a:prstGeom>
          <a:noFill/>
          <a:ln w="9525">
            <a:noFill/>
            <a:miter lim="800000"/>
            <a:headEnd/>
            <a:tailEnd/>
          </a:ln>
        </p:spPr>
      </p:pic>
      <p:grpSp>
        <p:nvGrpSpPr>
          <p:cNvPr id="15" name="Group 14"/>
          <p:cNvGrpSpPr/>
          <p:nvPr/>
        </p:nvGrpSpPr>
        <p:grpSpPr>
          <a:xfrm>
            <a:off x="6151271" y="3384220"/>
            <a:ext cx="2960536" cy="1847850"/>
            <a:chOff x="5410200" y="1905000"/>
            <a:chExt cx="3597729" cy="2366728"/>
          </a:xfrm>
        </p:grpSpPr>
        <p:pic>
          <p:nvPicPr>
            <p:cNvPr id="16" name="Picture 6" descr="http://de.sap.info/wp-content/uploads/2009/12/intelligentes_stromnet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1905000"/>
              <a:ext cx="2133600" cy="17570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http://ak5.picdn.net/shutterstock/videos/1491508/preview/stock-footage-wind-turbines-farm-in-the-sea-loop-able-d-anima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200" y="2271478"/>
              <a:ext cx="1692729" cy="9479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descr="http://news.cnet.com/i/bto/20071205/Nellis_base_solar_540x40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3185878"/>
              <a:ext cx="1447800" cy="10858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6553200" y="1584244"/>
            <a:ext cx="2476500" cy="1600200"/>
            <a:chOff x="5638800" y="3962400"/>
            <a:chExt cx="3505200" cy="2286000"/>
          </a:xfrm>
        </p:grpSpPr>
        <p:pic>
          <p:nvPicPr>
            <p:cNvPr id="20" name="Picture 4" descr="http://www.oilandgasinquirer.com/article.asp?article=magazine%2F090518%2FMAG2009_YI000002.jpg"/>
            <p:cNvPicPr>
              <a:picLocks noChangeAspect="1" noChangeArrowheads="1"/>
            </p:cNvPicPr>
            <p:nvPr/>
          </p:nvPicPr>
          <p:blipFill>
            <a:blip r:embed="rId9" cstate="print"/>
            <a:srcRect/>
            <a:stretch>
              <a:fillRect/>
            </a:stretch>
          </p:blipFill>
          <p:spPr bwMode="auto">
            <a:xfrm>
              <a:off x="5638800" y="3962400"/>
              <a:ext cx="1524000" cy="2286000"/>
            </a:xfrm>
            <a:prstGeom prst="rect">
              <a:avLst/>
            </a:prstGeom>
            <a:noFill/>
          </p:spPr>
        </p:pic>
        <p:pic>
          <p:nvPicPr>
            <p:cNvPr id="21" name="Picture 6" descr="http://adpreneur.com/wsnindia.com/images/industrial_lab.jpg"/>
            <p:cNvPicPr>
              <a:picLocks noChangeAspect="1" noChangeArrowheads="1"/>
            </p:cNvPicPr>
            <p:nvPr/>
          </p:nvPicPr>
          <p:blipFill>
            <a:blip r:embed="rId10" cstate="print"/>
            <a:srcRect/>
            <a:stretch>
              <a:fillRect/>
            </a:stretch>
          </p:blipFill>
          <p:spPr bwMode="auto">
            <a:xfrm>
              <a:off x="7086600" y="4419600"/>
              <a:ext cx="2057400" cy="1543050"/>
            </a:xfrm>
            <a:prstGeom prst="rect">
              <a:avLst/>
            </a:prstGeom>
            <a:noFill/>
          </p:spPr>
        </p:pic>
      </p:grpSp>
    </p:spTree>
    <p:extLst>
      <p:ext uri="{BB962C8B-B14F-4D97-AF65-F5344CB8AC3E}">
        <p14:creationId xmlns:p14="http://schemas.microsoft.com/office/powerpoint/2010/main" val="2253251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93038" cy="1143000"/>
          </a:xfrm>
        </p:spPr>
        <p:txBody>
          <a:bodyPr/>
          <a:lstStyle/>
          <a:p>
            <a:r>
              <a:rPr lang="en-US" dirty="0" smtClean="0"/>
              <a:t>Summary</a:t>
            </a:r>
            <a:endParaRPr lang="en-US" dirty="0"/>
          </a:p>
        </p:txBody>
      </p:sp>
      <p:sp>
        <p:nvSpPr>
          <p:cNvPr id="3" name="Content Placeholder 2"/>
          <p:cNvSpPr>
            <a:spLocks noGrp="1"/>
          </p:cNvSpPr>
          <p:nvPr>
            <p:ph idx="1"/>
          </p:nvPr>
        </p:nvSpPr>
        <p:spPr>
          <a:xfrm>
            <a:off x="533400" y="1600200"/>
            <a:ext cx="8686800" cy="4953000"/>
          </a:xfrm>
        </p:spPr>
        <p:txBody>
          <a:bodyPr/>
          <a:lstStyle/>
          <a:p>
            <a:r>
              <a:rPr lang="en-US" dirty="0" smtClean="0"/>
              <a:t>PRKS as a field-deployable approach to the 40+ years old problem of predictable co-channel interference control</a:t>
            </a:r>
          </a:p>
          <a:p>
            <a:pPr lvl="1"/>
            <a:r>
              <a:rPr lang="en-US" dirty="0"/>
              <a:t>Control-theoretic approach to PRK model instantiation</a:t>
            </a:r>
          </a:p>
          <a:p>
            <a:pPr lvl="1"/>
            <a:r>
              <a:rPr lang="en-US" dirty="0">
                <a:solidFill>
                  <a:schemeClr val="bg1">
                    <a:lumMod val="50000"/>
                  </a:schemeClr>
                </a:solidFill>
              </a:rPr>
              <a:t>Signal maps as basis of protocol signaling </a:t>
            </a:r>
          </a:p>
          <a:p>
            <a:pPr lvl="1"/>
            <a:r>
              <a:rPr lang="en-US" dirty="0" smtClean="0">
                <a:solidFill>
                  <a:schemeClr val="bg1">
                    <a:lumMod val="50000"/>
                  </a:schemeClr>
                </a:solidFill>
              </a:rPr>
              <a:t>Two-timescale approach to TDMA</a:t>
            </a:r>
          </a:p>
          <a:p>
            <a:r>
              <a:rPr lang="en-US" dirty="0" smtClean="0"/>
              <a:t>Predictable reliability as a basis for </a:t>
            </a:r>
            <a:r>
              <a:rPr lang="en-US" dirty="0"/>
              <a:t>controllable reliability-delay-throughput tradeoff and </a:t>
            </a:r>
            <a:r>
              <a:rPr lang="en-US" dirty="0" smtClean="0"/>
              <a:t>thus co-design of control and networking</a:t>
            </a:r>
          </a:p>
        </p:txBody>
      </p:sp>
    </p:spTree>
    <p:extLst>
      <p:ext uri="{BB962C8B-B14F-4D97-AF65-F5344CB8AC3E}">
        <p14:creationId xmlns:p14="http://schemas.microsoft.com/office/powerpoint/2010/main" val="3183032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715000"/>
            <a:ext cx="8820850" cy="990600"/>
          </a:xfrm>
          <a:solidFill>
            <a:schemeClr val="bg1"/>
          </a:solidFill>
        </p:spPr>
        <p:txBody>
          <a:bodyPr/>
          <a:lstStyle/>
          <a:p>
            <a:pPr algn="r" eaLnBrk="1" hangingPunct="1">
              <a:lnSpc>
                <a:spcPct val="130000"/>
              </a:lnSpc>
              <a:spcBef>
                <a:spcPts val="0"/>
              </a:spcBef>
              <a:spcAft>
                <a:spcPts val="0"/>
              </a:spcAft>
              <a:buNone/>
            </a:pPr>
            <a:r>
              <a:rPr lang="en-US" altLang="zh-CN" sz="1600" dirty="0" smtClean="0">
                <a:ea typeface="宋体" pitchFamily="2" charset="-122"/>
              </a:rPr>
              <a:t>Hongwei </a:t>
            </a:r>
            <a:r>
              <a:rPr lang="en-US" altLang="zh-CN" sz="1600" dirty="0" smtClean="0">
                <a:ea typeface="宋体" pitchFamily="2" charset="-122"/>
              </a:rPr>
              <a:t>Zhang</a:t>
            </a:r>
          </a:p>
          <a:p>
            <a:pPr algn="r" eaLnBrk="1" hangingPunct="1">
              <a:lnSpc>
                <a:spcPct val="130000"/>
              </a:lnSpc>
              <a:spcBef>
                <a:spcPts val="0"/>
              </a:spcBef>
              <a:spcAft>
                <a:spcPts val="0"/>
              </a:spcAft>
              <a:buNone/>
            </a:pPr>
            <a:r>
              <a:rPr lang="en-US" altLang="zh-CN" sz="1600" dirty="0" smtClean="0">
                <a:ea typeface="宋体" pitchFamily="2" charset="-122"/>
              </a:rPr>
              <a:t>Wayne State University</a:t>
            </a:r>
          </a:p>
          <a:p>
            <a:pPr algn="r" eaLnBrk="1" hangingPunct="1">
              <a:lnSpc>
                <a:spcPct val="130000"/>
              </a:lnSpc>
              <a:spcBef>
                <a:spcPts val="0"/>
              </a:spcBef>
              <a:spcAft>
                <a:spcPts val="0"/>
              </a:spcAft>
              <a:buNone/>
            </a:pPr>
            <a:r>
              <a:rPr lang="en-US" altLang="zh-CN" sz="1600" dirty="0" smtClean="0">
                <a:ea typeface="宋体" pitchFamily="2" charset="-122"/>
              </a:rPr>
              <a:t>hongwei@wayne.edu, http://www.cs.wayne.edu/~hzhang</a:t>
            </a:r>
          </a:p>
        </p:txBody>
      </p:sp>
      <p:sp>
        <p:nvSpPr>
          <p:cNvPr id="17" name="Title 1"/>
          <p:cNvSpPr>
            <a:spLocks noGrp="1"/>
          </p:cNvSpPr>
          <p:nvPr>
            <p:ph type="title"/>
          </p:nvPr>
        </p:nvSpPr>
        <p:spPr>
          <a:xfrm>
            <a:off x="990600" y="1981200"/>
            <a:ext cx="8229600" cy="1752600"/>
          </a:xfrm>
        </p:spPr>
        <p:txBody>
          <a:bodyPr/>
          <a:lstStyle/>
          <a:p>
            <a:pPr>
              <a:lnSpc>
                <a:spcPct val="200000"/>
              </a:lnSpc>
              <a:spcBef>
                <a:spcPts val="1200"/>
              </a:spcBef>
              <a:spcAft>
                <a:spcPts val="1200"/>
              </a:spcAft>
            </a:pPr>
            <a:r>
              <a:rPr lang="en-US" dirty="0" smtClean="0">
                <a:solidFill>
                  <a:srgbClr val="339933"/>
                </a:solidFill>
              </a:rPr>
              <a:t>Rethink </a:t>
            </a:r>
            <a:r>
              <a:rPr lang="en-US" dirty="0" smtClean="0">
                <a:solidFill>
                  <a:srgbClr val="339933"/>
                </a:solidFill>
              </a:rPr>
              <a:t>wireless networking for control.</a:t>
            </a:r>
            <a:r>
              <a:rPr lang="en-US" dirty="0">
                <a:solidFill>
                  <a:srgbClr val="339933"/>
                </a:solidFill>
              </a:rPr>
              <a:t/>
            </a:r>
            <a:br>
              <a:rPr lang="en-US" dirty="0">
                <a:solidFill>
                  <a:srgbClr val="339933"/>
                </a:solidFill>
              </a:rPr>
            </a:br>
            <a:r>
              <a:rPr lang="en-US" dirty="0" smtClean="0">
                <a:solidFill>
                  <a:srgbClr val="339933"/>
                </a:solidFill>
              </a:rPr>
              <a:t>PRK </a:t>
            </a:r>
            <a:r>
              <a:rPr lang="en-US" dirty="0">
                <a:solidFill>
                  <a:srgbClr val="339933"/>
                </a:solidFill>
              </a:rPr>
              <a:t>&amp;</a:t>
            </a:r>
            <a:r>
              <a:rPr lang="en-US" dirty="0" smtClean="0">
                <a:solidFill>
                  <a:srgbClr val="339933"/>
                </a:solidFill>
              </a:rPr>
              <a:t> </a:t>
            </a:r>
            <a:r>
              <a:rPr lang="en-US" dirty="0" smtClean="0">
                <a:solidFill>
                  <a:srgbClr val="339933"/>
                </a:solidFill>
              </a:rPr>
              <a:t>PRKS for predictable wireless networking.</a:t>
            </a:r>
            <a:endParaRPr lang="en-US" dirty="0">
              <a:solidFill>
                <a:srgbClr val="339933"/>
              </a:solidFill>
            </a:endParaRPr>
          </a:p>
        </p:txBody>
      </p:sp>
      <p:grpSp>
        <p:nvGrpSpPr>
          <p:cNvPr id="4" name="Group 3"/>
          <p:cNvGrpSpPr/>
          <p:nvPr/>
        </p:nvGrpSpPr>
        <p:grpSpPr>
          <a:xfrm>
            <a:off x="6172200" y="76200"/>
            <a:ext cx="2895600" cy="710326"/>
            <a:chOff x="5867400" y="190585"/>
            <a:chExt cx="2895600" cy="710326"/>
          </a:xfrm>
        </p:grpSpPr>
        <p:pic>
          <p:nvPicPr>
            <p:cNvPr id="16" name="Picture 7" descr="vehicular_sensor_networks"/>
            <p:cNvPicPr>
              <a:picLocks noChangeAspect="1" noChangeArrowheads="1"/>
            </p:cNvPicPr>
            <p:nvPr/>
          </p:nvPicPr>
          <p:blipFill>
            <a:blip r:embed="rId3" cstate="print"/>
            <a:srcRect/>
            <a:stretch>
              <a:fillRect/>
            </a:stretch>
          </p:blipFill>
          <p:spPr bwMode="auto">
            <a:xfrm>
              <a:off x="8126111" y="190585"/>
              <a:ext cx="636889" cy="683204"/>
            </a:xfrm>
            <a:prstGeom prst="rect">
              <a:avLst/>
            </a:prstGeom>
            <a:noFill/>
            <a:ln w="9525">
              <a:noFill/>
              <a:miter lim="800000"/>
              <a:headEnd/>
              <a:tailEnd/>
            </a:ln>
          </p:spPr>
        </p:pic>
        <p:grpSp>
          <p:nvGrpSpPr>
            <p:cNvPr id="7" name="Group 6"/>
            <p:cNvGrpSpPr/>
            <p:nvPr/>
          </p:nvGrpSpPr>
          <p:grpSpPr>
            <a:xfrm>
              <a:off x="5867400" y="274678"/>
              <a:ext cx="990600" cy="590658"/>
              <a:chOff x="5638800" y="3962400"/>
              <a:chExt cx="3505200" cy="2286000"/>
            </a:xfrm>
          </p:grpSpPr>
          <p:pic>
            <p:nvPicPr>
              <p:cNvPr id="8" name="Picture 4" descr="http://www.oilandgasinquirer.com/article.asp?article=magazine%2F090518%2FMAG2009_YI000002.jpg"/>
              <p:cNvPicPr>
                <a:picLocks noChangeAspect="1" noChangeArrowheads="1"/>
              </p:cNvPicPr>
              <p:nvPr/>
            </p:nvPicPr>
            <p:blipFill>
              <a:blip r:embed="rId4" cstate="print"/>
              <a:srcRect/>
              <a:stretch>
                <a:fillRect/>
              </a:stretch>
            </p:blipFill>
            <p:spPr bwMode="auto">
              <a:xfrm>
                <a:off x="5638800" y="3962400"/>
                <a:ext cx="1524000" cy="2286000"/>
              </a:xfrm>
              <a:prstGeom prst="rect">
                <a:avLst/>
              </a:prstGeom>
              <a:noFill/>
            </p:spPr>
          </p:pic>
          <p:pic>
            <p:nvPicPr>
              <p:cNvPr id="9" name="Picture 6" descr="http://adpreneur.com/wsnindia.com/images/industrial_lab.jpg"/>
              <p:cNvPicPr>
                <a:picLocks noChangeAspect="1" noChangeArrowheads="1"/>
              </p:cNvPicPr>
              <p:nvPr/>
            </p:nvPicPr>
            <p:blipFill>
              <a:blip r:embed="rId5" cstate="print"/>
              <a:srcRect/>
              <a:stretch>
                <a:fillRect/>
              </a:stretch>
            </p:blipFill>
            <p:spPr bwMode="auto">
              <a:xfrm>
                <a:off x="7086600" y="4419600"/>
                <a:ext cx="2057400" cy="1543050"/>
              </a:xfrm>
              <a:prstGeom prst="rect">
                <a:avLst/>
              </a:prstGeom>
              <a:noFill/>
            </p:spPr>
          </p:pic>
        </p:grpSp>
        <p:grpSp>
          <p:nvGrpSpPr>
            <p:cNvPr id="10" name="Group 9"/>
            <p:cNvGrpSpPr/>
            <p:nvPr/>
          </p:nvGrpSpPr>
          <p:grpSpPr>
            <a:xfrm>
              <a:off x="7010400" y="244684"/>
              <a:ext cx="990600" cy="656227"/>
              <a:chOff x="5410200" y="1905000"/>
              <a:chExt cx="3597729" cy="2366728"/>
            </a:xfrm>
          </p:grpSpPr>
          <p:pic>
            <p:nvPicPr>
              <p:cNvPr id="11" name="Picture 6" descr="http://de.sap.info/wp-content/uploads/2009/12/intelligentes_stromnet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1905000"/>
                <a:ext cx="2133600" cy="17570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http://ak5.picdn.net/shutterstock/videos/1491508/preview/stock-footage-wind-turbines-farm-in-the-sea-loop-able-d-anima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200" y="2271478"/>
                <a:ext cx="1692729" cy="9479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http://news.cnet.com/i/bto/20071205/Nellis_base_solar_540x40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0400" y="3185878"/>
                <a:ext cx="1447800" cy="108585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51072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763000" cy="1143000"/>
          </a:xfrm>
        </p:spPr>
        <p:txBody>
          <a:bodyPr/>
          <a:lstStyle/>
          <a:p>
            <a:r>
              <a:rPr lang="en-US" dirty="0" smtClean="0"/>
              <a:t>Wireless networking for real-time </a:t>
            </a:r>
            <a:r>
              <a:rPr lang="en-US" dirty="0" smtClean="0"/>
              <a:t>control</a:t>
            </a:r>
            <a:endParaRPr lang="en-US" dirty="0"/>
          </a:p>
        </p:txBody>
      </p:sp>
      <p:sp>
        <p:nvSpPr>
          <p:cNvPr id="3" name="Content Placeholder 2"/>
          <p:cNvSpPr>
            <a:spLocks noGrp="1"/>
          </p:cNvSpPr>
          <p:nvPr>
            <p:ph idx="1"/>
          </p:nvPr>
        </p:nvSpPr>
        <p:spPr>
          <a:xfrm>
            <a:off x="457200" y="1524000"/>
            <a:ext cx="8305800" cy="4876800"/>
          </a:xfrm>
        </p:spPr>
        <p:txBody>
          <a:bodyPr/>
          <a:lstStyle/>
          <a:p>
            <a:pPr eaLnBrk="1" hangingPunct="1"/>
            <a:r>
              <a:rPr lang="en-US" altLang="zh-CN" dirty="0">
                <a:ea typeface="宋体" pitchFamily="2" charset="-122"/>
              </a:rPr>
              <a:t>Wireless networks as carriers of </a:t>
            </a:r>
            <a:r>
              <a:rPr lang="en-US" altLang="zh-CN" dirty="0" smtClean="0">
                <a:ea typeface="宋体" pitchFamily="2" charset="-122"/>
              </a:rPr>
              <a:t>mission-critical, real-time </a:t>
            </a:r>
            <a:r>
              <a:rPr lang="en-US" altLang="zh-CN" dirty="0">
                <a:ea typeface="宋体" pitchFamily="2" charset="-122"/>
              </a:rPr>
              <a:t>sensing and control </a:t>
            </a:r>
            <a:r>
              <a:rPr lang="en-US" altLang="zh-CN" dirty="0" smtClean="0">
                <a:ea typeface="宋体" pitchFamily="2" charset="-122"/>
              </a:rPr>
              <a:t>information</a:t>
            </a:r>
          </a:p>
          <a:p>
            <a:pPr marL="914400" lvl="2" indent="0" eaLnBrk="1" hangingPunct="1">
              <a:buNone/>
            </a:pPr>
            <a:endParaRPr lang="en-US" altLang="zh-CN" dirty="0" smtClean="0">
              <a:ea typeface="宋体" pitchFamily="2" charset="-122"/>
            </a:endParaRPr>
          </a:p>
          <a:p>
            <a:pPr eaLnBrk="1" hangingPunct="1"/>
            <a:r>
              <a:rPr lang="en-US" altLang="zh-CN" dirty="0" smtClean="0">
                <a:ea typeface="宋体" pitchFamily="2" charset="-122"/>
              </a:rPr>
              <a:t>Need </a:t>
            </a:r>
            <a:r>
              <a:rPr lang="en-US" altLang="zh-CN" i="1" dirty="0" smtClean="0">
                <a:ea typeface="宋体" pitchFamily="2" charset="-122"/>
              </a:rPr>
              <a:t>predictable</a:t>
            </a:r>
            <a:r>
              <a:rPr lang="en-US" altLang="zh-CN" dirty="0" smtClean="0">
                <a:ea typeface="宋体" pitchFamily="2" charset="-122"/>
              </a:rPr>
              <a:t> reliability, timeliness, and throughput in message delivery</a:t>
            </a:r>
            <a:endParaRPr lang="en-US" altLang="zh-CN" dirty="0">
              <a:ea typeface="宋体" pitchFamily="2" charset="-122"/>
            </a:endParaRPr>
          </a:p>
        </p:txBody>
      </p:sp>
      <p:pic>
        <p:nvPicPr>
          <p:cNvPr id="4" name="Picture 7" descr="vehicular_sensor_networks"/>
          <p:cNvPicPr>
            <a:picLocks noChangeAspect="1" noChangeArrowheads="1"/>
          </p:cNvPicPr>
          <p:nvPr/>
        </p:nvPicPr>
        <p:blipFill>
          <a:blip r:embed="rId3" cstate="print"/>
          <a:srcRect/>
          <a:stretch>
            <a:fillRect/>
          </a:stretch>
        </p:blipFill>
        <p:spPr bwMode="auto">
          <a:xfrm>
            <a:off x="9814022" y="2667000"/>
            <a:ext cx="1996978" cy="1828800"/>
          </a:xfrm>
          <a:prstGeom prst="rect">
            <a:avLst/>
          </a:prstGeom>
          <a:noFill/>
          <a:ln w="9525">
            <a:noFill/>
            <a:miter lim="800000"/>
            <a:headEnd/>
            <a:tailEnd/>
          </a:ln>
        </p:spPr>
      </p:pic>
      <p:pic>
        <p:nvPicPr>
          <p:cNvPr id="4403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8170" y="2514600"/>
            <a:ext cx="3119030" cy="2033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9296400" y="4572000"/>
            <a:ext cx="2971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gn="ctr">
              <a:lnSpc>
                <a:spcPct val="100000"/>
              </a:lnSpc>
              <a:spcBef>
                <a:spcPts val="0"/>
              </a:spcBef>
              <a:spcAft>
                <a:spcPts val="0"/>
              </a:spcAft>
              <a:buFont typeface="Wingdings" pitchFamily="2" charset="2"/>
              <a:buNone/>
            </a:pPr>
            <a:r>
              <a:rPr lang="en-US" sz="1600" b="0" kern="0" dirty="0" smtClean="0"/>
              <a:t>Communication among vehicles and infrastructures</a:t>
            </a:r>
            <a:endParaRPr lang="en-US" sz="1600" b="0" kern="0" dirty="0"/>
          </a:p>
        </p:txBody>
      </p:sp>
      <p:sp>
        <p:nvSpPr>
          <p:cNvPr id="7" name="Content Placeholder 2"/>
          <p:cNvSpPr txBox="1">
            <a:spLocks/>
          </p:cNvSpPr>
          <p:nvPr/>
        </p:nvSpPr>
        <p:spPr bwMode="auto">
          <a:xfrm>
            <a:off x="12420600" y="4572000"/>
            <a:ext cx="3581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75000"/>
              </a:spcBef>
              <a:spcAft>
                <a:spcPct val="500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rgbClr val="504785"/>
              </a:buClr>
              <a:buSzPct val="55000"/>
              <a:buFont typeface="Wingdings" pitchFamily="2" charset="2"/>
              <a:buChar char="p"/>
              <a:defRPr sz="1800">
                <a:solidFill>
                  <a:schemeClr val="tx1"/>
                </a:solidFill>
                <a:latin typeface="+mn-lt"/>
              </a:defRPr>
            </a:lvl2pPr>
            <a:lvl3pPr marL="1143000" indent="-228600" algn="l" rtl="0" eaLnBrk="0" fontAlgn="base" hangingPunct="0">
              <a:lnSpc>
                <a:spcPct val="150000"/>
              </a:lnSpc>
              <a:spcBef>
                <a:spcPct val="20000"/>
              </a:spcBef>
              <a:spcAft>
                <a:spcPct val="0"/>
              </a:spcAft>
              <a:buClr>
                <a:schemeClr val="folHlink"/>
              </a:buClr>
              <a:buSzPct val="50000"/>
              <a:buFont typeface="Wingdings" pitchFamily="2" charset="2"/>
              <a:buChar char="n"/>
              <a:defRPr sz="1600">
                <a:solidFill>
                  <a:schemeClr val="tx1"/>
                </a:solidFill>
                <a:latin typeface="+mn-lt"/>
              </a:defRPr>
            </a:lvl3pPr>
            <a:lvl4pPr marL="1600200" indent="-228600" algn="l" rtl="0" eaLnBrk="0" fontAlgn="base" hangingPunct="0">
              <a:lnSpc>
                <a:spcPct val="150000"/>
              </a:lnSpc>
              <a:spcBef>
                <a:spcPct val="20000"/>
              </a:spcBef>
              <a:spcAft>
                <a:spcPct val="0"/>
              </a:spcAft>
              <a:buClr>
                <a:schemeClr val="accent2"/>
              </a:buClr>
              <a:buSzPct val="55000"/>
              <a:buFont typeface="Wingdings" pitchFamily="2" charset="2"/>
              <a:buChar char="n"/>
              <a:defRPr sz="1400">
                <a:solidFill>
                  <a:schemeClr val="tx1"/>
                </a:solidFill>
                <a:latin typeface="+mn-lt"/>
              </a:defRPr>
            </a:lvl4pPr>
            <a:lvl5pPr marL="2057400" indent="-228600" algn="l" rtl="0" eaLnBrk="0" fontAlgn="base" hangingPunct="0">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5pPr>
            <a:lvl6pPr marL="25146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6pPr>
            <a:lvl7pPr marL="29718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7pPr>
            <a:lvl8pPr marL="34290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8pPr>
            <a:lvl9pPr marL="3886200" indent="-228600" algn="l" rtl="0" fontAlgn="base">
              <a:lnSpc>
                <a:spcPct val="150000"/>
              </a:lnSpc>
              <a:spcBef>
                <a:spcPct val="20000"/>
              </a:spcBef>
              <a:spcAft>
                <a:spcPct val="0"/>
              </a:spcAft>
              <a:buClr>
                <a:schemeClr val="accent1"/>
              </a:buClr>
              <a:buSzPct val="50000"/>
              <a:buFont typeface="Wingdings" pitchFamily="2" charset="2"/>
              <a:buChar char="n"/>
              <a:defRPr sz="1400">
                <a:solidFill>
                  <a:schemeClr val="tx1"/>
                </a:solidFill>
                <a:latin typeface="+mn-lt"/>
              </a:defRPr>
            </a:lvl9pPr>
          </a:lstStyle>
          <a:p>
            <a:pPr marL="0" indent="0" algn="ctr">
              <a:lnSpc>
                <a:spcPct val="100000"/>
              </a:lnSpc>
              <a:spcBef>
                <a:spcPts val="0"/>
              </a:spcBef>
              <a:spcAft>
                <a:spcPts val="0"/>
              </a:spcAft>
              <a:buFont typeface="Wingdings" pitchFamily="2" charset="2"/>
              <a:buNone/>
            </a:pPr>
            <a:r>
              <a:rPr lang="en-US" sz="1600" b="0" kern="0" dirty="0" smtClean="0"/>
              <a:t>Communication among distributed energy sources, controllable loads, energy storage, </a:t>
            </a:r>
            <a:r>
              <a:rPr lang="en-US" sz="1600" b="0" kern="0" dirty="0" err="1" smtClean="0"/>
              <a:t>etc</a:t>
            </a:r>
            <a:endParaRPr lang="en-US" sz="1600" b="0" kern="0" dirty="0"/>
          </a:p>
        </p:txBody>
      </p:sp>
    </p:spTree>
    <p:extLst>
      <p:ext uri="{BB962C8B-B14F-4D97-AF65-F5344CB8AC3E}">
        <p14:creationId xmlns:p14="http://schemas.microsoft.com/office/powerpoint/2010/main" val="10259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8458200" cy="1143000"/>
          </a:xfrm>
        </p:spPr>
        <p:txBody>
          <a:bodyPr/>
          <a:lstStyle/>
          <a:p>
            <a:pPr eaLnBrk="1" hangingPunct="1"/>
            <a:r>
              <a:rPr lang="en-US" altLang="zh-CN" dirty="0" smtClean="0">
                <a:ea typeface="宋体" pitchFamily="2" charset="-122"/>
              </a:rPr>
              <a:t>Complex cyber-physical dynamics/uncertainties</a:t>
            </a:r>
          </a:p>
        </p:txBody>
      </p:sp>
      <p:sp>
        <p:nvSpPr>
          <p:cNvPr id="14339" name="Rectangle 3"/>
          <p:cNvSpPr>
            <a:spLocks noGrp="1" noChangeArrowheads="1"/>
          </p:cNvSpPr>
          <p:nvPr>
            <p:ph type="body" idx="1"/>
          </p:nvPr>
        </p:nvSpPr>
        <p:spPr>
          <a:xfrm>
            <a:off x="762000" y="1524000"/>
            <a:ext cx="8382000" cy="5334000"/>
          </a:xfrm>
        </p:spPr>
        <p:txBody>
          <a:bodyPr/>
          <a:lstStyle/>
          <a:p>
            <a:pPr eaLnBrk="1" hangingPunct="1">
              <a:lnSpc>
                <a:spcPct val="130000"/>
              </a:lnSpc>
            </a:pPr>
            <a:r>
              <a:rPr lang="en-US" altLang="ko-KR" dirty="0" smtClean="0">
                <a:ea typeface="굴림" pitchFamily="34" charset="-127"/>
              </a:rPr>
              <a:t>Physical-domain dynamics/uncertainties</a:t>
            </a:r>
          </a:p>
          <a:p>
            <a:pPr lvl="1" eaLnBrk="1" hangingPunct="1">
              <a:lnSpc>
                <a:spcPct val="130000"/>
              </a:lnSpc>
            </a:pPr>
            <a:r>
              <a:rPr lang="en-US" dirty="0" smtClean="0"/>
              <a:t>Multipath </a:t>
            </a:r>
            <a:r>
              <a:rPr lang="en-US" dirty="0"/>
              <a:t>signal propagation and power attenuation </a:t>
            </a:r>
            <a:endParaRPr lang="en-US" dirty="0" smtClean="0"/>
          </a:p>
          <a:p>
            <a:pPr lvl="2" eaLnBrk="1" hangingPunct="1">
              <a:lnSpc>
                <a:spcPct val="130000"/>
              </a:lnSpc>
            </a:pPr>
            <a:r>
              <a:rPr lang="en-US" dirty="0" smtClean="0"/>
              <a:t>Spatiotemporally dynamic, anisotropic, and asymmetric wireless communication</a:t>
            </a:r>
          </a:p>
          <a:p>
            <a:pPr lvl="1" eaLnBrk="1" hangingPunct="1">
              <a:lnSpc>
                <a:spcPct val="130000"/>
              </a:lnSpc>
            </a:pPr>
            <a:r>
              <a:rPr lang="en-US" dirty="0"/>
              <a:t>Collision of wireless signals </a:t>
            </a:r>
          </a:p>
          <a:p>
            <a:pPr lvl="2" eaLnBrk="1" hangingPunct="1">
              <a:lnSpc>
                <a:spcPct val="130000"/>
              </a:lnSpc>
            </a:pPr>
            <a:r>
              <a:rPr lang="en-US" dirty="0" smtClean="0"/>
              <a:t>Uncertain communication </a:t>
            </a:r>
            <a:r>
              <a:rPr lang="en-US" dirty="0"/>
              <a:t>reliability, timeliness, and </a:t>
            </a:r>
            <a:r>
              <a:rPr lang="en-US" dirty="0" smtClean="0"/>
              <a:t>throughput</a:t>
            </a:r>
            <a:endParaRPr lang="en-US" dirty="0"/>
          </a:p>
          <a:p>
            <a:pPr lvl="1" eaLnBrk="1" hangingPunct="1">
              <a:lnSpc>
                <a:spcPct val="130000"/>
              </a:lnSpc>
            </a:pPr>
            <a:r>
              <a:rPr lang="en-US" dirty="0" smtClean="0"/>
              <a:t>Vehicle </a:t>
            </a:r>
            <a:r>
              <a:rPr lang="en-US" dirty="0"/>
              <a:t>mobility</a:t>
            </a:r>
          </a:p>
          <a:p>
            <a:pPr lvl="2" eaLnBrk="1" hangingPunct="1">
              <a:lnSpc>
                <a:spcPct val="130000"/>
              </a:lnSpc>
            </a:pPr>
            <a:r>
              <a:rPr lang="en-US" dirty="0" smtClean="0"/>
              <a:t>Dynamic vehicle </a:t>
            </a:r>
            <a:r>
              <a:rPr lang="en-US" dirty="0"/>
              <a:t>spatial distribution and thus wireless channel </a:t>
            </a:r>
            <a:r>
              <a:rPr lang="en-US" dirty="0" smtClean="0"/>
              <a:t>properties </a:t>
            </a:r>
            <a:endParaRPr lang="en-US" altLang="ko-KR" dirty="0"/>
          </a:p>
          <a:p>
            <a:pPr eaLnBrk="1" hangingPunct="1">
              <a:lnSpc>
                <a:spcPct val="130000"/>
              </a:lnSpc>
            </a:pPr>
            <a:r>
              <a:rPr lang="en-US" altLang="ko-KR" dirty="0" smtClean="0">
                <a:ea typeface="굴림" pitchFamily="34" charset="-127"/>
              </a:rPr>
              <a:t>Cyber-domain </a:t>
            </a:r>
            <a:r>
              <a:rPr lang="en-US" altLang="ko-KR" dirty="0">
                <a:ea typeface="굴림" pitchFamily="34" charset="-127"/>
              </a:rPr>
              <a:t>dynamics/uncertainties</a:t>
            </a:r>
            <a:endParaRPr lang="en-US" altLang="ko-KR" dirty="0" smtClean="0">
              <a:ea typeface="굴림" pitchFamily="34" charset="-127"/>
            </a:endParaRPr>
          </a:p>
          <a:p>
            <a:pPr lvl="1" eaLnBrk="1" hangingPunct="1">
              <a:lnSpc>
                <a:spcPct val="130000"/>
              </a:lnSpc>
            </a:pPr>
            <a:r>
              <a:rPr lang="en-US" dirty="0" smtClean="0"/>
              <a:t>Real-time </a:t>
            </a:r>
            <a:r>
              <a:rPr lang="en-US" dirty="0"/>
              <a:t>capacity of wireless networks </a:t>
            </a:r>
            <a:endParaRPr lang="en-US" dirty="0" smtClean="0"/>
          </a:p>
          <a:p>
            <a:pPr lvl="1" eaLnBrk="1" hangingPunct="1">
              <a:lnSpc>
                <a:spcPct val="130000"/>
              </a:lnSpc>
            </a:pPr>
            <a:r>
              <a:rPr lang="en-US" dirty="0" smtClean="0"/>
              <a:t>Optimal control strategy</a:t>
            </a:r>
          </a:p>
          <a:p>
            <a:pPr lvl="1" eaLnBrk="1" hangingPunct="1">
              <a:lnSpc>
                <a:spcPct val="130000"/>
              </a:lnSpc>
            </a:pPr>
            <a:r>
              <a:rPr lang="en-US" dirty="0" smtClean="0"/>
              <a:t>Network </a:t>
            </a:r>
            <a:r>
              <a:rPr lang="en-US" dirty="0"/>
              <a:t>traffic pattern and </a:t>
            </a:r>
            <a:r>
              <a:rPr lang="en-US" dirty="0" err="1"/>
              <a:t>QoS</a:t>
            </a:r>
            <a:r>
              <a:rPr lang="en-US" dirty="0"/>
              <a:t> </a:t>
            </a:r>
            <a:r>
              <a:rPr lang="en-US" dirty="0" smtClean="0"/>
              <a:t>requirements</a:t>
            </a:r>
            <a:endParaRPr lang="en-US" altLang="ko-K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14339">
                                            <p:txEl>
                                              <p:pRg st="3" end="3"/>
                                            </p:txEl>
                                          </p:spTgt>
                                        </p:tgtEl>
                                        <p:attrNameLst>
                                          <p:attrName>style.color</p:attrName>
                                        </p:attrNameLst>
                                      </p:cBhvr>
                                      <p:to>
                                        <p:clrVal>
                                          <a:schemeClr val="hlink"/>
                                        </p:clrVal>
                                      </p:to>
                                    </p:set>
                                  </p:childTnLst>
                                </p:cTn>
                              </p:par>
                              <p:par>
                                <p:cTn id="7" presetID="3" presetClass="emph" presetSubtype="2" fill="hold" nodeType="withEffect">
                                  <p:stCondLst>
                                    <p:cond delay="0"/>
                                  </p:stCondLst>
                                  <p:childTnLst>
                                    <p:animClr clrSpc="rgb" dir="cw">
                                      <p:cBhvr override="childStyle">
                                        <p:cTn id="8" dur="2000" fill="hold"/>
                                        <p:tgtEl>
                                          <p:spTgt spid="14339">
                                            <p:txEl>
                                              <p:pRg st="4" end="4"/>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2000" fill="hold"/>
                                        <p:tgtEl>
                                          <p:spTgt spid="14339">
                                            <p:txEl>
                                              <p:pRg st="0" end="0"/>
                                            </p:txEl>
                                          </p:spTgt>
                                        </p:tgtEl>
                                        <p:attrNameLst>
                                          <p:attrName>style.color</p:attrName>
                                        </p:attrNameLst>
                                      </p:cBhvr>
                                      <p:to>
                                        <a:srgbClr val="8D8D8D"/>
                                      </p:to>
                                    </p:animClr>
                                  </p:childTnLst>
                                </p:cTn>
                              </p:par>
                              <p:par>
                                <p:cTn id="11" presetID="3" presetClass="emph" presetSubtype="2" fill="hold" nodeType="withEffect">
                                  <p:stCondLst>
                                    <p:cond delay="0"/>
                                  </p:stCondLst>
                                  <p:childTnLst>
                                    <p:animClr clrSpc="rgb" dir="cw">
                                      <p:cBhvr override="childStyle">
                                        <p:cTn id="12" dur="2000" fill="hold"/>
                                        <p:tgtEl>
                                          <p:spTgt spid="14339">
                                            <p:txEl>
                                              <p:pRg st="1" end="1"/>
                                            </p:txEl>
                                          </p:spTgt>
                                        </p:tgtEl>
                                        <p:attrNameLst>
                                          <p:attrName>style.color</p:attrName>
                                        </p:attrNameLst>
                                      </p:cBhvr>
                                      <p:to>
                                        <a:srgbClr val="8D8D8D"/>
                                      </p:to>
                                    </p:animClr>
                                  </p:childTnLst>
                                </p:cTn>
                              </p:par>
                              <p:par>
                                <p:cTn id="13" presetID="3" presetClass="emph" presetSubtype="2" fill="hold" nodeType="withEffect">
                                  <p:stCondLst>
                                    <p:cond delay="0"/>
                                  </p:stCondLst>
                                  <p:childTnLst>
                                    <p:animClr clrSpc="rgb" dir="cw">
                                      <p:cBhvr override="childStyle">
                                        <p:cTn id="14" dur="2000" fill="hold"/>
                                        <p:tgtEl>
                                          <p:spTgt spid="14339">
                                            <p:txEl>
                                              <p:pRg st="2" end="2"/>
                                            </p:txEl>
                                          </p:spTgt>
                                        </p:tgtEl>
                                        <p:attrNameLst>
                                          <p:attrName>style.color</p:attrName>
                                        </p:attrNameLst>
                                      </p:cBhvr>
                                      <p:to>
                                        <a:srgbClr val="8D8D8D"/>
                                      </p:to>
                                    </p:animClr>
                                  </p:childTnLst>
                                </p:cTn>
                              </p:par>
                              <p:par>
                                <p:cTn id="15" presetID="3" presetClass="emph" presetSubtype="2" fill="hold" nodeType="withEffect">
                                  <p:stCondLst>
                                    <p:cond delay="0"/>
                                  </p:stCondLst>
                                  <p:childTnLst>
                                    <p:animClr clrSpc="rgb" dir="cw">
                                      <p:cBhvr override="childStyle">
                                        <p:cTn id="16" dur="2000" fill="hold"/>
                                        <p:tgtEl>
                                          <p:spTgt spid="14339">
                                            <p:txEl>
                                              <p:pRg st="5" end="5"/>
                                            </p:txEl>
                                          </p:spTgt>
                                        </p:tgtEl>
                                        <p:attrNameLst>
                                          <p:attrName>style.color</p:attrName>
                                        </p:attrNameLst>
                                      </p:cBhvr>
                                      <p:to>
                                        <a:srgbClr val="8D8D8D"/>
                                      </p:to>
                                    </p:animClr>
                                  </p:childTnLst>
                                </p:cTn>
                              </p:par>
                              <p:par>
                                <p:cTn id="17" presetID="3" presetClass="emph" presetSubtype="2" fill="hold" nodeType="withEffect">
                                  <p:stCondLst>
                                    <p:cond delay="0"/>
                                  </p:stCondLst>
                                  <p:childTnLst>
                                    <p:animClr clrSpc="rgb" dir="cw">
                                      <p:cBhvr override="childStyle">
                                        <p:cTn id="18" dur="2000" fill="hold"/>
                                        <p:tgtEl>
                                          <p:spTgt spid="14339">
                                            <p:txEl>
                                              <p:pRg st="6" end="6"/>
                                            </p:txEl>
                                          </p:spTgt>
                                        </p:tgtEl>
                                        <p:attrNameLst>
                                          <p:attrName>style.color</p:attrName>
                                        </p:attrNameLst>
                                      </p:cBhvr>
                                      <p:to>
                                        <a:srgbClr val="8D8D8D"/>
                                      </p:to>
                                    </p:animClr>
                                  </p:childTnLst>
                                </p:cTn>
                              </p:par>
                              <p:par>
                                <p:cTn id="19" presetID="3" presetClass="emph" presetSubtype="2" fill="hold" nodeType="withEffect">
                                  <p:stCondLst>
                                    <p:cond delay="0"/>
                                  </p:stCondLst>
                                  <p:childTnLst>
                                    <p:animClr clrSpc="rgb" dir="cw">
                                      <p:cBhvr override="childStyle">
                                        <p:cTn id="20" dur="2000" fill="hold"/>
                                        <p:tgtEl>
                                          <p:spTgt spid="14339">
                                            <p:txEl>
                                              <p:pRg st="7" end="7"/>
                                            </p:txEl>
                                          </p:spTgt>
                                        </p:tgtEl>
                                        <p:attrNameLst>
                                          <p:attrName>style.color</p:attrName>
                                        </p:attrNameLst>
                                      </p:cBhvr>
                                      <p:to>
                                        <a:srgbClr val="8D8D8D"/>
                                      </p:to>
                                    </p:animClr>
                                  </p:childTnLst>
                                </p:cTn>
                              </p:par>
                              <p:par>
                                <p:cTn id="21" presetID="3" presetClass="emph" presetSubtype="2" fill="hold" nodeType="withEffect">
                                  <p:stCondLst>
                                    <p:cond delay="0"/>
                                  </p:stCondLst>
                                  <p:childTnLst>
                                    <p:animClr clrSpc="rgb" dir="cw">
                                      <p:cBhvr override="childStyle">
                                        <p:cTn id="22" dur="2000" fill="hold"/>
                                        <p:tgtEl>
                                          <p:spTgt spid="14339">
                                            <p:txEl>
                                              <p:pRg st="8" end="8"/>
                                            </p:txEl>
                                          </p:spTgt>
                                        </p:tgtEl>
                                        <p:attrNameLst>
                                          <p:attrName>style.color</p:attrName>
                                        </p:attrNameLst>
                                      </p:cBhvr>
                                      <p:to>
                                        <a:srgbClr val="8D8D8D"/>
                                      </p:to>
                                    </p:animClr>
                                  </p:childTnLst>
                                </p:cTn>
                              </p:par>
                              <p:par>
                                <p:cTn id="23" presetID="3" presetClass="emph" presetSubtype="2" fill="hold" nodeType="withEffect">
                                  <p:stCondLst>
                                    <p:cond delay="0"/>
                                  </p:stCondLst>
                                  <p:childTnLst>
                                    <p:animClr clrSpc="rgb" dir="cw">
                                      <p:cBhvr override="childStyle">
                                        <p:cTn id="24" dur="2000" fill="hold"/>
                                        <p:tgtEl>
                                          <p:spTgt spid="14339">
                                            <p:txEl>
                                              <p:pRg st="9" end="9"/>
                                            </p:txEl>
                                          </p:spTgt>
                                        </p:tgtEl>
                                        <p:attrNameLst>
                                          <p:attrName>style.color</p:attrName>
                                        </p:attrNameLst>
                                      </p:cBhvr>
                                      <p:to>
                                        <a:srgbClr val="8D8D8D"/>
                                      </p:to>
                                    </p:animClr>
                                  </p:childTnLst>
                                </p:cTn>
                              </p:par>
                              <p:par>
                                <p:cTn id="25" presetID="3" presetClass="emph" presetSubtype="2" fill="hold" nodeType="withEffect">
                                  <p:stCondLst>
                                    <p:cond delay="0"/>
                                  </p:stCondLst>
                                  <p:childTnLst>
                                    <p:animClr clrSpc="rgb" dir="cw">
                                      <p:cBhvr override="childStyle">
                                        <p:cTn id="26" dur="2000" fill="hold"/>
                                        <p:tgtEl>
                                          <p:spTgt spid="14339">
                                            <p:txEl>
                                              <p:pRg st="10" end="10"/>
                                            </p:txEl>
                                          </p:spTgt>
                                        </p:tgtEl>
                                        <p:attrNameLst>
                                          <p:attrName>style.color</p:attrName>
                                        </p:attrNameLst>
                                      </p:cBhvr>
                                      <p:to>
                                        <a:srgbClr val="8D8D8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5900" y="152400"/>
            <a:ext cx="8851900" cy="1143000"/>
          </a:xfrm>
        </p:spPr>
        <p:txBody>
          <a:bodyPr/>
          <a:lstStyle/>
          <a:p>
            <a:pPr eaLnBrk="1" hangingPunct="1"/>
            <a:r>
              <a:rPr lang="en-US" altLang="zh-CN" dirty="0" smtClean="0">
                <a:ea typeface="宋体" pitchFamily="2" charset="-122"/>
              </a:rPr>
              <a:t>Co-channel </a:t>
            </a:r>
            <a:r>
              <a:rPr lang="en-US" altLang="zh-CN" dirty="0">
                <a:ea typeface="宋体" pitchFamily="2" charset="-122"/>
              </a:rPr>
              <a:t>interference: </a:t>
            </a:r>
            <a:r>
              <a:rPr lang="en-US" altLang="zh-CN" dirty="0" smtClean="0">
                <a:ea typeface="宋体" pitchFamily="2" charset="-122"/>
              </a:rPr>
              <a:t>a major source of uncertainty</a:t>
            </a:r>
            <a:endParaRPr lang="en-US" altLang="zh-CN" dirty="0" smtClean="0">
              <a:ea typeface="宋体" pitchFamily="2" charset="-122"/>
            </a:endParaRPr>
          </a:p>
        </p:txBody>
      </p:sp>
      <p:sp>
        <p:nvSpPr>
          <p:cNvPr id="18435" name="Rectangle 3"/>
          <p:cNvSpPr>
            <a:spLocks noGrp="1" noChangeArrowheads="1"/>
          </p:cNvSpPr>
          <p:nvPr>
            <p:ph type="body" idx="1"/>
          </p:nvPr>
        </p:nvSpPr>
        <p:spPr>
          <a:xfrm>
            <a:off x="304800" y="1676400"/>
            <a:ext cx="8458200" cy="5029200"/>
          </a:xfrm>
        </p:spPr>
        <p:txBody>
          <a:bodyPr/>
          <a:lstStyle/>
          <a:p>
            <a:pPr eaLnBrk="1" hangingPunct="1">
              <a:lnSpc>
                <a:spcPct val="200000"/>
              </a:lnSpc>
            </a:pPr>
            <a:r>
              <a:rPr lang="en-US" altLang="zh-CN" sz="2000" dirty="0" smtClean="0">
                <a:ea typeface="宋体" pitchFamily="2" charset="-122"/>
              </a:rPr>
              <a:t>Open problem for </a:t>
            </a:r>
            <a:r>
              <a:rPr lang="en-US" altLang="zh-CN" dirty="0" smtClean="0">
                <a:ea typeface="宋体" pitchFamily="2" charset="-122"/>
              </a:rPr>
              <a:t>over </a:t>
            </a:r>
            <a:r>
              <a:rPr lang="en-US" altLang="zh-CN" sz="2000" dirty="0" smtClean="0">
                <a:ea typeface="宋体" pitchFamily="2" charset="-122"/>
              </a:rPr>
              <a:t>40 years</a:t>
            </a:r>
          </a:p>
          <a:p>
            <a:pPr lvl="1" eaLnBrk="1" hangingPunct="1">
              <a:lnSpc>
                <a:spcPct val="200000"/>
              </a:lnSpc>
            </a:pPr>
            <a:r>
              <a:rPr lang="en-US" altLang="zh-CN" dirty="0">
                <a:ea typeface="宋体" pitchFamily="2" charset="-122"/>
              </a:rPr>
              <a:t>ALOHA protocol </a:t>
            </a:r>
            <a:r>
              <a:rPr lang="en-US" altLang="zh-CN" dirty="0" smtClean="0">
                <a:ea typeface="宋体" pitchFamily="2" charset="-122"/>
              </a:rPr>
              <a:t>considered i</a:t>
            </a:r>
            <a:r>
              <a:rPr lang="en-US" altLang="zh-CN" sz="1800" dirty="0" smtClean="0">
                <a:ea typeface="宋体" pitchFamily="2" charset="-122"/>
              </a:rPr>
              <a:t>nterference from concurrent transmitters (1970)</a:t>
            </a:r>
          </a:p>
          <a:p>
            <a:pPr lvl="1" eaLnBrk="1" hangingPunct="1">
              <a:lnSpc>
                <a:spcPct val="200000"/>
              </a:lnSpc>
            </a:pPr>
            <a:r>
              <a:rPr lang="en-US" altLang="zh-CN" sz="1800" dirty="0" smtClean="0">
                <a:ea typeface="宋体" pitchFamily="2" charset="-122"/>
              </a:rPr>
              <a:t>Hidden terminal issue first identified by Dr. Leonard </a:t>
            </a:r>
            <a:r>
              <a:rPr lang="en-US" altLang="zh-CN" sz="1800" dirty="0" err="1" smtClean="0">
                <a:ea typeface="宋体" pitchFamily="2" charset="-122"/>
              </a:rPr>
              <a:t>Kleinrock</a:t>
            </a:r>
            <a:r>
              <a:rPr lang="en-US" altLang="zh-CN" sz="1800" dirty="0" smtClean="0">
                <a:ea typeface="宋体" pitchFamily="2" charset="-122"/>
              </a:rPr>
              <a:t> </a:t>
            </a:r>
            <a:r>
              <a:rPr lang="en-US" altLang="zh-CN" dirty="0">
                <a:ea typeface="宋体" pitchFamily="2" charset="-122"/>
              </a:rPr>
              <a:t>(</a:t>
            </a:r>
            <a:r>
              <a:rPr lang="en-US" altLang="zh-CN" dirty="0" smtClean="0">
                <a:ea typeface="宋体" pitchFamily="2" charset="-122"/>
              </a:rPr>
              <a:t>1975)</a:t>
            </a:r>
          </a:p>
          <a:p>
            <a:pPr lvl="1" eaLnBrk="1" hangingPunct="1">
              <a:lnSpc>
                <a:spcPct val="200000"/>
              </a:lnSpc>
            </a:pPr>
            <a:endParaRPr lang="en-US" altLang="zh-CN" sz="1800" dirty="0">
              <a:ea typeface="宋体" pitchFamily="2" charset="-122"/>
            </a:endParaRPr>
          </a:p>
          <a:p>
            <a:pPr eaLnBrk="1" hangingPunct="1">
              <a:lnSpc>
                <a:spcPct val="200000"/>
              </a:lnSpc>
            </a:pPr>
            <a:r>
              <a:rPr lang="en-US" altLang="zh-CN" sz="2000" dirty="0" smtClean="0">
                <a:ea typeface="宋体" pitchFamily="2" charset="-122"/>
              </a:rPr>
              <a:t>Lack of field-deployable </a:t>
            </a:r>
            <a:r>
              <a:rPr lang="en-US" altLang="zh-CN" dirty="0" smtClean="0">
                <a:ea typeface="宋体" pitchFamily="2" charset="-122"/>
              </a:rPr>
              <a:t>approaches to predictable </a:t>
            </a:r>
            <a:r>
              <a:rPr lang="en-US" altLang="zh-CN" sz="2000" dirty="0" smtClean="0">
                <a:ea typeface="宋体" pitchFamily="2" charset="-122"/>
              </a:rPr>
              <a:t>interference control </a:t>
            </a:r>
          </a:p>
        </p:txBody>
      </p:sp>
      <p:sp>
        <p:nvSpPr>
          <p:cNvPr id="2" name="AutoShape 2" descr="http://www.google.com/url?sa=i&amp;source=images&amp;cd=&amp;docid=xPh-L2DfMdLq2M&amp;tbnid=uJyR8Nsi_cQOiM:&amp;ved=0CAUQjBw4HA&amp;url=http%3A%2F%2Fupload.wikimedia.org%2Fwikipedia%2Fcommons%2Fthumb%2F2%2F2b%2FWifi_hidden_station_problem.svg%2F667px-Wifi_hidden_station_problem.svg.png&amp;ei=YBJHU66UNKWEygGBo4GYDg&amp;psig=AFQjCNEtF-C3xQTTEMutY5v8pISwbl_0KA&amp;ust=1397253088910981"/>
          <p:cNvSpPr>
            <a:spLocks noChangeAspect="1" noChangeArrowheads="1"/>
          </p:cNvSpPr>
          <p:nvPr/>
        </p:nvSpPr>
        <p:spPr bwMode="auto">
          <a:xfrm>
            <a:off x="63500" y="-136525"/>
            <a:ext cx="6353175" cy="567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www.google.com/url?sa=i&amp;source=images&amp;cd=&amp;docid=xPh-L2DfMdLq2M&amp;tbnid=uJyR8Nsi_cQOiM:&amp;ved=0CAUQjBw4HA&amp;url=http%3A%2F%2Fupload.wikimedia.org%2Fwikipedia%2Fcommons%2Fthumb%2F2%2F2b%2FWifi_hidden_station_problem.svg%2F667px-Wifi_hidden_station_problem.svg.png&amp;ei=YBJHU66UNKWEygGBo4GYDg&amp;psig=AFQjCNEtF-C3xQTTEMutY5v8pISwbl_0KA&amp;ust=1397253088910981"/>
          <p:cNvSpPr>
            <a:spLocks noChangeAspect="1" noChangeArrowheads="1"/>
          </p:cNvSpPr>
          <p:nvPr/>
        </p:nvSpPr>
        <p:spPr bwMode="auto">
          <a:xfrm>
            <a:off x="215900" y="15875"/>
            <a:ext cx="6353175" cy="567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44421" name="Picture 5" descr="C:\Users\hongwei\Pictures\667px-Wifi_hidden_station_problem_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4031" y="76200"/>
            <a:ext cx="583769" cy="5216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s.virginia.edu/images/research/collision-detection.jpg"/>
          <p:cNvPicPr>
            <a:picLocks noChangeAspect="1" noChangeArrowheads="1"/>
          </p:cNvPicPr>
          <p:nvPr/>
        </p:nvPicPr>
        <p:blipFill>
          <a:blip r:embed="rId4" cstate="print"/>
          <a:srcRect/>
          <a:stretch>
            <a:fillRect/>
          </a:stretch>
        </p:blipFill>
        <p:spPr bwMode="auto">
          <a:xfrm>
            <a:off x="9447334" y="685800"/>
            <a:ext cx="1434856" cy="746125"/>
          </a:xfrm>
          <a:prstGeom prst="rect">
            <a:avLst/>
          </a:prstGeom>
          <a:noFill/>
        </p:spPr>
      </p:pic>
    </p:spTree>
    <p:extLst>
      <p:ext uri="{BB962C8B-B14F-4D97-AF65-F5344CB8AC3E}">
        <p14:creationId xmlns:p14="http://schemas.microsoft.com/office/powerpoint/2010/main" val="152517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Hidden-terminal problem (Kleinrock’75</a:t>
            </a:r>
            <a:r>
              <a:rPr lang="en-US" dirty="0" smtClean="0"/>
              <a:t>)</a:t>
            </a:r>
            <a:endParaRPr lang="en-US" dirty="0"/>
          </a:p>
        </p:txBody>
      </p:sp>
      <p:sp>
        <p:nvSpPr>
          <p:cNvPr id="92173" name="Rectangle 13"/>
          <p:cNvSpPr>
            <a:spLocks noChangeArrowheads="1"/>
          </p:cNvSpPr>
          <p:nvPr/>
        </p:nvSpPr>
        <p:spPr bwMode="auto">
          <a:xfrm>
            <a:off x="1219200" y="3101975"/>
            <a:ext cx="153888"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yriad Roman" charset="0"/>
              </a:rPr>
              <a:t>A</a:t>
            </a:r>
            <a:endParaRPr kumimoji="0" lang="en-US" sz="2400" b="0" i="0" u="none" strike="noStrike" cap="none" normalizeH="0" baseline="0" dirty="0" smtClean="0">
              <a:ln>
                <a:noFill/>
              </a:ln>
              <a:solidFill>
                <a:schemeClr val="tx1"/>
              </a:solidFill>
              <a:effectLst/>
              <a:latin typeface="Arial" pitchFamily="34" charset="0"/>
            </a:endParaRPr>
          </a:p>
        </p:txBody>
      </p:sp>
      <p:sp>
        <p:nvSpPr>
          <p:cNvPr id="92174" name="Rectangle 14"/>
          <p:cNvSpPr>
            <a:spLocks noChangeArrowheads="1"/>
          </p:cNvSpPr>
          <p:nvPr/>
        </p:nvSpPr>
        <p:spPr bwMode="auto">
          <a:xfrm>
            <a:off x="2279650" y="3101975"/>
            <a:ext cx="153888"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yriad Roman" charset="0"/>
              </a:rPr>
              <a:t>B</a:t>
            </a:r>
            <a:endParaRPr kumimoji="0" lang="en-US" sz="2400" b="0" i="0" u="none" strike="noStrike" cap="none" normalizeH="0" baseline="0" dirty="0" smtClean="0">
              <a:ln>
                <a:noFill/>
              </a:ln>
              <a:solidFill>
                <a:schemeClr val="tx1"/>
              </a:solidFill>
              <a:effectLst/>
              <a:latin typeface="Arial" pitchFamily="34" charset="0"/>
            </a:endParaRPr>
          </a:p>
        </p:txBody>
      </p:sp>
      <p:sp>
        <p:nvSpPr>
          <p:cNvPr id="92175" name="Rectangle 15"/>
          <p:cNvSpPr>
            <a:spLocks noChangeArrowheads="1"/>
          </p:cNvSpPr>
          <p:nvPr/>
        </p:nvSpPr>
        <p:spPr bwMode="auto">
          <a:xfrm>
            <a:off x="3319462" y="3101975"/>
            <a:ext cx="16671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yriad Roman" charset="0"/>
              </a:rPr>
              <a:t>C</a:t>
            </a:r>
            <a:endParaRPr kumimoji="0" lang="en-US" sz="2400" b="0" i="0" u="none" strike="noStrike" cap="none" normalizeH="0" baseline="0" dirty="0" smtClean="0">
              <a:ln>
                <a:noFill/>
              </a:ln>
              <a:solidFill>
                <a:schemeClr val="tx1"/>
              </a:solidFill>
              <a:effectLst/>
              <a:latin typeface="Arial" pitchFamily="34" charset="0"/>
            </a:endParaRPr>
          </a:p>
        </p:txBody>
      </p:sp>
      <p:sp>
        <p:nvSpPr>
          <p:cNvPr id="92177" name="Rectangle 17"/>
          <p:cNvSpPr>
            <a:spLocks noChangeArrowheads="1"/>
          </p:cNvSpPr>
          <p:nvPr/>
        </p:nvSpPr>
        <p:spPr bwMode="auto">
          <a:xfrm>
            <a:off x="4362450" y="3101975"/>
            <a:ext cx="166712"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yriad Roman" charset="0"/>
              </a:rPr>
              <a:t>D</a:t>
            </a:r>
            <a:endParaRPr kumimoji="0" lang="en-US" sz="2400" b="0" i="0" u="none" strike="noStrike" cap="none" normalizeH="0" baseline="0" dirty="0" smtClean="0">
              <a:ln>
                <a:noFill/>
              </a:ln>
              <a:solidFill>
                <a:schemeClr val="tx1"/>
              </a:solidFill>
              <a:effectLst/>
              <a:latin typeface="Arial" pitchFamily="34" charset="0"/>
            </a:endParaRPr>
          </a:p>
        </p:txBody>
      </p:sp>
      <p:sp>
        <p:nvSpPr>
          <p:cNvPr id="21" name="Right Arrow 20"/>
          <p:cNvSpPr/>
          <p:nvPr/>
        </p:nvSpPr>
        <p:spPr bwMode="auto">
          <a:xfrm>
            <a:off x="1420812" y="3165144"/>
            <a:ext cx="762000" cy="152400"/>
          </a:xfrm>
          <a:prstGeom prst="rightArrow">
            <a:avLst/>
          </a:prstGeom>
          <a:solidFill>
            <a:srgbClr val="339933"/>
          </a:solidFill>
          <a:ln w="9525" cap="flat" cmpd="sng" algn="ctr">
            <a:solidFill>
              <a:srgbClr val="33993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2" name="Right Arrow 21"/>
          <p:cNvSpPr/>
          <p:nvPr/>
        </p:nvSpPr>
        <p:spPr bwMode="auto">
          <a:xfrm>
            <a:off x="3554412" y="3159456"/>
            <a:ext cx="762000" cy="152400"/>
          </a:xfrm>
          <a:prstGeom prst="rightArrow">
            <a:avLst/>
          </a:prstGeom>
          <a:solidFill>
            <a:srgbClr val="FFCC00"/>
          </a:solidFill>
          <a:ln w="9525" cap="flat" cmpd="sng" algn="ctr">
            <a:solidFill>
              <a:srgbClr val="FFCC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3" name="Right Arrow 22"/>
          <p:cNvSpPr/>
          <p:nvPr/>
        </p:nvSpPr>
        <p:spPr bwMode="auto">
          <a:xfrm rot="10800000">
            <a:off x="2487612" y="3124200"/>
            <a:ext cx="762000" cy="228600"/>
          </a:xfrm>
          <a:prstGeom prst="right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5" name="Explosion 1 24"/>
          <p:cNvSpPr/>
          <p:nvPr/>
        </p:nvSpPr>
        <p:spPr bwMode="auto">
          <a:xfrm>
            <a:off x="2106612" y="2590800"/>
            <a:ext cx="533400" cy="609600"/>
          </a:xfrm>
          <a:prstGeom prst="irregularSeal1">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7" name="Right Arrow 26"/>
          <p:cNvSpPr/>
          <p:nvPr/>
        </p:nvSpPr>
        <p:spPr bwMode="auto">
          <a:xfrm>
            <a:off x="3554412" y="3165144"/>
            <a:ext cx="762000" cy="152400"/>
          </a:xfrm>
          <a:prstGeom prst="rightArrow">
            <a:avLst/>
          </a:prstGeom>
          <a:solidFill>
            <a:srgbClr val="339933"/>
          </a:solidFill>
          <a:ln w="9525" cap="flat" cmpd="sng" algn="ctr">
            <a:solidFill>
              <a:srgbClr val="33993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trips(downRigh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18" presetClass="entr" presetSubtype="6"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strips(down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downLeft)">
                                      <p:cBhvr>
                                        <p:cTn id="35" dur="500"/>
                                        <p:tgtEl>
                                          <p:spTgt spid="23"/>
                                        </p:tgtEl>
                                      </p:cBhvr>
                                    </p:animEffect>
                                  </p:childTnLst>
                                </p:cTn>
                              </p:par>
                            </p:childTnLst>
                          </p:cTn>
                        </p:par>
                        <p:par>
                          <p:cTn id="36" fill="hold">
                            <p:stCondLst>
                              <p:cond delay="500"/>
                            </p:stCondLst>
                            <p:childTnLst>
                              <p:par>
                                <p:cTn id="37" presetID="1" presetClass="entr" presetSubtype="0" fill="hold" grpId="0" nodeType="afterEffect">
                                  <p:stCondLst>
                                    <p:cond delay="50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3" grpId="0"/>
      <p:bldP spid="92174" grpId="0"/>
      <p:bldP spid="92175" grpId="0"/>
      <p:bldP spid="92177" grpId="0"/>
      <p:bldP spid="21" grpId="0" animBg="1"/>
      <p:bldP spid="22" grpId="0" animBg="1"/>
      <p:bldP spid="22" grpId="1" animBg="1"/>
      <p:bldP spid="23" grpId="0" animBg="1"/>
      <p:bldP spid="25"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RTS-CTS based interference control</a:t>
            </a:r>
            <a:endParaRPr lang="en-US" dirty="0"/>
          </a:p>
        </p:txBody>
      </p:sp>
      <p:sp>
        <p:nvSpPr>
          <p:cNvPr id="3" name="Content Placeholder 2"/>
          <p:cNvSpPr>
            <a:spLocks noGrp="1"/>
          </p:cNvSpPr>
          <p:nvPr>
            <p:ph idx="1"/>
          </p:nvPr>
        </p:nvSpPr>
        <p:spPr>
          <a:xfrm>
            <a:off x="685800" y="1600200"/>
            <a:ext cx="7772400" cy="1066800"/>
          </a:xfrm>
        </p:spPr>
        <p:txBody>
          <a:bodyPr/>
          <a:lstStyle/>
          <a:p>
            <a:pPr>
              <a:lnSpc>
                <a:spcPct val="100000"/>
              </a:lnSpc>
            </a:pPr>
            <a:r>
              <a:rPr lang="en-US" dirty="0" smtClean="0"/>
              <a:t>RTS: request to send           CTS: clear to send</a:t>
            </a:r>
          </a:p>
          <a:p>
            <a:pPr>
              <a:lnSpc>
                <a:spcPct val="100000"/>
              </a:lnSpc>
            </a:pPr>
            <a:r>
              <a:rPr lang="en-US" dirty="0" smtClean="0"/>
              <a:t>Used in IEEE 802.11 MAC, which is the basis of DSRC</a:t>
            </a:r>
            <a:endParaRPr lang="en-US" dirty="0"/>
          </a:p>
        </p:txBody>
      </p:sp>
      <p:pic>
        <p:nvPicPr>
          <p:cNvPr id="92162" name="Picture 2" descr="http://www.cs.virginia.edu/images/research/collision-detection.jpg"/>
          <p:cNvPicPr>
            <a:picLocks noChangeAspect="1" noChangeArrowheads="1"/>
          </p:cNvPicPr>
          <p:nvPr/>
        </p:nvPicPr>
        <p:blipFill>
          <a:blip r:embed="rId3" cstate="print"/>
          <a:srcRect/>
          <a:stretch>
            <a:fillRect/>
          </a:stretch>
        </p:blipFill>
        <p:spPr bwMode="auto">
          <a:xfrm>
            <a:off x="7543800" y="152400"/>
            <a:ext cx="1434856" cy="746125"/>
          </a:xfrm>
          <a:prstGeom prst="rect">
            <a:avLst/>
          </a:prstGeom>
          <a:noFill/>
        </p:spPr>
      </p:pic>
      <p:sp>
        <p:nvSpPr>
          <p:cNvPr id="92173" name="Rectangle 13"/>
          <p:cNvSpPr>
            <a:spLocks noChangeArrowheads="1"/>
          </p:cNvSpPr>
          <p:nvPr/>
        </p:nvSpPr>
        <p:spPr bwMode="auto">
          <a:xfrm>
            <a:off x="1389151" y="3854443"/>
            <a:ext cx="264888" cy="464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yriad Roman" charset="0"/>
              </a:rPr>
              <a:t>A</a:t>
            </a:r>
            <a:endParaRPr kumimoji="0" lang="en-US" sz="2400" b="0" i="0" u="none" strike="noStrike" cap="none" normalizeH="0" baseline="0" dirty="0" smtClean="0">
              <a:ln>
                <a:noFill/>
              </a:ln>
              <a:solidFill>
                <a:schemeClr val="tx1"/>
              </a:solidFill>
              <a:effectLst/>
              <a:latin typeface="Arial" pitchFamily="34" charset="0"/>
            </a:endParaRPr>
          </a:p>
        </p:txBody>
      </p:sp>
      <p:sp>
        <p:nvSpPr>
          <p:cNvPr id="92174" name="Rectangle 14"/>
          <p:cNvSpPr>
            <a:spLocks noChangeArrowheads="1"/>
          </p:cNvSpPr>
          <p:nvPr/>
        </p:nvSpPr>
        <p:spPr bwMode="auto">
          <a:xfrm>
            <a:off x="3214507" y="3854443"/>
            <a:ext cx="264888" cy="464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yriad Roman" charset="0"/>
              </a:rPr>
              <a:t>B</a:t>
            </a:r>
            <a:endParaRPr kumimoji="0" lang="en-US" sz="2400" b="0" i="0" u="none" strike="noStrike" cap="none" normalizeH="0" baseline="0" dirty="0" smtClean="0">
              <a:ln>
                <a:noFill/>
              </a:ln>
              <a:solidFill>
                <a:schemeClr val="tx1"/>
              </a:solidFill>
              <a:effectLst/>
              <a:latin typeface="Arial" pitchFamily="34" charset="0"/>
            </a:endParaRPr>
          </a:p>
        </p:txBody>
      </p:sp>
      <p:sp>
        <p:nvSpPr>
          <p:cNvPr id="92175" name="Rectangle 15"/>
          <p:cNvSpPr>
            <a:spLocks noChangeArrowheads="1"/>
          </p:cNvSpPr>
          <p:nvPr/>
        </p:nvSpPr>
        <p:spPr bwMode="auto">
          <a:xfrm>
            <a:off x="5004339" y="3854443"/>
            <a:ext cx="286962" cy="464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yriad Roman" charset="0"/>
              </a:rPr>
              <a:t>C</a:t>
            </a:r>
            <a:endParaRPr kumimoji="0" lang="en-US" sz="2400" b="0" i="0" u="none" strike="noStrike" cap="none" normalizeH="0" baseline="0" dirty="0" smtClean="0">
              <a:ln>
                <a:noFill/>
              </a:ln>
              <a:solidFill>
                <a:schemeClr val="tx1"/>
              </a:solidFill>
              <a:effectLst/>
              <a:latin typeface="Arial" pitchFamily="34" charset="0"/>
            </a:endParaRPr>
          </a:p>
        </p:txBody>
      </p:sp>
      <p:sp>
        <p:nvSpPr>
          <p:cNvPr id="92177" name="Rectangle 17"/>
          <p:cNvSpPr>
            <a:spLocks noChangeArrowheads="1"/>
          </p:cNvSpPr>
          <p:nvPr/>
        </p:nvSpPr>
        <p:spPr bwMode="auto">
          <a:xfrm>
            <a:off x="6799638" y="3854443"/>
            <a:ext cx="286962" cy="46483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yriad Roman" charset="0"/>
              </a:rPr>
              <a:t>D</a:t>
            </a:r>
            <a:endParaRPr kumimoji="0" lang="en-US" sz="2400" b="0" i="0" u="none" strike="noStrike" cap="none" normalizeH="0" baseline="0" dirty="0" smtClean="0">
              <a:ln>
                <a:noFill/>
              </a:ln>
              <a:solidFill>
                <a:schemeClr val="tx1"/>
              </a:solidFill>
              <a:effectLst/>
              <a:latin typeface="Arial" pitchFamily="34" charset="0"/>
            </a:endParaRPr>
          </a:p>
        </p:txBody>
      </p:sp>
      <p:sp>
        <p:nvSpPr>
          <p:cNvPr id="21" name="Right Arrow 20"/>
          <p:cNvSpPr/>
          <p:nvPr/>
        </p:nvSpPr>
        <p:spPr bwMode="auto">
          <a:xfrm>
            <a:off x="1736187" y="3878168"/>
            <a:ext cx="1311633" cy="255742"/>
          </a:xfrm>
          <a:prstGeom prst="rightArrow">
            <a:avLst/>
          </a:prstGeom>
          <a:solidFill>
            <a:srgbClr val="339933"/>
          </a:solidFill>
          <a:ln w="9525" cap="flat" cmpd="sng" algn="ctr">
            <a:solidFill>
              <a:srgbClr val="33993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2" name="Right Arrow 21"/>
          <p:cNvSpPr/>
          <p:nvPr/>
        </p:nvSpPr>
        <p:spPr bwMode="auto">
          <a:xfrm>
            <a:off x="5408760" y="3850872"/>
            <a:ext cx="1311633" cy="255742"/>
          </a:xfrm>
          <a:prstGeom prst="rightArrow">
            <a:avLst/>
          </a:prstGeom>
          <a:solidFill>
            <a:srgbClr val="FFCC00"/>
          </a:solidFill>
          <a:ln w="9525" cap="flat" cmpd="sng" algn="ctr">
            <a:solidFill>
              <a:srgbClr val="FFCC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7" name="Right Arrow 26"/>
          <p:cNvSpPr/>
          <p:nvPr/>
        </p:nvSpPr>
        <p:spPr bwMode="auto">
          <a:xfrm>
            <a:off x="5408760" y="3829110"/>
            <a:ext cx="1311633" cy="255742"/>
          </a:xfrm>
          <a:prstGeom prst="rightArrow">
            <a:avLst/>
          </a:prstGeom>
          <a:solidFill>
            <a:srgbClr val="339933"/>
          </a:solidFill>
          <a:ln w="9525" cap="flat" cmpd="sng" algn="ctr">
            <a:solidFill>
              <a:srgbClr val="339933"/>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7" name="Right Arrow 16"/>
          <p:cNvSpPr/>
          <p:nvPr/>
        </p:nvSpPr>
        <p:spPr bwMode="auto">
          <a:xfrm>
            <a:off x="1752600" y="3878168"/>
            <a:ext cx="1311633" cy="255742"/>
          </a:xfrm>
          <a:prstGeom prst="rightArrow">
            <a:avLst/>
          </a:prstGeom>
          <a:solidFill>
            <a:srgbClr val="FFCC00"/>
          </a:solidFill>
          <a:ln w="9525" cap="flat" cmpd="sng" algn="ctr">
            <a:solidFill>
              <a:srgbClr val="FFCC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8" name="Right Arrow 17"/>
          <p:cNvSpPr/>
          <p:nvPr/>
        </p:nvSpPr>
        <p:spPr bwMode="auto">
          <a:xfrm rot="10800000">
            <a:off x="1736367" y="3878168"/>
            <a:ext cx="1311633" cy="255742"/>
          </a:xfrm>
          <a:prstGeom prst="rightArrow">
            <a:avLst/>
          </a:prstGeom>
          <a:solidFill>
            <a:srgbClr val="339933"/>
          </a:solidFill>
          <a:ln w="38100" cap="flat" cmpd="sng" algn="ctr">
            <a:solidFill>
              <a:srgbClr val="FFCC00"/>
            </a:solidFill>
            <a:prstDash val="solid"/>
            <a:miter lim="800000"/>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19" name="Right Arrow 18"/>
          <p:cNvSpPr/>
          <p:nvPr/>
        </p:nvSpPr>
        <p:spPr bwMode="auto">
          <a:xfrm>
            <a:off x="3565167" y="3878168"/>
            <a:ext cx="1311633" cy="255742"/>
          </a:xfrm>
          <a:prstGeom prst="rightArrow">
            <a:avLst/>
          </a:prstGeom>
          <a:gradFill flip="none" rotWithShape="1">
            <a:gsLst>
              <a:gs pos="0">
                <a:srgbClr val="339933">
                  <a:shade val="30000"/>
                  <a:satMod val="115000"/>
                </a:srgbClr>
              </a:gs>
              <a:gs pos="50000">
                <a:srgbClr val="339933">
                  <a:shade val="67500"/>
                  <a:satMod val="115000"/>
                </a:srgbClr>
              </a:gs>
              <a:gs pos="100000">
                <a:srgbClr val="339933">
                  <a:shade val="100000"/>
                  <a:satMod val="115000"/>
                </a:srgbClr>
              </a:gs>
            </a:gsLst>
            <a:lin ang="16200000" scaled="1"/>
            <a:tileRect/>
          </a:gradFill>
          <a:ln w="38100" cap="flat" cmpd="sng" algn="ctr">
            <a:solidFill>
              <a:srgbClr val="FFCC00"/>
            </a:solidFill>
            <a:prstDash val="sysDash"/>
            <a:miter lim="800000"/>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0" name="TextBox 19"/>
          <p:cNvSpPr txBox="1"/>
          <p:nvPr/>
        </p:nvSpPr>
        <p:spPr>
          <a:xfrm>
            <a:off x="4419600" y="4124980"/>
            <a:ext cx="2590800" cy="923330"/>
          </a:xfrm>
          <a:prstGeom prst="rect">
            <a:avLst/>
          </a:prstGeom>
          <a:noFill/>
        </p:spPr>
        <p:txBody>
          <a:bodyPr wrap="square" rtlCol="0">
            <a:spAutoFit/>
          </a:bodyPr>
          <a:lstStyle/>
          <a:p>
            <a:pPr algn="l"/>
            <a:r>
              <a:rPr lang="en-US" sz="1800" b="0" dirty="0" smtClean="0">
                <a:solidFill>
                  <a:srgbClr val="3333FF"/>
                </a:solidFill>
                <a:latin typeface="+mn-lt"/>
              </a:rPr>
              <a:t>After receiving CTS from B, C waits until A’s transmission finishes</a:t>
            </a:r>
            <a:endParaRPr lang="en-US" sz="1800" b="0" dirty="0">
              <a:solidFill>
                <a:srgbClr val="3333FF"/>
              </a:solidFill>
              <a:latin typeface="+mn-lt"/>
            </a:endParaRPr>
          </a:p>
        </p:txBody>
      </p:sp>
      <p:sp>
        <p:nvSpPr>
          <p:cNvPr id="24" name="Right Arrow 23"/>
          <p:cNvSpPr/>
          <p:nvPr/>
        </p:nvSpPr>
        <p:spPr bwMode="auto">
          <a:xfrm rot="10800000">
            <a:off x="5393967" y="3829263"/>
            <a:ext cx="1311633" cy="255742"/>
          </a:xfrm>
          <a:prstGeom prst="rightArrow">
            <a:avLst/>
          </a:prstGeom>
          <a:solidFill>
            <a:srgbClr val="339933"/>
          </a:solidFill>
          <a:ln w="38100" cap="flat" cmpd="sng" algn="ctr">
            <a:solidFill>
              <a:srgbClr val="FFCC00"/>
            </a:solidFill>
            <a:prstDash val="solid"/>
            <a:miter lim="800000"/>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Symbol" pitchFamily="18" charset="2"/>
              <a:ea typeface="宋体" pitchFamily="2" charset="-122"/>
            </a:endParaRPr>
          </a:p>
        </p:txBody>
      </p:sp>
      <p:sp>
        <p:nvSpPr>
          <p:cNvPr id="25" name="TextBox 24"/>
          <p:cNvSpPr txBox="1"/>
          <p:nvPr/>
        </p:nvSpPr>
        <p:spPr>
          <a:xfrm>
            <a:off x="1981200" y="3524310"/>
            <a:ext cx="762000" cy="400110"/>
          </a:xfrm>
          <a:prstGeom prst="rect">
            <a:avLst/>
          </a:prstGeom>
          <a:noFill/>
        </p:spPr>
        <p:txBody>
          <a:bodyPr wrap="square" rtlCol="0">
            <a:spAutoFit/>
          </a:bodyPr>
          <a:lstStyle/>
          <a:p>
            <a:r>
              <a:rPr lang="en-US" sz="2000" dirty="0" smtClean="0">
                <a:solidFill>
                  <a:srgbClr val="FFC000"/>
                </a:solidFill>
                <a:latin typeface="+mn-lt"/>
              </a:rPr>
              <a:t>RTS</a:t>
            </a:r>
            <a:endParaRPr lang="en-US" dirty="0">
              <a:solidFill>
                <a:srgbClr val="FFC000"/>
              </a:solidFill>
              <a:latin typeface="+mn-lt"/>
            </a:endParaRPr>
          </a:p>
        </p:txBody>
      </p:sp>
      <p:sp>
        <p:nvSpPr>
          <p:cNvPr id="28" name="TextBox 27"/>
          <p:cNvSpPr txBox="1"/>
          <p:nvPr/>
        </p:nvSpPr>
        <p:spPr>
          <a:xfrm>
            <a:off x="3733800" y="3524310"/>
            <a:ext cx="762000" cy="400110"/>
          </a:xfrm>
          <a:prstGeom prst="rect">
            <a:avLst/>
          </a:prstGeom>
          <a:noFill/>
        </p:spPr>
        <p:txBody>
          <a:bodyPr wrap="square" rtlCol="0">
            <a:spAutoFit/>
          </a:bodyPr>
          <a:lstStyle/>
          <a:p>
            <a:r>
              <a:rPr lang="en-US" sz="2000" dirty="0" smtClean="0">
                <a:solidFill>
                  <a:srgbClr val="FFC000"/>
                </a:solidFill>
                <a:latin typeface="+mn-lt"/>
              </a:rPr>
              <a:t>CTS</a:t>
            </a:r>
            <a:endParaRPr lang="en-US" dirty="0">
              <a:solidFill>
                <a:srgbClr val="FFC000"/>
              </a:solidFill>
              <a:latin typeface="+mn-lt"/>
            </a:endParaRPr>
          </a:p>
        </p:txBody>
      </p:sp>
      <p:sp>
        <p:nvSpPr>
          <p:cNvPr id="29" name="TextBox 28"/>
          <p:cNvSpPr txBox="1"/>
          <p:nvPr/>
        </p:nvSpPr>
        <p:spPr>
          <a:xfrm>
            <a:off x="1981200" y="3519055"/>
            <a:ext cx="762000" cy="400110"/>
          </a:xfrm>
          <a:prstGeom prst="rect">
            <a:avLst/>
          </a:prstGeom>
          <a:noFill/>
        </p:spPr>
        <p:txBody>
          <a:bodyPr wrap="square" rtlCol="0">
            <a:spAutoFit/>
          </a:bodyPr>
          <a:lstStyle/>
          <a:p>
            <a:r>
              <a:rPr lang="en-US" sz="2000" dirty="0" smtClean="0">
                <a:solidFill>
                  <a:srgbClr val="FFC000"/>
                </a:solidFill>
                <a:latin typeface="+mn-lt"/>
              </a:rPr>
              <a:t>CTS</a:t>
            </a:r>
            <a:endParaRPr lang="en-US" dirty="0">
              <a:solidFill>
                <a:srgbClr val="FFC000"/>
              </a:solidFill>
              <a:latin typeface="+mn-lt"/>
            </a:endParaRPr>
          </a:p>
        </p:txBody>
      </p:sp>
      <p:sp>
        <p:nvSpPr>
          <p:cNvPr id="30" name="TextBox 29"/>
          <p:cNvSpPr txBox="1"/>
          <p:nvPr/>
        </p:nvSpPr>
        <p:spPr>
          <a:xfrm>
            <a:off x="1905000" y="3524310"/>
            <a:ext cx="958949" cy="400110"/>
          </a:xfrm>
          <a:prstGeom prst="rect">
            <a:avLst/>
          </a:prstGeom>
          <a:noFill/>
        </p:spPr>
        <p:txBody>
          <a:bodyPr wrap="square" rtlCol="0">
            <a:spAutoFit/>
          </a:bodyPr>
          <a:lstStyle/>
          <a:p>
            <a:r>
              <a:rPr lang="en-US" sz="2000" dirty="0" smtClean="0">
                <a:solidFill>
                  <a:srgbClr val="339933"/>
                </a:solidFill>
                <a:latin typeface="+mn-lt"/>
              </a:rPr>
              <a:t>Data</a:t>
            </a:r>
            <a:endParaRPr lang="en-US" dirty="0">
              <a:solidFill>
                <a:srgbClr val="339933"/>
              </a:solidFill>
              <a:latin typeface="+mn-lt"/>
            </a:endParaRPr>
          </a:p>
        </p:txBody>
      </p:sp>
      <p:sp>
        <p:nvSpPr>
          <p:cNvPr id="31" name="TextBox 30"/>
          <p:cNvSpPr txBox="1"/>
          <p:nvPr/>
        </p:nvSpPr>
        <p:spPr>
          <a:xfrm>
            <a:off x="5638800" y="3505200"/>
            <a:ext cx="762000" cy="400110"/>
          </a:xfrm>
          <a:prstGeom prst="rect">
            <a:avLst/>
          </a:prstGeom>
          <a:noFill/>
        </p:spPr>
        <p:txBody>
          <a:bodyPr wrap="square" rtlCol="0">
            <a:spAutoFit/>
          </a:bodyPr>
          <a:lstStyle/>
          <a:p>
            <a:r>
              <a:rPr lang="en-US" sz="2000" dirty="0" smtClean="0">
                <a:solidFill>
                  <a:srgbClr val="FFC000"/>
                </a:solidFill>
                <a:latin typeface="+mn-lt"/>
              </a:rPr>
              <a:t>RTS</a:t>
            </a:r>
            <a:endParaRPr lang="en-US" dirty="0">
              <a:solidFill>
                <a:srgbClr val="FFC000"/>
              </a:solidFill>
              <a:latin typeface="+mn-lt"/>
            </a:endParaRPr>
          </a:p>
        </p:txBody>
      </p:sp>
      <p:sp>
        <p:nvSpPr>
          <p:cNvPr id="32" name="TextBox 31"/>
          <p:cNvSpPr txBox="1"/>
          <p:nvPr/>
        </p:nvSpPr>
        <p:spPr>
          <a:xfrm>
            <a:off x="5638800" y="3505200"/>
            <a:ext cx="762000" cy="400110"/>
          </a:xfrm>
          <a:prstGeom prst="rect">
            <a:avLst/>
          </a:prstGeom>
          <a:noFill/>
        </p:spPr>
        <p:txBody>
          <a:bodyPr wrap="square" rtlCol="0">
            <a:spAutoFit/>
          </a:bodyPr>
          <a:lstStyle/>
          <a:p>
            <a:r>
              <a:rPr lang="en-US" sz="2000" dirty="0" smtClean="0">
                <a:solidFill>
                  <a:srgbClr val="FFC000"/>
                </a:solidFill>
                <a:latin typeface="+mn-lt"/>
              </a:rPr>
              <a:t>CTS</a:t>
            </a:r>
            <a:endParaRPr lang="en-US" dirty="0">
              <a:solidFill>
                <a:srgbClr val="FFC000"/>
              </a:solidFill>
              <a:latin typeface="+mn-lt"/>
            </a:endParaRPr>
          </a:p>
        </p:txBody>
      </p:sp>
      <p:sp>
        <p:nvSpPr>
          <p:cNvPr id="33" name="TextBox 32"/>
          <p:cNvSpPr txBox="1"/>
          <p:nvPr/>
        </p:nvSpPr>
        <p:spPr>
          <a:xfrm>
            <a:off x="5594251" y="3505200"/>
            <a:ext cx="958949" cy="400110"/>
          </a:xfrm>
          <a:prstGeom prst="rect">
            <a:avLst/>
          </a:prstGeom>
          <a:noFill/>
        </p:spPr>
        <p:txBody>
          <a:bodyPr wrap="square" rtlCol="0">
            <a:spAutoFit/>
          </a:bodyPr>
          <a:lstStyle/>
          <a:p>
            <a:r>
              <a:rPr lang="en-US" sz="2000" dirty="0" smtClean="0">
                <a:solidFill>
                  <a:srgbClr val="339933"/>
                </a:solidFill>
                <a:latin typeface="+mn-lt"/>
              </a:rPr>
              <a:t>Data</a:t>
            </a:r>
            <a:endParaRPr lang="en-US" dirty="0">
              <a:solidFill>
                <a:srgbClr val="339933"/>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downRight)">
                                      <p:cBhvr>
                                        <p:cTn id="17" dur="500"/>
                                        <p:tgtEl>
                                          <p:spTgt spid="17"/>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5"/>
                                        </p:tgtEl>
                                        <p:attrNameLst>
                                          <p:attrName>style.visibility</p:attrName>
                                        </p:attrNameLst>
                                      </p:cBhvr>
                                      <p:to>
                                        <p:strVal val="hidden"/>
                                      </p:to>
                                    </p:set>
                                  </p:childTnLst>
                                </p:cTn>
                              </p:par>
                              <p:par>
                                <p:cTn id="26" presetID="18" presetClass="entr" presetSubtype="1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strips(downLeft)">
                                      <p:cBhvr>
                                        <p:cTn id="28" dur="500"/>
                                        <p:tgtEl>
                                          <p:spTgt spid="18"/>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strips(downRight)">
                                      <p:cBhvr>
                                        <p:cTn id="31" dur="500"/>
                                        <p:tgtEl>
                                          <p:spTgt spid="19"/>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9"/>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9"/>
                                        </p:tgtEl>
                                        <p:attrNameLst>
                                          <p:attrName>style.visibility</p:attrName>
                                        </p:attrNameLst>
                                      </p:cBhvr>
                                      <p:to>
                                        <p:strVal val="hidden"/>
                                      </p:to>
                                    </p:set>
                                  </p:childTnLst>
                                </p:cTn>
                              </p:par>
                              <p:par>
                                <p:cTn id="50" presetID="18" presetClass="entr" presetSubtype="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strips(downRight)">
                                      <p:cBhvr>
                                        <p:cTn id="52" dur="500"/>
                                        <p:tgtEl>
                                          <p:spTgt spid="21"/>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1" nodeType="clickEffect">
                                  <p:stCondLst>
                                    <p:cond delay="0"/>
                                  </p:stCondLst>
                                  <p:childTnLst>
                                    <p:animEffect transition="out" filter="blinds(horizontal)">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par>
                                <p:cTn id="66" presetID="18" presetClass="entr" presetSubtype="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strips(downRight)">
                                      <p:cBhvr>
                                        <p:cTn id="68" dur="500"/>
                                        <p:tgtEl>
                                          <p:spTgt spid="22"/>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1"/>
                                        </p:tgtEl>
                                        <p:attrNameLst>
                                          <p:attrName>style.visibility</p:attrName>
                                        </p:attrNameLst>
                                      </p:cBhvr>
                                      <p:to>
                                        <p:strVal val="hidden"/>
                                      </p:to>
                                    </p:set>
                                  </p:childTnLst>
                                </p:cTn>
                              </p:par>
                              <p:par>
                                <p:cTn id="77" presetID="18" presetClass="entr" presetSubtype="12"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strips(downLeft)">
                                      <p:cBhvr>
                                        <p:cTn id="79" dur="500"/>
                                        <p:tgtEl>
                                          <p:spTgt spid="24"/>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24"/>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2"/>
                                        </p:tgtEl>
                                        <p:attrNameLst>
                                          <p:attrName>style.visibility</p:attrName>
                                        </p:attrNameLst>
                                      </p:cBhvr>
                                      <p:to>
                                        <p:strVal val="hidden"/>
                                      </p:to>
                                    </p:set>
                                  </p:childTnLst>
                                </p:cTn>
                              </p:par>
                              <p:par>
                                <p:cTn id="88" presetID="18" presetClass="entr" presetSubtype="6"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strips(downRight)">
                                      <p:cBhvr>
                                        <p:cTn id="90" dur="500"/>
                                        <p:tgtEl>
                                          <p:spTgt spid="27"/>
                                        </p:tgtEl>
                                      </p:cBhvr>
                                    </p:animEffect>
                                  </p:childTnLst>
                                </p:cTn>
                              </p:par>
                              <p:par>
                                <p:cTn id="91" presetID="1"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3" grpId="0"/>
      <p:bldP spid="92174" grpId="0"/>
      <p:bldP spid="92175" grpId="0"/>
      <p:bldP spid="92177" grpId="0"/>
      <p:bldP spid="21" grpId="0" animBg="1"/>
      <p:bldP spid="21" grpId="1" animBg="1"/>
      <p:bldP spid="22" grpId="0" animBg="1"/>
      <p:bldP spid="22" grpId="1" animBg="1"/>
      <p:bldP spid="27" grpId="0" animBg="1"/>
      <p:bldP spid="17" grpId="0" animBg="1"/>
      <p:bldP spid="17" grpId="1" animBg="1"/>
      <p:bldP spid="18" grpId="0" animBg="1"/>
      <p:bldP spid="18" grpId="1" animBg="1"/>
      <p:bldP spid="19" grpId="0" animBg="1"/>
      <p:bldP spid="19" grpId="1" animBg="1"/>
      <p:bldP spid="20" grpId="0"/>
      <p:bldP spid="20" grpId="1"/>
      <p:bldP spid="24" grpId="0" animBg="1"/>
      <p:bldP spid="24" grpId="1" animBg="1"/>
      <p:bldP spid="25" grpId="0"/>
      <p:bldP spid="25" grpId="1"/>
      <p:bldP spid="28" grpId="0"/>
      <p:bldP spid="28" grpId="1"/>
      <p:bldP spid="29" grpId="0"/>
      <p:bldP spid="29" grpId="1"/>
      <p:bldP spid="30" grpId="0"/>
      <p:bldP spid="30" grpId="1"/>
      <p:bldP spid="31" grpId="0"/>
      <p:bldP spid="31" grpId="1"/>
      <p:bldP spid="32" grpId="0"/>
      <p:bldP spid="32" grpId="1"/>
      <p:bldP spid="33" grpId="0"/>
    </p:bldLst>
  </p:timing>
</p:sld>
</file>

<file path=ppt/theme/theme1.xml><?xml version="1.0" encoding="utf-8"?>
<a:theme xmlns:a="http://schemas.openxmlformats.org/drawingml/2006/main" name="1_Hongwei">
  <a:themeElements>
    <a:clrScheme name="1_Hongwe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Hongwe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Symbol" pitchFamily="18" charset="2"/>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Symbol" pitchFamily="18" charset="2"/>
            <a:ea typeface="宋体" pitchFamily="2" charset="-122"/>
          </a:defRPr>
        </a:defPPr>
      </a:lstStyle>
    </a:lnDef>
  </a:objectDefaults>
  <a:extraClrSchemeLst>
    <a:extraClrScheme>
      <a:clrScheme name="1_Hongwe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Hongwe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Hongwe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Hongwe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Hongwe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Hongwe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Hongwe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Hongwei</Template>
  <TotalTime>32858</TotalTime>
  <Words>3596</Words>
  <Application>Microsoft Office PowerPoint</Application>
  <PresentationFormat>On-screen Show (4:3)</PresentationFormat>
  <Paragraphs>425</Paragraphs>
  <Slides>41</Slides>
  <Notes>25</Notes>
  <HiddenSlides>14</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3" baseType="lpstr">
      <vt:lpstr>굴림</vt:lpstr>
      <vt:lpstr>맑은 고딕</vt:lpstr>
      <vt:lpstr>ＭＳ Ｐゴシック</vt:lpstr>
      <vt:lpstr>Myriad Roman</vt:lpstr>
      <vt:lpstr>宋体</vt:lpstr>
      <vt:lpstr>Arial</vt:lpstr>
      <vt:lpstr>Cambria Math</vt:lpstr>
      <vt:lpstr>Symbol</vt:lpstr>
      <vt:lpstr>Tahoma</vt:lpstr>
      <vt:lpstr>Wingdings</vt:lpstr>
      <vt:lpstr>1_Hongwei</vt:lpstr>
      <vt:lpstr>Equation</vt:lpstr>
      <vt:lpstr>Scheduling with Predictable Link Reliability for Wireless Networked Control</vt:lpstr>
      <vt:lpstr>People-centric wireless communication (1880 -)</vt:lpstr>
      <vt:lpstr>Wireless-networked sensing of physical world (2002 - )</vt:lpstr>
      <vt:lpstr>Wireless-networked real-time control</vt:lpstr>
      <vt:lpstr>Wireless networking for real-time control</vt:lpstr>
      <vt:lpstr>Complex cyber-physical dynamics/uncertainties</vt:lpstr>
      <vt:lpstr>Co-channel interference: a major source of uncertainty</vt:lpstr>
      <vt:lpstr>Hidden-terminal problem (Kleinrock’75)</vt:lpstr>
      <vt:lpstr>RTS-CTS based interference control</vt:lpstr>
      <vt:lpstr>Does it work: multi-hop traffic?</vt:lpstr>
      <vt:lpstr>Negative impact of interference</vt:lpstr>
      <vt:lpstr>Wireless interference model:  a basis for interference control</vt:lpstr>
      <vt:lpstr>Protocol interference model</vt:lpstr>
      <vt:lpstr>Physical interference model </vt:lpstr>
      <vt:lpstr>A basic question</vt:lpstr>
      <vt:lpstr>Properties of protocol-model-based scheduling</vt:lpstr>
      <vt:lpstr>Physical-Ratio-K (PRK) interference model</vt:lpstr>
      <vt:lpstr>Optimality of PRK-based scheduling </vt:lpstr>
      <vt:lpstr>Measurement verification: NetEye </vt:lpstr>
      <vt:lpstr>Irregularity of NetEye </vt:lpstr>
      <vt:lpstr>Measurement results </vt:lpstr>
      <vt:lpstr>A major challenge in PRK-based scheduling </vt:lpstr>
      <vt:lpstr>PRK model instantiation  as a minimum-variance regulation control problem</vt:lpstr>
      <vt:lpstr>Refined problem formulation </vt:lpstr>
      <vt:lpstr>Refined formulation (contd.)</vt:lpstr>
      <vt:lpstr>Minimum-variance regulation controller</vt:lpstr>
      <vt:lpstr>PowerPoint Presentation</vt:lpstr>
      <vt:lpstr>Stability of self-tuning adaptive control</vt:lpstr>
      <vt:lpstr>PRKS: PRK-based scheduling</vt:lpstr>
      <vt:lpstr>PRKS: architecture of PRK-based scheduling</vt:lpstr>
      <vt:lpstr>Measurement evaluation </vt:lpstr>
      <vt:lpstr>Predictable link reliability in  distributed, PRK-based scheduling (PRKS)</vt:lpstr>
      <vt:lpstr>??Convergence of distributed controllers</vt:lpstr>
      <vt:lpstr>Heterogeneous settings</vt:lpstr>
      <vt:lpstr>Temporally-varying PDR requirements: 70%80%90%95%90%80%70%</vt:lpstr>
      <vt:lpstr>Comparison with existing protocols: PDR</vt:lpstr>
      <vt:lpstr>Current practice (1):  Improve reliability by retransmission</vt:lpstr>
      <vt:lpstr>Spatial network throughput</vt:lpstr>
      <vt:lpstr>Current practice (2):  Improve reliability by reducing traffic load</vt:lpstr>
      <vt:lpstr>Summary</vt:lpstr>
      <vt:lpstr>Rethink wireless networking for control. PRK &amp; PRKS for predictable wireless networking.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hzhang</dc:creator>
  <cp:lastModifiedBy>Hongwei Zhang</cp:lastModifiedBy>
  <cp:revision>2111</cp:revision>
  <cp:lastPrinted>1601-01-01T00:00:00Z</cp:lastPrinted>
  <dcterms:created xsi:type="dcterms:W3CDTF">1601-01-01T00:00:00Z</dcterms:created>
  <dcterms:modified xsi:type="dcterms:W3CDTF">2015-06-14T20:59:26Z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