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480" r:id="rId2"/>
    <p:sldId id="1017" r:id="rId3"/>
    <p:sldId id="1034" r:id="rId4"/>
    <p:sldId id="1013" r:id="rId5"/>
    <p:sldId id="1016" r:id="rId6"/>
    <p:sldId id="1015" r:id="rId7"/>
    <p:sldId id="1024" r:id="rId8"/>
    <p:sldId id="1037" r:id="rId9"/>
    <p:sldId id="1039" r:id="rId10"/>
    <p:sldId id="1033" r:id="rId11"/>
    <p:sldId id="1040" r:id="rId12"/>
    <p:sldId id="1044" r:id="rId13"/>
    <p:sldId id="1045" r:id="rId14"/>
    <p:sldId id="1048" r:id="rId15"/>
    <p:sldId id="1046" r:id="rId16"/>
    <p:sldId id="1049" r:id="rId17"/>
    <p:sldId id="1047" r:id="rId18"/>
    <p:sldId id="1050" r:id="rId19"/>
    <p:sldId id="1051" r:id="rId20"/>
    <p:sldId id="1052" r:id="rId21"/>
    <p:sldId id="1041" r:id="rId22"/>
    <p:sldId id="1032" r:id="rId23"/>
    <p:sldId id="1043" r:id="rId24"/>
    <p:sldId id="1030" r:id="rId25"/>
    <p:sldId id="1038" r:id="rId26"/>
    <p:sldId id="1022" r:id="rId27"/>
    <p:sldId id="1042" r:id="rId2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2118FF"/>
    <a:srgbClr val="006600"/>
    <a:srgbClr val="05AB05"/>
    <a:srgbClr val="000714"/>
    <a:srgbClr val="B5B5B5"/>
    <a:srgbClr val="FFFFFF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8" autoAdjust="0"/>
    <p:restoredTop sz="90000" autoAdjust="0"/>
  </p:normalViewPr>
  <p:slideViewPr>
    <p:cSldViewPr snapToGrid="0">
      <p:cViewPr varScale="1">
        <p:scale>
          <a:sx n="36" d="100"/>
          <a:sy n="36" d="100"/>
        </p:scale>
        <p:origin x="-10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b="0" smtClean="0"/>
            </a:lvl1pPr>
          </a:lstStyle>
          <a:p>
            <a:pPr>
              <a:defRPr/>
            </a:pPr>
            <a:fld id="{6AF3899F-9082-4B1D-91EB-87A927F68C1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b="0" smtClean="0"/>
            </a:lvl1pPr>
          </a:lstStyle>
          <a:p>
            <a:pPr>
              <a:defRPr/>
            </a:pPr>
            <a:fld id="{A5331587-9B09-4EFE-AE6D-29F4541AD4D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6C228-2B98-4B3B-8C29-AF887CA82C07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/>
              <a:t>Taming Uncertainty and Heterogeneity</a:t>
            </a:r>
            <a:br>
              <a:rPr lang="en-US" altLang="zh-CN" smtClean="0"/>
            </a:br>
            <a:r>
              <a:rPr lang="en-US" altLang="zh-CN" smtClean="0"/>
              <a:t>in Resource Specification for WSN Federations</a:t>
            </a:r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why not existing ontology (wired)? </a:t>
            </a:r>
          </a:p>
          <a:p>
            <a:pPr lvl="0"/>
            <a:r>
              <a:rPr lang="en-US" dirty="0" smtClean="0"/>
              <a:t>	explicitly modeling environment</a:t>
            </a:r>
          </a:p>
          <a:p>
            <a:pPr lvl="0"/>
            <a:r>
              <a:rPr lang="en-US" dirty="0" smtClean="0"/>
              <a:t>diff. from </a:t>
            </a:r>
            <a:r>
              <a:rPr lang="en-US" dirty="0" err="1" smtClean="0"/>
              <a:t>wifi</a:t>
            </a:r>
            <a:r>
              <a:rPr lang="en-US" dirty="0" smtClean="0"/>
              <a:t>? </a:t>
            </a:r>
          </a:p>
          <a:p>
            <a:pPr lvl="0"/>
            <a:r>
              <a:rPr lang="en-US" dirty="0" smtClean="0"/>
              <a:t>	multi-hop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Channel relation (e.g., path loss) between nodes</a:t>
            </a:r>
          </a:p>
          <a:p>
            <a:pPr lvl="1"/>
            <a:r>
              <a:rPr lang="en-US" dirty="0" smtClean="0"/>
              <a:t>Transmission scheduling </a:t>
            </a:r>
          </a:p>
          <a:p>
            <a:pPr lvl="0"/>
            <a:r>
              <a:rPr lang="en-US" dirty="0" smtClean="0"/>
              <a:t>Correlation among links </a:t>
            </a:r>
          </a:p>
          <a:p>
            <a:pPr lvl="1"/>
            <a:r>
              <a:rPr lang="en-US" dirty="0" smtClean="0"/>
              <a:t>Broadcast, opportunistic routing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31587-9B09-4EFE-AE6D-29F4541AD4D4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site specific specification</a:t>
            </a:r>
            <a:br>
              <a:rPr lang="en-US" smtClean="0"/>
            </a:br>
            <a:r>
              <a:rPr lang="en-US" smtClean="0"/>
              <a:t>common spec be abstract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where do we implement things? what questions get answered where?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ORCA support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8D94D-1E57-45DA-B2BC-CDE134E61115}" type="slidenum">
              <a:rPr lang="zh-CN" altLang="en-US"/>
              <a:pPr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C94F-52BD-4977-95E9-86FA2D0F248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31587-9B09-4EFE-AE6D-29F4541AD4D4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31587-9B09-4EFE-AE6D-29F4541AD4D4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site specific specification</a:t>
            </a:r>
            <a:br>
              <a:rPr lang="en-US" smtClean="0"/>
            </a:br>
            <a:r>
              <a:rPr lang="en-US" smtClean="0"/>
              <a:t>common spec be abstract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where do we implement things? what questions get answered where?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ORCA support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8D94D-1E57-45DA-B2BC-CDE134E61115}" type="slidenum">
              <a:rPr lang="zh-CN" altLang="en-US"/>
              <a:pPr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C94F-52BD-4977-95E9-86FA2D0F248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31587-9B09-4EFE-AE6D-29F4541AD4D4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31587-9B09-4EFE-AE6D-29F4541AD4D4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31587-9B09-4EFE-AE6D-29F4541AD4D4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One time deployment</a:t>
            </a:r>
          </a:p>
          <a:p>
            <a:r>
              <a:rPr lang="en-US" smtClean="0"/>
              <a:t>Perpetual deployment 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9AB4F-3FCA-4C4B-A53B-C968FA780559}" type="slidenum">
              <a:rPr lang="zh-CN" altLang="en-US"/>
              <a:pPr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31587-9B09-4EFE-AE6D-29F4541AD4D4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site specific specification</a:t>
            </a:r>
            <a:br>
              <a:rPr lang="en-US" smtClean="0"/>
            </a:br>
            <a:r>
              <a:rPr lang="en-US" smtClean="0"/>
              <a:t>common spec be abstract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where do we implement things? what questions get answered where?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ORCA support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8D94D-1E57-45DA-B2BC-CDE134E61115}" type="slidenum">
              <a:rPr lang="zh-CN" altLang="en-US"/>
              <a:pPr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800" dirty="0" smtClean="0"/>
              <a:t>concrete, low-level examples</a:t>
            </a:r>
          </a:p>
          <a:p>
            <a:pPr lvl="0"/>
            <a:r>
              <a:rPr lang="en-US" sz="1800" dirty="0" smtClean="0"/>
              <a:t>	Bonsai: prediction?</a:t>
            </a:r>
          </a:p>
          <a:p>
            <a:pPr lvl="0"/>
            <a:r>
              <a:rPr lang="en-US" sz="1800" dirty="0" smtClean="0"/>
              <a:t>	low-level characteristics of environments, systems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Measurement </a:t>
            </a:r>
          </a:p>
          <a:p>
            <a:pPr lvl="1"/>
            <a:r>
              <a:rPr lang="en-US" sz="1600" dirty="0" smtClean="0"/>
              <a:t>Granularity vs. overhead/cost</a:t>
            </a:r>
          </a:p>
          <a:p>
            <a:pPr lvl="1"/>
            <a:r>
              <a:rPr lang="en-US" sz="1600" dirty="0" smtClean="0"/>
              <a:t>Experiment itself vs. system service</a:t>
            </a:r>
          </a:p>
          <a:p>
            <a:pPr lvl="1"/>
            <a:r>
              <a:rPr lang="en-US" sz="1600" dirty="0" smtClean="0"/>
              <a:t>Dynamics vs. fidelity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31587-9B09-4EFE-AE6D-29F4541AD4D4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Hollow diamond: aggregation</a:t>
            </a:r>
          </a:p>
          <a:p>
            <a:r>
              <a:rPr lang="en-US" dirty="0" smtClean="0"/>
              <a:t>Filled</a:t>
            </a:r>
            <a:r>
              <a:rPr lang="en-US" baseline="0" dirty="0" smtClean="0"/>
              <a:t> diamond: composition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31587-9B09-4EFE-AE6D-29F4541AD4D4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31587-9B09-4EFE-AE6D-29F4541AD4D4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260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300" smtClean="0"/>
              <a:t>Architecture of allocation framework</a:t>
            </a:r>
          </a:p>
          <a:p>
            <a:pPr defTabSz="482600" eaLnBrk="1" hangingPunct="1">
              <a:lnSpc>
                <a:spcPct val="80000"/>
              </a:lnSpc>
              <a:spcBef>
                <a:spcPct val="0"/>
              </a:spcBef>
            </a:pPr>
            <a:endParaRPr lang="en-US" sz="300" smtClean="0"/>
          </a:p>
          <a:p>
            <a:pPr defTabSz="482600">
              <a:lnSpc>
                <a:spcPct val="80000"/>
              </a:lnSpc>
            </a:pPr>
            <a:r>
              <a:rPr lang="en-US" altLang="ja-JP" sz="300" smtClean="0"/>
              <a:t>C-1) R&amp;D on virtualized sensor network specification and interpretation</a:t>
            </a:r>
          </a:p>
          <a:p>
            <a:pPr defTabSz="482600">
              <a:lnSpc>
                <a:spcPct val="80000"/>
              </a:lnSpc>
            </a:pPr>
            <a:r>
              <a:rPr lang="en-US" altLang="ja-JP" sz="300" smtClean="0"/>
              <a:t>(US: </a:t>
            </a:r>
            <a:r>
              <a:rPr lang="en-US" altLang="ja-JP" sz="300" smtClean="0">
                <a:solidFill>
                  <a:srgbClr val="FF0000"/>
                </a:solidFill>
              </a:rPr>
              <a:t>Ohio State University and Wayne State University</a:t>
            </a:r>
            <a:r>
              <a:rPr lang="en-US" altLang="ja-JP" sz="300" smtClean="0"/>
              <a:t>)</a:t>
            </a:r>
          </a:p>
          <a:p>
            <a:pPr defTabSz="482600">
              <a:lnSpc>
                <a:spcPct val="80000"/>
              </a:lnSpc>
            </a:pPr>
            <a:r>
              <a:rPr lang="en-US" altLang="ja-JP" sz="300" smtClean="0"/>
              <a:t>** Supplementary theme for NSF (3)</a:t>
            </a:r>
          </a:p>
          <a:p>
            <a:pPr defTabSz="482600">
              <a:lnSpc>
                <a:spcPct val="80000"/>
              </a:lnSpc>
            </a:pPr>
            <a:r>
              <a:rPr lang="en-US" altLang="ja-JP" sz="300" smtClean="0"/>
              <a:t>(Detail)</a:t>
            </a:r>
          </a:p>
          <a:p>
            <a:pPr defTabSz="482600">
              <a:lnSpc>
                <a:spcPct val="80000"/>
              </a:lnSpc>
            </a:pPr>
            <a:r>
              <a:rPr lang="en-US" altLang="ja-JP" sz="300" smtClean="0">
                <a:solidFill>
                  <a:srgbClr val="FF0000"/>
                </a:solidFill>
              </a:rPr>
              <a:t>Investigate experiment specification and resource specification for heterogeneous sensor networks, including ontology interpretations to treat abstract requests and mapping to each resources. </a:t>
            </a:r>
          </a:p>
          <a:p>
            <a:pPr defTabSz="482600">
              <a:lnSpc>
                <a:spcPct val="80000"/>
              </a:lnSpc>
              <a:buFontTx/>
              <a:buAutoNum type="alphaLcParenR"/>
            </a:pPr>
            <a:r>
              <a:rPr lang="en-US" altLang="ja-JP" sz="300" smtClean="0">
                <a:solidFill>
                  <a:srgbClr val="FF0000"/>
                </a:solidFill>
              </a:rPr>
              <a:t>Experiment specification, including workflow and resource specification  (Ohio State Univ.)</a:t>
            </a:r>
          </a:p>
          <a:p>
            <a:pPr defTabSz="482600">
              <a:lnSpc>
                <a:spcPct val="80000"/>
              </a:lnSpc>
              <a:buFontTx/>
              <a:buAutoNum type="alphaLcParenR"/>
            </a:pPr>
            <a:r>
              <a:rPr lang="en-US" altLang="ja-JP" sz="300" smtClean="0">
                <a:solidFill>
                  <a:srgbClr val="FF0000"/>
                </a:solidFill>
              </a:rPr>
              <a:t>Resource specification for </a:t>
            </a:r>
            <a:r>
              <a:rPr lang="en-US" altLang="ja-JP" sz="300" u="sng" smtClean="0">
                <a:solidFill>
                  <a:srgbClr val="FF0000"/>
                </a:solidFill>
              </a:rPr>
              <a:t>predictable, repeatable </a:t>
            </a:r>
            <a:r>
              <a:rPr lang="en-US" altLang="ja-JP" sz="300" smtClean="0">
                <a:solidFill>
                  <a:srgbClr val="FF0000"/>
                </a:solidFill>
              </a:rPr>
              <a:t>experimentation (Wayne State Univ.) </a:t>
            </a:r>
          </a:p>
          <a:p>
            <a:pPr defTabSz="482600">
              <a:lnSpc>
                <a:spcPct val="80000"/>
              </a:lnSpc>
            </a:pPr>
            <a:r>
              <a:rPr lang="en-US" altLang="ja-JP" sz="300" smtClean="0"/>
              <a:t>(Goal in fiscal 2010)</a:t>
            </a:r>
          </a:p>
          <a:p>
            <a:pPr defTabSz="482600">
              <a:lnSpc>
                <a:spcPct val="80000"/>
              </a:lnSpc>
            </a:pPr>
            <a:r>
              <a:rPr lang="en-US" altLang="ja-JP" sz="300" smtClean="0">
                <a:solidFill>
                  <a:srgbClr val="FF0000"/>
                </a:solidFill>
              </a:rPr>
              <a:t>Develop a prototype system and specification interpreter for primitive experimentation user services that connect X-Sensor and KanseiGenie.</a:t>
            </a:r>
          </a:p>
          <a:p>
            <a:pPr defTabSz="482600" eaLnBrk="1" hangingPunct="1">
              <a:lnSpc>
                <a:spcPct val="80000"/>
              </a:lnSpc>
              <a:spcBef>
                <a:spcPct val="0"/>
              </a:spcBef>
            </a:pPr>
            <a:endParaRPr lang="en-US" sz="300" smtClean="0"/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Thesis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Agree on </a:t>
            </a:r>
            <a:r>
              <a:rPr kumimoji="1" lang="en-US" sz="300" i="1" smtClean="0">
                <a:latin typeface="Calibri" pitchFamily="34" charset="0"/>
              </a:rPr>
              <a:t>ontology-language</a:t>
            </a:r>
            <a:r>
              <a:rPr kumimoji="1" lang="en-US" sz="300" smtClean="0">
                <a:latin typeface="Calibri" pitchFamily="34" charset="0"/>
              </a:rPr>
              <a:t> (or resource description language), but allow for diverse ontology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Ontology mapping/merging at researcher portal or another entity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e.g., neighborhood (geometric vs. link set), addressing (IP vs. non-IP)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Differentiate “</a:t>
            </a:r>
            <a:r>
              <a:rPr kumimoji="1" lang="en-US" sz="300" i="1" smtClean="0">
                <a:latin typeface="Calibri" pitchFamily="34" charset="0"/>
              </a:rPr>
              <a:t>properties of interest</a:t>
            </a:r>
            <a:r>
              <a:rPr kumimoji="1" lang="en-US" sz="300" smtClean="0">
                <a:latin typeface="Calibri" pitchFamily="34" charset="0"/>
              </a:rPr>
              <a:t>” from “</a:t>
            </a:r>
            <a:r>
              <a:rPr kumimoji="1" lang="en-US" sz="300" i="1" smtClean="0">
                <a:latin typeface="Calibri" pitchFamily="34" charset="0"/>
              </a:rPr>
              <a:t>properties of control</a:t>
            </a:r>
            <a:r>
              <a:rPr kumimoji="1" lang="en-US" sz="300" smtClean="0">
                <a:latin typeface="Calibri" pitchFamily="34" charset="0"/>
              </a:rPr>
              <a:t>”: specify the latter, “monitor and feedback” uncontrollable but interesting properties 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Properties of interest: e.g., exact width of reliable region and transition region; may not be controllable due to uncontrollable environmental factors (e.g., path loss, temperature, humidity, open vs. closed doors , human movement)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Properties of control: e.g., node locations, transmission power level, RTS-CTS in the presence of concurrent transmitters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 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Controllability is </a:t>
            </a:r>
            <a:r>
              <a:rPr kumimoji="1" lang="en-US" sz="300" i="1" smtClean="0">
                <a:latin typeface="Calibri" pitchFamily="34" charset="0"/>
              </a:rPr>
              <a:t>context-specific</a:t>
            </a:r>
            <a:r>
              <a:rPr kumimoji="1" lang="en-US" sz="300" smtClean="0">
                <a:latin typeface="Calibri" pitchFamily="34" charset="0"/>
              </a:rPr>
              <a:t>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E.g., wireless path loss exponent is generally not controllable for a single testbed (assuming fixed environmental setting), but becomes controllable if we have many testbeds from which to select a testbed with the desired path loss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Environment becomes a part of resource spec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Good for “researcher interface”: better than requiring researchers to specify path loss, multipath etc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Related to the notion of “context-specific controllability”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Measurement becomes a part of the high-level spec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For experiment predictability/repeatability in the presence of “uncontrollable properties of interest”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 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Multiple levels of abstraction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Researcher interface vs. system interface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One-to-one mapping across layers?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Differentiate experiment spec. abstraction (top level instead of low level) vs. system/programming abstraction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The former is application use-case driven; the latter is protocol-design driven.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e.g.,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Specifying </a:t>
            </a:r>
            <a:r>
              <a:rPr kumimoji="1" lang="en-US" sz="300" i="1" smtClean="0">
                <a:latin typeface="Calibri" pitchFamily="34" charset="0"/>
              </a:rPr>
              <a:t>relationship</a:t>
            </a:r>
            <a:r>
              <a:rPr kumimoji="1" lang="en-US" sz="300" smtClean="0">
                <a:latin typeface="Calibri" pitchFamily="34" charset="0"/>
              </a:rPr>
              <a:t> between resources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Geometric relation among nodes, channel relation (e.g., path loss) among nodes, correlation among links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e.g., network topology (connectivity among nodes etc), sensing coverage (point cover by multiple sensors)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Specifying </a:t>
            </a:r>
            <a:r>
              <a:rPr kumimoji="1" lang="en-US" sz="300" i="1" smtClean="0">
                <a:latin typeface="Calibri" pitchFamily="34" charset="0"/>
              </a:rPr>
              <a:t>dependency</a:t>
            </a:r>
            <a:r>
              <a:rPr kumimoji="1" lang="en-US" sz="300" smtClean="0">
                <a:latin typeface="Calibri" pitchFamily="34" charset="0"/>
              </a:rPr>
              <a:t> between resources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e.g., node, radio, and spectrum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Given a RSpec framework (classes, properties), the actual RSpec exchanged between actors is use-case dependent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e.g., power level (set), channel (set); researcher portal – site, site – broker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 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Top level: researcher interface, less specific/more abstract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System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Geometric node distribution: physical locations, mobility 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Connectivity: neighborhood size (mean, variance), flat vs. hierarchical structure 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Sensing coverage: per-node sensing coverage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Radio platform: frequency, modulation, etc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Computing platform: memory, disk etc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Environment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Based on application use case: indoor vs. outdoor , degree of multipath (e.g. dense distribution of moving machinery), degree of external interference, industrial process control vs. power grid vs. vehicular (intra-/inter-vehicle)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Stability of specified resources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(Time duration? Required for mobility)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Temporal dynamics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Measurement spec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For experiment predictability/repeatability in the presence of “uncontrollable properties of interest”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 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Bottom level: system-level interface (e.g., between sites and clearinghouses), specific/concrete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System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Node location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Radio: freq, modulation, tx. power set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Wireless channel: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path loss (large scale, small scale)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delay spread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 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Abstraction for link/neighborhood/linkSet?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Clustered link properties of links associated with same node, in a close spatial domain?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Link set?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Correlation across links?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Sensor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Computing platform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Environment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(overall) path loss, (overall) delay spread (in multipath environment), co-existing networks/external interfering networks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Measurement capability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 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NDL classes &amp; properties [to be extended]  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Basic classes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Location, device, interface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Basic properties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locatedAt, name, description, capacity, encodingType, encodingLabel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hasInterface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connectedTo, switchedTo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Sensornet classes &amp; properties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Radio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Wireless spectrum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Modulation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Network stack (MAC, addressing, routing etc): whether include in a spec depends on whether the corresponding network stack is programmable: if no, should include as RSpec; otherwise, a part of experiment spec to identify the “missing” stack component(s)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Sensor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Sensed attribute(s)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Sensing radius/sensitivity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Neighborhood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Correlation among links etc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Environment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Based on application use cases: indoor vs. outdoor, degree of multipath (e.g. dense distribution of moving machinery), degree of external interference, industrial process control vs. power grid vs. vehicular (intra-/inter-vehicle)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Measurement capability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Measured attributes, fidelity/frequency etc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General properties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hasReliability/Stability/Predictability/Repeatability </a:t>
            </a:r>
          </a:p>
          <a:p>
            <a:pPr defTabSz="482600">
              <a:lnSpc>
                <a:spcPct val="80000"/>
              </a:lnSpc>
            </a:pPr>
            <a:r>
              <a:rPr kumimoji="1" lang="en-US" sz="300" smtClean="0">
                <a:latin typeface="Calibri" pitchFamily="34" charset="0"/>
              </a:rPr>
              <a:t>specific attributes to specify resource/system *-bility</a:t>
            </a:r>
          </a:p>
          <a:p>
            <a:pPr defTabSz="482600" eaLnBrk="1" hangingPunct="1">
              <a:lnSpc>
                <a:spcPct val="80000"/>
              </a:lnSpc>
              <a:spcBef>
                <a:spcPct val="0"/>
              </a:spcBef>
            </a:pPr>
            <a:endParaRPr lang="en-US" sz="30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43BBA-575D-4E69-8444-68D3DD8D2209}" type="slidenum">
              <a:rPr lang="ja-JP" altLang="en-US"/>
              <a:pPr/>
              <a:t>25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800" smtClean="0"/>
              <a:t>Network stack (MAC, addressing, routing etc): whether include in a spec depends on whether the corresponding network stack is programmable: if no, should include as RSpec; otherwise, a part of experiment spec to identify the “missing” stack component(s)</a:t>
            </a:r>
          </a:p>
          <a:p>
            <a:pPr>
              <a:lnSpc>
                <a:spcPct val="80000"/>
              </a:lnSpc>
            </a:pPr>
            <a:r>
              <a:rPr lang="en-US" sz="800" smtClean="0"/>
              <a:t>Sensor </a:t>
            </a:r>
          </a:p>
          <a:p>
            <a:pPr>
              <a:lnSpc>
                <a:spcPct val="80000"/>
              </a:lnSpc>
            </a:pPr>
            <a:r>
              <a:rPr lang="en-US" sz="800" smtClean="0"/>
              <a:t>	Sensed attribute(s)</a:t>
            </a:r>
          </a:p>
          <a:p>
            <a:pPr>
              <a:lnSpc>
                <a:spcPct val="80000"/>
              </a:lnSpc>
            </a:pPr>
            <a:r>
              <a:rPr lang="en-US" sz="800" smtClean="0"/>
              <a:t>	Sensing radius/sensitivity</a:t>
            </a:r>
          </a:p>
          <a:p>
            <a:pPr>
              <a:lnSpc>
                <a:spcPct val="80000"/>
              </a:lnSpc>
            </a:pPr>
            <a:r>
              <a:rPr lang="en-US" sz="800" smtClean="0"/>
              <a:t>Neighborhood  </a:t>
            </a:r>
          </a:p>
          <a:p>
            <a:pPr>
              <a:lnSpc>
                <a:spcPct val="80000"/>
              </a:lnSpc>
            </a:pPr>
            <a:r>
              <a:rPr lang="en-US" sz="800" smtClean="0"/>
              <a:t>	Connectivity: neighborhood size (mean, variance), flat vs. hierarchical structure  </a:t>
            </a:r>
          </a:p>
          <a:p>
            <a:pPr>
              <a:lnSpc>
                <a:spcPct val="80000"/>
              </a:lnSpc>
            </a:pPr>
            <a:r>
              <a:rPr lang="en-US" sz="800" smtClean="0"/>
              <a:t>Environment </a:t>
            </a:r>
          </a:p>
          <a:p>
            <a:pPr>
              <a:lnSpc>
                <a:spcPct val="80000"/>
              </a:lnSpc>
            </a:pPr>
            <a:r>
              <a:rPr lang="en-US" sz="800" smtClean="0"/>
              <a:t>	Based on application use cases: indoor vs. outdoor, degree of multipath (e.g. dense distribution of moving machinery), degree of external interference, industrial process control vs. power grid vs. vehicular (intra-/inter-vehicle) </a:t>
            </a:r>
          </a:p>
          <a:p>
            <a:pPr>
              <a:lnSpc>
                <a:spcPct val="80000"/>
              </a:lnSpc>
            </a:pPr>
            <a:r>
              <a:rPr lang="en-US" sz="800" smtClean="0"/>
              <a:t> </a:t>
            </a:r>
          </a:p>
          <a:p>
            <a:pPr>
              <a:lnSpc>
                <a:spcPct val="80000"/>
              </a:lnSpc>
            </a:pPr>
            <a:r>
              <a:rPr lang="en-US" sz="800" smtClean="0"/>
              <a:t>	(overall) path loss, (overall) delay spread (in multipath environment), co-existing networks/external interfering networks</a:t>
            </a:r>
          </a:p>
          <a:p>
            <a:pPr>
              <a:lnSpc>
                <a:spcPct val="80000"/>
              </a:lnSpc>
            </a:pPr>
            <a:endParaRPr lang="en-US" sz="1300" smtClean="0"/>
          </a:p>
          <a:p>
            <a:pPr lvl="2">
              <a:lnSpc>
                <a:spcPct val="80000"/>
              </a:lnSpc>
            </a:pPr>
            <a:endParaRPr lang="en-US" sz="1300" smtClean="0"/>
          </a:p>
          <a:p>
            <a:pPr>
              <a:lnSpc>
                <a:spcPct val="80000"/>
              </a:lnSpc>
            </a:pPr>
            <a:r>
              <a:rPr lang="en-US" sz="1300" smtClean="0"/>
              <a:t>node location</a:t>
            </a:r>
          </a:p>
          <a:p>
            <a:pPr>
              <a:lnSpc>
                <a:spcPct val="80000"/>
              </a:lnSpc>
            </a:pPr>
            <a:r>
              <a:rPr lang="en-US" sz="1300" smtClean="0"/>
              <a:t>Model wireless environment as part of high-level spec</a:t>
            </a:r>
          </a:p>
          <a:p>
            <a:pPr lvl="1">
              <a:lnSpc>
                <a:spcPct val="80000"/>
              </a:lnSpc>
            </a:pPr>
            <a:r>
              <a:rPr lang="en-US" sz="1100" smtClean="0"/>
              <a:t>map onto low-level properties such as wireless path loss &amp; delay spread</a:t>
            </a:r>
            <a:endParaRPr lang="en-US" sz="80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BBF0B-6B2D-4B12-9CFF-BDA9BB56BBA8}" type="slidenum">
              <a:rPr lang="zh-CN" altLang="en-US"/>
              <a:pPr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31587-9B09-4EFE-AE6D-29F4541AD4D4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31587-9B09-4EFE-AE6D-29F4541AD4D4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wireless interference model (physical vs. protocol)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31587-9B09-4EFE-AE6D-29F4541AD4D4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site specific specification</a:t>
            </a:r>
            <a:br>
              <a:rPr lang="en-US" smtClean="0"/>
            </a:br>
            <a:r>
              <a:rPr lang="en-US" smtClean="0"/>
              <a:t>common spec be abstract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where do we implement things? what questions get answered where?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ORCA support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8D94D-1E57-45DA-B2BC-CDE134E61115}" type="slidenum">
              <a:rPr lang="zh-CN" altLang="en-US"/>
              <a:pPr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2"/>
            <a:r>
              <a:rPr lang="en-US" sz="1800" dirty="0" smtClean="0"/>
              <a:t>Model wireless environment as part of high-level spec</a:t>
            </a:r>
          </a:p>
          <a:p>
            <a:pPr lvl="3"/>
            <a:r>
              <a:rPr lang="en-US" sz="1600" dirty="0" smtClean="0"/>
              <a:t>map onto low-level properties such as wireless path loss &amp; delay spread</a:t>
            </a:r>
          </a:p>
          <a:p>
            <a:pPr marL="0" lvl="1"/>
            <a:endParaRPr lang="en-US" sz="2000" dirty="0" smtClean="0"/>
          </a:p>
          <a:p>
            <a:pPr marL="0" lvl="1"/>
            <a:r>
              <a:rPr lang="en-US" sz="2000" dirty="0" smtClean="0"/>
              <a:t>To address system and environmental uncertainties (for predictable/ repeatable experimentation)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49C6C-580B-45F7-BBCC-15EE40AC46E4}" type="slidenum">
              <a:rPr lang="zh-CN" altLang="en-US"/>
              <a:pPr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Mechanism: Network-centric measurement and embedding</a:t>
            </a:r>
          </a:p>
          <a:p>
            <a:pPr lvl="1"/>
            <a:r>
              <a:rPr lang="en-US" dirty="0" smtClean="0"/>
              <a:t>Passive/active monitoring techniques for characterizing relationships/dependencies</a:t>
            </a:r>
          </a:p>
          <a:p>
            <a:pPr lvl="1"/>
            <a:r>
              <a:rPr lang="en-US" dirty="0" smtClean="0"/>
              <a:t>RSpec embedding </a:t>
            </a:r>
          </a:p>
          <a:p>
            <a:endParaRPr lang="en-US" dirty="0" smtClean="0"/>
          </a:p>
          <a:p>
            <a:r>
              <a:rPr lang="en-US" dirty="0" smtClean="0"/>
              <a:t>Characterize (physical) correlation within wireless networking and sensing</a:t>
            </a:r>
          </a:p>
          <a:p>
            <a:r>
              <a:rPr lang="en-US" dirty="0" smtClean="0"/>
              <a:t>low-level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18CD9-EC33-4350-A883-9FAA3DE4AD44}" type="slidenum">
              <a:rPr lang="zh-CN" altLang="en-US"/>
              <a:pPr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31587-9B09-4EFE-AE6D-29F4541AD4D4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site specific specification</a:t>
            </a:r>
            <a:br>
              <a:rPr lang="en-US" smtClean="0"/>
            </a:br>
            <a:r>
              <a:rPr lang="en-US" smtClean="0"/>
              <a:t>common spec be abstract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where do we implement things? what questions get answered where?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ORCA support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8D94D-1E57-45DA-B2BC-CDE134E61115}" type="slidenum">
              <a:rPr lang="zh-CN" altLang="en-US"/>
              <a:pPr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79538" y="1985963"/>
            <a:ext cx="6126162" cy="138112"/>
          </a:xfrm>
          <a:prstGeom prst="rect">
            <a:avLst/>
          </a:prstGeom>
          <a:solidFill>
            <a:srgbClr val="9999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 b="0">
              <a:solidFill>
                <a:srgbClr val="6666FF"/>
              </a:solidFill>
              <a:ea typeface="宋体" pitchFamily="2" charset="-122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46113" y="1090613"/>
            <a:ext cx="7678737" cy="533400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9913" y="588963"/>
            <a:ext cx="2179637" cy="5672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88963"/>
            <a:ext cx="6386513" cy="5672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88963"/>
            <a:ext cx="8229600" cy="477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536700"/>
            <a:ext cx="4132262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65700" y="1536700"/>
            <a:ext cx="413385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65700" y="3975100"/>
            <a:ext cx="413385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88963"/>
            <a:ext cx="8229600" cy="477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1038" y="1536700"/>
            <a:ext cx="4132262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65700" y="1536700"/>
            <a:ext cx="413385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65700" y="3975100"/>
            <a:ext cx="413385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588963"/>
            <a:ext cx="8229600" cy="477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1038" y="1536700"/>
            <a:ext cx="4132262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65700" y="1536700"/>
            <a:ext cx="413385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1038" y="3975100"/>
            <a:ext cx="4132262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5700" y="3975100"/>
            <a:ext cx="413385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88963"/>
            <a:ext cx="8229600" cy="477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1038" y="1536700"/>
            <a:ext cx="4132262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5700" y="1536700"/>
            <a:ext cx="413385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536700"/>
            <a:ext cx="4132262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5700" y="1536700"/>
            <a:ext cx="41338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1536700"/>
            <a:ext cx="841851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88963"/>
            <a:ext cx="82296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blackGray">
          <a:xfrm>
            <a:off x="0" y="1374775"/>
            <a:ext cx="7899400" cy="74613"/>
          </a:xfrm>
          <a:prstGeom prst="rect">
            <a:avLst/>
          </a:prstGeom>
          <a:solidFill>
            <a:srgbClr val="9999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  <p:sldLayoutId id="2147484157" r:id="rId13"/>
    <p:sldLayoutId id="2147484158" r:id="rId14"/>
    <p:sldLayoutId id="2147484159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SzPct val="6500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SzPct val="110000"/>
        <a:buFont typeface="Symbol" pitchFamily="18" charset="2"/>
        <a:buChar char="-"/>
        <a:defRPr sz="17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Char char="o"/>
        <a:defRPr sz="15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13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13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13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13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wayne.edu/~hzhang/group/projects/NetEyeWithBuilding.JPG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://cast.cse.ohio-state.edu/exscal/images/ExScal%20Florida.jpg" TargetMode="External"/><Relationship Id="rId5" Type="http://schemas.openxmlformats.org/officeDocument/2006/relationships/image" Target="../media/image7.jpeg"/><Relationship Id="rId15" Type="http://schemas.openxmlformats.org/officeDocument/2006/relationships/image" Target="../media/image14.jpe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jpeg"/><Relationship Id="rId14" Type="http://schemas.openxmlformats.org/officeDocument/2006/relationships/hyperlink" Target="http://www.citysense.net/trac/citysense-public/raw-attachment/wiki/WikiStart/streetlight_node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11776"/>
            <a:ext cx="9134475" cy="972574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CN" sz="2600" dirty="0" smtClean="0">
                <a:ea typeface="宋体" pitchFamily="2" charset="-122"/>
              </a:rPr>
              <a:t>LENS: Resource Specification </a:t>
            </a:r>
            <a:br>
              <a:rPr lang="en-US" altLang="zh-CN" sz="2600" dirty="0" smtClean="0">
                <a:ea typeface="宋体" pitchFamily="2" charset="-122"/>
              </a:rPr>
            </a:br>
            <a:r>
              <a:rPr lang="en-US" altLang="zh-CN" sz="2600" dirty="0" smtClean="0">
                <a:ea typeface="宋体" pitchFamily="2" charset="-122"/>
              </a:rPr>
              <a:t>for WSN Experimentation Infrastructures</a:t>
            </a:r>
          </a:p>
        </p:txBody>
      </p:sp>
      <p:pic>
        <p:nvPicPr>
          <p:cNvPr id="3076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415" y="4677601"/>
            <a:ext cx="1147003" cy="112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2417403"/>
            <a:ext cx="9144000" cy="195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5000"/>
              <a:defRPr/>
            </a:pPr>
            <a:r>
              <a:rPr lang="en-US" altLang="zh-TW" sz="16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Xi Ju, </a:t>
            </a:r>
            <a:r>
              <a:rPr lang="en-US" altLang="zh-TW" sz="16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Hongwei Zhang</a:t>
            </a:r>
            <a:r>
              <a:rPr lang="en-US" altLang="zh-TW" sz="16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, 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5000"/>
              <a:defRPr/>
            </a:pPr>
            <a:r>
              <a:rPr lang="en-US" altLang="zh-TW" sz="16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Wenjie</a:t>
            </a:r>
            <a:r>
              <a:rPr lang="en-US" altLang="zh-TW" sz="16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 </a:t>
            </a:r>
            <a:r>
              <a:rPr lang="en-US" altLang="zh-TW" sz="16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Zeng</a:t>
            </a:r>
            <a:r>
              <a:rPr lang="en-US" altLang="zh-TW" sz="16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, </a:t>
            </a:r>
            <a:r>
              <a:rPr lang="en-US" altLang="zh-TW" sz="16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Mukundan</a:t>
            </a:r>
            <a:r>
              <a:rPr lang="en-US" altLang="zh-TW" sz="16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 </a:t>
            </a:r>
            <a:r>
              <a:rPr lang="en-US" altLang="zh-TW" sz="16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Sridharan</a:t>
            </a:r>
            <a:r>
              <a:rPr lang="en-US" altLang="zh-TW" sz="16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, Jing Li, Anish Arora, Rajiv </a:t>
            </a:r>
            <a:r>
              <a:rPr lang="en-US" altLang="zh-TW" sz="16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Ramnath</a:t>
            </a:r>
            <a:r>
              <a:rPr lang="en-US" altLang="zh-TW" sz="16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, </a:t>
            </a:r>
            <a:r>
              <a:rPr lang="en-US" altLang="zh-TW" sz="16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Yufeng</a:t>
            </a:r>
            <a:r>
              <a:rPr lang="en-US" altLang="zh-TW" sz="16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 Xin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5000"/>
              <a:defRPr/>
            </a:pPr>
            <a:endParaRPr lang="en-US" altLang="zh-TW" sz="1600" b="0" dirty="0" smtClean="0"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5000"/>
              <a:defRPr/>
            </a:pPr>
            <a:r>
              <a:rPr lang="en-US" altLang="zh-TW" sz="16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September 19, 2011</a:t>
            </a:r>
            <a:endParaRPr lang="en-US" altLang="zh-CN" sz="1600" b="0" dirty="0" smtClean="0"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1934832" y="4638260"/>
            <a:ext cx="1829974" cy="1169090"/>
            <a:chOff x="2352" y="3176"/>
            <a:chExt cx="775" cy="534"/>
          </a:xfrm>
        </p:grpSpPr>
        <p:pic>
          <p:nvPicPr>
            <p:cNvPr id="13" name="Picture 5" descr="Oldmain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2" y="3176"/>
              <a:ext cx="768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 descr="wayne_state_universit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88" y="3534"/>
              <a:ext cx="43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0021" y="4911171"/>
            <a:ext cx="12287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148" y="588963"/>
            <a:ext cx="8777748" cy="1053024"/>
          </a:xfrm>
          <a:solidFill>
            <a:schemeClr val="accent2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schema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551" y="839497"/>
            <a:ext cx="6902248" cy="544987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 flipV="1">
            <a:off x="6015789" y="4937760"/>
            <a:ext cx="1212784" cy="1925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6200000" flipH="1">
            <a:off x="3647975" y="577515"/>
            <a:ext cx="481263" cy="1347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0800000" flipV="1">
            <a:off x="8016241" y="2810580"/>
            <a:ext cx="376992" cy="1523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 flipV="1">
            <a:off x="8005011" y="3646374"/>
            <a:ext cx="376992" cy="1523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702644" y="3686476"/>
            <a:ext cx="293571" cy="2743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31840" y="677451"/>
            <a:ext cx="8229600" cy="477837"/>
          </a:xfrm>
        </p:spPr>
        <p:txBody>
          <a:bodyPr/>
          <a:lstStyle/>
          <a:p>
            <a:r>
              <a:rPr lang="en-US" smtClean="0"/>
              <a:t>Outline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1038" y="1612900"/>
            <a:ext cx="8418512" cy="47244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LENS design principles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LENS ontology 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FF0000"/>
                </a:solidFill>
              </a:rPr>
              <a:t>LENS in KanseiGenie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Example use cases of LENS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Concluding remarks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672" y="667619"/>
            <a:ext cx="8229600" cy="477837"/>
          </a:xfrm>
        </p:spPr>
        <p:txBody>
          <a:bodyPr/>
          <a:lstStyle/>
          <a:p>
            <a:r>
              <a:rPr lang="en-US" dirty="0" smtClean="0"/>
              <a:t>KanseiGenie in NSF GENI program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92" y="1769291"/>
            <a:ext cx="89820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A:\Hongwei\My Dropbox\Research\publications\LENS\figs\lens-in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921" y="1522420"/>
            <a:ext cx="7815185" cy="4821238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1672" y="668402"/>
            <a:ext cx="8229600" cy="477054"/>
          </a:xfrm>
        </p:spPr>
        <p:txBody>
          <a:bodyPr/>
          <a:lstStyle/>
          <a:p>
            <a:r>
              <a:rPr lang="en-US" dirty="0" smtClean="0"/>
              <a:t>LENS in KanseiGenie Control Framework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44" y="588963"/>
            <a:ext cx="8229600" cy="477837"/>
          </a:xfrm>
        </p:spPr>
        <p:txBody>
          <a:bodyPr/>
          <a:lstStyle/>
          <a:p>
            <a:r>
              <a:rPr lang="en-US" dirty="0" smtClean="0"/>
              <a:t>Example: a Node instance in LENS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6363" y="1485900"/>
            <a:ext cx="61912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2557464" y="1743073"/>
            <a:ext cx="1828800" cy="385762"/>
          </a:xfrm>
          <a:prstGeom prst="ellipse">
            <a:avLst/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552704" y="2195511"/>
            <a:ext cx="1828800" cy="385762"/>
          </a:xfrm>
          <a:prstGeom prst="ellipse">
            <a:avLst/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419351" y="5076823"/>
            <a:ext cx="1828800" cy="385762"/>
          </a:xfrm>
          <a:prstGeom prst="ellipse">
            <a:avLst/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31840" y="677451"/>
            <a:ext cx="8229600" cy="477837"/>
          </a:xfrm>
        </p:spPr>
        <p:txBody>
          <a:bodyPr/>
          <a:lstStyle/>
          <a:p>
            <a:r>
              <a:rPr lang="en-US" smtClean="0"/>
              <a:t>Outline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1038" y="1612900"/>
            <a:ext cx="8418512" cy="47244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LENS design principles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LENS ontology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LENS in KanseiGenie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FF0000"/>
                </a:solidFill>
              </a:rPr>
              <a:t>Example use cases of LENS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Concluding remarks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5"/>
          <p:cNvGrpSpPr/>
          <p:nvPr/>
        </p:nvGrpSpPr>
        <p:grpSpPr>
          <a:xfrm>
            <a:off x="0" y="0"/>
            <a:ext cx="9144000" cy="6865619"/>
            <a:chOff x="0" y="0"/>
            <a:chExt cx="9144000" cy="6865619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5116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48" y="4038600"/>
              <a:ext cx="6781800" cy="2827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request in KanseiGenie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8" y="4994274"/>
            <a:ext cx="8418512" cy="53498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string-based experiment specification in KanseiGenie</a:t>
            </a: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31418"/>
            <a:ext cx="9144000" cy="265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1985963" y="2085975"/>
            <a:ext cx="2100262" cy="542925"/>
          </a:xfrm>
          <a:prstGeom prst="ellipse">
            <a:avLst/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89746"/>
            <a:ext cx="8229600" cy="477054"/>
          </a:xfrm>
        </p:spPr>
        <p:txBody>
          <a:bodyPr/>
          <a:lstStyle/>
          <a:p>
            <a:r>
              <a:rPr lang="en-US" dirty="0" smtClean="0"/>
              <a:t>LENS-based resource specification for </a:t>
            </a:r>
            <a:r>
              <a:rPr lang="en-US" dirty="0" err="1" smtClean="0"/>
              <a:t>MoteLab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924" y="1481270"/>
            <a:ext cx="5986462" cy="537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1571625" y="1657344"/>
            <a:ext cx="5857875" cy="914400"/>
          </a:xfrm>
          <a:prstGeom prst="ellipse">
            <a:avLst/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Observable factor: wireless path loss exponent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786" y="5786438"/>
            <a:ext cx="8418512" cy="517525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/>
              <a:t>NetEye</a:t>
            </a:r>
            <a:r>
              <a:rPr lang="en-US" dirty="0" smtClean="0"/>
              <a:t>: 2.61  	</a:t>
            </a:r>
            <a:r>
              <a:rPr lang="en-US" dirty="0" err="1" smtClean="0"/>
              <a:t>Kansei</a:t>
            </a:r>
            <a:r>
              <a:rPr lang="en-US" dirty="0" smtClean="0"/>
              <a:t>: 3.69</a:t>
            </a:r>
            <a:endParaRPr lang="en-US" dirty="0"/>
          </a:p>
        </p:txBody>
      </p:sp>
      <p:pic>
        <p:nvPicPr>
          <p:cNvPr id="62466" name="Picture 2" descr="A:\Hongwei\My Dropbox\Research\publications\LENS\figs\diame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950" y="1485900"/>
            <a:ext cx="53340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experimental infrastructures</a:t>
            </a:r>
          </a:p>
        </p:txBody>
      </p:sp>
      <p:pic>
        <p:nvPicPr>
          <p:cNvPr id="4099" name="Picture 7" descr="http://www.senslab.info/images/thumb/8/87/motelab.png/150px-motela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488" y="3633788"/>
            <a:ext cx="201136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9" descr="http://99.129.111.206/kanseiNG/kansei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8075" y="3611563"/>
            <a:ext cx="174466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336800" y="5589588"/>
            <a:ext cx="2374900" cy="1050925"/>
            <a:chOff x="1840585" y="5535464"/>
            <a:chExt cx="2374958" cy="1051308"/>
          </a:xfrm>
        </p:grpSpPr>
        <p:sp>
          <p:nvSpPr>
            <p:cNvPr id="4123" name="Rounded Rectangle 7"/>
            <p:cNvSpPr>
              <a:spLocks noChangeArrowheads="1"/>
            </p:cNvSpPr>
            <p:nvPr/>
          </p:nvSpPr>
          <p:spPr bwMode="auto">
            <a:xfrm>
              <a:off x="3111182" y="5953225"/>
              <a:ext cx="1104361" cy="63354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b="0"/>
                <a:t>Mirage</a:t>
              </a:r>
            </a:p>
            <a:p>
              <a:pPr algn="ctr"/>
              <a:r>
                <a:rPr lang="en-US" sz="1800" b="0"/>
                <a:t>UMN</a:t>
              </a:r>
            </a:p>
          </p:txBody>
        </p:sp>
        <p:pic>
          <p:nvPicPr>
            <p:cNvPr id="4124" name="Picture 11" descr="http://www-users.cs.umn.edu/~tianhe/MirageTestbe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40585" y="5535464"/>
              <a:ext cx="1383062" cy="1037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42925" y="4556125"/>
            <a:ext cx="2882900" cy="885825"/>
            <a:chOff x="1112165" y="2123268"/>
            <a:chExt cx="2883820" cy="885502"/>
          </a:xfrm>
        </p:grpSpPr>
        <p:sp>
          <p:nvSpPr>
            <p:cNvPr id="4121" name="Rounded Rectangle 9"/>
            <p:cNvSpPr>
              <a:spLocks noChangeArrowheads="1"/>
            </p:cNvSpPr>
            <p:nvPr/>
          </p:nvSpPr>
          <p:spPr bwMode="auto">
            <a:xfrm>
              <a:off x="2891624" y="2293041"/>
              <a:ext cx="1104361" cy="63354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b="0"/>
                <a:t>Mirage</a:t>
              </a:r>
            </a:p>
            <a:p>
              <a:pPr algn="ctr"/>
              <a:r>
                <a:rPr lang="en-US" sz="1800" b="0"/>
                <a:t>Intel</a:t>
              </a:r>
            </a:p>
          </p:txBody>
        </p:sp>
        <p:pic>
          <p:nvPicPr>
            <p:cNvPr id="4122" name="Picture 13" descr="http://www.usenix.org/events/nsdi06/tech/full_papers/ee/ee_html/figs/Fig13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12165" y="2123268"/>
              <a:ext cx="1946533" cy="885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195763" y="4648200"/>
            <a:ext cx="2747962" cy="1233488"/>
            <a:chOff x="5048735" y="4977854"/>
            <a:chExt cx="2746915" cy="1234113"/>
          </a:xfrm>
        </p:grpSpPr>
        <p:sp>
          <p:nvSpPr>
            <p:cNvPr id="4119" name="Rounded Rectangle 13"/>
            <p:cNvSpPr>
              <a:spLocks noChangeArrowheads="1"/>
            </p:cNvSpPr>
            <p:nvPr/>
          </p:nvSpPr>
          <p:spPr bwMode="auto">
            <a:xfrm>
              <a:off x="6580214" y="5470194"/>
              <a:ext cx="1215436" cy="63354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b="0"/>
                <a:t>Tutornet</a:t>
              </a:r>
            </a:p>
            <a:p>
              <a:pPr algn="ctr"/>
              <a:r>
                <a:rPr lang="en-US" sz="1800" b="0"/>
                <a:t>USC</a:t>
              </a:r>
            </a:p>
          </p:txBody>
        </p:sp>
        <p:pic>
          <p:nvPicPr>
            <p:cNvPr id="4120" name="Picture 15" descr="http://enl.usc.edu/projects/peg/architectur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48735" y="4977854"/>
              <a:ext cx="1646533" cy="1234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245225" y="3378200"/>
            <a:ext cx="2540000" cy="1049338"/>
            <a:chOff x="4303901" y="3486841"/>
            <a:chExt cx="2698753" cy="1110881"/>
          </a:xfrm>
        </p:grpSpPr>
        <p:sp>
          <p:nvSpPr>
            <p:cNvPr id="4117" name="Rounded Rectangle 15"/>
            <p:cNvSpPr>
              <a:spLocks noChangeArrowheads="1"/>
            </p:cNvSpPr>
            <p:nvPr/>
          </p:nvSpPr>
          <p:spPr bwMode="auto">
            <a:xfrm>
              <a:off x="5787218" y="3933279"/>
              <a:ext cx="1215436" cy="63354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b="0"/>
                <a:t>NetEye</a:t>
              </a:r>
            </a:p>
            <a:p>
              <a:pPr algn="ctr"/>
              <a:r>
                <a:rPr lang="en-US" sz="1800" b="0"/>
                <a:t>WSU</a:t>
              </a:r>
            </a:p>
          </p:txBody>
        </p:sp>
        <p:pic>
          <p:nvPicPr>
            <p:cNvPr id="4118" name="Picture 17" descr="NetEye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03901" y="3486841"/>
              <a:ext cx="1616451" cy="111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674688" y="1597025"/>
            <a:ext cx="2859087" cy="1225550"/>
            <a:chOff x="457846" y="1472959"/>
            <a:chExt cx="2858791" cy="1225441"/>
          </a:xfrm>
        </p:grpSpPr>
        <p:sp>
          <p:nvSpPr>
            <p:cNvPr id="4115" name="Rounded Rectangle 21"/>
            <p:cNvSpPr>
              <a:spLocks noChangeArrowheads="1"/>
            </p:cNvSpPr>
            <p:nvPr/>
          </p:nvSpPr>
          <p:spPr bwMode="auto">
            <a:xfrm>
              <a:off x="1891977" y="2021841"/>
              <a:ext cx="1424660" cy="63354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b="0"/>
                <a:t>A Line in the Sand</a:t>
              </a:r>
            </a:p>
          </p:txBody>
        </p:sp>
        <p:pic>
          <p:nvPicPr>
            <p:cNvPr id="4116" name="Picture 1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7846" y="1472959"/>
              <a:ext cx="1541435" cy="1225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3776663" y="1674813"/>
            <a:ext cx="2392362" cy="1155700"/>
            <a:chOff x="3683968" y="1503690"/>
            <a:chExt cx="2391368" cy="1155938"/>
          </a:xfrm>
        </p:grpSpPr>
        <p:sp>
          <p:nvSpPr>
            <p:cNvPr id="4113" name="Rounded Rectangle 23"/>
            <p:cNvSpPr>
              <a:spLocks noChangeArrowheads="1"/>
            </p:cNvSpPr>
            <p:nvPr/>
          </p:nvSpPr>
          <p:spPr bwMode="auto">
            <a:xfrm>
              <a:off x="5038134" y="2176805"/>
              <a:ext cx="1037202" cy="47340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b="0"/>
                <a:t>ExScal</a:t>
              </a:r>
            </a:p>
          </p:txBody>
        </p:sp>
        <p:pic>
          <p:nvPicPr>
            <p:cNvPr id="4114" name="Picture 21" descr="See full size image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683968" y="1503690"/>
              <a:ext cx="1430473" cy="115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6411913" y="1720850"/>
            <a:ext cx="2654300" cy="1136650"/>
            <a:chOff x="6335094" y="1503336"/>
            <a:chExt cx="2653922" cy="1137349"/>
          </a:xfrm>
        </p:grpSpPr>
        <p:sp>
          <p:nvSpPr>
            <p:cNvPr id="4111" name="Rounded Rectangle 27"/>
            <p:cNvSpPr>
              <a:spLocks noChangeArrowheads="1"/>
            </p:cNvSpPr>
            <p:nvPr/>
          </p:nvSpPr>
          <p:spPr bwMode="auto">
            <a:xfrm>
              <a:off x="7842141" y="2145808"/>
              <a:ext cx="1146875" cy="4579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b="0"/>
                <a:t>VigilNet</a:t>
              </a:r>
            </a:p>
          </p:txBody>
        </p:sp>
        <p:pic>
          <p:nvPicPr>
            <p:cNvPr id="4112" name="Picture 23" descr="http://www-users.cs.umn.edu/~tianhe/MESS/resear5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35094" y="1503336"/>
              <a:ext cx="1583979" cy="1137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7108825" y="5462588"/>
            <a:ext cx="1476375" cy="1271587"/>
            <a:chOff x="7558545" y="4122549"/>
            <a:chExt cx="1475874" cy="1270862"/>
          </a:xfrm>
        </p:grpSpPr>
        <p:sp>
          <p:nvSpPr>
            <p:cNvPr id="4109" name="Rounded Rectangle 30"/>
            <p:cNvSpPr>
              <a:spLocks noChangeArrowheads="1"/>
            </p:cNvSpPr>
            <p:nvPr/>
          </p:nvSpPr>
          <p:spPr bwMode="auto">
            <a:xfrm>
              <a:off x="7578702" y="4951002"/>
              <a:ext cx="1425844" cy="44240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b="0"/>
                <a:t>CitySense</a:t>
              </a:r>
            </a:p>
          </p:txBody>
        </p:sp>
        <p:pic>
          <p:nvPicPr>
            <p:cNvPr id="4110" name="Picture 25" descr="See full size image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558545" y="4122549"/>
              <a:ext cx="1475874" cy="86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89746"/>
            <a:ext cx="8229600" cy="477054"/>
          </a:xfrm>
        </p:spPr>
        <p:txBody>
          <a:bodyPr/>
          <a:lstStyle/>
          <a:p>
            <a:r>
              <a:rPr lang="en-US" dirty="0" smtClean="0"/>
              <a:t>Controllable factor: node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2" y="5672137"/>
            <a:ext cx="8418512" cy="885825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Control nodes locations and thus inter-node separation to achieve desired network diameter </a:t>
            </a:r>
            <a:endParaRPr lang="en-US" dirty="0"/>
          </a:p>
        </p:txBody>
      </p:sp>
      <p:pic>
        <p:nvPicPr>
          <p:cNvPr id="63490" name="Picture 2" descr="A:\Hongwei\My Dropbox\Research\publications\LENS\figs\diameter-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1457325"/>
            <a:ext cx="53340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31840" y="677451"/>
            <a:ext cx="8229600" cy="477837"/>
          </a:xfrm>
        </p:spPr>
        <p:txBody>
          <a:bodyPr/>
          <a:lstStyle/>
          <a:p>
            <a:r>
              <a:rPr lang="en-US" smtClean="0"/>
              <a:t>Outline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1038" y="1612900"/>
            <a:ext cx="8418512" cy="47244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LENS design principles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LENS ontology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LENS in KanseiGenie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Example use cases of LENS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FF0000"/>
                </a:solidFill>
              </a:rPr>
              <a:t>Concluding remarks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42900" y="1600495"/>
            <a:ext cx="8801100" cy="4724400"/>
          </a:xfrm>
        </p:spPr>
        <p:txBody>
          <a:bodyPr/>
          <a:lstStyle/>
          <a:p>
            <a:r>
              <a:rPr lang="en-US" sz="2000" dirty="0" smtClean="0"/>
              <a:t>LENS as a basis for predictable/repeatable WSN experiments</a:t>
            </a:r>
          </a:p>
          <a:p>
            <a:pPr lvl="1"/>
            <a:r>
              <a:rPr lang="en-US" sz="1800" dirty="0" smtClean="0"/>
              <a:t>LENS integrated with the KanseiGenie control framework</a:t>
            </a:r>
          </a:p>
          <a:p>
            <a:r>
              <a:rPr lang="en-US" sz="2000" dirty="0" smtClean="0"/>
              <a:t>LENS-based experimental modeling &amp; analysis (in progress) </a:t>
            </a:r>
          </a:p>
          <a:p>
            <a:pPr lvl="1"/>
            <a:r>
              <a:rPr lang="en-US" sz="1800" dirty="0" smtClean="0"/>
              <a:t>Measurement services </a:t>
            </a:r>
          </a:p>
          <a:p>
            <a:pPr lvl="1"/>
            <a:r>
              <a:rPr lang="en-US" sz="1800" dirty="0" smtClean="0"/>
              <a:t>Protocol/network performance prediction 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Other directions</a:t>
            </a:r>
          </a:p>
          <a:p>
            <a:pPr lvl="1"/>
            <a:r>
              <a:rPr lang="en-US" sz="1800" dirty="0" smtClean="0"/>
              <a:t>High-level spec: heterogeneous use cases and abstractions</a:t>
            </a:r>
          </a:p>
          <a:p>
            <a:pPr lvl="1"/>
            <a:r>
              <a:rPr lang="en-US" sz="1800" dirty="0" smtClean="0"/>
              <a:t>Integration: sensor network , mesh network, vehicular network, cellular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903"/>
            <a:ext cx="9144000" cy="1246495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LENS: Language for Embedded Networked Sensing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schema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2033" y="1170511"/>
            <a:ext cx="6660340" cy="5258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588963"/>
            <a:ext cx="8610600" cy="3001962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Backup slides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99993"/>
            <a:ext cx="9144000" cy="954107"/>
          </a:xfrm>
        </p:spPr>
        <p:txBody>
          <a:bodyPr/>
          <a:lstStyle/>
          <a:p>
            <a:r>
              <a:rPr lang="en-US" sz="2800" dirty="0" smtClean="0"/>
              <a:t>Principle #4: </a:t>
            </a:r>
            <a:br>
              <a:rPr lang="en-US" sz="2800" dirty="0" smtClean="0"/>
            </a:br>
            <a:r>
              <a:rPr lang="en-US" sz="2800" dirty="0" smtClean="0"/>
              <a:t>Embrace heterogeneity/diversity in RSpec</a:t>
            </a:r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6038" y="1600200"/>
            <a:ext cx="9147175" cy="4719638"/>
          </a:xfrm>
        </p:spPr>
        <p:txBody>
          <a:bodyPr/>
          <a:lstStyle/>
          <a:p>
            <a:r>
              <a:rPr lang="en-US" sz="2200" dirty="0" smtClean="0"/>
              <a:t>Heterogeneity in resource and resource ontology</a:t>
            </a:r>
          </a:p>
          <a:p>
            <a:pPr lvl="1"/>
            <a:r>
              <a:rPr lang="en-US" sz="2000" dirty="0" smtClean="0"/>
              <a:t>No consensus on basic issues such as WSN addressing (IP or not)</a:t>
            </a:r>
            <a:endParaRPr lang="en-US" sz="1200" dirty="0" smtClean="0"/>
          </a:p>
          <a:p>
            <a:r>
              <a:rPr lang="en-US" sz="2200" dirty="0" smtClean="0"/>
              <a:t>Heterogeneity in RSpec use cases  </a:t>
            </a:r>
          </a:p>
          <a:p>
            <a:pPr lvl="1"/>
            <a:r>
              <a:rPr lang="en-US" sz="2000" dirty="0" smtClean="0"/>
              <a:t>Multiple levels of abstraction: low-level specs for system interactions, high-level specs for researchers and opt-in users</a:t>
            </a:r>
          </a:p>
          <a:p>
            <a:pPr lvl="2"/>
            <a:endParaRPr lang="en-US" sz="1800" dirty="0" smtClean="0"/>
          </a:p>
          <a:p>
            <a:pPr lvl="2"/>
            <a:endParaRPr lang="en-US" sz="1800" dirty="0" smtClean="0"/>
          </a:p>
          <a:p>
            <a:r>
              <a:rPr lang="en-US" sz="2200" dirty="0" smtClean="0"/>
              <a:t>Mechanism: Enable ontology mapping</a:t>
            </a:r>
          </a:p>
          <a:p>
            <a:pPr lvl="1"/>
            <a:r>
              <a:rPr lang="en-US" sz="2000" dirty="0" smtClean="0"/>
              <a:t>From high-level spec to low-level spec</a:t>
            </a:r>
          </a:p>
          <a:p>
            <a:pPr lvl="1"/>
            <a:r>
              <a:rPr lang="en-US" sz="2000" dirty="0" smtClean="0"/>
              <a:t>Between heterogeneous low-level specs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LENS: examples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Radio</a:t>
            </a:r>
          </a:p>
          <a:p>
            <a:pPr lvl="1"/>
            <a:r>
              <a:rPr lang="en-US" smtClean="0"/>
              <a:t>High-level: standard-based spec such as Zigbee and WiMedia</a:t>
            </a:r>
          </a:p>
          <a:p>
            <a:pPr lvl="1"/>
            <a:r>
              <a:rPr lang="en-US" smtClean="0"/>
              <a:t>Low-level: wireless spectrum, modulation , (programmable) network stack</a:t>
            </a:r>
          </a:p>
          <a:p>
            <a:pPr lvl="1"/>
            <a:endParaRPr lang="en-US" smtClean="0"/>
          </a:p>
          <a:p>
            <a:r>
              <a:rPr lang="en-US" smtClean="0"/>
              <a:t>Neighborhood</a:t>
            </a:r>
          </a:p>
          <a:p>
            <a:pPr lvl="1"/>
            <a:r>
              <a:rPr lang="en-US" smtClean="0"/>
              <a:t>High-level: connectivity (e.g., neighborhood size)</a:t>
            </a:r>
          </a:p>
          <a:p>
            <a:pPr lvl="1"/>
            <a:r>
              <a:rPr lang="en-US" smtClean="0"/>
              <a:t>Low-level:  node location, link properties, </a:t>
            </a:r>
            <a:r>
              <a:rPr lang="en-US" i="1" smtClean="0"/>
              <a:t>correlation among links </a:t>
            </a:r>
            <a:r>
              <a:rPr lang="en-US" smtClean="0"/>
              <a:t>…</a:t>
            </a:r>
          </a:p>
          <a:p>
            <a:pPr lvl="1"/>
            <a:endParaRPr lang="en-US" smtClean="0"/>
          </a:p>
          <a:p>
            <a:r>
              <a:rPr lang="en-US" smtClean="0"/>
              <a:t>Environment </a:t>
            </a:r>
          </a:p>
          <a:p>
            <a:pPr lvl="1"/>
            <a:r>
              <a:rPr lang="en-US" smtClean="0"/>
              <a:t>High-level: application context (e.g., home vs. industrial) </a:t>
            </a:r>
          </a:p>
          <a:p>
            <a:pPr lvl="1"/>
            <a:r>
              <a:rPr lang="en-US" smtClean="0"/>
              <a:t>Low-level: path loss, </a:t>
            </a:r>
            <a:r>
              <a:rPr lang="en-US" i="1" smtClean="0"/>
              <a:t>interference from co-existing nets </a:t>
            </a:r>
            <a:r>
              <a:rPr lang="en-US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51676"/>
            <a:ext cx="9097482" cy="52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035"/>
            <a:ext cx="8229600" cy="477837"/>
          </a:xfrm>
          <a:solidFill>
            <a:schemeClr val="accent2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4485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8715" y="4659175"/>
            <a:ext cx="70770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 bwMode="auto">
          <a:xfrm>
            <a:off x="-198780" y="0"/>
            <a:ext cx="9799983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045" y="2710811"/>
            <a:ext cx="82693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No specification for </a:t>
            </a:r>
          </a:p>
          <a:p>
            <a:pPr algn="ctr">
              <a:lnSpc>
                <a:spcPct val="150000"/>
              </a:lnSpc>
            </a:pPr>
            <a:r>
              <a:rPr lang="en-US" sz="3600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Channels/LINKs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Lack of experiment predictability/repeatability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1038" y="1593852"/>
            <a:ext cx="8418512" cy="4724400"/>
          </a:xfrm>
        </p:spPr>
        <p:txBody>
          <a:bodyPr/>
          <a:lstStyle/>
          <a:p>
            <a:r>
              <a:rPr lang="en-US" dirty="0" smtClean="0"/>
              <a:t>Conflicting experiment observations</a:t>
            </a:r>
          </a:p>
          <a:p>
            <a:pPr lvl="1"/>
            <a:r>
              <a:rPr lang="en-US" dirty="0" smtClean="0"/>
              <a:t>E.g., data collection protocol for periodic monitoring vs. </a:t>
            </a:r>
            <a:r>
              <a:rPr lang="en-US" dirty="0" err="1" smtClean="0"/>
              <a:t>bursty</a:t>
            </a:r>
            <a:r>
              <a:rPr lang="en-US" dirty="0" smtClean="0"/>
              <a:t> events</a:t>
            </a:r>
          </a:p>
          <a:p>
            <a:pPr>
              <a:buNone/>
            </a:pPr>
            <a:r>
              <a:rPr lang="en-US" dirty="0" smtClean="0"/>
              <a:t>    Major cause: many uncertainty factors are left unspecified, unmeasured, and implicit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WSN resource specification is difficult</a:t>
            </a:r>
          </a:p>
          <a:p>
            <a:pPr lvl="1"/>
            <a:r>
              <a:rPr lang="en-US" dirty="0" smtClean="0"/>
              <a:t>Complex dynamics and uncertainties in WSN</a:t>
            </a:r>
          </a:p>
          <a:p>
            <a:pPr lvl="1"/>
            <a:r>
              <a:rPr lang="en-US" dirty="0" smtClean="0"/>
              <a:t>Heterogeneous platforms, protocols, and applications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Our contribution</a:t>
            </a:r>
          </a:p>
          <a:p>
            <a:pPr lvl="1"/>
            <a:r>
              <a:rPr lang="en-US" dirty="0" smtClean="0"/>
              <a:t>LENS: Language for Embedded Networked Sensing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31840" y="677451"/>
            <a:ext cx="8229600" cy="477837"/>
          </a:xfrm>
        </p:spPr>
        <p:txBody>
          <a:bodyPr/>
          <a:lstStyle/>
          <a:p>
            <a:r>
              <a:rPr lang="en-US" smtClean="0"/>
              <a:t>Outline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1038" y="1612900"/>
            <a:ext cx="8418512" cy="47244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LENS design principles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LENS ontology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LENS in KanseiGenie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Example use cases of LENS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Concluding remarks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589746"/>
            <a:ext cx="8229600" cy="477054"/>
          </a:xfrm>
        </p:spPr>
        <p:txBody>
          <a:bodyPr/>
          <a:lstStyle/>
          <a:p>
            <a:r>
              <a:rPr lang="en-US" dirty="0" smtClean="0"/>
              <a:t>Principle #1: Controllability vs. observability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1566196"/>
            <a:ext cx="9342438" cy="5041900"/>
          </a:xfrm>
        </p:spPr>
        <p:txBody>
          <a:bodyPr/>
          <a:lstStyle/>
          <a:p>
            <a:r>
              <a:rPr lang="en-US" sz="2200" dirty="0" smtClean="0"/>
              <a:t>Distinguish specified properties as </a:t>
            </a:r>
            <a:r>
              <a:rPr lang="en-US" sz="2200" i="1" dirty="0" smtClean="0"/>
              <a:t>controlled </a:t>
            </a:r>
            <a:r>
              <a:rPr lang="en-US" sz="2200" dirty="0" smtClean="0"/>
              <a:t>or </a:t>
            </a:r>
            <a:r>
              <a:rPr lang="en-US" sz="2200" i="1" dirty="0" smtClean="0"/>
              <a:t>observed</a:t>
            </a:r>
            <a:endParaRPr lang="en-US" sz="2200" dirty="0" smtClean="0"/>
          </a:p>
          <a:p>
            <a:pPr lvl="1"/>
            <a:r>
              <a:rPr lang="en-US" sz="2000" dirty="0" smtClean="0"/>
              <a:t>Controllable factors: co-channel interference …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 smtClean="0"/>
              <a:t>    Observable-only factors: slow time-varying wireless path loss …</a:t>
            </a:r>
          </a:p>
          <a:p>
            <a:pPr lvl="1">
              <a:buFont typeface="Wingdings" pitchFamily="2" charset="2"/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Controllability is context-specific: control by “choice” in WSN federations</a:t>
            </a:r>
          </a:p>
          <a:p>
            <a:pPr lvl="2"/>
            <a:r>
              <a:rPr lang="en-US" sz="1800" dirty="0" smtClean="0"/>
              <a:t>Path loss exponent …</a:t>
            </a:r>
          </a:p>
          <a:p>
            <a:pPr lvl="2"/>
            <a:endParaRPr lang="en-US" sz="1800" dirty="0" smtClean="0"/>
          </a:p>
          <a:p>
            <a:r>
              <a:rPr lang="en-US" sz="2200" dirty="0" smtClean="0"/>
              <a:t>System choose/maintains controllable factors, and monitor/measures observable factors</a:t>
            </a:r>
          </a:p>
          <a:p>
            <a:r>
              <a:rPr lang="en-US" sz="2200" dirty="0" smtClean="0"/>
              <a:t>Users request </a:t>
            </a:r>
            <a:r>
              <a:rPr lang="en-US" sz="2200" i="1" dirty="0" err="1" smtClean="0"/>
              <a:t>satisfiability</a:t>
            </a:r>
            <a:r>
              <a:rPr lang="en-US" sz="2200" dirty="0" smtClean="0"/>
              <a:t> of controllable factors and </a:t>
            </a:r>
            <a:r>
              <a:rPr lang="en-US" sz="2200" i="1" dirty="0" smtClean="0"/>
              <a:t>measurement</a:t>
            </a:r>
            <a:r>
              <a:rPr lang="en-US" sz="2200" dirty="0" smtClean="0"/>
              <a:t> of observable factors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589746"/>
            <a:ext cx="8229600" cy="477054"/>
          </a:xfrm>
        </p:spPr>
        <p:txBody>
          <a:bodyPr/>
          <a:lstStyle/>
          <a:p>
            <a:r>
              <a:rPr lang="en-US" dirty="0" smtClean="0"/>
              <a:t>Principle #2: Network-centric specification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36525" y="1625600"/>
            <a:ext cx="9007475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Enable reasoning about </a:t>
            </a:r>
            <a:r>
              <a:rPr lang="en-US" i="1" dirty="0" smtClean="0"/>
              <a:t>relationship/ dependencies </a:t>
            </a:r>
            <a:r>
              <a:rPr lang="en-US" dirty="0" smtClean="0"/>
              <a:t>among resources</a:t>
            </a:r>
          </a:p>
          <a:p>
            <a:pPr lvl="1"/>
            <a:r>
              <a:rPr lang="en-US" dirty="0" smtClean="0"/>
              <a:t>Channel relation (e.g., path loss) between nodes</a:t>
            </a:r>
          </a:p>
          <a:p>
            <a:pPr lvl="2"/>
            <a:r>
              <a:rPr lang="en-US" dirty="0" smtClean="0"/>
              <a:t>Transmission scheduling </a:t>
            </a:r>
          </a:p>
          <a:p>
            <a:pPr lvl="1"/>
            <a:r>
              <a:rPr lang="en-US" dirty="0" smtClean="0"/>
              <a:t>Correlation among links </a:t>
            </a:r>
          </a:p>
          <a:p>
            <a:pPr lvl="2"/>
            <a:r>
              <a:rPr lang="en-US" dirty="0" smtClean="0"/>
              <a:t>Broadcast, opportunistic routing </a:t>
            </a:r>
          </a:p>
          <a:p>
            <a:pPr lvl="1"/>
            <a:r>
              <a:rPr lang="en-US" dirty="0" smtClean="0"/>
              <a:t>Dependencies among node, radio, and spectrum </a:t>
            </a:r>
          </a:p>
          <a:p>
            <a:pPr lvl="2"/>
            <a:r>
              <a:rPr lang="en-US" dirty="0" smtClean="0"/>
              <a:t>Multi-channel scheduling</a:t>
            </a:r>
          </a:p>
          <a:p>
            <a:pPr lvl="1"/>
            <a:r>
              <a:rPr lang="en-US" dirty="0" smtClean="0"/>
              <a:t>Geometric relation among nodes</a:t>
            </a:r>
          </a:p>
          <a:p>
            <a:pPr lvl="2"/>
            <a:r>
              <a:rPr lang="en-US" dirty="0" smtClean="0"/>
              <a:t>Geographic routing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205026"/>
            <a:ext cx="8763000" cy="861774"/>
          </a:xfrm>
        </p:spPr>
        <p:txBody>
          <a:bodyPr/>
          <a:lstStyle/>
          <a:p>
            <a:r>
              <a:rPr lang="en-US" dirty="0" smtClean="0"/>
              <a:t>Principle #3: Whole-lifecycle resource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584325"/>
            <a:ext cx="8418512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Support different use cases in resource management</a:t>
            </a:r>
          </a:p>
          <a:p>
            <a:pPr lvl="1"/>
            <a:r>
              <a:rPr lang="en-US" dirty="0" smtClean="0"/>
              <a:t>Resource delegation/allocation</a:t>
            </a:r>
          </a:p>
          <a:p>
            <a:pPr lvl="1"/>
            <a:r>
              <a:rPr lang="en-US" dirty="0" smtClean="0"/>
              <a:t>Resource request </a:t>
            </a:r>
          </a:p>
          <a:p>
            <a:pPr lvl="1"/>
            <a:r>
              <a:rPr lang="en-US" dirty="0" smtClean="0"/>
              <a:t>Resource monitoring</a:t>
            </a:r>
          </a:p>
          <a:p>
            <a:pPr lvl="2"/>
            <a:r>
              <a:rPr lang="en-US" dirty="0" smtClean="0"/>
              <a:t>E.g., measurement of wireless path loss, monitoring of co-channel interference from external networks</a:t>
            </a:r>
          </a:p>
          <a:p>
            <a:pPr lvl="1"/>
            <a:r>
              <a:rPr lang="en-US" dirty="0" smtClean="0"/>
              <a:t>Resource release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31840" y="677451"/>
            <a:ext cx="8229600" cy="477837"/>
          </a:xfrm>
        </p:spPr>
        <p:txBody>
          <a:bodyPr/>
          <a:lstStyle/>
          <a:p>
            <a:r>
              <a:rPr lang="en-US" smtClean="0"/>
              <a:t>Outline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1038" y="1612900"/>
            <a:ext cx="8418512" cy="47244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LENS design principles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FF0000"/>
                </a:solidFill>
              </a:rPr>
              <a:t>LENS ontology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LENS in KanseiGenie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Example use cases of LENS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Concluding remarks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DSTRIP">
  <a:themeElements>
    <a:clrScheme name="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FFBF0B"/>
      </a:hlink>
      <a:folHlink>
        <a:srgbClr val="CC9900"/>
      </a:folHlink>
    </a:clrScheme>
    <a:fontScheme name="BLDSTRI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DSTRIP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DSTRIP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DSTRIP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DSTRIP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42468</TotalTime>
  <Words>1028</Words>
  <Application>Microsoft Office PowerPoint</Application>
  <PresentationFormat>On-screen Show (4:3)</PresentationFormat>
  <Paragraphs>312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BLDSTRIP</vt:lpstr>
      <vt:lpstr>LENS: Resource Specification  for WSN Experimentation Infrastructures</vt:lpstr>
      <vt:lpstr>WSN experimental infrastructures</vt:lpstr>
      <vt:lpstr>Slide 3</vt:lpstr>
      <vt:lpstr>Lack of experiment predictability/repeatability </vt:lpstr>
      <vt:lpstr>Outline </vt:lpstr>
      <vt:lpstr>Principle #1: Controllability vs. observability</vt:lpstr>
      <vt:lpstr>Principle #2: Network-centric specification</vt:lpstr>
      <vt:lpstr>Principle #3: Whole-lifecycle resource management </vt:lpstr>
      <vt:lpstr>Outline </vt:lpstr>
      <vt:lpstr>Slide 10</vt:lpstr>
      <vt:lpstr>Outline </vt:lpstr>
      <vt:lpstr>KanseiGenie in NSF GENI program</vt:lpstr>
      <vt:lpstr>LENS in KanseiGenie Control Framework</vt:lpstr>
      <vt:lpstr>Example: a Node instance in LENS</vt:lpstr>
      <vt:lpstr>Outline </vt:lpstr>
      <vt:lpstr>Slide 16</vt:lpstr>
      <vt:lpstr>Resource request in KanseiGenie</vt:lpstr>
      <vt:lpstr>LENS-based resource specification for MoteLab</vt:lpstr>
      <vt:lpstr>Observable factor: wireless path loss exponent</vt:lpstr>
      <vt:lpstr>Controllable factor: node location</vt:lpstr>
      <vt:lpstr>Outline </vt:lpstr>
      <vt:lpstr>Concluding remarks</vt:lpstr>
      <vt:lpstr>LENS: Language for Embedded Networked Sensing  </vt:lpstr>
      <vt:lpstr>Backup slides</vt:lpstr>
      <vt:lpstr>Principle #4:  Embrace heterogeneity/diversity in RSpec</vt:lpstr>
      <vt:lpstr>LENS: examples</vt:lpstr>
      <vt:lpstr>Slide 27</vt:lpstr>
    </vt:vector>
  </TitlesOfParts>
  <Company>The Ohio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Kansei A Full Featured WSN Testebd</dc:subject>
  <dc:creator>Anish Arora</dc:creator>
  <cp:lastModifiedBy>Hongwei Zhang</cp:lastModifiedBy>
  <cp:revision>1433</cp:revision>
  <dcterms:created xsi:type="dcterms:W3CDTF">2009-04-22T19:24:48Z</dcterms:created>
  <dcterms:modified xsi:type="dcterms:W3CDTF">2011-09-19T17:52:09Z</dcterms:modified>
</cp:coreProperties>
</file>