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6"/>
  </p:notesMasterIdLst>
  <p:handoutMasterIdLst>
    <p:handoutMasterId r:id="rId37"/>
  </p:handoutMasterIdLst>
  <p:sldIdLst>
    <p:sldId id="266" r:id="rId2"/>
    <p:sldId id="700" r:id="rId3"/>
    <p:sldId id="865" r:id="rId4"/>
    <p:sldId id="837" r:id="rId5"/>
    <p:sldId id="838" r:id="rId6"/>
    <p:sldId id="1026" r:id="rId7"/>
    <p:sldId id="841" r:id="rId8"/>
    <p:sldId id="752" r:id="rId9"/>
    <p:sldId id="409" r:id="rId10"/>
    <p:sldId id="730" r:id="rId11"/>
    <p:sldId id="580" r:id="rId12"/>
    <p:sldId id="607" r:id="rId13"/>
    <p:sldId id="608" r:id="rId14"/>
    <p:sldId id="695" r:id="rId15"/>
    <p:sldId id="581" r:id="rId16"/>
    <p:sldId id="672" r:id="rId17"/>
    <p:sldId id="677" r:id="rId18"/>
    <p:sldId id="1024" r:id="rId19"/>
    <p:sldId id="733" r:id="rId20"/>
    <p:sldId id="1002" r:id="rId21"/>
    <p:sldId id="1003" r:id="rId22"/>
    <p:sldId id="1004" r:id="rId23"/>
    <p:sldId id="1025" r:id="rId24"/>
    <p:sldId id="1005" r:id="rId25"/>
    <p:sldId id="1018" r:id="rId26"/>
    <p:sldId id="1019" r:id="rId27"/>
    <p:sldId id="1006" r:id="rId28"/>
    <p:sldId id="1007" r:id="rId29"/>
    <p:sldId id="1008" r:id="rId30"/>
    <p:sldId id="1009" r:id="rId31"/>
    <p:sldId id="1010" r:id="rId32"/>
    <p:sldId id="1011" r:id="rId33"/>
    <p:sldId id="925" r:id="rId34"/>
    <p:sldId id="1001" r:id="rId35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Symbol" pitchFamily="18" charset="2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003399"/>
    <a:srgbClr val="FF3399"/>
    <a:srgbClr val="3333FF"/>
    <a:srgbClr val="FF0066"/>
    <a:srgbClr val="339933"/>
    <a:srgbClr val="006600"/>
    <a:srgbClr val="FFCC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176" autoAdjust="0"/>
    <p:restoredTop sz="93009" autoAdjust="0"/>
  </p:normalViewPr>
  <p:slideViewPr>
    <p:cSldViewPr>
      <p:cViewPr varScale="1">
        <p:scale>
          <a:sx n="121" d="100"/>
          <a:sy n="121" d="100"/>
        </p:scale>
        <p:origin x="2504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84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0" rIns="94741" bIns="47370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 algn="l" defTabSz="94773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1" tIns="47370" rIns="94741" bIns="47370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FBD7D4B8-105E-417A-BAB4-1B56A341BBA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6741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0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1" rIns="96639" bIns="483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9" tIns="48321" rIns="96639" bIns="4832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6123726-2B2C-4D4A-B0EA-C272E6367F3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7657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LOHAnet#cite_note-binder1-3" TargetMode="External"/><Relationship Id="rId13" Type="http://schemas.openxmlformats.org/officeDocument/2006/relationships/hyperlink" Target="http://en.wikipedia.org/wiki/Marisat" TargetMode="External"/><Relationship Id="rId18" Type="http://schemas.openxmlformats.org/officeDocument/2006/relationships/hyperlink" Target="http://en.wikipedia.org/wiki/GSM" TargetMode="External"/><Relationship Id="rId3" Type="http://schemas.openxmlformats.org/officeDocument/2006/relationships/hyperlink" Target="http://robotics.eecs.berkeley.edu/~pister/290Q/Papers/MAC%20protocols/ALOHA%20abramson%201970.pdf" TargetMode="External"/><Relationship Id="rId7" Type="http://schemas.openxmlformats.org/officeDocument/2006/relationships/hyperlink" Target="http://en.wikipedia.org/wiki/University_of_Hawaii" TargetMode="External"/><Relationship Id="rId12" Type="http://schemas.openxmlformats.org/officeDocument/2006/relationships/hyperlink" Target="http://en.wikipedia.org/wiki/ALOHAnet#cite_note-5" TargetMode="External"/><Relationship Id="rId17" Type="http://schemas.openxmlformats.org/officeDocument/2006/relationships/hyperlink" Target="http://en.wikipedia.org/wiki/ALOHAnet#cite_note-7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en.wikipedia.org/wiki/Wi-Fi" TargetMode="External"/><Relationship Id="rId20" Type="http://schemas.openxmlformats.org/officeDocument/2006/relationships/hyperlink" Target="http://en.wikipedia.org/wiki/GPRS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Computer_network" TargetMode="External"/><Relationship Id="rId11" Type="http://schemas.openxmlformats.org/officeDocument/2006/relationships/hyperlink" Target="http://en.wikipedia.org/wiki/Ethernet" TargetMode="External"/><Relationship Id="rId5" Type="http://schemas.openxmlformats.org/officeDocument/2006/relationships/hyperlink" Target="http://en.wikipedia.org/wiki/ALOHAnet#cite_note-2" TargetMode="External"/><Relationship Id="rId15" Type="http://schemas.openxmlformats.org/officeDocument/2006/relationships/hyperlink" Target="http://en.wikipedia.org/wiki/ALOHAnet#cite_note-6" TargetMode="External"/><Relationship Id="rId10" Type="http://schemas.openxmlformats.org/officeDocument/2006/relationships/hyperlink" Target="http://en.wikipedia.org/wiki/Ultra_high_frequency" TargetMode="External"/><Relationship Id="rId19" Type="http://schemas.openxmlformats.org/officeDocument/2006/relationships/hyperlink" Target="http://en.wikipedia.org/wiki/SMS" TargetMode="External"/><Relationship Id="rId4" Type="http://schemas.openxmlformats.org/officeDocument/2006/relationships/hyperlink" Target="http://en.wikipedia.org/wiki/ALOHAnet#cite_note-abramson1-1" TargetMode="External"/><Relationship Id="rId9" Type="http://schemas.openxmlformats.org/officeDocument/2006/relationships/hyperlink" Target="http://en.wikipedia.org/wiki/ALOHAnet#cite_note-abramson2-4" TargetMode="External"/><Relationship Id="rId14" Type="http://schemas.openxmlformats.org/officeDocument/2006/relationships/hyperlink" Target="http://en.wikipedia.org/wiki/Inmarsat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C67A08-FB51-40AD-9837-EBDA32ED6ED1}" type="slidenum">
              <a:rPr lang="zh-CN" altLang="en-US" smtClean="0"/>
              <a:pPr/>
              <a:t>1</a:t>
            </a:fld>
            <a:endParaRPr lang="en-US" altLang="zh-CN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0" eaLnBrk="1" hangingPunct="1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652223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mean PDR guarantee to instantaneous PDR</a:t>
            </a:r>
            <a:r>
              <a:rPr lang="en-US" baseline="0" dirty="0"/>
              <a:t> guarantee: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Extra SINR margin as a protection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Integrate with other techniques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982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Converges</a:t>
            </a:r>
            <a:r>
              <a:rPr lang="en-US" baseline="0" dirty="0"/>
              <a:t> fast (or faster than </a:t>
            </a:r>
            <a:r>
              <a:rPr lang="en-US" baseline="0" dirty="0" err="1"/>
              <a:t>bootup</a:t>
            </a:r>
            <a:r>
              <a:rPr lang="en-US" baseline="0" dirty="0"/>
              <a:t>), with a median settling time around 18 control steps.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416819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Larger</a:t>
            </a:r>
            <a:r>
              <a:rPr lang="en-US" baseline="0" dirty="0"/>
              <a:t> networks: even lower PDR in other protocols (except SCREAM), but predictably high </a:t>
            </a:r>
            <a:r>
              <a:rPr lang="en-US" baseline="0" dirty="0" err="1"/>
              <a:t>pdr</a:t>
            </a:r>
            <a:r>
              <a:rPr lang="en-US" baseline="0" dirty="0"/>
              <a:t> in PRKS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89455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895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V2V communication standard IEEE 802.11p can only support a transmission rate of 6Mbps - 27Mbps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056277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Spatial correlation: links of distance no more than 30 meters </a:t>
            </a:r>
          </a:p>
          <a:p>
            <a:r>
              <a:rPr lang="en-US" dirty="0"/>
              <a:t>Temporal correlation: time lag of two seconds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527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gPRK</a:t>
            </a:r>
            <a:r>
              <a:rPr lang="en-US" dirty="0"/>
              <a:t> model </a:t>
            </a:r>
            <a:r>
              <a:rPr lang="en-US" i="1" dirty="0"/>
              <a:t>initialization</a:t>
            </a:r>
            <a:r>
              <a:rPr lang="en-US" dirty="0"/>
              <a:t> leveraging spatial interference correlation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3875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</a:t>
            </a:r>
            <a:r>
              <a:rPr lang="en-US" baseline="0" dirty="0"/>
              <a:t> paradigm shift in transportation engineering exist, e.g., 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021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Pre-crash sensing (PCS)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Emergency brake lights (EBL)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Collaborative collision warning (CCW)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Left turn assistant (LTA)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Lane change warning (LCW) 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Traffic signal violation warning (TSV)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Stop sign violation warning (SSV)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Curve speed warning (CSW)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Stop-start 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Platoon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Preview-based fuel economy optimization (PFO)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Low emission zone (LEZ)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Fuel-economy-oriented trip planning (FEP)</a:t>
            </a:r>
          </a:p>
          <a:p>
            <a:endParaRPr lang="en-US" dirty="0"/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Adaptive vehicle tuning (AVT)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Collaborative failure-mode-effect-management (CFEM)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Traffic jam assist (TJA)</a:t>
            </a:r>
          </a:p>
          <a:p>
            <a:r>
              <a:rPr lang="en-US" sz="1200" b="0" i="1" u="none" strike="noStrike" kern="1200" baseline="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Supercruise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with opportunistic lane change (SCLC)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Automated valet/street parking (AP)</a:t>
            </a:r>
          </a:p>
          <a:p>
            <a:endParaRPr lang="en-US" sz="1200" b="0" i="1" u="none" strike="noStrike" kern="1200" baseline="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Extended surrounding sensing (ESS)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Geographic proximity applications (GPA)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Real-time cloud services to vehicle (RTCS)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Remote vehicle command (RVC)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Remote vehicle status (RVS)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Crowd-sourced sensing (CSS)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Delay-insensitive downloads (DID)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Cloud-based diagnostics/prognostics/analytics (CDPA)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Multi-Scale Spatiotemporal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5389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===</a:t>
            </a:r>
          </a:p>
          <a:p>
            <a:pPr>
              <a:lnSpc>
                <a:spcPct val="100000"/>
              </a:lnSpc>
            </a:pPr>
            <a:r>
              <a:rPr lang="en-US" dirty="0"/>
              <a:t>Crash Avoidance Metrics Partnership (CAMP) industry consortium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Ford, GM, Mercedes–Benz, Toyota, Honda, Nissan, Hyundai/Kia, Volkswagen</a:t>
            </a:r>
          </a:p>
          <a:p>
            <a:pPr>
              <a:lnSpc>
                <a:spcPct val="100000"/>
              </a:lnSpc>
            </a:pPr>
            <a:r>
              <a:rPr lang="en-US" dirty="0"/>
              <a:t>USDOT initiatives</a:t>
            </a:r>
          </a:p>
          <a:p>
            <a:pPr lvl="1"/>
            <a:r>
              <a:rPr lang="en-US" dirty="0"/>
              <a:t>Safety Pilot Model Deployment in Ann Arbor</a:t>
            </a:r>
          </a:p>
          <a:p>
            <a:pPr lvl="2"/>
            <a:r>
              <a:rPr lang="en-US" dirty="0"/>
              <a:t>2,800+ vehicles &amp; multiple road side equipment</a:t>
            </a:r>
          </a:p>
          <a:p>
            <a:pPr lvl="1"/>
            <a:r>
              <a:rPr lang="en-US" dirty="0"/>
              <a:t>Planned large scale pilot deployments across USA</a:t>
            </a:r>
          </a:p>
          <a:p>
            <a:pPr lvl="1"/>
            <a:r>
              <a:rPr lang="en-US" dirty="0"/>
              <a:t>Michigan </a:t>
            </a:r>
            <a:r>
              <a:rPr lang="en-US" dirty="0" err="1"/>
              <a:t>testbeds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Safety Pilot Model Deployment in Ann Arbor</a:t>
            </a:r>
          </a:p>
          <a:p>
            <a:pPr lvl="1"/>
            <a:r>
              <a:rPr lang="en-US" dirty="0"/>
              <a:t>2,800+ vehicles &amp; multiple road side equipment</a:t>
            </a:r>
          </a:p>
          <a:p>
            <a:pPr lvl="0"/>
            <a:r>
              <a:rPr lang="en-US" dirty="0"/>
              <a:t>Michigan </a:t>
            </a:r>
            <a:r>
              <a:rPr lang="en-US" dirty="0" err="1"/>
              <a:t>testbed</a:t>
            </a:r>
            <a:r>
              <a:rPr lang="en-US" dirty="0"/>
              <a:t>(s)</a:t>
            </a:r>
          </a:p>
          <a:p>
            <a:pPr lvl="1"/>
            <a:r>
              <a:rPr lang="en-US" dirty="0"/>
              <a:t>79+ roadside equipment sites</a:t>
            </a:r>
          </a:p>
          <a:p>
            <a:pPr marL="1200150" lvl="2" indent="-285750">
              <a:lnSpc>
                <a:spcPct val="90000"/>
              </a:lnSpc>
              <a:buClr>
                <a:srgbClr val="504785"/>
              </a:buClr>
              <a:buFont typeface="Wingdings" pitchFamily="2" charset="2"/>
              <a:buChar char="p"/>
              <a:defRPr/>
            </a:pPr>
            <a:r>
              <a:rPr lang="en-US" dirty="0"/>
              <a:t>12 freeway, 42 signalized intersections</a:t>
            </a:r>
          </a:p>
          <a:p>
            <a:pPr marL="1200150" lvl="2" indent="-285750">
              <a:lnSpc>
                <a:spcPct val="90000"/>
              </a:lnSpc>
              <a:buClr>
                <a:srgbClr val="504785"/>
              </a:buClr>
              <a:buFont typeface="Wingdings" pitchFamily="2" charset="2"/>
              <a:buChar char="p"/>
              <a:defRPr/>
            </a:pPr>
            <a:r>
              <a:rPr lang="en-US" dirty="0"/>
              <a:t>45 square miles of coverage</a:t>
            </a:r>
          </a:p>
          <a:p>
            <a:pPr marL="1200150" lvl="2" indent="-285750">
              <a:lnSpc>
                <a:spcPct val="90000"/>
              </a:lnSpc>
              <a:buClr>
                <a:srgbClr val="504785"/>
              </a:buClr>
              <a:buFont typeface="Wingdings" pitchFamily="2" charset="2"/>
              <a:buChar char="p"/>
              <a:defRPr/>
            </a:pPr>
            <a:r>
              <a:rPr lang="en-US" dirty="0"/>
              <a:t>75 center-line miles of roadway</a:t>
            </a:r>
          </a:p>
          <a:p>
            <a:pPr lvl="3">
              <a:lnSpc>
                <a:spcPct val="90000"/>
              </a:lnSpc>
              <a:buClr>
                <a:schemeClr val="folHlink"/>
              </a:buClr>
              <a:defRPr/>
            </a:pPr>
            <a:r>
              <a:rPr lang="en-US" dirty="0"/>
              <a:t>Interstate and divided highway: ~32 center-line miles</a:t>
            </a:r>
          </a:p>
          <a:p>
            <a:pPr lvl="3">
              <a:lnSpc>
                <a:spcPct val="90000"/>
              </a:lnSpc>
              <a:buClr>
                <a:schemeClr val="folHlink"/>
              </a:buClr>
              <a:defRPr/>
            </a:pPr>
            <a:r>
              <a:rPr lang="en-US" dirty="0"/>
              <a:t>Signalized intersections: ~43 center-line miles</a:t>
            </a:r>
          </a:p>
          <a:p>
            <a:pPr lvl="1"/>
            <a:r>
              <a:rPr lang="en-US" dirty="0"/>
              <a:t>10 vehicles with on-board equipment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Electronic equipment cost over 60% of overall vehicle cost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lvl="0" eaLnBrk="1" hangingPunct="1"/>
            <a:r>
              <a:rPr lang="en-US" altLang="zh-CN" dirty="0">
                <a:ea typeface="宋体" pitchFamily="2" charset="-122"/>
              </a:rPr>
              <a:t>Smart transportation</a:t>
            </a:r>
          </a:p>
          <a:p>
            <a:pPr lvl="1" eaLnBrk="1" hangingPunct="1"/>
            <a:r>
              <a:rPr lang="en-US" altLang="zh-CN" dirty="0">
                <a:ea typeface="宋体" pitchFamily="2" charset="-122"/>
              </a:rPr>
              <a:t>DSRC/IEEE802.11p, WAVE</a:t>
            </a:r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0646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Having vehicles coordinate</a:t>
            </a:r>
            <a:r>
              <a:rPr lang="en-US" baseline="0" dirty="0"/>
              <a:t> their driving behavior based on in-situ road and traffic conditions can also significantly enhance fuel efficiency and reduce emissions. For instance, by having vehicles form platoons and coordinate their acceleration, deceleration, and inter-vehicle distance, we can easily save up to 16% fuel consumption based on existing road tests. In transportation, every 1% fuel savings is actually significant! </a:t>
            </a:r>
            <a:endParaRPr lang="en-US" dirty="0"/>
          </a:p>
          <a:p>
            <a:endParaRPr lang="en-US" dirty="0"/>
          </a:p>
          <a:p>
            <a:r>
              <a:rPr lang="en-US" dirty="0"/>
              <a:t>===</a:t>
            </a:r>
          </a:p>
          <a:p>
            <a:r>
              <a:rPr lang="en-US" dirty="0"/>
              <a:t>Grand Cooperative Driving Challenge, Netherlands (2011)</a:t>
            </a:r>
          </a:p>
          <a:p>
            <a:r>
              <a:rPr lang="en-US" dirty="0"/>
              <a:t>Safe Road Trains for the Environment (SARTRE), Sweden (2009-2012)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Field trials showed 8%-16% reduction in fuel consumption from semi-automated 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‘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road trains</a:t>
            </a:r>
            <a:r>
              <a:rPr lang="ko-KR" alt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(SARTRE, Energy ITS)</a:t>
            </a:r>
            <a:endParaRPr lang="en-US" dirty="0"/>
          </a:p>
          <a:p>
            <a:endParaRPr lang="en-US" dirty="0"/>
          </a:p>
          <a:p>
            <a:r>
              <a:rPr lang="en-US" dirty="0"/>
              <a:t>SARTRE project: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Observations from SARTRE project: 10-20% fuel economy savings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Up</a:t>
            </a:r>
            <a:r>
              <a:rPr lang="en-US" baseline="0" dirty="0"/>
              <a:t> to 90 miles per hour with inter-vehicle distance no more than four meters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6010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Other</a:t>
            </a:r>
            <a:r>
              <a:rPr lang="en-US" baseline="0" dirty="0"/>
              <a:t> paradigm shift in transportation engineering exist, e.g., in 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1289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>
                <a:effectLst/>
              </a:rPr>
              <a:t>N. Abramson (1970). </a:t>
            </a:r>
            <a:r>
              <a:rPr lang="en-US" dirty="0">
                <a:effectLst/>
                <a:hlinkClick r:id="rId3"/>
              </a:rPr>
              <a:t>"The ALOHA System - Another Alternative for Computer Communications"</a:t>
            </a:r>
            <a:r>
              <a:rPr lang="en-US" dirty="0">
                <a:effectLst/>
              </a:rPr>
              <a:t> (PDF). </a:t>
            </a:r>
            <a:r>
              <a:rPr lang="en-US" i="1" dirty="0">
                <a:effectLst/>
              </a:rPr>
              <a:t>Proc. 1970 Fall Joint Computer Conference</a:t>
            </a:r>
            <a:r>
              <a:rPr lang="en-US" dirty="0">
                <a:effectLst/>
              </a:rPr>
              <a:t>. AFIPS Press</a:t>
            </a:r>
            <a:endParaRPr lang="en-US" b="1" dirty="0"/>
          </a:p>
          <a:p>
            <a:pPr rtl="0"/>
            <a:endParaRPr lang="en-US" b="1" dirty="0"/>
          </a:p>
          <a:p>
            <a:pPr rtl="0"/>
            <a:r>
              <a:rPr lang="en-US" b="1" dirty="0" err="1"/>
              <a:t>ALOHAnet</a:t>
            </a:r>
            <a:r>
              <a:rPr lang="en-US" dirty="0"/>
              <a:t>, also known as the </a:t>
            </a:r>
            <a:r>
              <a:rPr lang="en-US" b="1" dirty="0"/>
              <a:t>ALOHA System</a:t>
            </a:r>
            <a:r>
              <a:rPr lang="en-US" dirty="0"/>
              <a:t>,</a:t>
            </a:r>
            <a:r>
              <a:rPr lang="en-US" baseline="30000" dirty="0">
                <a:hlinkClick r:id="rId4"/>
              </a:rPr>
              <a:t>[1]</a:t>
            </a:r>
            <a:r>
              <a:rPr lang="en-US" baseline="30000" dirty="0">
                <a:hlinkClick r:id="rId5"/>
              </a:rPr>
              <a:t>[2]</a:t>
            </a:r>
            <a:r>
              <a:rPr lang="en-US" dirty="0"/>
              <a:t> or simply </a:t>
            </a:r>
            <a:r>
              <a:rPr lang="en-US" b="1" dirty="0"/>
              <a:t>ALOHA</a:t>
            </a:r>
            <a:r>
              <a:rPr lang="en-US" dirty="0"/>
              <a:t>, was a pioneering </a:t>
            </a:r>
            <a:r>
              <a:rPr lang="en-US" dirty="0">
                <a:hlinkClick r:id="rId6" tooltip="Computer network"/>
              </a:rPr>
              <a:t>computer networking</a:t>
            </a:r>
            <a:r>
              <a:rPr lang="en-US" dirty="0"/>
              <a:t> system developed at the </a:t>
            </a:r>
            <a:r>
              <a:rPr lang="en-US" dirty="0">
                <a:hlinkClick r:id="rId7" tooltip="University of Hawaii"/>
              </a:rPr>
              <a:t>University of Hawaii</a:t>
            </a:r>
            <a:r>
              <a:rPr lang="en-US" dirty="0"/>
              <a:t>. </a:t>
            </a:r>
            <a:r>
              <a:rPr lang="en-US" dirty="0" err="1"/>
              <a:t>ALOHAnet</a:t>
            </a:r>
            <a:r>
              <a:rPr lang="en-US" dirty="0"/>
              <a:t> became operational in June, 1971, providing the first public demonstration of a wireless packet data network.</a:t>
            </a:r>
            <a:r>
              <a:rPr lang="en-US" baseline="30000" dirty="0">
                <a:hlinkClick r:id="rId8"/>
              </a:rPr>
              <a:t>[3]</a:t>
            </a:r>
            <a:r>
              <a:rPr lang="en-US" baseline="30000" dirty="0">
                <a:hlinkClick r:id="rId9"/>
              </a:rPr>
              <a:t>[4]</a:t>
            </a:r>
            <a:endParaRPr lang="en-US" dirty="0"/>
          </a:p>
          <a:p>
            <a:pPr rtl="0"/>
            <a:r>
              <a:rPr lang="en-US" dirty="0"/>
              <a:t>The </a:t>
            </a:r>
            <a:r>
              <a:rPr lang="en-US" dirty="0" err="1"/>
              <a:t>ALOHAnet</a:t>
            </a:r>
            <a:r>
              <a:rPr lang="en-US" dirty="0"/>
              <a:t> used a new method of medium access (ALOHA random access) and experimental </a:t>
            </a:r>
            <a:r>
              <a:rPr lang="en-US" dirty="0">
                <a:hlinkClick r:id="rId10" tooltip="Ultra high frequency"/>
              </a:rPr>
              <a:t>ultra high frequency</a:t>
            </a:r>
            <a:r>
              <a:rPr lang="en-US" dirty="0"/>
              <a:t> (UHF) for its operation, since frequency assignments for communications to and from a computer were not available for commercial applications in the 1970s. But even before such frequencies were assigned there were two other media available for the application of an ALOHA channel – cables and satellites. In the 1970s ALOHA random access was employed in the widely used </a:t>
            </a:r>
            <a:r>
              <a:rPr lang="en-US" dirty="0">
                <a:hlinkClick r:id="rId11" tooltip="Ethernet"/>
              </a:rPr>
              <a:t>Ethernet</a:t>
            </a:r>
            <a:r>
              <a:rPr lang="en-US" dirty="0"/>
              <a:t> cable based network</a:t>
            </a:r>
            <a:r>
              <a:rPr lang="en-US" baseline="30000" dirty="0">
                <a:hlinkClick r:id="rId12"/>
              </a:rPr>
              <a:t>[5]</a:t>
            </a:r>
            <a:r>
              <a:rPr lang="en-US" dirty="0"/>
              <a:t> and then in the </a:t>
            </a:r>
            <a:r>
              <a:rPr lang="en-US" dirty="0" err="1">
                <a:hlinkClick r:id="rId13" tooltip="Marisat"/>
              </a:rPr>
              <a:t>Marisat</a:t>
            </a:r>
            <a:r>
              <a:rPr lang="en-US" dirty="0"/>
              <a:t> (now </a:t>
            </a:r>
            <a:r>
              <a:rPr lang="en-US" dirty="0">
                <a:hlinkClick r:id="rId14" tooltip="Inmarsat"/>
              </a:rPr>
              <a:t>Inmarsat</a:t>
            </a:r>
            <a:r>
              <a:rPr lang="en-US" dirty="0"/>
              <a:t>) satellite network.</a:t>
            </a:r>
            <a:r>
              <a:rPr lang="en-US" baseline="30000" dirty="0">
                <a:hlinkClick r:id="rId15"/>
              </a:rPr>
              <a:t>[6]</a:t>
            </a:r>
            <a:endParaRPr lang="en-US" dirty="0"/>
          </a:p>
          <a:p>
            <a:pPr rtl="0"/>
            <a:r>
              <a:rPr lang="en-US" dirty="0"/>
              <a:t>In the early 1980s frequencies for mobile networks became available, and in 1985 frequencies suitable for what became known as </a:t>
            </a:r>
            <a:r>
              <a:rPr lang="en-US" dirty="0">
                <a:hlinkClick r:id="rId16" tooltip="Wi-Fi"/>
              </a:rPr>
              <a:t>Wi-Fi</a:t>
            </a:r>
            <a:r>
              <a:rPr lang="en-US" dirty="0"/>
              <a:t> were allocated in the US. These regulatory developments made it possible to use the ALOHA random access techniques in both Wi-Fi and in mobile telephone networks.</a:t>
            </a:r>
          </a:p>
          <a:p>
            <a:pPr rtl="0"/>
            <a:r>
              <a:rPr lang="en-US" dirty="0"/>
              <a:t>ALOHA channels were used in a limited way in the 1980s in 1G mobile phones for signaling and control purposes.</a:t>
            </a:r>
            <a:r>
              <a:rPr lang="en-US" baseline="30000" dirty="0">
                <a:hlinkClick r:id="rId17"/>
              </a:rPr>
              <a:t>[7]</a:t>
            </a:r>
            <a:r>
              <a:rPr lang="en-US" dirty="0"/>
              <a:t> In the late 1980s, the European </a:t>
            </a:r>
            <a:r>
              <a:rPr lang="en-US" dirty="0" err="1"/>
              <a:t>standardisation</a:t>
            </a:r>
            <a:r>
              <a:rPr lang="en-US" dirty="0"/>
              <a:t> group </a:t>
            </a:r>
            <a:r>
              <a:rPr lang="en-US" dirty="0">
                <a:hlinkClick r:id="rId18" tooltip="GSM"/>
              </a:rPr>
              <a:t>GSM</a:t>
            </a:r>
            <a:r>
              <a:rPr lang="en-US" dirty="0"/>
              <a:t> who worked on the Pan-European Digital mobile communication system GSM greatly expanded the use of ALOHA channels for access to radio channels in mobile telephony. In addition </a:t>
            </a:r>
            <a:r>
              <a:rPr lang="en-US" dirty="0">
                <a:hlinkClick r:id="rId19" tooltip="SMS"/>
              </a:rPr>
              <a:t>SMS</a:t>
            </a:r>
            <a:r>
              <a:rPr lang="en-US" dirty="0"/>
              <a:t> message texting was implemented in 2G mobile phones. </a:t>
            </a:r>
            <a:r>
              <a:rPr lang="en-US"/>
              <a:t>In the early 2000s additional ALOHA channels were added to 2.5G and 3G mobile phones with the widespread introduction of </a:t>
            </a:r>
            <a:r>
              <a:rPr lang="en-US">
                <a:hlinkClick r:id="rId20" tooltip="GPRS"/>
              </a:rPr>
              <a:t>GPRS</a:t>
            </a:r>
            <a:r>
              <a:rPr lang="en-US"/>
              <a:t>, using a slotted ALOHA random access channel combined with a version of the Reservation ALOHA scheme first analyzed by a group at BBN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8594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basic</a:t>
            </a:r>
            <a:r>
              <a:rPr lang="en-US" baseline="0" dirty="0"/>
              <a:t> reason for the low performance of existing protocols is due the lack of a wireless interference model that can serve as a basis for designing distributed protocols for predictable </a:t>
            </a:r>
            <a:r>
              <a:rPr lang="en-US" baseline="0"/>
              <a:t>interference model.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20479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Signal-strength-based definition can deal with wireless channel irregularity</a:t>
            </a:r>
          </a:p>
          <a:p>
            <a:pPr marL="0" marR="0" lvl="1" indent="0" algn="l" defTabSz="9142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2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===</a:t>
            </a:r>
          </a:p>
          <a:p>
            <a:pPr marL="0" marR="0" lvl="1" indent="0" algn="l" defTabSz="9142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 can be searched via local, control-theoretic approach </a:t>
            </a:r>
          </a:p>
          <a:p>
            <a:pPr marL="0" lvl="1" defTabSz="914291">
              <a:defRPr/>
            </a:pPr>
            <a:endParaRPr lang="en-US" dirty="0"/>
          </a:p>
          <a:p>
            <a:pPr marL="0" lvl="1" defTabSz="914291">
              <a:defRPr/>
            </a:pPr>
            <a:r>
              <a:rPr lang="en-US" dirty="0"/>
              <a:t>Based</a:t>
            </a:r>
            <a:r>
              <a:rPr lang="en-US" baseline="0" dirty="0"/>
              <a:t> on the result above, we propose the Physical-</a:t>
            </a:r>
            <a:r>
              <a:rPr lang="en-US" baseline="0" dirty="0" err="1"/>
              <a:t>Raio</a:t>
            </a:r>
            <a:r>
              <a:rPr lang="en-US" baseline="0" dirty="0"/>
              <a:t>-K model. </a:t>
            </a:r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r>
              <a:rPr lang="en-US" baseline="0" dirty="0"/>
              <a:t>Given a transmission from the sender to the receiver, the PRK model define a (signal-strength-based exclusive) region; the boundary of this exclusive region is such that an interferer will only one of k-</a:t>
            </a:r>
            <a:r>
              <a:rPr lang="en-US" baseline="0" dirty="0" err="1"/>
              <a:t>th</a:t>
            </a:r>
            <a:r>
              <a:rPr lang="en-US" baseline="0" dirty="0"/>
              <a:t> of received signal strength between the sender and the receiver.  </a:t>
            </a:r>
            <a:r>
              <a:rPr lang="en-US" altLang="zh-CN" baseline="0" dirty="0"/>
              <a:t>For any nodes outside this region, PRK model </a:t>
            </a:r>
            <a:r>
              <a:rPr lang="en-US" baseline="0" dirty="0"/>
              <a:t>ignores its interference. For example, the interference from Node C’s transmission will be </a:t>
            </a:r>
            <a:r>
              <a:rPr lang="en-US" baseline="0" dirty="0" err="1"/>
              <a:t>ingored</a:t>
            </a:r>
            <a:r>
              <a:rPr lang="en-US" baseline="0" dirty="0"/>
              <a:t> in PRK model.</a:t>
            </a:r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r>
              <a:rPr lang="en-US" baseline="0" dirty="0"/>
              <a:t>In the presence of dynamic interference, The value of K can change promptly so that the link quality is always above the threshold </a:t>
            </a:r>
            <a:r>
              <a:rPr lang="en-US" baseline="0" dirty="0" err="1"/>
              <a:t>T_pdr</a:t>
            </a:r>
            <a:r>
              <a:rPr lang="en-US" baseline="0" dirty="0"/>
              <a:t>.</a:t>
            </a:r>
          </a:p>
          <a:p>
            <a:pPr marL="0" lvl="1" defTabSz="914291">
              <a:defRPr/>
            </a:pPr>
            <a:endParaRPr lang="en-US" dirty="0"/>
          </a:p>
          <a:p>
            <a:pPr marL="0" lvl="1" defTabSz="914291">
              <a:defRPr/>
            </a:pPr>
            <a:r>
              <a:rPr lang="en-US" baseline="0" dirty="0"/>
              <a:t>Therefore, PRK model can facilitate the distributed protocol design while ensure the </a:t>
            </a:r>
            <a:r>
              <a:rPr lang="en-US" baseline="0" dirty="0" err="1"/>
              <a:t>relibility</a:t>
            </a:r>
            <a:r>
              <a:rPr lang="en-US" baseline="0" dirty="0"/>
              <a:t>.</a:t>
            </a:r>
          </a:p>
          <a:p>
            <a:pPr marL="0" lvl="1" defTabSz="914291">
              <a:defRPr/>
            </a:pPr>
            <a:endParaRPr lang="en-US" dirty="0"/>
          </a:p>
          <a:p>
            <a:pPr marL="0" lvl="1" defTabSz="914291">
              <a:defRPr/>
            </a:pPr>
            <a:r>
              <a:rPr lang="en-US" dirty="0"/>
              <a:t>As</a:t>
            </a:r>
            <a:r>
              <a:rPr lang="en-US" baseline="0" dirty="0"/>
              <a:t> may notice that t</a:t>
            </a:r>
            <a:r>
              <a:rPr lang="en-US" dirty="0"/>
              <a:t>here is no closed</a:t>
            </a:r>
            <a:r>
              <a:rPr lang="en-US" baseline="0" dirty="0"/>
              <a:t>-form </a:t>
            </a:r>
            <a:r>
              <a:rPr lang="en-US" baseline="0" dirty="0" err="1"/>
              <a:t>formular</a:t>
            </a:r>
            <a:r>
              <a:rPr lang="en-US" baseline="0" dirty="0"/>
              <a:t> for K. But if you look at the model carefully, all parameters, received signal strength and the reliability,  are locally  measurable. The K can be searched via local, control-theoretic approach.</a:t>
            </a:r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r>
              <a:rPr lang="en-US" baseline="0" dirty="0"/>
              <a:t>We define the PRK model based on signal strength instead of geographic distance based on two reason: 1). The signal strength is locally  measurable; 2). It can deal with wireless channel irregularity, (such as different transmission power or non-uniform signal attenuation, as we shown here).</a:t>
            </a:r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endParaRPr lang="en-US" baseline="0" dirty="0"/>
          </a:p>
          <a:p>
            <a:pPr marL="0" lvl="1" defTabSz="914291">
              <a:defRPr/>
            </a:pPr>
            <a:r>
              <a:rPr lang="en-US" baseline="0" dirty="0"/>
              <a:t>As link quality is online, locally </a:t>
            </a:r>
            <a:r>
              <a:rPr lang="en-US" baseline="0" dirty="0" err="1"/>
              <a:t>meaured</a:t>
            </a:r>
            <a:r>
              <a:rPr lang="en-US" baseline="0" dirty="0"/>
              <a:t> metric. It can be obtained through real-time, data-driven, passive measurement. </a:t>
            </a:r>
            <a:endParaRPr lang="en-US" dirty="0"/>
          </a:p>
          <a:p>
            <a:pPr marL="0" lvl="1" defTabSz="914291">
              <a:defRPr/>
            </a:pPr>
            <a:endParaRPr lang="en-US" dirty="0"/>
          </a:p>
          <a:p>
            <a:pPr marL="0" lvl="1" defTabSz="914291">
              <a:defRPr/>
            </a:pPr>
            <a:r>
              <a:rPr lang="en-US" dirty="0"/>
              <a:t>It</a:t>
            </a:r>
            <a:r>
              <a:rPr lang="en-US" baseline="0" dirty="0"/>
              <a:t> is desirable to use the minimum k that ensure a certain link quality, since it tends to avoid throughput loss cased by using any unnecessarily large K.</a:t>
            </a:r>
          </a:p>
          <a:p>
            <a:pPr marL="0" lvl="1" defTabSz="914291">
              <a:defRPr/>
            </a:pPr>
            <a:endParaRPr lang="en-US" dirty="0"/>
          </a:p>
          <a:p>
            <a:pPr marL="0" lvl="1" defTabSz="914291">
              <a:defRPr/>
            </a:pPr>
            <a:r>
              <a:rPr lang="en-US" dirty="0"/>
              <a:t>where P(</a:t>
            </a:r>
            <a:r>
              <a:rPr lang="en-US" dirty="0" err="1"/>
              <a:t>ni</a:t>
            </a:r>
            <a:r>
              <a:rPr lang="en-US" dirty="0"/>
              <a:t>, nr) and P(ns, nr) is the strength of signals reaching nr from </a:t>
            </a:r>
            <a:r>
              <a:rPr lang="en-US" dirty="0" err="1"/>
              <a:t>ni</a:t>
            </a:r>
            <a:r>
              <a:rPr lang="en-US" dirty="0"/>
              <a:t> and ns respectively, and</a:t>
            </a:r>
          </a:p>
          <a:p>
            <a:pPr marL="0" lvl="1" defTabSz="914291">
              <a:defRPr/>
            </a:pPr>
            <a:r>
              <a:rPr lang="en-US" dirty="0"/>
              <a:t>Benefits of PRK model:</a:t>
            </a:r>
          </a:p>
          <a:p>
            <a:pPr marL="0" lvl="1" defTabSz="914291">
              <a:defRPr/>
            </a:pPr>
            <a:r>
              <a:rPr lang="en-US" dirty="0"/>
              <a:t> 1. K(ns, nr, </a:t>
            </a:r>
            <a:r>
              <a:rPr lang="en-US" dirty="0" err="1"/>
              <a:t>Tpdr</a:t>
            </a:r>
            <a:r>
              <a:rPr lang="en-US" dirty="0"/>
              <a:t>) is chosen such that the  probability of nr successfully receiving packets from ns is at least </a:t>
            </a:r>
            <a:r>
              <a:rPr lang="en-US" dirty="0" err="1"/>
              <a:t>Tpdr</a:t>
            </a:r>
            <a:r>
              <a:rPr lang="en-US" dirty="0"/>
              <a:t> in the presence of interference from all concurrent transmitters</a:t>
            </a:r>
          </a:p>
          <a:p>
            <a:pPr marL="0" lvl="1" defTabSz="91429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123726-2B2C-4D4A-B0EA-C272E6367F31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3072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11430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5814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zh-CN"/>
              <a:t> Hongwei Zhang, Wayne State University, April 14, 2014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90BC6588-10EF-4503-8389-7841F9211D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0975" y="304800"/>
            <a:ext cx="1947863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2775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81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724400"/>
          </a:xfrm>
        </p:spPr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93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  <a:p>
            <a:pPr lvl="4"/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75000"/>
        </a:spcBef>
        <a:spcAft>
          <a:spcPct val="500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rgbClr val="504785"/>
        </a:buClr>
        <a:buSzPct val="55000"/>
        <a:buFont typeface="Wingdings" pitchFamily="2" charset="2"/>
        <a:buChar char="p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50000"/>
        </a:lnSpc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752600"/>
            <a:ext cx="8458200" cy="12192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sz="2800" dirty="0"/>
              <a:t>Cyber-Physical Scheduling for Predictable Reliability of Inter-Vehicle Communications</a:t>
            </a:r>
            <a:endParaRPr lang="en-US" altLang="zh-CN" sz="2800" dirty="0">
              <a:ea typeface="宋体" pitchFamily="2" charset="-122"/>
            </a:endParaRPr>
          </a:p>
        </p:txBody>
      </p:sp>
      <p:sp>
        <p:nvSpPr>
          <p:cNvPr id="9" name="Subtitle 3"/>
          <p:cNvSpPr>
            <a:spLocks noGrp="1"/>
          </p:cNvSpPr>
          <p:nvPr>
            <p:ph type="subTitle" idx="1"/>
          </p:nvPr>
        </p:nvSpPr>
        <p:spPr>
          <a:xfrm>
            <a:off x="624396" y="3402291"/>
            <a:ext cx="7833804" cy="788709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600"/>
              </a:spcAft>
            </a:pPr>
            <a:r>
              <a:rPr lang="en-US" sz="1600" dirty="0" err="1">
                <a:solidFill>
                  <a:schemeClr val="accent5">
                    <a:lumMod val="25000"/>
                  </a:schemeClr>
                </a:solidFill>
              </a:rPr>
              <a:t>Chuan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 Li, </a:t>
            </a:r>
            <a:r>
              <a:rPr lang="en-US" sz="1600" dirty="0">
                <a:solidFill>
                  <a:srgbClr val="FF0000"/>
                </a:solidFill>
              </a:rPr>
              <a:t>Hongwei Zhang,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33CC"/>
                </a:solidFill>
              </a:rPr>
              <a:t>Jayanthi Rao,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accent5">
                    <a:lumMod val="25000"/>
                  </a:schemeClr>
                </a:solidFill>
              </a:rPr>
              <a:t>Le Yi Wang, George Yin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6324600"/>
            <a:ext cx="2362200" cy="4191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BB44D6-800D-7D47-B50A-EAE056C4E489}"/>
              </a:ext>
            </a:extLst>
          </p:cNvPr>
          <p:cNvSpPr txBox="1"/>
          <p:nvPr/>
        </p:nvSpPr>
        <p:spPr>
          <a:xfrm>
            <a:off x="-4579959" y="63304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6" descr="wayne_state_university">
            <a:extLst>
              <a:ext uri="{FF2B5EF4-FFF2-40B4-BE49-F238E27FC236}">
                <a16:creationId xmlns:a16="http://schemas.microsoft.com/office/drawing/2014/main" id="{CF2B16A8-AF43-B945-814E-975520F78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524606"/>
            <a:ext cx="975804" cy="391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http://mms.businesswire.com/media/20130610005324/en/372097/5/ford_logo_vector_down.jpg">
            <a:extLst>
              <a:ext uri="{FF2B5EF4-FFF2-40B4-BE49-F238E27FC236}">
                <a16:creationId xmlns:a16="http://schemas.microsoft.com/office/drawing/2014/main" id="{A238918F-C708-8342-A529-AEB09735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37" y="4534083"/>
            <a:ext cx="1174863" cy="40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C622B6-5F84-B74A-948D-2A0AF1D04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97" y="4499783"/>
            <a:ext cx="1280604" cy="416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763000" cy="2819400"/>
          </a:xfrm>
        </p:spPr>
        <p:txBody>
          <a:bodyPr/>
          <a:lstStyle/>
          <a:p>
            <a:r>
              <a:rPr lang="en-US" dirty="0"/>
              <a:t>Suitable for designing distributed protocols:</a:t>
            </a:r>
          </a:p>
          <a:p>
            <a:pPr lvl="1"/>
            <a:r>
              <a:rPr lang="en-US" dirty="0"/>
              <a:t>Both signal strength and link reliability are </a:t>
            </a:r>
            <a:r>
              <a:rPr lang="en-US" i="1" dirty="0"/>
              <a:t>locally measurable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is </a:t>
            </a:r>
            <a:r>
              <a:rPr lang="en-US" i="1" dirty="0"/>
              <a:t>locally controllable</a:t>
            </a:r>
          </a:p>
          <a:p>
            <a:r>
              <a:rPr lang="en-US" dirty="0"/>
              <a:t>Generally applicable </a:t>
            </a:r>
          </a:p>
          <a:p>
            <a:pPr lvl="1"/>
            <a:r>
              <a:rPr lang="en-US" dirty="0"/>
              <a:t>Only assumption: non-increasing “BER vs. SINR” function 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3581400" y="1818640"/>
            <a:ext cx="5181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100000"/>
              </a:lnSpc>
              <a:buNone/>
            </a:pPr>
            <a:r>
              <a:rPr lang="en-US" sz="1600" b="0" kern="0" dirty="0"/>
              <a:t>Given a transmission from </a:t>
            </a:r>
            <a:r>
              <a:rPr lang="en-US" sz="1600" b="0" i="1" kern="0" dirty="0"/>
              <a:t>S</a:t>
            </a:r>
            <a:r>
              <a:rPr lang="en-US" sz="1600" b="0" kern="0" dirty="0"/>
              <a:t> to </a:t>
            </a:r>
            <a:r>
              <a:rPr lang="en-US" sz="1600" b="0" i="1" kern="0" dirty="0"/>
              <a:t>R</a:t>
            </a:r>
            <a:r>
              <a:rPr lang="en-US" sz="1600" b="0" kern="0" dirty="0"/>
              <a:t>, a concurrent transmitter </a:t>
            </a:r>
            <a:r>
              <a:rPr lang="en-US" sz="1600" b="0" i="1" kern="0" dirty="0"/>
              <a:t>C </a:t>
            </a:r>
            <a:r>
              <a:rPr lang="en-US" sz="1600" b="0" kern="0" dirty="0"/>
              <a:t> is regarded as not interfering with the reception at </a:t>
            </a:r>
            <a:r>
              <a:rPr lang="en-US" sz="1600" b="0" i="1" kern="0" dirty="0"/>
              <a:t>R </a:t>
            </a:r>
            <a:r>
              <a:rPr lang="en-US" sz="1600" b="0" kern="0" dirty="0"/>
              <a:t> </a:t>
            </a:r>
            <a:r>
              <a:rPr lang="en-US" sz="1600" b="0" kern="0" dirty="0" err="1"/>
              <a:t>iff</a:t>
            </a:r>
            <a:r>
              <a:rPr lang="en-US" sz="1600" b="0" kern="0" dirty="0"/>
              <a:t>.</a:t>
            </a:r>
          </a:p>
        </p:txBody>
      </p:sp>
      <p:sp>
        <p:nvSpPr>
          <p:cNvPr id="14" name="Freeform 13"/>
          <p:cNvSpPr/>
          <p:nvPr/>
        </p:nvSpPr>
        <p:spPr bwMode="auto">
          <a:xfrm>
            <a:off x="1219200" y="1808480"/>
            <a:ext cx="1737360" cy="1666240"/>
          </a:xfrm>
          <a:custGeom>
            <a:avLst/>
            <a:gdLst>
              <a:gd name="connsiteX0" fmla="*/ 1600200 w 1737360"/>
              <a:gd name="connsiteY0" fmla="*/ 474980 h 1666240"/>
              <a:gd name="connsiteX1" fmla="*/ 441960 w 1737360"/>
              <a:gd name="connsiteY1" fmla="*/ 63500 h 1666240"/>
              <a:gd name="connsiteX2" fmla="*/ 15240 w 1737360"/>
              <a:gd name="connsiteY2" fmla="*/ 855980 h 1666240"/>
              <a:gd name="connsiteX3" fmla="*/ 350520 w 1737360"/>
              <a:gd name="connsiteY3" fmla="*/ 1328420 h 1666240"/>
              <a:gd name="connsiteX4" fmla="*/ 609600 w 1737360"/>
              <a:gd name="connsiteY4" fmla="*/ 1663700 h 1666240"/>
              <a:gd name="connsiteX5" fmla="*/ 1264920 w 1737360"/>
              <a:gd name="connsiteY5" fmla="*/ 1313180 h 1666240"/>
              <a:gd name="connsiteX6" fmla="*/ 1600200 w 1737360"/>
              <a:gd name="connsiteY6" fmla="*/ 474980 h 166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7360" h="1666240">
                <a:moveTo>
                  <a:pt x="1600200" y="474980"/>
                </a:moveTo>
                <a:cubicBezTo>
                  <a:pt x="1463040" y="266700"/>
                  <a:pt x="706120" y="0"/>
                  <a:pt x="441960" y="63500"/>
                </a:cubicBezTo>
                <a:cubicBezTo>
                  <a:pt x="177800" y="127000"/>
                  <a:pt x="30480" y="645160"/>
                  <a:pt x="15240" y="855980"/>
                </a:cubicBezTo>
                <a:cubicBezTo>
                  <a:pt x="0" y="1066800"/>
                  <a:pt x="251460" y="1193800"/>
                  <a:pt x="350520" y="1328420"/>
                </a:cubicBezTo>
                <a:cubicBezTo>
                  <a:pt x="449580" y="1463040"/>
                  <a:pt x="457200" y="1666240"/>
                  <a:pt x="609600" y="1663700"/>
                </a:cubicBezTo>
                <a:cubicBezTo>
                  <a:pt x="762000" y="1661160"/>
                  <a:pt x="1102360" y="1511300"/>
                  <a:pt x="1264920" y="1313180"/>
                </a:cubicBezTo>
                <a:cubicBezTo>
                  <a:pt x="1427480" y="1115060"/>
                  <a:pt x="1737360" y="683260"/>
                  <a:pt x="1600200" y="474980"/>
                </a:cubicBezTo>
                <a:close/>
              </a:path>
            </a:pathLst>
          </a:custGeom>
          <a:solidFill>
            <a:srgbClr val="FF0000">
              <a:alpha val="22000"/>
            </a:srgbClr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6200"/>
            <a:ext cx="7793038" cy="1143000"/>
          </a:xfrm>
        </p:spPr>
        <p:txBody>
          <a:bodyPr/>
          <a:lstStyle/>
          <a:p>
            <a:r>
              <a:rPr lang="en-US" dirty="0"/>
              <a:t>Physical-Ratio-K (PRK) Interference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896288"/>
              </p:ext>
            </p:extLst>
          </p:nvPr>
        </p:nvGraphicFramePr>
        <p:xfrm>
          <a:off x="4940300" y="2754948"/>
          <a:ext cx="19939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40" name="Equation" r:id="rId4" imgW="1143000" imgH="457200" progId="Equation.3">
                  <p:embed/>
                </p:oleObj>
              </mc:Choice>
              <mc:Fallback>
                <p:oleObj name="Equation" r:id="rId4" imgW="11430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2754948"/>
                        <a:ext cx="1993900" cy="79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5105400" y="3200400"/>
            <a:ext cx="0" cy="2946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6210300" y="2514600"/>
            <a:ext cx="190500" cy="2529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644709" y="3505200"/>
            <a:ext cx="0" cy="3149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172200" y="3429000"/>
            <a:ext cx="0" cy="31496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1143000" y="258064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905000" y="265684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6466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8320" y="27990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R</a:t>
            </a:r>
          </a:p>
        </p:txBody>
      </p:sp>
      <p:grpSp>
        <p:nvGrpSpPr>
          <p:cNvPr id="8" name="Group 19"/>
          <p:cNvGrpSpPr/>
          <p:nvPr/>
        </p:nvGrpSpPr>
        <p:grpSpPr>
          <a:xfrm>
            <a:off x="2667000" y="2961640"/>
            <a:ext cx="609600" cy="381000"/>
            <a:chOff x="7391400" y="4038600"/>
            <a:chExt cx="609600" cy="381000"/>
          </a:xfrm>
        </p:grpSpPr>
        <p:sp>
          <p:nvSpPr>
            <p:cNvPr id="9" name="Oval 8"/>
            <p:cNvSpPr/>
            <p:nvPr/>
          </p:nvSpPr>
          <p:spPr bwMode="auto">
            <a:xfrm>
              <a:off x="7467600" y="40386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solidFill>
                <a:srgbClr val="00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宋体" pitchFamily="2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391400" y="4050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1" dirty="0">
                  <a:solidFill>
                    <a:srgbClr val="006600"/>
                  </a:solidFill>
                  <a:latin typeface="+mn-lt"/>
                </a:rPr>
                <a:t>C</a:t>
              </a:r>
            </a:p>
          </p:txBody>
        </p:sp>
      </p:grpSp>
      <p:cxnSp>
        <p:nvCxnSpPr>
          <p:cNvPr id="16" name="Straight Arrow Connector 15"/>
          <p:cNvCxnSpPr>
            <a:stCxn id="14" idx="0"/>
          </p:cNvCxnSpPr>
          <p:nvPr/>
        </p:nvCxnSpPr>
        <p:spPr bwMode="auto">
          <a:xfrm flipH="1">
            <a:off x="2057400" y="2283460"/>
            <a:ext cx="762000" cy="4394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219200" y="2656840"/>
            <a:ext cx="6858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907648"/>
              </p:ext>
            </p:extLst>
          </p:nvPr>
        </p:nvGraphicFramePr>
        <p:xfrm>
          <a:off x="2863850" y="1936750"/>
          <a:ext cx="71755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5641" name="Equation" r:id="rId6" imgW="533160" imgH="457200" progId="Equation.3">
                  <p:embed/>
                </p:oleObj>
              </mc:Choice>
              <mc:Fallback>
                <p:oleObj name="Equation" r:id="rId6" imgW="533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1936750"/>
                        <a:ext cx="717550" cy="614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Oval 23"/>
          <p:cNvSpPr/>
          <p:nvPr/>
        </p:nvSpPr>
        <p:spPr bwMode="auto">
          <a:xfrm>
            <a:off x="2819400" y="1808480"/>
            <a:ext cx="838200" cy="451733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3048000" y="1447800"/>
            <a:ext cx="2628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signal strength from </a:t>
            </a:r>
            <a:r>
              <a:rPr lang="en-US" sz="1600" b="0" i="1" kern="0" dirty="0">
                <a:solidFill>
                  <a:srgbClr val="FF3399"/>
                </a:solidFill>
              </a:rPr>
              <a:t>S</a:t>
            </a:r>
            <a:r>
              <a:rPr lang="en-US" sz="1600" b="0" kern="0" dirty="0">
                <a:solidFill>
                  <a:srgbClr val="FF3399"/>
                </a:solidFill>
              </a:rPr>
              <a:t> to </a:t>
            </a:r>
            <a:r>
              <a:rPr lang="en-US" sz="1600" b="0" i="1" kern="0" dirty="0">
                <a:solidFill>
                  <a:srgbClr val="FF3399"/>
                </a:solidFill>
              </a:rPr>
              <a:t>R</a:t>
            </a:r>
          </a:p>
        </p:txBody>
      </p:sp>
      <p:sp>
        <p:nvSpPr>
          <p:cNvPr id="27" name="Oval 26"/>
          <p:cNvSpPr/>
          <p:nvPr/>
        </p:nvSpPr>
        <p:spPr bwMode="auto">
          <a:xfrm>
            <a:off x="2829732" y="2199468"/>
            <a:ext cx="762000" cy="39116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2836190" y="2554728"/>
            <a:ext cx="1964410" cy="5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function of required PDR </a:t>
            </a:r>
            <a:r>
              <a:rPr lang="en-US" sz="1600" b="0" i="1" kern="0" dirty="0">
                <a:solidFill>
                  <a:srgbClr val="FF3399"/>
                </a:solidFill>
              </a:rPr>
              <a:t>T</a:t>
            </a:r>
            <a:r>
              <a:rPr lang="en-US" sz="1600" b="0" i="1" kern="0" baseline="-25000" dirty="0">
                <a:solidFill>
                  <a:srgbClr val="FF3399"/>
                </a:solidFill>
              </a:rPr>
              <a:t>S,R</a:t>
            </a:r>
            <a:endParaRPr lang="en-US" sz="1600" b="0" i="1" kern="0" dirty="0">
              <a:solidFill>
                <a:srgbClr val="FF3399"/>
              </a:solidFill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4933012" y="2819400"/>
            <a:ext cx="914400" cy="52832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6019800" y="2579370"/>
            <a:ext cx="914400" cy="107823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149306" y="3352800"/>
            <a:ext cx="19075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Interference power from </a:t>
            </a:r>
            <a:r>
              <a:rPr lang="en-US" sz="1600" b="0" i="1" kern="0" dirty="0">
                <a:solidFill>
                  <a:srgbClr val="FF3399"/>
                </a:solidFill>
              </a:rPr>
              <a:t>C </a:t>
            </a:r>
            <a:r>
              <a:rPr lang="en-US" sz="1600" b="0" kern="0" dirty="0">
                <a:solidFill>
                  <a:srgbClr val="FF3399"/>
                </a:solidFill>
              </a:rPr>
              <a:t> to </a:t>
            </a:r>
            <a:r>
              <a:rPr lang="en-US" sz="1600" b="0" i="1" kern="0" dirty="0">
                <a:solidFill>
                  <a:srgbClr val="FF3399"/>
                </a:solidFill>
              </a:rPr>
              <a:t>R</a:t>
            </a: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420565" y="6934200"/>
            <a:ext cx="8534400" cy="684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eaLnBrk="0" hangingPunct="0"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defRPr/>
            </a:pPr>
            <a:r>
              <a:rPr lang="en-US" sz="1200" b="0" dirty="0">
                <a:latin typeface="+mn-lt"/>
              </a:rPr>
              <a:t>       H. Zhang, X. </a:t>
            </a:r>
            <a:r>
              <a:rPr lang="en-US" sz="1200" b="0" dirty="0" err="1">
                <a:latin typeface="+mn-lt"/>
              </a:rPr>
              <a:t>Che</a:t>
            </a:r>
            <a:r>
              <a:rPr lang="en-US" sz="1200" b="0" dirty="0">
                <a:latin typeface="+mn-lt"/>
              </a:rPr>
              <a:t>, X. Liu, X. Ju, “Adaptive Instantiation of the Protocol Interference Model in Wireless Networked Sensing and Control”, </a:t>
            </a:r>
            <a:r>
              <a:rPr lang="en-US" sz="1200" b="0" i="1" dirty="0">
                <a:latin typeface="+mn-lt"/>
              </a:rPr>
              <a:t>ACM Transactions on Sensor Networks</a:t>
            </a:r>
            <a:r>
              <a:rPr lang="en-US" sz="1200" b="0" dirty="0">
                <a:latin typeface="+mn-lt"/>
              </a:rPr>
              <a:t>, 10(2), 2014</a:t>
            </a:r>
          </a:p>
        </p:txBody>
      </p:sp>
    </p:spTree>
    <p:extLst>
      <p:ext uri="{BB962C8B-B14F-4D97-AF65-F5344CB8AC3E}">
        <p14:creationId xmlns:p14="http://schemas.microsoft.com/office/powerpoint/2010/main" val="15747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6" grpId="0" animBg="1"/>
      <p:bldP spid="10" grpId="0"/>
      <p:bldP spid="11" grpId="0"/>
      <p:bldP spid="24" grpId="0" animBg="1"/>
      <p:bldP spid="24" grpId="1" animBg="1"/>
      <p:bldP spid="26" grpId="0" build="p"/>
      <p:bldP spid="26" grpId="1" build="allAtOnce"/>
      <p:bldP spid="27" grpId="0" animBg="1"/>
      <p:bldP spid="27" grpId="1" animBg="1"/>
      <p:bldP spid="29" grpId="0" build="p"/>
      <p:bldP spid="29" grpId="1" build="allAtOnce"/>
      <p:bldP spid="30" grpId="0" animBg="1"/>
      <p:bldP spid="30" grpId="1" animBg="1"/>
      <p:bldP spid="31" grpId="0" animBg="1"/>
      <p:bldP spid="31" grpId="1" animBg="1"/>
      <p:bldP spid="32" grpId="0" build="p"/>
      <p:bldP spid="32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143000"/>
          </a:xfrm>
        </p:spPr>
        <p:txBody>
          <a:bodyPr/>
          <a:lstStyle/>
          <a:p>
            <a:r>
              <a:rPr lang="en-US" dirty="0"/>
              <a:t>Predictable Link Reliability in </a:t>
            </a:r>
            <a:br>
              <a:rPr lang="en-US" dirty="0"/>
            </a:br>
            <a:r>
              <a:rPr lang="en-US" dirty="0"/>
              <a:t>Distributed PRK-based Scheduling (PRKS)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0600" y="4343400"/>
            <a:ext cx="4191000" cy="167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Predictable link PDR through localized PRKS model adaptation</a:t>
            </a:r>
          </a:p>
          <a:p>
            <a:pPr>
              <a:lnSpc>
                <a:spcPct val="100000"/>
              </a:lnSpc>
            </a:pPr>
            <a:r>
              <a:rPr lang="en-US" sz="1600" dirty="0"/>
              <a:t>Concurrency and spatial reuse statistically equal or close to that in state-of-the-art centralized scheduling</a:t>
            </a:r>
          </a:p>
        </p:txBody>
      </p:sp>
      <p:pic>
        <p:nvPicPr>
          <p:cNvPr id="422914" name="Picture 2" descr="D:\Hongwei\Dropbox\Research\publications\PRKS\Figures\NetEye\prks_K_vs_pdr_req_boxplot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59" y="1614948"/>
            <a:ext cx="450746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5" name="Picture 3" descr="D:\Hongwei\Dropbox\Research\publications\PRKS\Figures\NetEye\prks_pdr_vs_pdr_req_boxplot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" y="1600200"/>
            <a:ext cx="4369816" cy="22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16" name="Picture 4" descr="D:\Hongwei\Dropbox\Research\publications\PRKS\Figures\NetEye\prks_vs_iorder_concurrency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" y="4110736"/>
            <a:ext cx="4369816" cy="22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915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9" name="Picture 3" descr="D:\Hongwei\Dropbox\Research\publications\PRKS\Figures\NetEye\NetEyeSettlingTimeAllPdr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5668"/>
            <a:ext cx="4369816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938" name="Picture 2" descr="D:\Hongwei\Dropbox\Research\publications\PRKS\Figures\NetEye\link_pdr_converge_time_series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4" y="1596136"/>
            <a:ext cx="4369816" cy="22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7793038" cy="1143000"/>
          </a:xfrm>
        </p:spPr>
        <p:txBody>
          <a:bodyPr/>
          <a:lstStyle/>
          <a:p>
            <a:r>
              <a:rPr lang="en-US" dirty="0"/>
              <a:t>Convergence of distributed controllers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4517571"/>
            <a:ext cx="4038600" cy="119742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/>
              <a:t>Median: 26 control steps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90-percentile: 43 control steps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412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Settling time</a:t>
            </a:r>
            <a:endParaRPr lang="en-US" sz="24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8200" y="227026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dirty="0">
                <a:latin typeface="+mn-lt"/>
              </a:rPr>
              <a:t>PDR time series of a typical link: </a:t>
            </a:r>
          </a:p>
          <a:p>
            <a:pPr algn="l"/>
            <a:r>
              <a:rPr lang="en-US" sz="1800" b="0" dirty="0">
                <a:latin typeface="+mn-lt"/>
              </a:rPr>
              <a:t>PDR req. = 90%</a:t>
            </a:r>
            <a:endParaRPr lang="en-US" sz="2400" b="0" dirty="0">
              <a:latin typeface="+mn-lt"/>
            </a:endParaRPr>
          </a:p>
        </p:txBody>
      </p:sp>
      <p:pic>
        <p:nvPicPr>
          <p:cNvPr id="370691" name="Picture 3" descr="A:\Hongwei\Dropbox\Research\publications\PRKS\Figures\Simulations\mean_pdr_deviation.ep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888" y="4114800"/>
            <a:ext cx="4179824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915400" y="6412468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Network-wide convergence</a:t>
            </a:r>
            <a:endParaRPr lang="en-US" sz="2400" b="0" dirty="0"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1018945" y="5162098"/>
            <a:ext cx="111465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133600" y="5166272"/>
            <a:ext cx="0" cy="884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2895600" y="4424597"/>
            <a:ext cx="0" cy="162617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034530" y="4430693"/>
            <a:ext cx="186107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6600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9941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Settings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3867090"/>
            <a:ext cx="3317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Heterogeneous link transmission power </a:t>
            </a:r>
          </a:p>
          <a:p>
            <a:r>
              <a:rPr lang="en-US" sz="1800" b="0" dirty="0">
                <a:latin typeface="+mn-lt"/>
              </a:rPr>
              <a:t>in a network</a:t>
            </a:r>
            <a:endParaRPr lang="en-US" sz="24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3886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+mn-lt"/>
              </a:rPr>
              <a:t>Heterogeneous PDR requirements in a network</a:t>
            </a:r>
            <a:endParaRPr lang="en-US" sz="2400" b="0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14400" y="5257800"/>
            <a:ext cx="7924800" cy="16764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Predictable link PDR in the presence heterogeneous application requirements and network configurations</a:t>
            </a:r>
          </a:p>
        </p:txBody>
      </p:sp>
      <p:pic>
        <p:nvPicPr>
          <p:cNvPr id="382978" name="Picture 2" descr="A:\Hongwei\Dropbox\Research\publications\PRKS\Figures\Simulations\boxplot_mixed_pdr_pdr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256024" cy="2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2979" name="Picture 3" descr="A:\Hongwei\Dropbox\Research\publications\PRKS\Figures\Simulations\diff_txpower_pdr_boxplot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179824" cy="21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39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962" y="76200"/>
            <a:ext cx="7793038" cy="1143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Temporally-Varying PDR Requirements:</a:t>
            </a:r>
            <a:br>
              <a:rPr lang="en-US" dirty="0"/>
            </a:br>
            <a:r>
              <a:rPr lang="en-US" sz="2000" dirty="0"/>
              <a:t>70%</a:t>
            </a:r>
            <a:r>
              <a:rPr lang="en-US" sz="2000" dirty="0">
                <a:sym typeface="Symbol"/>
              </a:rPr>
              <a:t>80%90%95%90%80%70%</a:t>
            </a:r>
            <a:endParaRPr lang="en-US" sz="2000" dirty="0"/>
          </a:p>
        </p:txBody>
      </p:sp>
      <p:pic>
        <p:nvPicPr>
          <p:cNvPr id="424962" name="Picture 2" descr="D:\Hongwei\Dropbox\Research\publications\PRKS\Figures\NetEye\vary_pdr_req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56997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083816" y="50292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0" kern="0" dirty="0"/>
              <a:t>PDR of a typical link</a:t>
            </a:r>
          </a:p>
        </p:txBody>
      </p:sp>
      <p:pic>
        <p:nvPicPr>
          <p:cNvPr id="439298" name="Picture 2" descr="D:\Hongwei\Dropbox\Research\publications\PRKS\Yu\Figure\Settling time\settling_boxplot_varying_pdr_req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030" y="1828800"/>
            <a:ext cx="501637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0071231" y="441960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0" kern="0" dirty="0"/>
              <a:t>Settling time</a:t>
            </a:r>
          </a:p>
        </p:txBody>
      </p:sp>
    </p:spTree>
    <p:extLst>
      <p:ext uri="{BB962C8B-B14F-4D97-AF65-F5344CB8AC3E}">
        <p14:creationId xmlns:p14="http://schemas.microsoft.com/office/powerpoint/2010/main" val="221402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D:\Hongwei\Dropbox\Research\publications\PRKS\Figures\NetEye\peer_pdr_satisfaction_ratio_bar.ep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25" y="1878772"/>
            <a:ext cx="4608855" cy="2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Existing Protocols: PDR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2824480" y="2016760"/>
            <a:ext cx="564996" cy="3810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3261608" y="2016760"/>
            <a:ext cx="1386592" cy="3810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523508" y="1981200"/>
            <a:ext cx="1433052" cy="41049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204209" y="2900597"/>
            <a:ext cx="304308" cy="95888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102874" y="3175415"/>
            <a:ext cx="259326" cy="670808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008741" y="3332811"/>
            <a:ext cx="252867" cy="521675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886200" y="3292834"/>
            <a:ext cx="304799" cy="553389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pic>
        <p:nvPicPr>
          <p:cNvPr id="27" name="Picture 3" descr="D:\Hongwei\Dropbox\Research\publications\PRKS\Figures\NetEye\pdr_cdf_90.ep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67" y="1905000"/>
            <a:ext cx="421666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5653667" y="4179757"/>
            <a:ext cx="2880733" cy="468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sz="1600" b="0" kern="0" dirty="0"/>
              <a:t>PDR requirement = 90%</a:t>
            </a:r>
          </a:p>
        </p:txBody>
      </p:sp>
      <p:sp>
        <p:nvSpPr>
          <p:cNvPr id="29" name="Oval 28"/>
          <p:cNvSpPr/>
          <p:nvPr/>
        </p:nvSpPr>
        <p:spPr bwMode="auto">
          <a:xfrm>
            <a:off x="7715773" y="2240114"/>
            <a:ext cx="1098027" cy="523406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6172200" y="1828800"/>
            <a:ext cx="228600" cy="562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6806785" y="1921722"/>
            <a:ext cx="228600" cy="56289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7817004" y="2590800"/>
            <a:ext cx="564996" cy="381000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7688704" y="2849879"/>
            <a:ext cx="1150496" cy="482931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065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8" grpId="0"/>
      <p:bldP spid="29" grpId="0" animBg="1"/>
      <p:bldP spid="29" grpId="1" animBg="1"/>
      <p:bldP spid="33" grpId="0" animBg="1"/>
      <p:bldP spid="33" grpId="1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8077200" cy="1143000"/>
          </a:xfrm>
        </p:spPr>
        <p:txBody>
          <a:bodyPr/>
          <a:lstStyle/>
          <a:p>
            <a:r>
              <a:rPr lang="en-US" dirty="0"/>
              <a:t>Current Practice (1): </a:t>
            </a:r>
            <a:br>
              <a:rPr lang="en-US" dirty="0"/>
            </a:br>
            <a:r>
              <a:rPr lang="en-US" dirty="0"/>
              <a:t>Improve Reliability by Retransmission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5181600"/>
            <a:ext cx="5867400" cy="1143000"/>
          </a:xfrm>
        </p:spPr>
        <p:txBody>
          <a:bodyPr/>
          <a:lstStyle/>
          <a:p>
            <a:r>
              <a:rPr lang="en-US" dirty="0"/>
              <a:t>Significantly longer delay in existing protocols due to retransmission</a:t>
            </a:r>
          </a:p>
        </p:txBody>
      </p:sp>
      <p:pic>
        <p:nvPicPr>
          <p:cNvPr id="439298" name="Picture 2" descr="D:\Hongwei\Dropbox\Research\publications\PRKS\Figures\NetEye\type_2_delay_2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40" y="1752600"/>
            <a:ext cx="56997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0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Practice (2): </a:t>
            </a:r>
            <a:br>
              <a:rPr lang="en-US" dirty="0"/>
            </a:br>
            <a:r>
              <a:rPr lang="en-US" dirty="0"/>
              <a:t>Improve Reliability by Reducing Traffic Load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5105400"/>
            <a:ext cx="6477000" cy="990600"/>
          </a:xfrm>
        </p:spPr>
        <p:txBody>
          <a:bodyPr/>
          <a:lstStyle/>
          <a:p>
            <a:r>
              <a:rPr lang="en-US" dirty="0"/>
              <a:t>Significantly lower throughput in existing protocols due to low utilization of channel capacity</a:t>
            </a:r>
          </a:p>
        </p:txBody>
      </p:sp>
      <p:pic>
        <p:nvPicPr>
          <p:cNvPr id="435202" name="Picture 2" descr="D:\Hongwei\Dropbox\Research\publications\PRKS\Figures\NetEye\peer_slot_throughput_type3_bar.e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2600"/>
            <a:ext cx="569976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44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105400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</a:rPr>
              <a:t>PRK-based scheduling in vehicular networking?</a:t>
            </a:r>
          </a:p>
        </p:txBody>
      </p:sp>
    </p:spTree>
    <p:extLst>
      <p:ext uri="{BB962C8B-B14F-4D97-AF65-F5344CB8AC3E}">
        <p14:creationId xmlns:p14="http://schemas.microsoft.com/office/powerpoint/2010/main" val="2990408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11049000" cy="1143000"/>
          </a:xfrm>
        </p:spPr>
        <p:txBody>
          <a:bodyPr/>
          <a:lstStyle/>
          <a:p>
            <a:r>
              <a:rPr lang="en-US" dirty="0"/>
              <a:t>Vehicular Networks: Challenges of Vehicle Mobility     &amp; Broadcast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82000" cy="4724400"/>
          </a:xfrm>
        </p:spPr>
        <p:txBody>
          <a:bodyPr/>
          <a:lstStyle/>
          <a:p>
            <a:r>
              <a:rPr lang="en-US" dirty="0"/>
              <a:t>Fast-varying interference relations between vehicles</a:t>
            </a:r>
          </a:p>
          <a:p>
            <a:pPr lvl="1"/>
            <a:r>
              <a:rPr lang="en-US" dirty="0"/>
              <a:t>Highly-dynamic network topology</a:t>
            </a:r>
          </a:p>
          <a:p>
            <a:pPr lvl="1"/>
            <a:r>
              <a:rPr lang="en-US" dirty="0"/>
              <a:t>Highly-dynamic wireless channels</a:t>
            </a:r>
          </a:p>
          <a:p>
            <a:pPr lvl="1"/>
            <a:endParaRPr lang="en-US" dirty="0"/>
          </a:p>
          <a:p>
            <a:r>
              <a:rPr lang="en-US" dirty="0"/>
              <a:t>Challenges </a:t>
            </a:r>
          </a:p>
          <a:p>
            <a:pPr lvl="1"/>
            <a:r>
              <a:rPr lang="en-US" i="1" dirty="0"/>
              <a:t>Identification</a:t>
            </a:r>
            <a:r>
              <a:rPr lang="en-US" dirty="0"/>
              <a:t> of interference relations</a:t>
            </a:r>
          </a:p>
          <a:p>
            <a:pPr lvl="1"/>
            <a:r>
              <a:rPr lang="en-US" i="1" dirty="0"/>
              <a:t>Signaling</a:t>
            </a:r>
            <a:r>
              <a:rPr lang="en-US" dirty="0"/>
              <a:t> of interference relations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Single-hop broadcast as a fundamental vehicular networking primitive</a:t>
            </a:r>
          </a:p>
          <a:p>
            <a:pPr lvl="1"/>
            <a:r>
              <a:rPr lang="en-US" dirty="0"/>
              <a:t>Lack of simultaneous receiver feedback</a:t>
            </a:r>
          </a:p>
          <a:p>
            <a:pPr lvl="1"/>
            <a:r>
              <a:rPr lang="en-US" dirty="0"/>
              <a:t>Correlated receiver exclusion regions </a:t>
            </a:r>
          </a:p>
          <a:p>
            <a:pPr lvl="1"/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220200" y="632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400" b="0" kern="0" dirty="0"/>
              <a:t>In collaboration with Ford Research</a:t>
            </a:r>
            <a:endParaRPr lang="en-US" sz="1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10626434" y="300990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0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google.com/url?sa=i&amp;source=images&amp;cd=&amp;docid=3GOJwIp0SNeWAM&amp;tbnid=8ueWjZQ1zWE8PM:&amp;ved=0CAUQjBw4Yg&amp;url=http%3A%2F%2Fm.c.lnkd.licdn.com%2Fmedia%2Fp%2F7%2F005%2F00c%2F1c2%2F1edb3e3.png&amp;ei=ZYc8U56MKaPV2QXkuoGwDA&amp;psig=AFQjCNG9AvT5C8WV9wO7Bd0B-1r-lvDjeA&amp;ust=139656214980603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98339" name="Picture 3" descr="C:\Users\hongwei\Pictures\teal-car-m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8340" name="Picture 4" descr="C:\Users\hongwei\Pictures\1edb3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532" y="2133600"/>
            <a:ext cx="443026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83244" y="3962400"/>
            <a:ext cx="2601298" cy="914400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solo vehicle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3200400" y="2557342"/>
            <a:ext cx="838200" cy="4144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94902" y="3810000"/>
            <a:ext cx="260129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0" kern="0" dirty="0"/>
              <a:t>connected &amp; automated vehicle</a:t>
            </a:r>
          </a:p>
        </p:txBody>
      </p:sp>
    </p:spTree>
    <p:extLst>
      <p:ext uri="{BB962C8B-B14F-4D97-AF65-F5344CB8AC3E}">
        <p14:creationId xmlns:p14="http://schemas.microsoft.com/office/powerpoint/2010/main" val="25488473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 of Interference Relation Signaling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3352800"/>
          </a:xfrm>
        </p:spPr>
        <p:txBody>
          <a:bodyPr/>
          <a:lstStyle/>
          <a:p>
            <a:r>
              <a:rPr lang="en-US" dirty="0"/>
              <a:t>PRKS: maintain signal maps on channel gains among potentially-  interfering vehicles </a:t>
            </a:r>
          </a:p>
          <a:p>
            <a:r>
              <a:rPr lang="en-US" dirty="0"/>
              <a:t>Signaling overhead</a:t>
            </a:r>
            <a:endParaRPr lang="en-US" sz="1600" dirty="0"/>
          </a:p>
          <a:p>
            <a:pPr marL="2743200" lvl="6" indent="0">
              <a:buNone/>
            </a:pPr>
            <a:r>
              <a:rPr lang="en-US" sz="1600" dirty="0"/>
              <a:t>N: # of interfering vehicles</a:t>
            </a:r>
          </a:p>
          <a:p>
            <a:pPr marL="2743200" lvl="6" indent="0">
              <a:buNone/>
            </a:pPr>
            <a:r>
              <a:rPr lang="en-US" sz="1600" dirty="0"/>
              <a:t>t</a:t>
            </a:r>
            <a:r>
              <a:rPr lang="en-US" sz="1600" baseline="-25000" dirty="0"/>
              <a:t>0</a:t>
            </a:r>
            <a:r>
              <a:rPr lang="en-US" sz="1600" dirty="0"/>
              <a:t>: information update interval</a:t>
            </a:r>
          </a:p>
          <a:p>
            <a:r>
              <a:rPr lang="en-US" dirty="0"/>
              <a:t>Costly or even infeasible to maintain accurate signal maps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tretch/>
        </p:blipFill>
        <p:spPr>
          <a:xfrm>
            <a:off x="1752600" y="4495800"/>
            <a:ext cx="3977640" cy="218835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00200" y="3241985"/>
                <a:ext cx="1682297" cy="6507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mr-IN" sz="2000" b="0"/>
                            <m:t>8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N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(6+8(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N</m:t>
                          </m:r>
                          <m:r>
                            <m:rPr>
                              <m:nor/>
                            </m:rPr>
                            <a:rPr lang="en-US" sz="20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1))</m:t>
                          </m:r>
                        </m:num>
                        <m:den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3241985"/>
                <a:ext cx="1682297" cy="650756"/>
              </a:xfrm>
              <a:prstGeom prst="rect">
                <a:avLst/>
              </a:prstGeom>
              <a:blipFill>
                <a:blip r:embed="rId4"/>
                <a:stretch>
                  <a:fillRect l="-4511" t="-3774" r="-300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24AFA7-CD18-484C-916F-5831B9FCBC05}"/>
              </a:ext>
            </a:extLst>
          </p:cNvPr>
          <p:cNvCxnSpPr/>
          <p:nvPr/>
        </p:nvCxnSpPr>
        <p:spPr bwMode="auto">
          <a:xfrm>
            <a:off x="2286000" y="5562600"/>
            <a:ext cx="3276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224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8686800" cy="1143000"/>
          </a:xfrm>
        </p:spPr>
        <p:txBody>
          <a:bodyPr/>
          <a:lstStyle/>
          <a:p>
            <a:r>
              <a:rPr lang="en-US" dirty="0" err="1"/>
              <a:t>gPRK</a:t>
            </a:r>
            <a:r>
              <a:rPr lang="en-US" dirty="0"/>
              <a:t> </a:t>
            </a:r>
            <a:r>
              <a:rPr lang="en-US" dirty="0" err="1"/>
              <a:t>Model:Geometric</a:t>
            </a:r>
            <a:r>
              <a:rPr lang="en-US" dirty="0"/>
              <a:t> Approximation of PRK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8229600" cy="5638800"/>
          </a:xfrm>
        </p:spPr>
        <p:txBody>
          <a:bodyPr/>
          <a:lstStyle/>
          <a:p>
            <a:r>
              <a:rPr lang="en-US" dirty="0"/>
              <a:t>Vehicle location information readily available through GPS, SLAM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gPRK</a:t>
            </a:r>
            <a:r>
              <a:rPr lang="en-US" dirty="0"/>
              <a:t> interference model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gPRK</a:t>
            </a:r>
            <a:r>
              <a:rPr lang="en-US" dirty="0"/>
              <a:t> vs. PRK model: </a:t>
            </a:r>
            <a:r>
              <a:rPr lang="en-US" i="1" dirty="0"/>
              <a:t>distance vs. signal power attenuation </a:t>
            </a:r>
          </a:p>
          <a:p>
            <a:pPr lvl="1"/>
            <a:r>
              <a:rPr lang="en-US" dirty="0"/>
              <a:t>Stronger interference from closer-by vehicles </a:t>
            </a:r>
          </a:p>
          <a:p>
            <a:pPr lvl="1"/>
            <a:r>
              <a:rPr lang="en-US" dirty="0"/>
              <a:t>Additive interference</a:t>
            </a:r>
          </a:p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A811D3A-260C-C34F-81AE-F61D1502C4A7}"/>
              </a:ext>
            </a:extLst>
          </p:cNvPr>
          <p:cNvSpPr/>
          <p:nvPr/>
        </p:nvSpPr>
        <p:spPr bwMode="auto">
          <a:xfrm>
            <a:off x="1371600" y="3048000"/>
            <a:ext cx="1732612" cy="1722438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F7FED0-D806-114A-BD57-F51CBF29B780}"/>
              </a:ext>
            </a:extLst>
          </p:cNvPr>
          <p:cNvSpPr txBox="1">
            <a:spLocks/>
          </p:cNvSpPr>
          <p:nvPr/>
        </p:nvSpPr>
        <p:spPr bwMode="auto">
          <a:xfrm>
            <a:off x="4247212" y="2743200"/>
            <a:ext cx="4972988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0" kern="0" dirty="0"/>
              <a:t>Given a transmission from </a:t>
            </a:r>
            <a:r>
              <a:rPr lang="en-US" b="0" i="1" kern="0" dirty="0"/>
              <a:t>S</a:t>
            </a:r>
            <a:r>
              <a:rPr lang="en-US" b="0" kern="0" dirty="0"/>
              <a:t> to </a:t>
            </a:r>
            <a:r>
              <a:rPr lang="en-US" b="0" i="1" kern="0" dirty="0"/>
              <a:t>R</a:t>
            </a:r>
            <a:r>
              <a:rPr lang="en-US" b="0" kern="0" dirty="0"/>
              <a:t>, a concurrent transmitter </a:t>
            </a:r>
            <a:r>
              <a:rPr lang="en-US" b="0" i="1" kern="0" dirty="0"/>
              <a:t>C </a:t>
            </a:r>
            <a:r>
              <a:rPr lang="en-US" b="0" kern="0" dirty="0"/>
              <a:t> is regarded as not interfering with the reception at </a:t>
            </a:r>
            <a:r>
              <a:rPr lang="en-US" b="0" i="1" kern="0" dirty="0"/>
              <a:t>R </a:t>
            </a:r>
            <a:r>
              <a:rPr lang="en-US" b="0" kern="0" dirty="0"/>
              <a:t> </a:t>
            </a:r>
            <a:r>
              <a:rPr lang="en-US" b="0" kern="0" dirty="0" err="1"/>
              <a:t>iff</a:t>
            </a:r>
            <a:r>
              <a:rPr lang="en-US" b="0" kern="0" dirty="0"/>
              <a:t>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A16FF4-4A5A-044C-A009-C63B4184150B}"/>
              </a:ext>
            </a:extLst>
          </p:cNvPr>
          <p:cNvSpPr/>
          <p:nvPr/>
        </p:nvSpPr>
        <p:spPr bwMode="auto">
          <a:xfrm>
            <a:off x="1427812" y="379984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C2CA79-1247-D943-88E8-221383840AF6}"/>
              </a:ext>
            </a:extLst>
          </p:cNvPr>
          <p:cNvSpPr/>
          <p:nvPr/>
        </p:nvSpPr>
        <p:spPr bwMode="auto">
          <a:xfrm>
            <a:off x="2189812" y="387604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9A58B4-808E-C349-8115-3D9CF1C688FF}"/>
              </a:ext>
            </a:extLst>
          </p:cNvPr>
          <p:cNvSpPr txBox="1"/>
          <p:nvPr/>
        </p:nvSpPr>
        <p:spPr>
          <a:xfrm>
            <a:off x="1046812" y="386588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F00664-39FC-7845-8756-C191A6564657}"/>
              </a:ext>
            </a:extLst>
          </p:cNvPr>
          <p:cNvSpPr txBox="1"/>
          <p:nvPr/>
        </p:nvSpPr>
        <p:spPr>
          <a:xfrm>
            <a:off x="2083132" y="401828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latin typeface="+mn-lt"/>
              </a:rPr>
              <a:t>R</a:t>
            </a:r>
          </a:p>
        </p:txBody>
      </p:sp>
      <p:grpSp>
        <p:nvGrpSpPr>
          <p:cNvPr id="11" name="Group 19">
            <a:extLst>
              <a:ext uri="{FF2B5EF4-FFF2-40B4-BE49-F238E27FC236}">
                <a16:creationId xmlns:a16="http://schemas.microsoft.com/office/drawing/2014/main" id="{35E5F515-6D76-5E40-AF56-03BDB22664DC}"/>
              </a:ext>
            </a:extLst>
          </p:cNvPr>
          <p:cNvGrpSpPr/>
          <p:nvPr/>
        </p:nvGrpSpPr>
        <p:grpSpPr>
          <a:xfrm>
            <a:off x="2951812" y="4419600"/>
            <a:ext cx="609600" cy="381000"/>
            <a:chOff x="7391400" y="4038600"/>
            <a:chExt cx="609600" cy="381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BA4E274-01A4-054C-82FF-7AF26D605B5C}"/>
                </a:ext>
              </a:extLst>
            </p:cNvPr>
            <p:cNvSpPr/>
            <p:nvPr/>
          </p:nvSpPr>
          <p:spPr bwMode="auto">
            <a:xfrm>
              <a:off x="7467600" y="4038600"/>
              <a:ext cx="152400" cy="152400"/>
            </a:xfrm>
            <a:prstGeom prst="ellipse">
              <a:avLst/>
            </a:prstGeom>
            <a:solidFill>
              <a:srgbClr val="006600"/>
            </a:solidFill>
            <a:ln w="9525" cap="flat" cmpd="sng" algn="ctr">
              <a:solidFill>
                <a:srgbClr val="0066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宋体" pitchFamily="2" charset="-122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547E29-8BBF-C74A-9CA6-A487719FAAD8}"/>
                </a:ext>
              </a:extLst>
            </p:cNvPr>
            <p:cNvSpPr txBox="1"/>
            <p:nvPr/>
          </p:nvSpPr>
          <p:spPr>
            <a:xfrm>
              <a:off x="7391400" y="40502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0" i="1" dirty="0">
                  <a:solidFill>
                    <a:srgbClr val="006600"/>
                  </a:solidFill>
                  <a:latin typeface="+mn-lt"/>
                </a:rPr>
                <a:t>C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19E92C-E9D8-4346-B6FA-03DAD4259339}"/>
              </a:ext>
            </a:extLst>
          </p:cNvPr>
          <p:cNvCxnSpPr>
            <a:cxnSpLocks/>
          </p:cNvCxnSpPr>
          <p:nvPr/>
        </p:nvCxnSpPr>
        <p:spPr bwMode="auto">
          <a:xfrm flipH="1">
            <a:off x="2276453" y="3123397"/>
            <a:ext cx="230306" cy="7576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>
                <a:lumMod val="75000"/>
              </a:schemeClr>
            </a:solidFill>
            <a:prstDash val="sysDash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1040CD-8272-5149-9C6E-A572E63E9474}"/>
              </a:ext>
            </a:extLst>
          </p:cNvPr>
          <p:cNvCxnSpPr/>
          <p:nvPr/>
        </p:nvCxnSpPr>
        <p:spPr bwMode="auto">
          <a:xfrm>
            <a:off x="1504012" y="3876040"/>
            <a:ext cx="685800" cy="76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96CA1B67-755C-3E45-A6E7-69B863A0D928}"/>
              </a:ext>
            </a:extLst>
          </p:cNvPr>
          <p:cNvSpPr/>
          <p:nvPr/>
        </p:nvSpPr>
        <p:spPr bwMode="auto">
          <a:xfrm>
            <a:off x="2153588" y="2725247"/>
            <a:ext cx="942618" cy="451733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586285-174A-014A-9358-7AFD03D4DCC7}"/>
              </a:ext>
            </a:extLst>
          </p:cNvPr>
          <p:cNvSpPr txBox="1">
            <a:spLocks/>
          </p:cNvSpPr>
          <p:nvPr/>
        </p:nvSpPr>
        <p:spPr bwMode="auto">
          <a:xfrm>
            <a:off x="2093459" y="23622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distance from </a:t>
            </a:r>
            <a:r>
              <a:rPr lang="en-US" sz="1600" b="0" i="1" kern="0" dirty="0">
                <a:solidFill>
                  <a:srgbClr val="FF3399"/>
                </a:solidFill>
              </a:rPr>
              <a:t>S</a:t>
            </a:r>
            <a:r>
              <a:rPr lang="en-US" sz="1600" b="0" kern="0" dirty="0">
                <a:solidFill>
                  <a:srgbClr val="FF3399"/>
                </a:solidFill>
              </a:rPr>
              <a:t> to </a:t>
            </a:r>
            <a:r>
              <a:rPr lang="en-US" sz="1600" b="0" i="1" kern="0" dirty="0">
                <a:solidFill>
                  <a:srgbClr val="FF3399"/>
                </a:solidFill>
              </a:rPr>
              <a:t>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426F64-DC62-A241-87C2-C1310475BDC0}"/>
              </a:ext>
            </a:extLst>
          </p:cNvPr>
          <p:cNvSpPr/>
          <p:nvPr/>
        </p:nvSpPr>
        <p:spPr bwMode="auto">
          <a:xfrm>
            <a:off x="3024605" y="2756400"/>
            <a:ext cx="1050054" cy="502714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0F2394B-3F99-AD40-AC3E-6F528F187CF0}"/>
              </a:ext>
            </a:extLst>
          </p:cNvPr>
          <p:cNvSpPr txBox="1">
            <a:spLocks/>
          </p:cNvSpPr>
          <p:nvPr/>
        </p:nvSpPr>
        <p:spPr bwMode="auto">
          <a:xfrm>
            <a:off x="3919408" y="2379333"/>
            <a:ext cx="1871792" cy="55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function of required PDR </a:t>
            </a:r>
            <a:r>
              <a:rPr lang="en-US" sz="1600" b="0" i="1" kern="0" dirty="0">
                <a:solidFill>
                  <a:srgbClr val="FF3399"/>
                </a:solidFill>
              </a:rPr>
              <a:t>T</a:t>
            </a:r>
            <a:r>
              <a:rPr lang="en-US" sz="1600" b="0" i="1" kern="0" baseline="-25000" dirty="0">
                <a:solidFill>
                  <a:srgbClr val="FF3399"/>
                </a:solidFill>
              </a:rPr>
              <a:t>S,R</a:t>
            </a:r>
            <a:endParaRPr lang="en-US" sz="1600" b="0" i="1" kern="0" dirty="0">
              <a:solidFill>
                <a:srgbClr val="FF3399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ABCE68A-1DB0-9D41-8817-00C16DAAC20A}"/>
              </a:ext>
            </a:extLst>
          </p:cNvPr>
          <p:cNvSpPr/>
          <p:nvPr/>
        </p:nvSpPr>
        <p:spPr bwMode="auto">
          <a:xfrm>
            <a:off x="5257800" y="3669030"/>
            <a:ext cx="1066800" cy="576382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48CF32C-6713-B04F-82A8-62BB7D0DE3F5}"/>
              </a:ext>
            </a:extLst>
          </p:cNvPr>
          <p:cNvSpPr/>
          <p:nvPr/>
        </p:nvSpPr>
        <p:spPr bwMode="auto">
          <a:xfrm>
            <a:off x="6324600" y="3657600"/>
            <a:ext cx="1905000" cy="632698"/>
          </a:xfrm>
          <a:prstGeom prst="ellipse">
            <a:avLst/>
          </a:prstGeom>
          <a:noFill/>
          <a:ln w="28575" cap="flat" cmpd="sng" algn="ctr">
            <a:solidFill>
              <a:srgbClr val="FF006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6596721-27EA-F340-BE11-595783309125}"/>
              </a:ext>
            </a:extLst>
          </p:cNvPr>
          <p:cNvSpPr txBox="1">
            <a:spLocks/>
          </p:cNvSpPr>
          <p:nvPr/>
        </p:nvSpPr>
        <p:spPr bwMode="auto">
          <a:xfrm>
            <a:off x="4272264" y="4184745"/>
            <a:ext cx="1489494" cy="60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kern="0" dirty="0">
                <a:solidFill>
                  <a:srgbClr val="FF3399"/>
                </a:solidFill>
              </a:rPr>
              <a:t>distance from </a:t>
            </a:r>
          </a:p>
          <a:p>
            <a: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sz="1600" b="0" i="1" kern="0" dirty="0">
                <a:solidFill>
                  <a:srgbClr val="FF3399"/>
                </a:solidFill>
              </a:rPr>
              <a:t>C </a:t>
            </a:r>
            <a:r>
              <a:rPr lang="en-US" sz="1600" b="0" kern="0" dirty="0">
                <a:solidFill>
                  <a:srgbClr val="FF3399"/>
                </a:solidFill>
              </a:rPr>
              <a:t> to </a:t>
            </a:r>
            <a:r>
              <a:rPr lang="en-US" sz="1600" b="0" i="1" kern="0" dirty="0">
                <a:solidFill>
                  <a:srgbClr val="FF3399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DBCEE6A-923F-8A42-B1ED-82C5164F054C}"/>
                  </a:ext>
                </a:extLst>
              </p:cNvPr>
              <p:cNvSpPr/>
              <p:nvPr/>
            </p:nvSpPr>
            <p:spPr>
              <a:xfrm>
                <a:off x="5161612" y="3745230"/>
                <a:ext cx="3144188" cy="4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𝐷</m:t>
                      </m:r>
                      <m:d>
                        <m:d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>
                              <a:latin typeface="Cambria Math" charset="0"/>
                            </a:rPr>
                            <m:t>𝐶</m:t>
                          </m:r>
                          <m:r>
                            <a:rPr lang="en-US" sz="18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 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𝑅</m:t>
                          </m:r>
                        </m:e>
                      </m:d>
                      <m:r>
                        <a:rPr lang="en-US" sz="1800" b="0" i="1">
                          <a:latin typeface="Cambria Math" charset="0"/>
                        </a:rPr>
                        <m:t>&gt;</m:t>
                      </m:r>
                      <m:r>
                        <a:rPr lang="en-US" sz="1800" b="0" i="1">
                          <a:latin typeface="Cambria Math" charset="0"/>
                        </a:rPr>
                        <m:t>𝐷</m:t>
                      </m:r>
                      <m:r>
                        <a:rPr lang="en-US" sz="1800" b="0" i="1">
                          <a:latin typeface="Cambria Math" charset="0"/>
                        </a:rPr>
                        <m:t>(</m:t>
                      </m:r>
                      <m:r>
                        <a:rPr lang="en-US" sz="1800" b="0" i="1">
                          <a:latin typeface="Cambria Math" charset="0"/>
                        </a:rPr>
                        <m:t>𝑆</m:t>
                      </m:r>
                      <m:r>
                        <a:rPr lang="en-US" sz="1800" b="0" i="1">
                          <a:latin typeface="Cambria Math" charset="0"/>
                        </a:rPr>
                        <m:t>, </m:t>
                      </m:r>
                      <m:r>
                        <a:rPr lang="en-US" sz="1800" b="0" i="1">
                          <a:latin typeface="Cambria Math" charset="0"/>
                        </a:rPr>
                        <m:t>𝑅</m:t>
                      </m:r>
                      <m:r>
                        <a:rPr lang="en-US" sz="1800" b="0" i="1">
                          <a:latin typeface="Cambria Math" charset="0"/>
                        </a:rPr>
                        <m:t>)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>
                              <a:latin typeface="Cambria Math" charset="0"/>
                            </a:rPr>
                            <m:t>𝑆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lang="en-US" sz="1800" b="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latin typeface="Cambria Math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DBCEE6A-923F-8A42-B1ED-82C5164F05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612" y="3745230"/>
                <a:ext cx="3144188" cy="411779"/>
              </a:xfrm>
              <a:prstGeom prst="rect">
                <a:avLst/>
              </a:prstGeom>
              <a:blipFill>
                <a:blip r:embed="rId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A58FBB-B7E9-A34F-A73C-704C00B0697C}"/>
                  </a:ext>
                </a:extLst>
              </p:cNvPr>
              <p:cNvSpPr/>
              <p:nvPr/>
            </p:nvSpPr>
            <p:spPr>
              <a:xfrm>
                <a:off x="1998209" y="2753162"/>
                <a:ext cx="2324100" cy="411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charset="0"/>
                        </a:rPr>
                        <m:t>𝐷</m:t>
                      </m:r>
                      <m:r>
                        <a:rPr lang="en-US" sz="1800" b="0" i="1" smtClean="0">
                          <a:latin typeface="Cambria Math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𝑆</m:t>
                      </m:r>
                      <m:r>
                        <a:rPr lang="en-US" sz="1800" b="0" i="1" smtClean="0">
                          <a:latin typeface="Cambria Math" charset="0"/>
                        </a:rPr>
                        <m:t>, </m:t>
                      </m:r>
                      <m:r>
                        <a:rPr lang="en-US" sz="1800" b="0" i="1" smtClean="0">
                          <a:latin typeface="Cambria Math" charset="0"/>
                        </a:rPr>
                        <m:t>𝑅</m:t>
                      </m:r>
                      <m:r>
                        <a:rPr lang="en-US" sz="1800" b="0" i="1" smtClean="0">
                          <a:latin typeface="Cambria Math" charset="0"/>
                        </a:rPr>
                        <m:t>)</m:t>
                      </m:r>
                      <m:sSub>
                        <m:sSubPr>
                          <m:ctrlPr>
                            <a:rPr lang="en-US" sz="1800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𝐾</m:t>
                          </m:r>
                        </m:e>
                        <m:sub>
                          <m:r>
                            <a:rPr lang="en-US" sz="1800" b="0" i="1">
                              <a:latin typeface="Cambria Math" charset="0"/>
                            </a:rPr>
                            <m:t>𝑆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,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𝑅</m:t>
                          </m:r>
                          <m:r>
                            <a:rPr lang="en-US" sz="1800" b="0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18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>
                                  <a:latin typeface="Cambria Math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>
                                  <a:latin typeface="Cambria Math" charset="0"/>
                                </a:rPr>
                                <m:t>𝑆</m:t>
                              </m:r>
                              <m:r>
                                <a:rPr lang="en-US" sz="1800" b="0" i="1">
                                  <a:latin typeface="Cambria Math" charset="0"/>
                                </a:rPr>
                                <m:t>,</m:t>
                              </m:r>
                              <m:r>
                                <a:rPr lang="en-US" sz="1800" b="0" i="1">
                                  <a:latin typeface="Cambria Math" charset="0"/>
                                </a:rPr>
                                <m:t>𝑅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CA58FBB-B7E9-A34F-A73C-704C00B069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8209" y="2753162"/>
                <a:ext cx="2324100" cy="411779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9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0" grpId="0"/>
      <p:bldP spid="16" grpId="0" animBg="1"/>
      <p:bldP spid="16" grpId="1" animBg="1"/>
      <p:bldP spid="17" grpId="0" build="p"/>
      <p:bldP spid="17" grpId="1" build="allAtOnce"/>
      <p:bldP spid="18" grpId="0" animBg="1"/>
      <p:bldP spid="18" grpId="1" animBg="1"/>
      <p:bldP spid="19" grpId="0" build="p"/>
      <p:bldP spid="19" grpId="1" build="allAtOnce"/>
      <p:bldP spid="20" grpId="0" animBg="1"/>
      <p:bldP spid="20" grpId="1" animBg="1"/>
      <p:bldP spid="21" grpId="0" animBg="1"/>
      <p:bldP spid="21" grpId="1" animBg="1"/>
      <p:bldP spid="22" grpId="0" build="p"/>
      <p:bldP spid="22" grpId="1" build="allAtOnce"/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Signaling overhead in </a:t>
            </a:r>
            <a:r>
              <a:rPr lang="en-US" dirty="0" err="1"/>
              <a:t>gPRK</a:t>
            </a:r>
            <a:r>
              <a:rPr lang="en-US" dirty="0"/>
              <a:t>-based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667000"/>
          </a:xfrm>
        </p:spPr>
        <p:txBody>
          <a:bodyPr/>
          <a:lstStyle/>
          <a:p>
            <a:r>
              <a:rPr lang="en-US" dirty="0"/>
              <a:t>Factor of overhead reduction as compared with PRK-based scheduling:  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Orders of magnitude reduction 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4600" y="2209800"/>
                <a:ext cx="1682297" cy="598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charset="0"/>
                            </a:rPr>
                            <m:t>48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+</m:t>
                          </m:r>
                          <m:r>
                            <m:rPr>
                              <m:nor/>
                            </m:rPr>
                            <a:rPr lang="en-US" sz="2000" b="0" i="0" smtClean="0"/>
                            <m:t>64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(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N</m:t>
                          </m:r>
                          <m:r>
                            <m:rPr>
                              <m:nor/>
                            </m:rPr>
                            <a:rPr lang="en-US" sz="20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1))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209800"/>
                <a:ext cx="1682297" cy="598562"/>
              </a:xfrm>
              <a:prstGeom prst="rect">
                <a:avLst/>
              </a:prstGeom>
              <a:blipFill>
                <a:blip r:embed="rId2"/>
                <a:stretch>
                  <a:fillRect t="-4167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48800" y="3009900"/>
                <a:ext cx="1682297" cy="520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mr-IN" sz="1600" b="0"/>
                            <m:t>N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(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48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64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(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N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1))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8800" y="3009900"/>
                <a:ext cx="1682297" cy="520655"/>
              </a:xfrm>
              <a:prstGeom prst="rect">
                <a:avLst/>
              </a:prstGeom>
              <a:blipFill>
                <a:blip r:embed="rId3"/>
                <a:stretch>
                  <a:fillRect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766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gPRK</a:t>
            </a:r>
            <a:r>
              <a:rPr lang="en-US" dirty="0"/>
              <a:t> Model: Efficiency &amp; PRK Similarity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2667000"/>
          </a:xfrm>
        </p:spPr>
        <p:txBody>
          <a:bodyPr/>
          <a:lstStyle/>
          <a:p>
            <a:r>
              <a:rPr lang="en-US" dirty="0"/>
              <a:t>Signaling overhead:</a:t>
            </a:r>
          </a:p>
          <a:p>
            <a:pPr lvl="1"/>
            <a:r>
              <a:rPr lang="en-US" i="1" dirty="0"/>
              <a:t>Orders of magnitude reduction </a:t>
            </a:r>
            <a:r>
              <a:rPr lang="en-US" dirty="0"/>
              <a:t>as compared with PRK-based scheduling (i.e.,                     )</a:t>
            </a:r>
          </a:p>
          <a:p>
            <a:pPr lvl="1"/>
            <a:endParaRPr lang="en-US" dirty="0"/>
          </a:p>
          <a:p>
            <a:r>
              <a:rPr lang="en-US" dirty="0"/>
              <a:t>(Broadcast) exclusion region similar to PRK-based scheduling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29000" y="1701800"/>
                <a:ext cx="1682297" cy="5920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charset="0"/>
                            </a:rPr>
                            <m:t>48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+</m:t>
                          </m:r>
                          <m:r>
                            <m:rPr>
                              <m:nor/>
                            </m:rPr>
                            <a:rPr lang="en-US" sz="2000" b="0" i="0" smtClean="0"/>
                            <m:t>64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(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N</m:t>
                          </m:r>
                          <m:r>
                            <m:rPr>
                              <m:nor/>
                            </m:rPr>
                            <a:rPr lang="en-US" sz="20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mr-IN" sz="2000" b="0"/>
                            <m:t>1)) 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701800"/>
                <a:ext cx="1682297" cy="59202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0" y="2667000"/>
                <a:ext cx="1682297" cy="5206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mr-IN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mr-IN" sz="1600" b="0"/>
                            <m:t>N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(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48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+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64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(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N</m:t>
                          </m:r>
                          <m:r>
                            <m:rPr>
                              <m:nor/>
                            </m:rPr>
                            <a:rPr lang="en-US" sz="1600" b="0" i="0" smtClean="0"/>
                            <m:t>−</m:t>
                          </m:r>
                          <m:r>
                            <m:rPr>
                              <m:nor/>
                            </m:rPr>
                            <a:rPr lang="mr-IN" sz="1600" b="0"/>
                            <m:t>1))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67000"/>
                <a:ext cx="1682297" cy="520655"/>
              </a:xfrm>
              <a:prstGeom prst="rect">
                <a:avLst/>
              </a:prstGeom>
              <a:blipFill>
                <a:blip r:embed="rId3"/>
                <a:stretch>
                  <a:fillRect t="-23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/>
          <p:nvPr/>
        </p:nvPicPr>
        <p:blipFill>
          <a:blip r:embed="rId4"/>
          <a:stretch/>
        </p:blipFill>
        <p:spPr>
          <a:xfrm>
            <a:off x="2971800" y="4212085"/>
            <a:ext cx="2286000" cy="2346075"/>
          </a:xfrm>
          <a:prstGeom prst="rect">
            <a:avLst/>
          </a:prstGeom>
          <a:ln>
            <a:noFill/>
          </a:ln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81EEC4A9-5A90-E445-87D0-6EE71372B5F2}"/>
              </a:ext>
            </a:extLst>
          </p:cNvPr>
          <p:cNvSpPr/>
          <p:nvPr/>
        </p:nvSpPr>
        <p:spPr bwMode="auto">
          <a:xfrm rot="5625074">
            <a:off x="5027720" y="5447675"/>
            <a:ext cx="292568" cy="1034683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494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93038" cy="1143000"/>
          </a:xfrm>
        </p:spPr>
        <p:txBody>
          <a:bodyPr/>
          <a:lstStyle/>
          <a:p>
            <a:r>
              <a:rPr lang="en-US" dirty="0" err="1"/>
              <a:t>gPRK</a:t>
            </a:r>
            <a:r>
              <a:rPr lang="en-US" dirty="0"/>
              <a:t> Model Instantiation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1981200"/>
          </a:xfrm>
        </p:spPr>
        <p:txBody>
          <a:bodyPr/>
          <a:lstStyle/>
          <a:p>
            <a:r>
              <a:rPr lang="en-US" dirty="0"/>
              <a:t>Distributed regulation control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 err="1"/>
              <a:t>gPRK</a:t>
            </a:r>
            <a:r>
              <a:rPr lang="en-US" dirty="0"/>
              <a:t> model controller: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5410200" cy="18154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724400"/>
            <a:ext cx="5029200" cy="576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486400"/>
            <a:ext cx="3124199" cy="413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4992FD-3056-8645-BD7A-C5C73B259F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919" y="6085487"/>
            <a:ext cx="3494881" cy="29124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FD9D55-5530-D24C-909E-FBB78B72BE0B}"/>
              </a:ext>
            </a:extLst>
          </p:cNvPr>
          <p:cNvCxnSpPr/>
          <p:nvPr/>
        </p:nvCxnSpPr>
        <p:spPr bwMode="auto">
          <a:xfrm flipV="1">
            <a:off x="1562100" y="3276600"/>
            <a:ext cx="190500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067365-9E3A-D542-94D5-4EFDD8C23D6C}"/>
              </a:ext>
            </a:extLst>
          </p:cNvPr>
          <p:cNvSpPr txBox="1">
            <a:spLocks/>
          </p:cNvSpPr>
          <p:nvPr/>
        </p:nvSpPr>
        <p:spPr bwMode="auto">
          <a:xfrm>
            <a:off x="381000" y="3464691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required PDR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382AA7-A20B-0249-A99A-690303E07A0C}"/>
              </a:ext>
            </a:extLst>
          </p:cNvPr>
          <p:cNvSpPr txBox="1">
            <a:spLocks/>
          </p:cNvSpPr>
          <p:nvPr/>
        </p:nvSpPr>
        <p:spPr bwMode="auto">
          <a:xfrm>
            <a:off x="5791200" y="4029435"/>
            <a:ext cx="1828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actual PDR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D90378-6439-8743-B4F5-1CBDC64F0C4D}"/>
              </a:ext>
            </a:extLst>
          </p:cNvPr>
          <p:cNvCxnSpPr/>
          <p:nvPr/>
        </p:nvCxnSpPr>
        <p:spPr bwMode="auto">
          <a:xfrm flipH="1" flipV="1">
            <a:off x="6438900" y="3810000"/>
            <a:ext cx="190500" cy="3429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8E9E6E0-F9C5-E945-936D-475D2A6C5A86}"/>
              </a:ext>
            </a:extLst>
          </p:cNvPr>
          <p:cNvSpPr txBox="1">
            <a:spLocks/>
          </p:cNvSpPr>
          <p:nvPr/>
        </p:nvSpPr>
        <p:spPr bwMode="auto">
          <a:xfrm>
            <a:off x="1802190" y="1918925"/>
            <a:ext cx="2693610" cy="63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desired receiver-side interference change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082B27E-97BD-6248-8CD5-3861A0EB8A7C}"/>
              </a:ext>
            </a:extLst>
          </p:cNvPr>
          <p:cNvCxnSpPr/>
          <p:nvPr/>
        </p:nvCxnSpPr>
        <p:spPr bwMode="auto">
          <a:xfrm>
            <a:off x="4191000" y="2514600"/>
            <a:ext cx="0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F276147-1A5F-6F46-A804-7BEF3585491C}"/>
              </a:ext>
            </a:extLst>
          </p:cNvPr>
          <p:cNvSpPr/>
          <p:nvPr/>
        </p:nvSpPr>
        <p:spPr bwMode="auto">
          <a:xfrm>
            <a:off x="4267200" y="2009052"/>
            <a:ext cx="1371599" cy="734148"/>
          </a:xfrm>
          <a:prstGeom prst="ellipse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CDDAA1C-C9E1-004F-BC76-2400E230165A}"/>
              </a:ext>
            </a:extLst>
          </p:cNvPr>
          <p:cNvSpPr txBox="1">
            <a:spLocks/>
          </p:cNvSpPr>
          <p:nvPr/>
        </p:nvSpPr>
        <p:spPr bwMode="auto">
          <a:xfrm>
            <a:off x="4798191" y="1447800"/>
            <a:ext cx="2517009" cy="65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interference beyond</a:t>
            </a:r>
          </a:p>
          <a:p>
            <a:pPr marR="0" lvl="0" indent="-342900" algn="l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exclusion region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605A64B-53D0-674E-866A-BA82CA568BCB}"/>
              </a:ext>
            </a:extLst>
          </p:cNvPr>
          <p:cNvSpPr/>
          <p:nvPr/>
        </p:nvSpPr>
        <p:spPr bwMode="auto">
          <a:xfrm>
            <a:off x="5105400" y="2782354"/>
            <a:ext cx="1954590" cy="825581"/>
          </a:xfrm>
          <a:prstGeom prst="ellipse">
            <a:avLst/>
          </a:prstGeom>
          <a:noFill/>
          <a:ln w="952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170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5" grpId="0" animBg="1"/>
      <p:bldP spid="15" grpId="1" animBg="1"/>
      <p:bldP spid="16" grpId="0"/>
      <p:bldP spid="16" grpId="1"/>
      <p:bldP spid="17" grpId="0" animBg="1"/>
      <p:bldP spid="17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93038" cy="3048000"/>
          </a:xfrm>
        </p:spPr>
        <p:txBody>
          <a:bodyPr/>
          <a:lstStyle/>
          <a:p>
            <a:r>
              <a:rPr lang="en-US" dirty="0"/>
              <a:t>Use of </a:t>
            </a:r>
            <a:r>
              <a:rPr lang="en-US" dirty="0" err="1"/>
              <a:t>gPRK</a:t>
            </a:r>
            <a:r>
              <a:rPr lang="en-US" dirty="0"/>
              <a:t> model in highly-dynamic vehicular networks?</a:t>
            </a:r>
          </a:p>
          <a:p>
            <a:pPr marL="857250" lvl="2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Effectiveness of </a:t>
            </a:r>
            <a:r>
              <a:rPr lang="en-US" dirty="0" err="1"/>
              <a:t>gPRK</a:t>
            </a:r>
            <a:r>
              <a:rPr lang="en-US" dirty="0"/>
              <a:t>-based scheduling?</a:t>
            </a:r>
          </a:p>
        </p:txBody>
      </p:sp>
    </p:spTree>
    <p:extLst>
      <p:ext uri="{BB962C8B-B14F-4D97-AF65-F5344CB8AC3E}">
        <p14:creationId xmlns:p14="http://schemas.microsoft.com/office/powerpoint/2010/main" val="77976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153400" cy="1143000"/>
          </a:xfrm>
        </p:spPr>
        <p:txBody>
          <a:bodyPr/>
          <a:lstStyle/>
          <a:p>
            <a:r>
              <a:rPr lang="en-US"/>
              <a:t>Cyber-Physical Structures of Vehicle Traffic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/>
              <a:t>Physical structures</a:t>
            </a:r>
          </a:p>
          <a:p>
            <a:pPr lvl="1"/>
            <a:r>
              <a:rPr lang="en-US" dirty="0"/>
              <a:t>Macroscopic vehicle clustering effect</a:t>
            </a:r>
          </a:p>
          <a:p>
            <a:pPr lvl="1"/>
            <a:r>
              <a:rPr lang="en-US" dirty="0"/>
              <a:t>Microscopic vehicle dynamics </a:t>
            </a:r>
          </a:p>
          <a:p>
            <a:r>
              <a:rPr lang="en-US" dirty="0"/>
              <a:t>Cyber structures</a:t>
            </a:r>
          </a:p>
          <a:p>
            <a:pPr lvl="1"/>
            <a:r>
              <a:rPr lang="en-US" dirty="0"/>
              <a:t>Spatial interference correlation </a:t>
            </a:r>
          </a:p>
          <a:p>
            <a:pPr lvl="1"/>
            <a:r>
              <a:rPr lang="en-US" dirty="0"/>
              <a:t>Temporal interference correlation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220200" y="632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400" b="0" kern="0" dirty="0"/>
              <a:t>In collaboration with Ford Research</a:t>
            </a:r>
            <a:endParaRPr lang="en-US" sz="14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0CF4C6-A106-A446-86E2-4FC5A14E9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971800"/>
            <a:ext cx="3184556" cy="15948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B7DDE4-7C0E-114A-8937-2968E57842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49" y="4876800"/>
            <a:ext cx="3347433" cy="1676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DE8AD5-C8FB-C447-8810-6E9FD386D74A}"/>
              </a:ext>
            </a:extLst>
          </p:cNvPr>
          <p:cNvCxnSpPr>
            <a:cxnSpLocks/>
          </p:cNvCxnSpPr>
          <p:nvPr/>
        </p:nvCxnSpPr>
        <p:spPr bwMode="auto">
          <a:xfrm flipH="1">
            <a:off x="4686300" y="3769216"/>
            <a:ext cx="723900" cy="2693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EB7DF2-0611-9D4D-A418-A58CAC48825D}"/>
              </a:ext>
            </a:extLst>
          </p:cNvPr>
          <p:cNvCxnSpPr>
            <a:cxnSpLocks/>
          </p:cNvCxnSpPr>
          <p:nvPr/>
        </p:nvCxnSpPr>
        <p:spPr bwMode="auto">
          <a:xfrm flipV="1">
            <a:off x="2514600" y="4695954"/>
            <a:ext cx="0" cy="1808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799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Vehicle Mobility (1):</a:t>
            </a:r>
            <a:br>
              <a:rPr lang="en-US" dirty="0"/>
            </a:br>
            <a:r>
              <a:rPr lang="en-US" dirty="0" err="1"/>
              <a:t>gPRK</a:t>
            </a:r>
            <a:r>
              <a:rPr lang="en-US" dirty="0"/>
              <a:t> Model Instantiation &amp; transient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05800" cy="3733800"/>
          </a:xfrm>
        </p:spPr>
        <p:txBody>
          <a:bodyPr/>
          <a:lstStyle/>
          <a:p>
            <a:r>
              <a:rPr lang="en-US" dirty="0"/>
              <a:t>Relatively-stable vehicle clustering effect in a traffic flow</a:t>
            </a:r>
          </a:p>
          <a:p>
            <a:pPr lvl="1"/>
            <a:r>
              <a:rPr lang="en-US" dirty="0"/>
              <a:t>Facilitate control-theoretic </a:t>
            </a:r>
            <a:r>
              <a:rPr lang="en-US" dirty="0" err="1"/>
              <a:t>gPRK</a:t>
            </a:r>
            <a:r>
              <a:rPr lang="en-US" dirty="0"/>
              <a:t> model instantiation </a:t>
            </a:r>
          </a:p>
          <a:p>
            <a:pPr lvl="4"/>
            <a:endParaRPr lang="en-US" dirty="0"/>
          </a:p>
          <a:p>
            <a:r>
              <a:rPr lang="en-US" dirty="0" err="1"/>
              <a:t>gPRK</a:t>
            </a:r>
            <a:r>
              <a:rPr lang="en-US" dirty="0"/>
              <a:t> model instantiation for </a:t>
            </a:r>
            <a:r>
              <a:rPr lang="en-US" i="1" dirty="0"/>
              <a:t>transient links </a:t>
            </a:r>
          </a:p>
          <a:p>
            <a:pPr lvl="1"/>
            <a:r>
              <a:rPr lang="en-US" dirty="0"/>
              <a:t>Spatial interference correlation</a:t>
            </a:r>
          </a:p>
          <a:p>
            <a:pPr lvl="1"/>
            <a:r>
              <a:rPr lang="en-US" dirty="0"/>
              <a:t>Temporal interference correlation </a:t>
            </a:r>
          </a:p>
        </p:txBody>
      </p:sp>
    </p:spTree>
    <p:extLst>
      <p:ext uri="{BB962C8B-B14F-4D97-AF65-F5344CB8AC3E}">
        <p14:creationId xmlns:p14="http://schemas.microsoft.com/office/powerpoint/2010/main" val="114148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Vehicle Mobility (2):</a:t>
            </a:r>
            <a:br>
              <a:rPr lang="en-US" dirty="0"/>
            </a:br>
            <a:r>
              <a:rPr lang="en-US" dirty="0"/>
              <a:t>Effective Use of </a:t>
            </a:r>
            <a:r>
              <a:rPr lang="en-US" dirty="0" err="1"/>
              <a:t>gPRK</a:t>
            </a:r>
            <a:r>
              <a:rPr lang="en-US" dirty="0"/>
              <a:t> Model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i="1" dirty="0"/>
              <a:t>Vehicle location prediction </a:t>
            </a:r>
            <a:r>
              <a:rPr lang="en-US" dirty="0"/>
              <a:t>in between location updates </a:t>
            </a:r>
          </a:p>
          <a:p>
            <a:pPr lvl="1"/>
            <a:r>
              <a:rPr lang="en-US" dirty="0"/>
              <a:t>E.g., up to 22.22 meters inter-vehicle distance change at speed of 80km/h and update interval of 0.5 second </a:t>
            </a:r>
          </a:p>
          <a:p>
            <a:pPr lvl="1"/>
            <a:endParaRPr lang="en-US" dirty="0"/>
          </a:p>
          <a:p>
            <a:r>
              <a:rPr lang="en-US" dirty="0"/>
              <a:t>Well-understood microscopic vehicle dynamics</a:t>
            </a:r>
          </a:p>
          <a:p>
            <a:pPr lvl="1"/>
            <a:r>
              <a:rPr lang="en-US" dirty="0"/>
              <a:t>E.g., Intelligent Driver Model (IDM) for acceleration/ deceleration </a:t>
            </a:r>
          </a:p>
          <a:p>
            <a:r>
              <a:rPr lang="en-US" dirty="0"/>
              <a:t>Unscented </a:t>
            </a:r>
            <a:r>
              <a:rPr lang="en-US" dirty="0" err="1"/>
              <a:t>Kalman</a:t>
            </a:r>
            <a:r>
              <a:rPr lang="en-US" dirty="0"/>
              <a:t> Filter (UKF) for nonlinear systems </a:t>
            </a:r>
          </a:p>
        </p:txBody>
      </p:sp>
    </p:spTree>
    <p:extLst>
      <p:ext uri="{BB962C8B-B14F-4D97-AF65-F5344CB8AC3E}">
        <p14:creationId xmlns:p14="http://schemas.microsoft.com/office/powerpoint/2010/main" val="30943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Ensuring Reliable Inter-Vehicle Broadcast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581400"/>
          </a:xfrm>
        </p:spPr>
        <p:txBody>
          <a:bodyPr/>
          <a:lstStyle/>
          <a:p>
            <a:r>
              <a:rPr lang="en-US" dirty="0"/>
              <a:t>Broadcast exclusion region (ER) as union of receiver 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Correlation in ER adaptation across receivers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/>
        </p:blipFill>
        <p:spPr>
          <a:xfrm>
            <a:off x="2743200" y="2286000"/>
            <a:ext cx="2606040" cy="21632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94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19975"/>
            <a:ext cx="6096000" cy="457200"/>
          </a:xfrm>
        </p:spPr>
        <p:txBody>
          <a:bodyPr/>
          <a:lstStyle/>
          <a:p>
            <a:pPr algn="r"/>
            <a:r>
              <a:rPr lang="en-US" dirty="0"/>
              <a:t>Connected &amp; Automated Vehicles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0" y="1066799"/>
            <a:ext cx="6489940" cy="5124822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-304800" y="6324600"/>
            <a:ext cx="9601200" cy="51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 eaLnBrk="0" hangingPunct="0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defRPr/>
            </a:pPr>
            <a:r>
              <a:rPr lang="en-US" sz="1400" b="0" dirty="0">
                <a:latin typeface="+mn-lt"/>
              </a:rPr>
              <a:t>	R. </a:t>
            </a:r>
            <a:r>
              <a:rPr lang="en-US" sz="1400" b="0" dirty="0" err="1">
                <a:latin typeface="+mn-lt"/>
              </a:rPr>
              <a:t>Johri</a:t>
            </a:r>
            <a:r>
              <a:rPr lang="en-US" sz="1400" b="0" dirty="0">
                <a:latin typeface="+mn-lt"/>
              </a:rPr>
              <a:t>, J. Rao, H. Yu, H. Zhang, “A Multi-Scale Spatiotemporal Perspective of Connected and Automated Vehicles: Applications and Networking”, </a:t>
            </a:r>
            <a:r>
              <a:rPr lang="en-US" sz="1400" b="0" i="1" dirty="0">
                <a:latin typeface="+mn-lt"/>
              </a:rPr>
              <a:t>IEEE Intelligent Transportation Systems</a:t>
            </a:r>
            <a:r>
              <a:rPr lang="en-US" sz="1400" b="0" dirty="0">
                <a:latin typeface="+mn-lt"/>
              </a:rPr>
              <a:t>, 8(2):65-73, 2016</a:t>
            </a:r>
            <a:endParaRPr lang="en-US" sz="800" b="0" dirty="0">
              <a:latin typeface="+mn-lt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10400" y="1676400"/>
            <a:ext cx="1905000" cy="381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defRPr/>
            </a:pPr>
            <a:r>
              <a:rPr lang="en-US" sz="1600" b="0" dirty="0">
                <a:latin typeface="+mn-lt"/>
              </a:rPr>
              <a:t>Active Safety</a:t>
            </a:r>
            <a:endParaRPr lang="en-US" sz="900" b="0" dirty="0">
              <a:latin typeface="+mn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010400" y="2133600"/>
            <a:ext cx="1905000" cy="609600"/>
          </a:xfrm>
          <a:prstGeom prst="rect">
            <a:avLst/>
          </a:prstGeom>
          <a:solidFill>
            <a:srgbClr val="3399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defRPr/>
            </a:pPr>
            <a:r>
              <a:rPr lang="en-US" sz="1600" b="0" dirty="0">
                <a:latin typeface="+mn-lt"/>
              </a:rPr>
              <a:t>Fuel Economy &amp; Emission Control</a:t>
            </a:r>
            <a:endParaRPr lang="en-US" sz="900" b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7010400" y="2819400"/>
            <a:ext cx="1905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defRPr/>
            </a:pPr>
            <a:r>
              <a:rPr lang="en-US" sz="1600" b="0" dirty="0">
                <a:latin typeface="+mn-lt"/>
              </a:rPr>
              <a:t>Networked Vehicle Automation</a:t>
            </a:r>
            <a:endParaRPr lang="en-US" sz="900" b="0" dirty="0">
              <a:latin typeface="+mn-lt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0400" y="3505200"/>
            <a:ext cx="19050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0"/>
              </a:spcBef>
              <a:spcAft>
                <a:spcPts val="600"/>
              </a:spcAft>
              <a:buClr>
                <a:schemeClr val="folHlink"/>
              </a:buClr>
              <a:buSzPct val="60000"/>
              <a:defRPr/>
            </a:pPr>
            <a:r>
              <a:rPr lang="en-US" sz="1600" b="0" dirty="0">
                <a:latin typeface="+mn-lt"/>
              </a:rPr>
              <a:t>Infotainment</a:t>
            </a:r>
            <a:endParaRPr lang="en-US" sz="900" b="0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3158360" y="10510"/>
            <a:ext cx="457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b="0" i="1" kern="0" dirty="0">
                <a:solidFill>
                  <a:schemeClr val="bg2"/>
                </a:solidFill>
              </a:rPr>
              <a:t>Small Spatiotemporal Scale </a:t>
            </a:r>
          </a:p>
          <a:p>
            <a:pPr algn="ctr"/>
            <a:r>
              <a:rPr lang="en-US" b="0" i="1" kern="0" dirty="0">
                <a:solidFill>
                  <a:schemeClr val="bg2"/>
                </a:solidFill>
              </a:rPr>
              <a:t>Sensing and Control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400800" y="1295400"/>
            <a:ext cx="3124200" cy="29718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81000" y="4724400"/>
            <a:ext cx="4876800" cy="13716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3276600" y="914400"/>
            <a:ext cx="2133600" cy="3668111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914400"/>
            <a:ext cx="1292884" cy="685800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9699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4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93038" cy="1143000"/>
          </a:xfrm>
        </p:spPr>
        <p:txBody>
          <a:bodyPr/>
          <a:lstStyle/>
          <a:p>
            <a:r>
              <a:rPr lang="en-US" dirty="0"/>
              <a:t>Cyber-Physical Scheduling (CPS) </a:t>
            </a:r>
            <a:br>
              <a:rPr lang="en-US" dirty="0"/>
            </a:br>
            <a:r>
              <a:rPr lang="en-US" dirty="0"/>
              <a:t>for Inter-Vehicle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5527" y="2057400"/>
            <a:ext cx="3193673" cy="3276600"/>
          </a:xfrm>
        </p:spPr>
        <p:txBody>
          <a:bodyPr/>
          <a:lstStyle/>
          <a:p>
            <a:r>
              <a:rPr lang="en-US" sz="1800" dirty="0"/>
              <a:t>Multi-scale structure in adaptation </a:t>
            </a:r>
          </a:p>
          <a:p>
            <a:r>
              <a:rPr lang="en-US" sz="1800" dirty="0"/>
              <a:t>Leveraging cyber-physical structures of vehicular networks in identification and signaling of interference relations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8015"/>
            <a:ext cx="4343400" cy="3225985"/>
          </a:xfrm>
          <a:prstGeom prst="rect">
            <a:avLst/>
          </a:prstGeom>
          <a:ln>
            <a:noFill/>
          </a:ln>
        </p:spPr>
      </p:pic>
      <p:sp>
        <p:nvSpPr>
          <p:cNvPr id="6" name="Oval 5"/>
          <p:cNvSpPr/>
          <p:nvPr/>
        </p:nvSpPr>
        <p:spPr bwMode="auto">
          <a:xfrm>
            <a:off x="1371600" y="3119507"/>
            <a:ext cx="1219200" cy="588800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1447800" y="4114800"/>
            <a:ext cx="1219200" cy="588800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667000" y="2971800"/>
            <a:ext cx="2667000" cy="741200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1295400" y="2535400"/>
            <a:ext cx="1447800" cy="588800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447800" y="1981200"/>
            <a:ext cx="1143000" cy="588800"/>
          </a:xfrm>
          <a:prstGeom prst="ellipse">
            <a:avLst/>
          </a:prstGeom>
          <a:noFill/>
          <a:ln w="28575" cap="flat" cmpd="sng" algn="ctr">
            <a:solidFill>
              <a:srgbClr val="FF3399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9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305800" cy="1143000"/>
          </a:xfrm>
        </p:spPr>
        <p:txBody>
          <a:bodyPr/>
          <a:lstStyle/>
          <a:p>
            <a:r>
              <a:rPr lang="en-US" dirty="0"/>
              <a:t>Multi-Dimensional Simulation of </a:t>
            </a:r>
            <a:r>
              <a:rPr lang="en-US"/>
              <a:t>Vehicular Networks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057400"/>
            <a:ext cx="6083300" cy="199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28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Study of CPS Behavior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910" y="4734560"/>
            <a:ext cx="1981200" cy="457200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Midtown Detroit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/>
        </p:blipFill>
        <p:spPr>
          <a:xfrm>
            <a:off x="5181600" y="1933575"/>
            <a:ext cx="2156460" cy="2518410"/>
          </a:xfrm>
          <a:prstGeom prst="rect">
            <a:avLst/>
          </a:prstGeom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6800" y="4648200"/>
            <a:ext cx="2667000" cy="67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0" kern="0"/>
              <a:t>I-75 in 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0" kern="0" dirty="0"/>
              <a:t>Southeast Michigan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33575"/>
            <a:ext cx="3247769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007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8077200" cy="1143000"/>
          </a:xfrm>
        </p:spPr>
        <p:txBody>
          <a:bodyPr/>
          <a:lstStyle/>
          <a:p>
            <a:r>
              <a:rPr lang="en-US" dirty="0"/>
              <a:t>CPS for Predictable Inter-Vehicle Communication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36319"/>
              </p:ext>
            </p:extLst>
          </p:nvPr>
        </p:nvGraphicFramePr>
        <p:xfrm>
          <a:off x="914400" y="1691986"/>
          <a:ext cx="3657600" cy="1994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7" name="Acrobat Document" r:id="rId3" imgW="4827181" imgH="2632624" progId="Acrobat.Document.11">
                  <p:embed/>
                </p:oleObj>
              </mc:Choice>
              <mc:Fallback>
                <p:oleObj name="Acrobat Document" r:id="rId3" imgW="4827181" imgH="263262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91986"/>
                        <a:ext cx="3657600" cy="1994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938797"/>
              </p:ext>
            </p:extLst>
          </p:nvPr>
        </p:nvGraphicFramePr>
        <p:xfrm>
          <a:off x="933698" y="4419600"/>
          <a:ext cx="3396616" cy="17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8" name="Acrobat Document" r:id="rId5" imgW="5044086" imgH="2644077" progId="Acrobat.Document.11">
                  <p:embed/>
                </p:oleObj>
              </mc:Choice>
              <mc:Fallback>
                <p:oleObj name="Acrobat Document" r:id="rId5" imgW="5044086" imgH="2644077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33698" y="4419600"/>
                        <a:ext cx="3396616" cy="17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64906"/>
              </p:ext>
            </p:extLst>
          </p:nvPr>
        </p:nvGraphicFramePr>
        <p:xfrm>
          <a:off x="4994206" y="4419599"/>
          <a:ext cx="3235394" cy="1781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" name="Acrobat Document" r:id="rId7" imgW="4838665" imgH="2663166" progId="Acrobat.Document.11">
                  <p:embed/>
                </p:oleObj>
              </mc:Choice>
              <mc:Fallback>
                <p:oleObj name="Acrobat Document" r:id="rId7" imgW="4838665" imgH="2663166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94206" y="4419599"/>
                        <a:ext cx="3235394" cy="1781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57800" y="1905000"/>
            <a:ext cx="3429000" cy="1676400"/>
          </a:xfrm>
        </p:spPr>
        <p:txBody>
          <a:bodyPr/>
          <a:lstStyle/>
          <a:p>
            <a:r>
              <a:rPr lang="en-US" dirty="0"/>
              <a:t>Predictable reliability</a:t>
            </a:r>
          </a:p>
          <a:p>
            <a:r>
              <a:rPr lang="en-US" dirty="0"/>
              <a:t>Significantly lower delay, higher throughput</a:t>
            </a:r>
          </a:p>
        </p:txBody>
      </p:sp>
    </p:spTree>
    <p:extLst>
      <p:ext uri="{BB962C8B-B14F-4D97-AF65-F5344CB8AC3E}">
        <p14:creationId xmlns:p14="http://schemas.microsoft.com/office/powerpoint/2010/main" val="111205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93038" cy="990600"/>
          </a:xfrm>
        </p:spPr>
        <p:txBody>
          <a:bodyPr/>
          <a:lstStyle/>
          <a:p>
            <a:r>
              <a:rPr lang="en-US" dirty="0"/>
              <a:t>Cyber-Physical Scheduling (CPS)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5105400"/>
          </a:xfrm>
        </p:spPr>
        <p:txBody>
          <a:bodyPr/>
          <a:lstStyle/>
          <a:p>
            <a:r>
              <a:rPr lang="en-US" dirty="0"/>
              <a:t>Leverage </a:t>
            </a:r>
            <a:r>
              <a:rPr lang="en-US" i="1" dirty="0"/>
              <a:t>cyber-physical structures </a:t>
            </a:r>
            <a:r>
              <a:rPr lang="en-US" dirty="0"/>
              <a:t>of vehicle traffic flows</a:t>
            </a:r>
          </a:p>
          <a:p>
            <a:pPr lvl="1"/>
            <a:r>
              <a:rPr lang="en-US" dirty="0"/>
              <a:t>Physical structures</a:t>
            </a:r>
          </a:p>
          <a:p>
            <a:pPr lvl="2"/>
            <a:r>
              <a:rPr lang="en-US" dirty="0" err="1"/>
              <a:t>gPRK</a:t>
            </a:r>
            <a:r>
              <a:rPr lang="en-US" dirty="0"/>
              <a:t> interference model: distance vs. signal power attenuation </a:t>
            </a:r>
          </a:p>
          <a:p>
            <a:pPr lvl="2"/>
            <a:r>
              <a:rPr lang="en-US" dirty="0"/>
              <a:t>Microscopic vehicle dynamics </a:t>
            </a:r>
          </a:p>
          <a:p>
            <a:pPr lvl="2"/>
            <a:r>
              <a:rPr lang="en-US" dirty="0"/>
              <a:t>Macroscopic vehicle clustering effect</a:t>
            </a:r>
          </a:p>
          <a:p>
            <a:pPr lvl="1"/>
            <a:r>
              <a:rPr lang="en-US" dirty="0"/>
              <a:t>Cyber structures: spatiotemporal interference correlation </a:t>
            </a:r>
          </a:p>
          <a:p>
            <a:r>
              <a:rPr lang="en-US" dirty="0"/>
              <a:t>PRK-based scheduling (and variants) as a general framework for interference-oriented scheduling </a:t>
            </a:r>
          </a:p>
          <a:p>
            <a:pPr lvl="1"/>
            <a:r>
              <a:rPr lang="en-US" dirty="0"/>
              <a:t>Static &amp; mobile networks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220200" y="63246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1400" b="0" kern="0" dirty="0"/>
              <a:t>In collaboration with Ford Research</a:t>
            </a:r>
            <a:endParaRPr lang="en-US" sz="1400" b="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DE2EDB-0B69-3941-ABBE-5DD463FA87AA}"/>
              </a:ext>
            </a:extLst>
          </p:cNvPr>
          <p:cNvSpPr txBox="1">
            <a:spLocks/>
          </p:cNvSpPr>
          <p:nvPr/>
        </p:nvSpPr>
        <p:spPr bwMode="auto">
          <a:xfrm>
            <a:off x="9220200" y="5105400"/>
            <a:ext cx="3657600" cy="9537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algn="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400" b="0" kern="0" dirty="0">
                <a:ea typeface="宋体" pitchFamily="2" charset="-122"/>
              </a:rPr>
              <a:t>Hongwei Zhang</a:t>
            </a:r>
          </a:p>
          <a:p>
            <a:pPr algn="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400" b="0" kern="0" dirty="0" err="1">
                <a:ea typeface="宋体" pitchFamily="2" charset="-122"/>
              </a:rPr>
              <a:t>hongwei@iastate.edu</a:t>
            </a:r>
            <a:endParaRPr lang="en-US" altLang="zh-CN" sz="1400" b="0" kern="0" dirty="0">
              <a:ea typeface="宋体" pitchFamily="2" charset="-122"/>
            </a:endParaRPr>
          </a:p>
          <a:p>
            <a:pPr algn="r" eaLnBrk="1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altLang="zh-CN" sz="1400" b="0" kern="0" dirty="0">
                <a:ea typeface="宋体" pitchFamily="2" charset="-122"/>
              </a:rPr>
              <a:t>http://</a:t>
            </a:r>
            <a:r>
              <a:rPr lang="en-US" altLang="zh-CN" sz="1400" b="0" kern="0" dirty="0" err="1">
                <a:ea typeface="宋体" pitchFamily="2" charset="-122"/>
              </a:rPr>
              <a:t>www.ece.iastate.edu</a:t>
            </a:r>
            <a:r>
              <a:rPr lang="en-US" altLang="zh-CN" sz="1400" b="0" kern="0" dirty="0">
                <a:ea typeface="宋体" pitchFamily="2" charset="-122"/>
              </a:rPr>
              <a:t>/~</a:t>
            </a:r>
            <a:r>
              <a:rPr lang="en-US" altLang="zh-CN" sz="1400" b="0" kern="0" dirty="0" err="1">
                <a:ea typeface="宋体" pitchFamily="2" charset="-122"/>
              </a:rPr>
              <a:t>hongwei</a:t>
            </a:r>
            <a:r>
              <a:rPr lang="en-US" altLang="zh-CN" sz="1400" b="0" kern="0" dirty="0">
                <a:ea typeface="宋体" pitchFamily="2" charset="-122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A03EE3-C66E-6844-AB01-AE02F9BA25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808" y="78259"/>
            <a:ext cx="954753" cy="6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0158" y="4839809"/>
            <a:ext cx="7830442" cy="17133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Eliminate up to 90% accidents</a:t>
            </a:r>
          </a:p>
          <a:p>
            <a:pPr>
              <a:lnSpc>
                <a:spcPct val="100000"/>
              </a:lnSpc>
            </a:pPr>
            <a:r>
              <a:rPr lang="en-US" dirty="0"/>
              <a:t>Save 1.3 million lives and avoid 45 million injuries per year</a:t>
            </a:r>
          </a:p>
          <a:p>
            <a:pPr>
              <a:lnSpc>
                <a:spcPct val="100000"/>
              </a:lnSpc>
            </a:pPr>
            <a:r>
              <a:rPr lang="en-US" dirty="0"/>
              <a:t>Eliminate 23% congestion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685800" y="76200"/>
            <a:ext cx="8229600" cy="1143000"/>
          </a:xfrm>
        </p:spPr>
        <p:txBody>
          <a:bodyPr/>
          <a:lstStyle/>
          <a:p>
            <a:r>
              <a:rPr lang="en-US" dirty="0"/>
              <a:t>Active Safety</a:t>
            </a:r>
          </a:p>
        </p:txBody>
      </p:sp>
      <p:pic>
        <p:nvPicPr>
          <p:cNvPr id="10" name="Picture 3" descr="F:\Hongwei\My Dropbox\Funding\Apps\CPS\VehicularCPS\DOT-testbed-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6308" y="4329690"/>
            <a:ext cx="1645541" cy="112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7"/>
          <p:cNvGrpSpPr>
            <a:grpSpLocks/>
          </p:cNvGrpSpPr>
          <p:nvPr/>
        </p:nvGrpSpPr>
        <p:grpSpPr bwMode="auto">
          <a:xfrm>
            <a:off x="9220200" y="5671387"/>
            <a:ext cx="964990" cy="765684"/>
            <a:chOff x="457201" y="3352800"/>
            <a:chExt cx="2590799" cy="144780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64009" y="3450347"/>
              <a:ext cx="1883991" cy="1350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2600571" y="4353382"/>
              <a:ext cx="413011" cy="377340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1" y="3352800"/>
              <a:ext cx="1832115" cy="1314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1046790" y="3381826"/>
              <a:ext cx="468379" cy="389703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974463" y="4135430"/>
              <a:ext cx="185556" cy="224146"/>
            </a:xfrm>
            <a:prstGeom prst="ellips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ahoma" pitchFamily="34" charset="0"/>
              </a:endParaRPr>
            </a:p>
          </p:txBody>
        </p:sp>
      </p:grpSp>
      <p:pic>
        <p:nvPicPr>
          <p:cNvPr id="12" name="Picture 5" descr="F:\Hongwei\My Dropbox\Funding\Apps\CPS\VehicularCPS\DOT-testbed-vehic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381071" y="5636092"/>
            <a:ext cx="890778" cy="80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www.umtri.umich.edu/content/SafetyPilot_map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6449" y="3124200"/>
            <a:ext cx="1260745" cy="108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vehicular_sensor_network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614259" y="1600200"/>
            <a:ext cx="1259681" cy="115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59" y="1884326"/>
            <a:ext cx="4223690" cy="268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13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598" name="Picture 6" descr="http://www.sartre-project.eu/en/about/PublishingImages/bilar3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5665444"/>
            <a:ext cx="1295400" cy="97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4" name="Picture 2" descr="http://www.sartre-project.eu/en/PublishingImages/roadtrain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4173" y="3997411"/>
            <a:ext cx="2601346" cy="93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6596" name="Picture 4" descr="http://www.sartre-project.eu/en/about/news/PublishingImages/Road_train_pu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04338"/>
            <a:ext cx="1998019" cy="14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534400" cy="11430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Vehicle Platooning </a:t>
            </a:r>
          </a:p>
        </p:txBody>
      </p:sp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1556619" cy="249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762000" y="4745090"/>
            <a:ext cx="75438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75000"/>
              </a:spcBef>
              <a:spcAft>
                <a:spcPct val="500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504785"/>
              </a:buClr>
              <a:buSzPct val="55000"/>
              <a:buFont typeface="Wingdings" pitchFamily="2" charset="2"/>
              <a:buChar char="p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</a:pPr>
            <a:r>
              <a:rPr lang="en-US" b="0" kern="0" dirty="0"/>
              <a:t>Simple platooning strategy saves up to 16% fuel consumption!</a:t>
            </a:r>
          </a:p>
        </p:txBody>
      </p:sp>
    </p:spTree>
    <p:extLst>
      <p:ext uri="{BB962C8B-B14F-4D97-AF65-F5344CB8AC3E}">
        <p14:creationId xmlns:p14="http://schemas.microsoft.com/office/powerpoint/2010/main" val="2353642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www.google.com/url?sa=i&amp;source=images&amp;cd=&amp;docid=3GOJwIp0SNeWAM&amp;tbnid=8ueWjZQ1zWE8PM:&amp;ved=0CAUQjBw4Yg&amp;url=http%3A%2F%2Fm.c.lnkd.licdn.com%2Fmedia%2Fp%2F7%2F005%2F00c%2F1c2%2F1edb3e3.png&amp;ei=ZYc8U56MKaPV2QXkuoGwDA&amp;psig=AFQjCNG9AvT5C8WV9wO7Bd0B-1r-lvDjeA&amp;ust=139656214980603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026D36E-A2D7-A749-9105-62A52BCE1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7830442" cy="722791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dirty="0">
                <a:solidFill>
                  <a:srgbClr val="008000"/>
                </a:solidFill>
              </a:rPr>
              <a:t>Wireless as a Basic Enabler!</a:t>
            </a:r>
          </a:p>
        </p:txBody>
      </p:sp>
    </p:spTree>
    <p:extLst>
      <p:ext uri="{BB962C8B-B14F-4D97-AF65-F5344CB8AC3E}">
        <p14:creationId xmlns:p14="http://schemas.microsoft.com/office/powerpoint/2010/main" val="679370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for today’s DSRC implementation </a:t>
            </a:r>
          </a:p>
          <a:p>
            <a:r>
              <a:rPr lang="en-US" dirty="0"/>
              <a:t>Inherit basic principles of </a:t>
            </a:r>
            <a:r>
              <a:rPr lang="en-US" dirty="0" err="1"/>
              <a:t>WiFi</a:t>
            </a:r>
            <a:endParaRPr lang="en-US" dirty="0"/>
          </a:p>
          <a:p>
            <a:pPr lvl="1"/>
            <a:r>
              <a:rPr lang="en-US" i="1" dirty="0"/>
              <a:t>Carrier Sensing Multiple Access (CSMA)</a:t>
            </a:r>
          </a:p>
          <a:p>
            <a:pPr lvl="1"/>
            <a:r>
              <a:rPr lang="en-US" dirty="0"/>
              <a:t>OFDM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WiFi</a:t>
            </a:r>
            <a:r>
              <a:rPr lang="en-US" dirty="0">
                <a:solidFill>
                  <a:srgbClr val="FF0000"/>
                </a:solidFill>
              </a:rPr>
              <a:t> has never been designed for safety-critical control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</a:p>
        </p:txBody>
      </p:sp>
    </p:spTree>
    <p:extLst>
      <p:ext uri="{BB962C8B-B14F-4D97-AF65-F5344CB8AC3E}">
        <p14:creationId xmlns:p14="http://schemas.microsoft.com/office/powerpoint/2010/main" val="191499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458200" cy="1143000"/>
          </a:xfrm>
        </p:spPr>
        <p:txBody>
          <a:bodyPr/>
          <a:lstStyle/>
          <a:p>
            <a:pPr eaLnBrk="1" hangingPunct="1"/>
            <a:r>
              <a:rPr lang="en-US" altLang="zh-CN" dirty="0">
                <a:ea typeface="宋体" pitchFamily="2" charset="-122"/>
              </a:rPr>
              <a:t>Control of co-channel interference: </a:t>
            </a:r>
            <a:br>
              <a:rPr lang="en-US" altLang="zh-CN" dirty="0">
                <a:ea typeface="宋体" pitchFamily="2" charset="-122"/>
              </a:rPr>
            </a:br>
            <a:r>
              <a:rPr lang="en-US" altLang="zh-CN" dirty="0">
                <a:ea typeface="宋体" pitchFamily="2" charset="-122"/>
              </a:rPr>
              <a:t>a basic challenge in wireless communication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458200" cy="502920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n-US" altLang="zh-CN" sz="2000" dirty="0">
                <a:ea typeface="宋体" pitchFamily="2" charset="-122"/>
              </a:rPr>
              <a:t>Open problem for </a:t>
            </a:r>
            <a:r>
              <a:rPr lang="en-US" altLang="zh-CN" dirty="0">
                <a:ea typeface="宋体" pitchFamily="2" charset="-122"/>
              </a:rPr>
              <a:t>over </a:t>
            </a:r>
            <a:r>
              <a:rPr lang="en-US" altLang="zh-CN" sz="2000" dirty="0">
                <a:ea typeface="宋体" pitchFamily="2" charset="-122"/>
              </a:rPr>
              <a:t>40 years</a:t>
            </a:r>
          </a:p>
          <a:p>
            <a:pPr lvl="1" eaLnBrk="1" hangingPunct="1">
              <a:lnSpc>
                <a:spcPct val="200000"/>
              </a:lnSpc>
            </a:pPr>
            <a:r>
              <a:rPr lang="en-US" altLang="zh-CN" dirty="0">
                <a:ea typeface="宋体" pitchFamily="2" charset="-122"/>
              </a:rPr>
              <a:t>ALOHA protocol considered i</a:t>
            </a:r>
            <a:r>
              <a:rPr lang="en-US" altLang="zh-CN" sz="1800" dirty="0">
                <a:ea typeface="宋体" pitchFamily="2" charset="-122"/>
              </a:rPr>
              <a:t>nterference from concurrent transmitters (1970)</a:t>
            </a:r>
          </a:p>
          <a:p>
            <a:pPr lvl="1" eaLnBrk="1" hangingPunct="1">
              <a:lnSpc>
                <a:spcPct val="200000"/>
              </a:lnSpc>
            </a:pPr>
            <a:r>
              <a:rPr lang="en-US" altLang="zh-CN" sz="1800" dirty="0">
                <a:ea typeface="宋体" pitchFamily="2" charset="-122"/>
              </a:rPr>
              <a:t>Hidden terminal issue first identified by Leonard Kleinrock </a:t>
            </a:r>
            <a:r>
              <a:rPr lang="en-US" altLang="zh-CN" dirty="0">
                <a:ea typeface="宋体" pitchFamily="2" charset="-122"/>
              </a:rPr>
              <a:t>(1975)</a:t>
            </a:r>
          </a:p>
          <a:p>
            <a:pPr lvl="1" eaLnBrk="1" hangingPunct="1">
              <a:lnSpc>
                <a:spcPct val="200000"/>
              </a:lnSpc>
            </a:pPr>
            <a:endParaRPr lang="en-US" altLang="zh-CN" sz="1800" dirty="0">
              <a:ea typeface="宋体" pitchFamily="2" charset="-122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zh-CN" sz="2000" dirty="0">
                <a:ea typeface="宋体" pitchFamily="2" charset="-122"/>
              </a:rPr>
              <a:t>Lack of field-deployable </a:t>
            </a:r>
            <a:r>
              <a:rPr lang="en-US" altLang="zh-CN" dirty="0">
                <a:ea typeface="宋体" pitchFamily="2" charset="-122"/>
              </a:rPr>
              <a:t>approaches to predictable </a:t>
            </a:r>
            <a:r>
              <a:rPr lang="en-US" altLang="zh-CN" sz="2000" dirty="0">
                <a:ea typeface="宋体" pitchFamily="2" charset="-122"/>
              </a:rPr>
              <a:t>interference control </a:t>
            </a:r>
          </a:p>
        </p:txBody>
      </p:sp>
      <p:sp>
        <p:nvSpPr>
          <p:cNvPr id="2" name="AutoShape 2" descr="http://www.google.com/url?sa=i&amp;source=images&amp;cd=&amp;docid=xPh-L2DfMdLq2M&amp;tbnid=uJyR8Nsi_cQOiM:&amp;ved=0CAUQjBw4HA&amp;url=http%3A%2F%2Fupload.wikimedia.org%2Fwikipedia%2Fcommons%2Fthumb%2F2%2F2b%2FWifi_hidden_station_problem.svg%2F667px-Wifi_hidden_station_problem.svg.png&amp;ei=YBJHU66UNKWEygGBo4GYDg&amp;psig=AFQjCNEtF-C3xQTTEMutY5v8pISwbl_0KA&amp;ust=1397253088910981"/>
          <p:cNvSpPr>
            <a:spLocks noChangeAspect="1" noChangeArrowheads="1"/>
          </p:cNvSpPr>
          <p:nvPr/>
        </p:nvSpPr>
        <p:spPr bwMode="auto">
          <a:xfrm>
            <a:off x="63500" y="-136525"/>
            <a:ext cx="635317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google.com/url?sa=i&amp;source=images&amp;cd=&amp;docid=xPh-L2DfMdLq2M&amp;tbnid=uJyR8Nsi_cQOiM:&amp;ved=0CAUQjBw4HA&amp;url=http%3A%2F%2Fupload.wikimedia.org%2Fwikipedia%2Fcommons%2Fthumb%2F2%2F2b%2FWifi_hidden_station_problem.svg%2F667px-Wifi_hidden_station_problem.svg.png&amp;ei=YBJHU66UNKWEygGBo4GYDg&amp;psig=AFQjCNEtF-C3xQTTEMutY5v8pISwbl_0KA&amp;ust=1397253088910981"/>
          <p:cNvSpPr>
            <a:spLocks noChangeAspect="1" noChangeArrowheads="1"/>
          </p:cNvSpPr>
          <p:nvPr/>
        </p:nvSpPr>
        <p:spPr bwMode="auto">
          <a:xfrm>
            <a:off x="215900" y="15875"/>
            <a:ext cx="6353175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4421" name="Picture 5" descr="C:\Users\hongwei\Pictures\667px-Wifi_hidden_station_problem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031" y="76200"/>
            <a:ext cx="583769" cy="52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cs.virginia.edu/images/research/collision-detec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96400" y="40151"/>
            <a:ext cx="1434856" cy="746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624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Interference Model: </a:t>
            </a:r>
            <a:br>
              <a:rPr lang="en-US" dirty="0"/>
            </a:br>
            <a:r>
              <a:rPr lang="en-US" dirty="0"/>
              <a:t>A Basis for Interference-Oriented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458200" cy="4724400"/>
          </a:xfrm>
        </p:spPr>
        <p:txBody>
          <a:bodyPr/>
          <a:lstStyle/>
          <a:p>
            <a:r>
              <a:rPr lang="en-US" i="1" dirty="0"/>
              <a:t>Predicts </a:t>
            </a:r>
            <a:r>
              <a:rPr lang="en-US" dirty="0"/>
              <a:t>whether a set of concurrent transmissions may interfere with one another</a:t>
            </a:r>
          </a:p>
          <a:p>
            <a:pPr lvl="1"/>
            <a:endParaRPr lang="en-US" dirty="0"/>
          </a:p>
          <a:p>
            <a:r>
              <a:rPr lang="en-US" dirty="0"/>
              <a:t>Two commonly-used interference models</a:t>
            </a:r>
          </a:p>
          <a:p>
            <a:pPr lvl="1"/>
            <a:r>
              <a:rPr lang="en-US" dirty="0"/>
              <a:t>Protocol model</a:t>
            </a:r>
          </a:p>
          <a:p>
            <a:pPr lvl="1"/>
            <a:r>
              <a:rPr lang="en-US" dirty="0"/>
              <a:t>Physical model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Hongwei">
  <a:themeElements>
    <a:clrScheme name="1_Hongwe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Hongwei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  <a:ea typeface="宋体" pitchFamily="2" charset="-122"/>
          </a:defRPr>
        </a:defPPr>
      </a:lstStyle>
    </a:lnDef>
  </a:objectDefaults>
  <a:extraClrSchemeLst>
    <a:extraClrScheme>
      <a:clrScheme name="1_Hongwe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ngwe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Hongwe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Hongwe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Hongwei</Template>
  <TotalTime>48646</TotalTime>
  <Words>2464</Words>
  <Application>Microsoft Macintosh PowerPoint</Application>
  <PresentationFormat>On-screen Show (4:3)</PresentationFormat>
  <Paragraphs>336</Paragraphs>
  <Slides>34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Cambria Math</vt:lpstr>
      <vt:lpstr>Symbol</vt:lpstr>
      <vt:lpstr>Tahoma</vt:lpstr>
      <vt:lpstr>Wingdings</vt:lpstr>
      <vt:lpstr>1_Hongwei</vt:lpstr>
      <vt:lpstr>Equation</vt:lpstr>
      <vt:lpstr>Acrobat Document</vt:lpstr>
      <vt:lpstr>Cyber-Physical Scheduling for Predictable Reliability of Inter-Vehicle Communications</vt:lpstr>
      <vt:lpstr>PowerPoint Presentation</vt:lpstr>
      <vt:lpstr>Connected &amp; Automated Vehicles</vt:lpstr>
      <vt:lpstr>Active Safety</vt:lpstr>
      <vt:lpstr>  Vehicle Platooning </vt:lpstr>
      <vt:lpstr>PowerPoint Presentation</vt:lpstr>
      <vt:lpstr>IEEE 802.11p</vt:lpstr>
      <vt:lpstr>Control of co-channel interference:  a basic challenge in wireless communication</vt:lpstr>
      <vt:lpstr>Wireless Interference Model:  A Basis for Interference-Oriented Scheduling</vt:lpstr>
      <vt:lpstr>Physical-Ratio-K (PRK) Interference Model</vt:lpstr>
      <vt:lpstr>Predictable Link Reliability in  Distributed PRK-based Scheduling (PRKS)</vt:lpstr>
      <vt:lpstr>Convergence of distributed controllers</vt:lpstr>
      <vt:lpstr>Heterogeneous Settings</vt:lpstr>
      <vt:lpstr>Temporally-Varying PDR Requirements: 70%80%90%95%90%80%70%</vt:lpstr>
      <vt:lpstr>Comparison with Existing Protocols: PDR</vt:lpstr>
      <vt:lpstr>Current Practice (1):  Improve Reliability by Retransmission</vt:lpstr>
      <vt:lpstr>Current Practice (2):  Improve Reliability by Reducing Traffic Load</vt:lpstr>
      <vt:lpstr>PowerPoint Presentation</vt:lpstr>
      <vt:lpstr>Vehicular Networks: Challenges of Vehicle Mobility     &amp; Broadcast </vt:lpstr>
      <vt:lpstr>Challenge of Interference Relation Signaling</vt:lpstr>
      <vt:lpstr>gPRK Model:Geometric Approximation of PRK Model</vt:lpstr>
      <vt:lpstr>Signaling overhead in gPRK-based Scheduling</vt:lpstr>
      <vt:lpstr>gPRK Model: Efficiency &amp; PRK Similarity </vt:lpstr>
      <vt:lpstr>gPRK Model Instantiation </vt:lpstr>
      <vt:lpstr>PowerPoint Presentation</vt:lpstr>
      <vt:lpstr>Cyber-Physical Structures of Vehicle Traffic Flow</vt:lpstr>
      <vt:lpstr>Addressing Vehicle Mobility (1): gPRK Model Instantiation &amp; transient links</vt:lpstr>
      <vt:lpstr>Addressing Vehicle Mobility (2): Effective Use of gPRK Model </vt:lpstr>
      <vt:lpstr>Ensuring Reliable Inter-Vehicle Broadcast </vt:lpstr>
      <vt:lpstr>Cyber-Physical Scheduling (CPS)  for Inter-Vehicle Communication </vt:lpstr>
      <vt:lpstr>Multi-Dimensional Simulation of Vehicular Networks </vt:lpstr>
      <vt:lpstr>Experimental Study of CPS Behavior </vt:lpstr>
      <vt:lpstr>CPS for Predictable Inter-Vehicle Communication</vt:lpstr>
      <vt:lpstr>Cyber-Physical Scheduling (CPS)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hzhang</dc:creator>
  <cp:lastModifiedBy>Zhang, Hongwei [E CPE]</cp:lastModifiedBy>
  <cp:revision>3073</cp:revision>
  <cp:lastPrinted>1601-01-01T00:00:00Z</cp:lastPrinted>
  <dcterms:created xsi:type="dcterms:W3CDTF">1601-01-01T00:00:00Z</dcterms:created>
  <dcterms:modified xsi:type="dcterms:W3CDTF">2020-01-20T04:58:48Z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