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76"/>
  </p:notesMasterIdLst>
  <p:handoutMasterIdLst>
    <p:handoutMasterId r:id="rId77"/>
  </p:handoutMasterIdLst>
  <p:sldIdLst>
    <p:sldId id="257" r:id="rId2"/>
    <p:sldId id="332" r:id="rId3"/>
    <p:sldId id="333" r:id="rId4"/>
    <p:sldId id="285" r:id="rId5"/>
    <p:sldId id="261" r:id="rId6"/>
    <p:sldId id="347" r:id="rId7"/>
    <p:sldId id="348" r:id="rId8"/>
    <p:sldId id="349" r:id="rId9"/>
    <p:sldId id="350" r:id="rId10"/>
    <p:sldId id="351" r:id="rId11"/>
    <p:sldId id="352" r:id="rId12"/>
    <p:sldId id="371" r:id="rId13"/>
    <p:sldId id="263" r:id="rId14"/>
    <p:sldId id="318" r:id="rId15"/>
    <p:sldId id="259" r:id="rId16"/>
    <p:sldId id="277" r:id="rId17"/>
    <p:sldId id="266" r:id="rId18"/>
    <p:sldId id="317" r:id="rId19"/>
    <p:sldId id="334" r:id="rId20"/>
    <p:sldId id="268" r:id="rId21"/>
    <p:sldId id="269" r:id="rId22"/>
    <p:sldId id="322" r:id="rId23"/>
    <p:sldId id="270" r:id="rId24"/>
    <p:sldId id="273" r:id="rId25"/>
    <p:sldId id="323" r:id="rId26"/>
    <p:sldId id="275" r:id="rId27"/>
    <p:sldId id="364" r:id="rId28"/>
    <p:sldId id="365" r:id="rId29"/>
    <p:sldId id="366" r:id="rId30"/>
    <p:sldId id="368" r:id="rId31"/>
    <p:sldId id="282" r:id="rId32"/>
    <p:sldId id="276" r:id="rId33"/>
    <p:sldId id="284" r:id="rId34"/>
    <p:sldId id="321" r:id="rId35"/>
    <p:sldId id="281" r:id="rId36"/>
    <p:sldId id="296" r:id="rId37"/>
    <p:sldId id="353" r:id="rId38"/>
    <p:sldId id="289" r:id="rId39"/>
    <p:sldId id="354" r:id="rId40"/>
    <p:sldId id="355" r:id="rId41"/>
    <p:sldId id="356" r:id="rId42"/>
    <p:sldId id="357" r:id="rId43"/>
    <p:sldId id="358" r:id="rId44"/>
    <p:sldId id="361" r:id="rId45"/>
    <p:sldId id="291" r:id="rId46"/>
    <p:sldId id="292" r:id="rId47"/>
    <p:sldId id="293" r:id="rId48"/>
    <p:sldId id="294" r:id="rId49"/>
    <p:sldId id="346" r:id="rId50"/>
    <p:sldId id="362" r:id="rId51"/>
    <p:sldId id="363" r:id="rId52"/>
    <p:sldId id="335" r:id="rId53"/>
    <p:sldId id="367" r:id="rId54"/>
    <p:sldId id="345" r:id="rId55"/>
    <p:sldId id="300" r:id="rId56"/>
    <p:sldId id="327" r:id="rId57"/>
    <p:sldId id="326" r:id="rId58"/>
    <p:sldId id="309" r:id="rId59"/>
    <p:sldId id="329" r:id="rId60"/>
    <p:sldId id="330" r:id="rId61"/>
    <p:sldId id="312" r:id="rId62"/>
    <p:sldId id="331" r:id="rId63"/>
    <p:sldId id="338" r:id="rId64"/>
    <p:sldId id="339" r:id="rId65"/>
    <p:sldId id="340" r:id="rId66"/>
    <p:sldId id="341" r:id="rId67"/>
    <p:sldId id="342" r:id="rId68"/>
    <p:sldId id="336" r:id="rId69"/>
    <p:sldId id="315" r:id="rId70"/>
    <p:sldId id="337" r:id="rId71"/>
    <p:sldId id="316" r:id="rId72"/>
    <p:sldId id="369" r:id="rId73"/>
    <p:sldId id="324" r:id="rId74"/>
    <p:sldId id="370" r:id="rId7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5" autoAdjust="0"/>
    <p:restoredTop sz="84111" autoAdjust="0"/>
  </p:normalViewPr>
  <p:slideViewPr>
    <p:cSldViewPr>
      <p:cViewPr varScale="1">
        <p:scale>
          <a:sx n="95" d="100"/>
          <a:sy n="95" d="100"/>
        </p:scale>
        <p:origin x="2640"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14" d="100"/>
        <a:sy n="114" d="100"/>
      </p:scale>
      <p:origin x="0" y="55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slide" Target="slides/slide3.xml"/><Relationship Id="rId7" Type="http://schemas.openxmlformats.org/officeDocument/2006/relationships/slide" Target="slides/slide52.xml"/><Relationship Id="rId12" Type="http://schemas.openxmlformats.org/officeDocument/2006/relationships/slide" Target="slides/slide7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70.xml"/><Relationship Id="rId5" Type="http://schemas.openxmlformats.org/officeDocument/2006/relationships/slide" Target="slides/slide15.xml"/><Relationship Id="rId10" Type="http://schemas.openxmlformats.org/officeDocument/2006/relationships/slide" Target="slides/slide68.xml"/><Relationship Id="rId4" Type="http://schemas.openxmlformats.org/officeDocument/2006/relationships/slide" Target="slides/slide13.xml"/><Relationship Id="rId9"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0.emf"/><Relationship Id="rId7" Type="http://schemas.openxmlformats.org/officeDocument/2006/relationships/image" Target="../media/image55.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54.emf"/><Relationship Id="rId11" Type="http://schemas.openxmlformats.org/officeDocument/2006/relationships/image" Target="../media/image62.e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52.emf"/><Relationship Id="rId1" Type="http://schemas.openxmlformats.org/officeDocument/2006/relationships/image" Target="../media/image74.emf"/><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 Id="rId9" Type="http://schemas.openxmlformats.org/officeDocument/2006/relationships/image" Target="../media/image8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37.emf"/><Relationship Id="rId3" Type="http://schemas.openxmlformats.org/officeDocument/2006/relationships/image" Target="../media/image42.emf"/><Relationship Id="rId7" Type="http://schemas.openxmlformats.org/officeDocument/2006/relationships/image" Target="../media/image35.emf"/><Relationship Id="rId12" Type="http://schemas.openxmlformats.org/officeDocument/2006/relationships/image" Target="../media/image32.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34.emf"/><Relationship Id="rId11" Type="http://schemas.openxmlformats.org/officeDocument/2006/relationships/image" Target="../media/image45.emf"/><Relationship Id="rId5" Type="http://schemas.openxmlformats.org/officeDocument/2006/relationships/image" Target="../media/image33.emf"/><Relationship Id="rId10" Type="http://schemas.openxmlformats.org/officeDocument/2006/relationships/image" Target="../media/image30.emf"/><Relationship Id="rId4" Type="http://schemas.openxmlformats.org/officeDocument/2006/relationships/image" Target="../media/image43.emf"/><Relationship Id="rId9"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679BB66E-DDE1-4B4E-9E13-50CCFF88104C}"/>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eaLnBrk="1" hangingPunct="1">
              <a:defRPr sz="1200"/>
            </a:lvl1pPr>
          </a:lstStyle>
          <a:p>
            <a:pPr>
              <a:defRPr/>
            </a:pPr>
            <a:endParaRPr lang="en-US"/>
          </a:p>
        </p:txBody>
      </p:sp>
      <p:sp>
        <p:nvSpPr>
          <p:cNvPr id="177155" name="Rectangle 3">
            <a:extLst>
              <a:ext uri="{FF2B5EF4-FFF2-40B4-BE49-F238E27FC236}">
                <a16:creationId xmlns:a16="http://schemas.microsoft.com/office/drawing/2014/main" id="{A868A1DB-F0DC-5F49-8488-CEDDF5B5114F}"/>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eaLnBrk="1" hangingPunct="1">
              <a:defRPr sz="1200"/>
            </a:lvl1pPr>
          </a:lstStyle>
          <a:p>
            <a:pPr>
              <a:defRPr/>
            </a:pPr>
            <a:endParaRPr lang="en-US"/>
          </a:p>
        </p:txBody>
      </p:sp>
      <p:sp>
        <p:nvSpPr>
          <p:cNvPr id="177156" name="Rectangle 4">
            <a:extLst>
              <a:ext uri="{FF2B5EF4-FFF2-40B4-BE49-F238E27FC236}">
                <a16:creationId xmlns:a16="http://schemas.microsoft.com/office/drawing/2014/main" id="{538BDC69-CCFB-D544-B608-F89117D68B17}"/>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eaLnBrk="1" hangingPunct="1">
              <a:defRPr sz="1200"/>
            </a:lvl1pPr>
          </a:lstStyle>
          <a:p>
            <a:pPr>
              <a:defRPr/>
            </a:pPr>
            <a:endParaRPr lang="en-US"/>
          </a:p>
        </p:txBody>
      </p:sp>
      <p:sp>
        <p:nvSpPr>
          <p:cNvPr id="177157" name="Rectangle 5">
            <a:extLst>
              <a:ext uri="{FF2B5EF4-FFF2-40B4-BE49-F238E27FC236}">
                <a16:creationId xmlns:a16="http://schemas.microsoft.com/office/drawing/2014/main" id="{4E362ACF-2194-E746-847F-9DCE5FA863B9}"/>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eaLnBrk="1" hangingPunct="1">
              <a:defRPr sz="1200"/>
            </a:lvl1pPr>
          </a:lstStyle>
          <a:p>
            <a:pPr>
              <a:defRPr/>
            </a:pPr>
            <a:fld id="{275901B5-CDC9-664D-876B-10B997D122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349F642-765B-2D45-AFB2-024F725EDAF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eaLnBrk="1" hangingPunct="1">
              <a:defRPr sz="1200"/>
            </a:lvl1pPr>
          </a:lstStyle>
          <a:p>
            <a:pPr>
              <a:defRPr/>
            </a:pPr>
            <a:endParaRPr lang="en-US"/>
          </a:p>
        </p:txBody>
      </p:sp>
      <p:sp>
        <p:nvSpPr>
          <p:cNvPr id="64515" name="Rectangle 3">
            <a:extLst>
              <a:ext uri="{FF2B5EF4-FFF2-40B4-BE49-F238E27FC236}">
                <a16:creationId xmlns:a16="http://schemas.microsoft.com/office/drawing/2014/main" id="{41AF7566-72F9-5B49-8449-9D8EBC69B765}"/>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B379585F-65E1-ED47-9328-1D987B721712}"/>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4C7F7423-2F54-C842-9863-3E04D41A9865}"/>
              </a:ext>
            </a:extLst>
          </p:cNvPr>
          <p:cNvSpPr>
            <a:spLocks noGrp="1" noChangeArrowheads="1"/>
          </p:cNvSpPr>
          <p:nvPr>
            <p:ph type="body" sz="quarter" idx="3"/>
          </p:nvPr>
        </p:nvSpPr>
        <p:spPr bwMode="auto">
          <a:xfrm>
            <a:off x="976313" y="4559300"/>
            <a:ext cx="5362575" cy="432117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a:extLst>
              <a:ext uri="{FF2B5EF4-FFF2-40B4-BE49-F238E27FC236}">
                <a16:creationId xmlns:a16="http://schemas.microsoft.com/office/drawing/2014/main" id="{B6E665E6-B1AF-5743-BF57-BAEC89534AF7}"/>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eaLnBrk="1" hangingPunct="1">
              <a:defRPr sz="1200"/>
            </a:lvl1pPr>
          </a:lstStyle>
          <a:p>
            <a:pPr>
              <a:defRPr/>
            </a:pPr>
            <a:endParaRPr lang="en-US"/>
          </a:p>
        </p:txBody>
      </p:sp>
      <p:sp>
        <p:nvSpPr>
          <p:cNvPr id="64519" name="Rectangle 7">
            <a:extLst>
              <a:ext uri="{FF2B5EF4-FFF2-40B4-BE49-F238E27FC236}">
                <a16:creationId xmlns:a16="http://schemas.microsoft.com/office/drawing/2014/main" id="{681F10C5-0E16-FE4B-926B-163E38AD9DD3}"/>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eaLnBrk="1" hangingPunct="1">
              <a:defRPr sz="1200"/>
            </a:lvl1pPr>
          </a:lstStyle>
          <a:p>
            <a:pPr>
              <a:defRPr/>
            </a:pPr>
            <a:fld id="{10FA8A09-5966-E840-A822-C7365DE5DF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Witsenhausen%27s_counterexample" TargetMode="External"/><Relationship Id="rId13" Type="http://schemas.openxmlformats.org/officeDocument/2006/relationships/hyperlink" Target="http://en.wikipedia.org/wiki/Superposition_principle" TargetMode="External"/><Relationship Id="rId18" Type="http://schemas.openxmlformats.org/officeDocument/2006/relationships/hyperlink" Target="http://en.wikipedia.org/wiki/Continuous_function" TargetMode="External"/><Relationship Id="rId3" Type="http://schemas.openxmlformats.org/officeDocument/2006/relationships/hyperlink" Target="http://en.wikipedia.org/wiki/Control_theory" TargetMode="External"/><Relationship Id="rId21" Type="http://schemas.openxmlformats.org/officeDocument/2006/relationships/hyperlink" Target="http://en.wikipedia.org/wiki/Function_(mathematics)" TargetMode="External"/><Relationship Id="rId7" Type="http://schemas.openxmlformats.org/officeDocument/2006/relationships/hyperlink" Target="#cite_note-Chow-1"/><Relationship Id="rId12" Type="http://schemas.openxmlformats.org/officeDocument/2006/relationships/hyperlink" Target="#cite_note-3"/><Relationship Id="rId17" Type="http://schemas.openxmlformats.org/officeDocument/2006/relationships/hyperlink" Target="http://en.wikipedia.org/wiki/Laplace_transform" TargetMode="External"/><Relationship Id="rId2" Type="http://schemas.openxmlformats.org/officeDocument/2006/relationships/slide" Target="../slides/slide20.xml"/><Relationship Id="rId16" Type="http://schemas.openxmlformats.org/officeDocument/2006/relationships/hyperlink" Target="http://en.wikipedia.org/wiki/Time-invariant_system" TargetMode="External"/><Relationship Id="rId20" Type="http://schemas.openxmlformats.org/officeDocument/2006/relationships/hyperlink" Target="http://en.wikipedia.org/wiki/Discrete_mathematics" TargetMode="External"/><Relationship Id="rId1" Type="http://schemas.openxmlformats.org/officeDocument/2006/relationships/notesMaster" Target="../notesMasters/notesMaster1.xml"/><Relationship Id="rId6" Type="http://schemas.openxmlformats.org/officeDocument/2006/relationships/hyperlink" Target="http://en.wikipedia.org/wiki/Linear-quadratic-Gaussian_control" TargetMode="External"/><Relationship Id="rId11" Type="http://schemas.openxmlformats.org/officeDocument/2006/relationships/hyperlink" Target="#cite_note-2"/><Relationship Id="rId5" Type="http://schemas.openxmlformats.org/officeDocument/2006/relationships/hyperlink" Target="#cite_note-0"/><Relationship Id="rId15" Type="http://schemas.openxmlformats.org/officeDocument/2006/relationships/hyperlink" Target="http://en.wikipedia.org/wiki/Differential_equation" TargetMode="External"/><Relationship Id="rId23" Type="http://schemas.openxmlformats.org/officeDocument/2006/relationships/hyperlink" Target="http://en.wikipedia.org/wiki/Linearization" TargetMode="External"/><Relationship Id="rId10" Type="http://schemas.openxmlformats.org/officeDocument/2006/relationships/hyperlink" Target="http://en.wikipedia.org/wiki/Linear-quadratic-Gaussian_control#Discrete_time" TargetMode="External"/><Relationship Id="rId19" Type="http://schemas.openxmlformats.org/officeDocument/2006/relationships/hyperlink" Target="http://en.wikipedia.org/wiki/Z-transform" TargetMode="External"/><Relationship Id="rId4" Type="http://schemas.openxmlformats.org/officeDocument/2006/relationships/hyperlink" Target="http://en.wikipedia.org/wiki/Bayesian_probability" TargetMode="External"/><Relationship Id="rId9" Type="http://schemas.openxmlformats.org/officeDocument/2006/relationships/hyperlink" Target="http://en.wikipedia.org/wiki/Multiplier_uncertainty" TargetMode="External"/><Relationship Id="rId14" Type="http://schemas.openxmlformats.org/officeDocument/2006/relationships/hyperlink" Target="http://en.wikipedia.org/wiki/Scaling" TargetMode="External"/><Relationship Id="rId22" Type="http://schemas.openxmlformats.org/officeDocument/2006/relationships/hyperlink" Target="http://en.wikipedia.org/wiki/Vector_(geometri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3" Type="http://schemas.openxmlformats.org/officeDocument/2006/relationships/hyperlink" Target="http://en.wikipedia.org/wiki/Root_(mathematics)" TargetMode="External"/><Relationship Id="rId18" Type="http://schemas.openxmlformats.org/officeDocument/2006/relationships/hyperlink" Target="http://en.wikipedia.org/wiki/Multiplication" TargetMode="External"/><Relationship Id="rId26" Type="http://schemas.openxmlformats.org/officeDocument/2006/relationships/hyperlink" Target="http://en.wikipedia.org/wiki/Field_(mathematics)" TargetMode="External"/><Relationship Id="rId39" Type="http://schemas.openxmlformats.org/officeDocument/2006/relationships/hyperlink" Target="http://en.wikipedia.org/wiki/Quantum_physics" TargetMode="External"/><Relationship Id="rId21" Type="http://schemas.openxmlformats.org/officeDocument/2006/relationships/hyperlink" Target="http://en.wikipedia.org/wiki/Real_number" TargetMode="External"/><Relationship Id="rId34" Type="http://schemas.openxmlformats.org/officeDocument/2006/relationships/hyperlink" Target="http://en.wikipedia.org/wiki/William_Rowan_Hamilton" TargetMode="External"/><Relationship Id="rId42" Type="http://schemas.openxmlformats.org/officeDocument/2006/relationships/hyperlink" Target="http://en.wikipedia.org/wiki/Complex_analysis" TargetMode="External"/><Relationship Id="rId7" Type="http://schemas.openxmlformats.org/officeDocument/2006/relationships/hyperlink" Target="http://en.wikipedia.org/wiki/Imaginary_part" TargetMode="External"/><Relationship Id="rId2" Type="http://schemas.openxmlformats.org/officeDocument/2006/relationships/slide" Target="../slides/slide22.xml"/><Relationship Id="rId16" Type="http://schemas.openxmlformats.org/officeDocument/2006/relationships/hyperlink" Target="http://en.wikipedia.org/wiki/Addition" TargetMode="External"/><Relationship Id="rId20" Type="http://schemas.openxmlformats.org/officeDocument/2006/relationships/hyperlink" Target="http://en.wikipedia.org/wiki/Absolute_value" TargetMode="External"/><Relationship Id="rId29" Type="http://schemas.openxmlformats.org/officeDocument/2006/relationships/hyperlink" Target="http://en.wikipedia.org/wiki/Cubic_equations" TargetMode="External"/><Relationship Id="rId41" Type="http://schemas.openxmlformats.org/officeDocument/2006/relationships/hyperlink" Target="http://en.wikipedia.org/wiki/Chaos_theory" TargetMode="External"/><Relationship Id="rId1" Type="http://schemas.openxmlformats.org/officeDocument/2006/relationships/notesMaster" Target="../notesMasters/notesMaster1.xml"/><Relationship Id="rId6" Type="http://schemas.openxmlformats.org/officeDocument/2006/relationships/hyperlink" Target="http://en.wikipedia.org/wiki/Real_part" TargetMode="External"/><Relationship Id="rId11" Type="http://schemas.openxmlformats.org/officeDocument/2006/relationships/hyperlink" Target="#cite_note-1"/><Relationship Id="rId24" Type="http://schemas.openxmlformats.org/officeDocument/2006/relationships/hyperlink" Target="http://en.wikipedia.org/wiki/Subfield" TargetMode="External"/><Relationship Id="rId32" Type="http://schemas.openxmlformats.org/officeDocument/2006/relationships/hyperlink" Target="http://en.wikipedia.org/wiki/Rafael_Bombelli" TargetMode="External"/><Relationship Id="rId37" Type="http://schemas.openxmlformats.org/officeDocument/2006/relationships/hyperlink" Target="http://en.wikipedia.org/wiki/Engineering" TargetMode="External"/><Relationship Id="rId40" Type="http://schemas.openxmlformats.org/officeDocument/2006/relationships/hyperlink" Target="http://en.wikipedia.org/wiki/Applied_mathematics" TargetMode="External"/><Relationship Id="rId5" Type="http://schemas.openxmlformats.org/officeDocument/2006/relationships/hyperlink" Target="http://en.wikipedia.org/wiki/Cartesian_plane" TargetMode="External"/><Relationship Id="rId15" Type="http://schemas.openxmlformats.org/officeDocument/2006/relationships/hyperlink" Target="http://en.wikipedia.org/wiki/Complex_numbers#Geometric_interpretation_of_the_operations_on_complex_numbers" TargetMode="External"/><Relationship Id="rId23" Type="http://schemas.openxmlformats.org/officeDocument/2006/relationships/hyperlink" Target="http://en.wikipedia.org/wiki/Imaginary_unit" TargetMode="External"/><Relationship Id="rId28" Type="http://schemas.openxmlformats.org/officeDocument/2006/relationships/hyperlink" Target="http://en.wikipedia.org/wiki/Gerolamo_Cardano" TargetMode="External"/><Relationship Id="rId36" Type="http://schemas.openxmlformats.org/officeDocument/2006/relationships/hyperlink" Target="#Applications"/><Relationship Id="rId10" Type="http://schemas.openxmlformats.org/officeDocument/2006/relationships/hyperlink" Target="http://en.wikipedia.org/wiki/Caspar_Wessel" TargetMode="External"/><Relationship Id="rId19" Type="http://schemas.openxmlformats.org/officeDocument/2006/relationships/hyperlink" Target="http://en.wikipedia.org/wiki/Polar_coordinates" TargetMode="External"/><Relationship Id="rId31" Type="http://schemas.openxmlformats.org/officeDocument/2006/relationships/hyperlink" Target="http://en.wikipedia.org/wiki/Fundamental_theorem_of_algebra" TargetMode="External"/><Relationship Id="rId44" Type="http://schemas.openxmlformats.org/officeDocument/2006/relationships/hyperlink" Target="http://en.wikipedia.org/wiki/Lie_algebra" TargetMode="External"/><Relationship Id="rId4" Type="http://schemas.openxmlformats.org/officeDocument/2006/relationships/hyperlink" Target="http://en.wikipedia.org/wiki/Complex_numbers" TargetMode="External"/><Relationship Id="rId9" Type="http://schemas.openxmlformats.org/officeDocument/2006/relationships/hyperlink" Target="http://en.wikipedia.org/wiki/Jean-Robert_Argand" TargetMode="External"/><Relationship Id="rId14" Type="http://schemas.openxmlformats.org/officeDocument/2006/relationships/hyperlink" Target="http://en.wikipedia.org/wiki/Mathematical_function" TargetMode="External"/><Relationship Id="rId22" Type="http://schemas.openxmlformats.org/officeDocument/2006/relationships/hyperlink" Target="http://en.wikipedia.org/wiki/Imaginary_number" TargetMode="External"/><Relationship Id="rId27" Type="http://schemas.openxmlformats.org/officeDocument/2006/relationships/hyperlink" Target="http://en.wikipedia.org/wiki/Polynomial" TargetMode="External"/><Relationship Id="rId30" Type="http://schemas.openxmlformats.org/officeDocument/2006/relationships/hyperlink" Target="http://en.wikipedia.org/wiki/Casus_irreducibilis" TargetMode="External"/><Relationship Id="rId35" Type="http://schemas.openxmlformats.org/officeDocument/2006/relationships/hyperlink" Target="http://en.wikipedia.org/wiki/Quaternions" TargetMode="External"/><Relationship Id="rId43" Type="http://schemas.openxmlformats.org/officeDocument/2006/relationships/hyperlink" Target="http://en.wikipedia.org/wiki/Matrix_(mathematics)" TargetMode="External"/><Relationship Id="rId8" Type="http://schemas.openxmlformats.org/officeDocument/2006/relationships/hyperlink" Target="#cite_note-0"/><Relationship Id="rId3" Type="http://schemas.openxmlformats.org/officeDocument/2006/relationships/hyperlink" Target="http://en.wikipedia.org/wiki/Mathematics" TargetMode="External"/><Relationship Id="rId12" Type="http://schemas.openxmlformats.org/officeDocument/2006/relationships/hyperlink" Target="http://en.wikipedia.org/wiki/Pole_(complex_analysis)" TargetMode="External"/><Relationship Id="rId17" Type="http://schemas.openxmlformats.org/officeDocument/2006/relationships/hyperlink" Target="http://en.wikipedia.org/wiki/Vector_(geometry)" TargetMode="External"/><Relationship Id="rId25" Type="http://schemas.openxmlformats.org/officeDocument/2006/relationships/hyperlink" Target="http://en.wikipedia.org/wiki/Algebraically_closed_field" TargetMode="External"/><Relationship Id="rId33" Type="http://schemas.openxmlformats.org/officeDocument/2006/relationships/hyperlink" Target="#cite_note-2"/><Relationship Id="rId38" Type="http://schemas.openxmlformats.org/officeDocument/2006/relationships/hyperlink" Target="http://en.wikipedia.org/wiki/Electromagnetis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Engineering"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en.wikipedia.org/wiki/Damping" TargetMode="External"/><Relationship Id="rId5" Type="http://schemas.openxmlformats.org/officeDocument/2006/relationships/hyperlink" Target="http://en.wikipedia.org/wiki/Friction" TargetMode="External"/><Relationship Id="rId4" Type="http://schemas.openxmlformats.org/officeDocument/2006/relationships/hyperlink" Target="http://en.wikipedia.org/wiki/Static_equilibrium"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Angle"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en.wikipedia.org/wiki/Mathematic" TargetMode="External"/><Relationship Id="rId5" Type="http://schemas.openxmlformats.org/officeDocument/2006/relationships/hyperlink" Target="http://en.wikipedia.org/wiki/Degree_(angle)" TargetMode="External"/><Relationship Id="rId4" Type="http://schemas.openxmlformats.org/officeDocument/2006/relationships/hyperlink" Target="http://en.wikipedia.org/wiki/Pi"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en.wikipedia.org/wiki/Nonlinear_system" TargetMode="External"/><Relationship Id="rId13" Type="http://schemas.openxmlformats.org/officeDocument/2006/relationships/hyperlink" Target="https://en.wikipedia.org/wiki/Laplace_transform" TargetMode="External"/><Relationship Id="rId3" Type="http://schemas.openxmlformats.org/officeDocument/2006/relationships/hyperlink" Target="https://en.wikipedia.org/wiki/Dynamical_system" TargetMode="External"/><Relationship Id="rId7" Type="http://schemas.openxmlformats.org/officeDocument/2006/relationships/hyperlink" Target="https://en.wikipedia.org/wiki/Bounded_function" TargetMode="External"/><Relationship Id="rId12" Type="http://schemas.openxmlformats.org/officeDocument/2006/relationships/hyperlink" Target="https://en.wikipedia.org/wiki/Complex_plane"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en.wikipedia.org/wiki/BIBO_stability" TargetMode="External"/><Relationship Id="rId11" Type="http://schemas.openxmlformats.org/officeDocument/2006/relationships/hyperlink" Target="https://en.wikipedia.org/wiki/Transfer_function" TargetMode="External"/><Relationship Id="rId5" Type="http://schemas.openxmlformats.org/officeDocument/2006/relationships/hyperlink" Target="https://en.wikipedia.org/wiki/Linear_system" TargetMode="External"/><Relationship Id="rId15" Type="http://schemas.openxmlformats.org/officeDocument/2006/relationships/hyperlink" Target="https://en.wikipedia.org/wiki/Z-transform" TargetMode="External"/><Relationship Id="rId10" Type="http://schemas.openxmlformats.org/officeDocument/2006/relationships/hyperlink" Target="https://en.wikipedia.org/wiki/Pole_(complex_analysis)" TargetMode="External"/><Relationship Id="rId4" Type="http://schemas.openxmlformats.org/officeDocument/2006/relationships/hyperlink" Target="https://en.wikipedia.org/wiki/Lyapunov_stability" TargetMode="External"/><Relationship Id="rId9" Type="http://schemas.openxmlformats.org/officeDocument/2006/relationships/hyperlink" Target="https://en.wikipedia.org/wiki/Input-to-state_stability" TargetMode="External"/><Relationship Id="rId14" Type="http://schemas.openxmlformats.org/officeDocument/2006/relationships/hyperlink" Target="https://en.wikipedia.org/wiki/Unit_circle"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en.wikipedia.org/wiki/Analog_signal" TargetMode="External"/><Relationship Id="rId3" Type="http://schemas.openxmlformats.org/officeDocument/2006/relationships/hyperlink" Target="http://en.wikipedia.org/wiki/Control_theory" TargetMode="External"/><Relationship Id="rId7" Type="http://schemas.openxmlformats.org/officeDocument/2006/relationships/hyperlink" Target="http://en.wikipedia.org/wiki/Mathematics"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en.wikipedia.org/wiki/Fuzzy_logic" TargetMode="External"/><Relationship Id="rId5" Type="http://schemas.openxmlformats.org/officeDocument/2006/relationships/hyperlink" Target="#cite_note-1"/><Relationship Id="rId10" Type="http://schemas.openxmlformats.org/officeDocument/2006/relationships/hyperlink" Target="http://en.wikipedia.org/wiki/Digital" TargetMode="External"/><Relationship Id="rId4" Type="http://schemas.openxmlformats.org/officeDocument/2006/relationships/hyperlink" Target="#cite_note-0"/><Relationship Id="rId9" Type="http://schemas.openxmlformats.org/officeDocument/2006/relationships/hyperlink" Target="http://en.wikipedia.org/wiki/Mathematical_logic"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1413E91-4485-0C4E-AB0C-B36E0EFB0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2C3516D-5EF8-FE40-951D-0D5F3DAD3614}" type="slidenum">
              <a:rPr kumimoji="0" lang="en-US" altLang="en-US" smtClean="0">
                <a:latin typeface="Tahoma" panose="020B0604030504040204" pitchFamily="34" charset="0"/>
              </a:rPr>
              <a:pPr>
                <a:spcBef>
                  <a:spcPct val="0"/>
                </a:spcBef>
              </a:pPr>
              <a:t>1</a:t>
            </a:fld>
            <a:endParaRPr kumimoji="0" lang="en-US" altLang="en-US">
              <a:latin typeface="Tahoma" panose="020B0604030504040204" pitchFamily="34" charset="0"/>
            </a:endParaRPr>
          </a:p>
        </p:txBody>
      </p:sp>
      <p:sp>
        <p:nvSpPr>
          <p:cNvPr id="9219" name="Rectangle 2">
            <a:extLst>
              <a:ext uri="{FF2B5EF4-FFF2-40B4-BE49-F238E27FC236}">
                <a16:creationId xmlns:a16="http://schemas.microsoft.com/office/drawing/2014/main" id="{FCBE4DCB-A005-8549-904E-DE97DD68EDE8}"/>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9220" name="Rectangle 3">
            <a:extLst>
              <a:ext uri="{FF2B5EF4-FFF2-40B4-BE49-F238E27FC236}">
                <a16:creationId xmlns:a16="http://schemas.microsoft.com/office/drawing/2014/main" id="{8942EB5F-F5F1-BC44-A7E9-A0F51921F29A}"/>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531C5B9-7D54-CB43-AA4C-E5F5FF967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99C3F7E-6953-4B40-ADE4-97B0748800E7}" type="slidenum">
              <a:rPr kumimoji="0" lang="en-US" altLang="en-US" smtClean="0">
                <a:latin typeface="Tahoma" panose="020B0604030504040204" pitchFamily="34" charset="0"/>
              </a:rPr>
              <a:pPr>
                <a:spcBef>
                  <a:spcPct val="0"/>
                </a:spcBef>
              </a:pPr>
              <a:t>13</a:t>
            </a:fld>
            <a:endParaRPr kumimoji="0" lang="en-US" altLang="en-US">
              <a:latin typeface="Tahoma" panose="020B0604030504040204" pitchFamily="34" charset="0"/>
            </a:endParaRPr>
          </a:p>
        </p:txBody>
      </p:sp>
      <p:sp>
        <p:nvSpPr>
          <p:cNvPr id="31747" name="Rectangle 2">
            <a:extLst>
              <a:ext uri="{FF2B5EF4-FFF2-40B4-BE49-F238E27FC236}">
                <a16:creationId xmlns:a16="http://schemas.microsoft.com/office/drawing/2014/main" id="{54C6D924-C3D8-D140-8961-B4F410BD18A0}"/>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31748" name="Text Box 3">
            <a:extLst>
              <a:ext uri="{FF2B5EF4-FFF2-40B4-BE49-F238E27FC236}">
                <a16:creationId xmlns:a16="http://schemas.microsoft.com/office/drawing/2014/main" id="{8EBD9126-D949-FA46-AAE4-580D3169DE15}"/>
              </a:ext>
            </a:extLst>
          </p:cNvPr>
          <p:cNvSpPr>
            <a:spLocks noGrp="1" noChangeArrowheads="1"/>
          </p:cNvSpPr>
          <p:nvPr>
            <p:ph type="body" idx="1"/>
          </p:nvPr>
        </p:nvSpPr>
        <p:spPr>
          <a:xfrm>
            <a:off x="1138238" y="4524375"/>
            <a:ext cx="508952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Explain the organization of the figure and how this relates to the Lotus Notes example. Justify having target queue lengths. Explain the reference values.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7414988-E84C-914B-8324-056B94A17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8F6711A-823B-054E-AC04-BE2063BE5587}" type="slidenum">
              <a:rPr kumimoji="0" lang="en-US" altLang="en-US" smtClean="0">
                <a:latin typeface="Tahoma" panose="020B0604030504040204" pitchFamily="34" charset="0"/>
              </a:rPr>
              <a:pPr>
                <a:spcBef>
                  <a:spcPct val="0"/>
                </a:spcBef>
              </a:pPr>
              <a:t>15</a:t>
            </a:fld>
            <a:endParaRPr kumimoji="0" lang="en-US" altLang="en-US">
              <a:latin typeface="Tahoma" panose="020B0604030504040204" pitchFamily="34" charset="0"/>
            </a:endParaRPr>
          </a:p>
        </p:txBody>
      </p:sp>
      <p:sp>
        <p:nvSpPr>
          <p:cNvPr id="34819" name="Rectangle 2">
            <a:extLst>
              <a:ext uri="{FF2B5EF4-FFF2-40B4-BE49-F238E27FC236}">
                <a16:creationId xmlns:a16="http://schemas.microsoft.com/office/drawing/2014/main" id="{7AB46E28-1587-B342-A091-65D690D14763}"/>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34820" name="Rectangle 3">
            <a:extLst>
              <a:ext uri="{FF2B5EF4-FFF2-40B4-BE49-F238E27FC236}">
                <a16:creationId xmlns:a16="http://schemas.microsoft.com/office/drawing/2014/main" id="{78C0B0BD-D81C-1F40-A739-A99FB2F38067}"/>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E80A8F7-2C8C-514F-8C55-5308404B50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7AB527E-600C-8346-ACC5-F722C4DA97C1}" type="slidenum">
              <a:rPr kumimoji="0" lang="en-US" altLang="en-US" smtClean="0">
                <a:latin typeface="Tahoma" panose="020B0604030504040204" pitchFamily="34" charset="0"/>
              </a:rPr>
              <a:pPr>
                <a:spcBef>
                  <a:spcPct val="0"/>
                </a:spcBef>
              </a:pPr>
              <a:t>16</a:t>
            </a:fld>
            <a:endParaRPr kumimoji="0" lang="en-US" altLang="en-US">
              <a:latin typeface="Tahoma" panose="020B0604030504040204" pitchFamily="34" charset="0"/>
            </a:endParaRPr>
          </a:p>
        </p:txBody>
      </p:sp>
      <p:sp>
        <p:nvSpPr>
          <p:cNvPr id="36866" name="Rectangle 2">
            <a:extLst>
              <a:ext uri="{FF2B5EF4-FFF2-40B4-BE49-F238E27FC236}">
                <a16:creationId xmlns:a16="http://schemas.microsoft.com/office/drawing/2014/main" id="{8434D17A-0009-0740-9EF7-16A4FA5B742E}"/>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36867" name="Rectangle 3">
            <a:extLst>
              <a:ext uri="{FF2B5EF4-FFF2-40B4-BE49-F238E27FC236}">
                <a16:creationId xmlns:a16="http://schemas.microsoft.com/office/drawing/2014/main" id="{2E284CD5-5A0B-6047-8A26-20637AE80C63}"/>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r>
              <a:rPr lang="en-US" altLang="en-US"/>
              <a:t>Examples of transducers in computer systems are mainly surrogate variables. For example, we may not be able to measure end-user response times. However, we can measure internal system queueing. So we use the latter as a surrogate for the former and sometimes use simple equations (e.g., Little’s result) to convert between the two.</a:t>
            </a:r>
          </a:p>
          <a:p>
            <a:pPr eaLnBrk="1" hangingPunct="1"/>
            <a:r>
              <a:rPr lang="en-US" altLang="en-US"/>
              <a:t>Jlh: Be careful here since Little’s result only applies to steady state, not transients.</a:t>
            </a:r>
          </a:p>
          <a:p>
            <a:pPr eaLnBrk="1" hangingPunct="1"/>
            <a:endParaRPr lang="en-US" altLang="en-US"/>
          </a:p>
          <a:p>
            <a:pPr eaLnBrk="1" hangingPunct="1"/>
            <a:r>
              <a:rPr lang="en-US" altLang="en-US"/>
              <a:t>Another aspect of the transducer are the delays it introduces. Typically, measurements are sampled. The sample rate cannot be too fast if the performance of the plant (e.g., database server) is slower.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FA43101-12DB-FF4E-BDE7-6E2B316D2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FE7F372-3C63-374E-ABD2-C9F403812BA1}" type="slidenum">
              <a:rPr kumimoji="0" lang="en-US" altLang="en-US" smtClean="0">
                <a:latin typeface="Tahoma" panose="020B0604030504040204" pitchFamily="34" charset="0"/>
              </a:rPr>
              <a:pPr>
                <a:spcBef>
                  <a:spcPct val="0"/>
                </a:spcBef>
              </a:pPr>
              <a:t>17</a:t>
            </a:fld>
            <a:endParaRPr kumimoji="0" lang="en-US" altLang="en-US">
              <a:latin typeface="Tahoma" panose="020B0604030504040204" pitchFamily="34" charset="0"/>
            </a:endParaRPr>
          </a:p>
        </p:txBody>
      </p:sp>
      <p:sp>
        <p:nvSpPr>
          <p:cNvPr id="38915" name="Rectangle 2">
            <a:extLst>
              <a:ext uri="{FF2B5EF4-FFF2-40B4-BE49-F238E27FC236}">
                <a16:creationId xmlns:a16="http://schemas.microsoft.com/office/drawing/2014/main" id="{4647982E-0671-D341-87AD-ECB8C5F52128}"/>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38916" name="Rectangle 3">
            <a:extLst>
              <a:ext uri="{FF2B5EF4-FFF2-40B4-BE49-F238E27FC236}">
                <a16:creationId xmlns:a16="http://schemas.microsoft.com/office/drawing/2014/main" id="{C406E90E-FF54-8840-A01D-B58606631236}"/>
              </a:ext>
            </a:extLst>
          </p:cNvPr>
          <p:cNvSpPr>
            <a:spLocks noGrp="1" noChangeArrowheads="1"/>
          </p:cNvSpPr>
          <p:nvPr>
            <p:ph type="body" idx="1"/>
          </p:nvPr>
        </p:nvSpPr>
        <p:spPr>
          <a:xfrm>
            <a:off x="1138238" y="4524375"/>
            <a:ext cx="5089525" cy="19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5F3A3259-EBE4-514F-971C-BFDC535B49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6836A12-3073-9646-8896-EB7399346F94}" type="slidenum">
              <a:rPr kumimoji="0" lang="en-US" altLang="en-US" smtClean="0">
                <a:latin typeface="Tahoma" panose="020B0604030504040204" pitchFamily="34" charset="0"/>
              </a:rPr>
              <a:pPr>
                <a:spcBef>
                  <a:spcPct val="0"/>
                </a:spcBef>
              </a:pPr>
              <a:t>18</a:t>
            </a:fld>
            <a:endParaRPr kumimoji="0" lang="en-US" altLang="en-US">
              <a:latin typeface="Tahoma" panose="020B0604030504040204" pitchFamily="34" charset="0"/>
            </a:endParaRPr>
          </a:p>
        </p:txBody>
      </p:sp>
      <p:sp>
        <p:nvSpPr>
          <p:cNvPr id="40962" name="Rectangle 2">
            <a:extLst>
              <a:ext uri="{FF2B5EF4-FFF2-40B4-BE49-F238E27FC236}">
                <a16:creationId xmlns:a16="http://schemas.microsoft.com/office/drawing/2014/main" id="{FBE733A6-5A04-534E-8750-3BA8B6514145}"/>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9AC03D9-475B-D040-8211-F7E2CE69A6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EAD601F-940C-D34C-A627-801DADB51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17C8E81-5DA2-C545-8066-8D9680E37D39}" type="slidenum">
              <a:rPr kumimoji="0" lang="en-US" altLang="en-US" smtClean="0">
                <a:latin typeface="Tahoma" panose="020B0604030504040204" pitchFamily="34" charset="0"/>
              </a:rPr>
              <a:pPr>
                <a:spcBef>
                  <a:spcPct val="0"/>
                </a:spcBef>
              </a:pPr>
              <a:t>19</a:t>
            </a:fld>
            <a:endParaRPr kumimoji="0" lang="en-US" altLang="en-US">
              <a:latin typeface="Tahoma" panose="020B0604030504040204" pitchFamily="34" charset="0"/>
            </a:endParaRPr>
          </a:p>
        </p:txBody>
      </p:sp>
      <p:sp>
        <p:nvSpPr>
          <p:cNvPr id="43011" name="Rectangle 2">
            <a:extLst>
              <a:ext uri="{FF2B5EF4-FFF2-40B4-BE49-F238E27FC236}">
                <a16:creationId xmlns:a16="http://schemas.microsoft.com/office/drawing/2014/main" id="{2C3E30B3-15E9-B64B-8D5F-C036BD930025}"/>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43012" name="Rectangle 3">
            <a:extLst>
              <a:ext uri="{FF2B5EF4-FFF2-40B4-BE49-F238E27FC236}">
                <a16:creationId xmlns:a16="http://schemas.microsoft.com/office/drawing/2014/main" id="{8E4F3647-39CD-BC45-89FB-0A1D90A93ED8}"/>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B7FDECA-CDF9-3A46-988A-9DD4FE726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20D9BB6-FF3B-9542-8E43-51DD6F9C9F75}" type="slidenum">
              <a:rPr kumimoji="0" lang="en-US" altLang="en-US" smtClean="0">
                <a:latin typeface="Tahoma" panose="020B0604030504040204" pitchFamily="34" charset="0"/>
              </a:rPr>
              <a:pPr>
                <a:spcBef>
                  <a:spcPct val="0"/>
                </a:spcBef>
              </a:pPr>
              <a:t>20</a:t>
            </a:fld>
            <a:endParaRPr kumimoji="0" lang="en-US" altLang="en-US">
              <a:latin typeface="Tahoma" panose="020B0604030504040204" pitchFamily="34" charset="0"/>
            </a:endParaRPr>
          </a:p>
        </p:txBody>
      </p:sp>
      <p:sp>
        <p:nvSpPr>
          <p:cNvPr id="45059" name="Rectangle 2">
            <a:extLst>
              <a:ext uri="{FF2B5EF4-FFF2-40B4-BE49-F238E27FC236}">
                <a16:creationId xmlns:a16="http://schemas.microsoft.com/office/drawing/2014/main" id="{6EFB3244-3AB1-A748-99FE-8A74140590E8}"/>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45060" name="Rectangle 3">
            <a:extLst>
              <a:ext uri="{FF2B5EF4-FFF2-40B4-BE49-F238E27FC236}">
                <a16:creationId xmlns:a16="http://schemas.microsoft.com/office/drawing/2014/main" id="{9099F94F-42C0-CD4F-97DC-AAAD9BEAF2D0}"/>
              </a:ext>
            </a:extLst>
          </p:cNvPr>
          <p:cNvSpPr>
            <a:spLocks noGrp="1" noChangeArrowheads="1"/>
          </p:cNvSpPr>
          <p:nvPr>
            <p:ph type="body" idx="1"/>
          </p:nvPr>
        </p:nvSpPr>
        <p:spPr>
          <a:xfrm>
            <a:off x="1100138" y="4856163"/>
            <a:ext cx="4918075" cy="236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b="1"/>
              <a:t>Stochastic control</a:t>
            </a:r>
            <a:r>
              <a:rPr lang="en-US" altLang="en-US"/>
              <a:t> is a subfield of </a:t>
            </a:r>
            <a:r>
              <a:rPr lang="en-US" altLang="en-US">
                <a:hlinkClick r:id="rId3" action="ppaction://hlinkfile" tooltip="Control theory"/>
              </a:rPr>
              <a:t>control theory</a:t>
            </a:r>
            <a:r>
              <a:rPr lang="en-US" altLang="en-US"/>
              <a:t> which deals with the existence of uncertainty in the data. The designer assumes, in a </a:t>
            </a:r>
            <a:r>
              <a:rPr lang="en-US" altLang="en-US">
                <a:hlinkClick r:id="rId4" action="ppaction://hlinkfile" tooltip="Bayesian probability"/>
              </a:rPr>
              <a:t>Bayesian probability</a:t>
            </a:r>
            <a:r>
              <a:rPr lang="en-US" altLang="en-US"/>
              <a:t>-driven fashion, that a random noise with known probability distribution affects the state evolution and the observation of the controllers. Stochastic control aims to design the optimal controller that performs the desired control task with minimum average cost despite the presence of these noises.</a:t>
            </a:r>
            <a:r>
              <a:rPr lang="en-US" altLang="en-US" baseline="30000">
                <a:hlinkClick r:id="rId5" action="ppaction://hlinkfile"/>
              </a:rPr>
              <a:t>[1]</a:t>
            </a:r>
            <a:endParaRPr lang="en-US" altLang="en-US"/>
          </a:p>
          <a:p>
            <a:r>
              <a:rPr lang="en-US" altLang="en-US"/>
              <a:t>An extremely well studied formulation in stochastic control is that of </a:t>
            </a:r>
            <a:r>
              <a:rPr lang="en-US" altLang="en-US">
                <a:hlinkClick r:id="rId6" action="ppaction://hlinkfile" tooltip="Linear-quadratic-Gaussian control"/>
              </a:rPr>
              <a:t>linear-quadratic-Gaussian problem</a:t>
            </a:r>
            <a:r>
              <a:rPr lang="en-US" altLang="en-US"/>
              <a:t>. Here the model is linear, and the objective function is the expected value of a quadratic form, and the additive disturbances are distributed in a Gaussian manner. A basic result for discrete time centralized systems is the </a:t>
            </a:r>
            <a:r>
              <a:rPr lang="en-US" altLang="en-US" b="1"/>
              <a:t>certainty equivalence property</a:t>
            </a:r>
            <a:r>
              <a:rPr lang="en-US" altLang="en-US"/>
              <a:t>:</a:t>
            </a:r>
            <a:r>
              <a:rPr lang="en-US" altLang="en-US" baseline="30000">
                <a:hlinkClick r:id="rId7" action="ppaction://hlinkfile"/>
              </a:rPr>
              <a:t>[2]</a:t>
            </a:r>
            <a:r>
              <a:rPr lang="en-US" altLang="en-US"/>
              <a:t> that the optimal control solution in this case is the same as would be obtained in the absence of the additive disturbances. This property is applicable to all systems that are merely linear and quadratic (LQ), and the Gaussian assumption allows for the optimal control laws, that are based on the certainty-equivalence property, to be linear functions of the observations of the controllers.</a:t>
            </a:r>
          </a:p>
          <a:p>
            <a:r>
              <a:rPr lang="en-US" altLang="en-US"/>
              <a:t>This property fails to hold for decentralized control, as was demonstrated by Witsenhausen in the celebrated </a:t>
            </a:r>
            <a:r>
              <a:rPr lang="en-US" altLang="en-US">
                <a:hlinkClick r:id="rId8" action="ppaction://hlinkfile" tooltip="Witsenhausen's counterexample"/>
              </a:rPr>
              <a:t>Witsenhausen's counterexample</a:t>
            </a:r>
            <a:r>
              <a:rPr lang="en-US" altLang="en-US"/>
              <a:t>.</a:t>
            </a:r>
          </a:p>
          <a:p>
            <a:r>
              <a:rPr lang="en-US" altLang="en-US"/>
              <a:t>Any deviation from the above assumptions—a nonlinear state equation, a non-quadratic objective function, or </a:t>
            </a:r>
            <a:r>
              <a:rPr lang="en-US" altLang="en-US">
                <a:hlinkClick r:id="rId9" action="ppaction://hlinkfile" tooltip="Multiplier uncertainty"/>
              </a:rPr>
              <a:t>noise in the multiplicative parameters</a:t>
            </a:r>
            <a:r>
              <a:rPr lang="en-US" altLang="en-US"/>
              <a:t> of the model—would cause the certainty equivalence property not to hold. In the discrete-time case with uncertainty about the parameter values in the transition matrix and/or the control response matrix of the state equation, but still with a linear state equation and quadratic objective function, a </a:t>
            </a:r>
            <a:r>
              <a:rPr lang="en-US" altLang="en-US">
                <a:hlinkClick r:id="rId10" action="ppaction://hlinkfile" tooltip="Linear-quadratic-Gaussian control"/>
              </a:rPr>
              <a:t>matrix Riccati equation</a:t>
            </a:r>
            <a:r>
              <a:rPr lang="en-US" altLang="en-US"/>
              <a:t> can still be obtained for iterating to each period's solution.</a:t>
            </a:r>
            <a:r>
              <a:rPr lang="en-US" altLang="en-US" baseline="30000">
                <a:hlinkClick r:id="rId11" action="ppaction://hlinkfile"/>
              </a:rPr>
              <a:t>[3]</a:t>
            </a:r>
            <a:r>
              <a:rPr lang="en-US" altLang="en-US" baseline="30000">
                <a:hlinkClick r:id="rId7" action="ppaction://hlinkfile"/>
              </a:rPr>
              <a:t>[2]</a:t>
            </a:r>
            <a:r>
              <a:rPr lang="en-US" altLang="en-US" baseline="30000"/>
              <a:t>ch.13</a:t>
            </a:r>
            <a:r>
              <a:rPr lang="en-US" altLang="en-US"/>
              <a:t> The discrete-time case of a non-quadratic loss function but only additive disturbances can also be handled, albeit with more complications.</a:t>
            </a:r>
            <a:r>
              <a:rPr lang="en-US" altLang="en-US" baseline="30000">
                <a:hlinkClick r:id="rId12" action="ppaction://hlinkfile"/>
              </a:rPr>
              <a:t>[4]</a:t>
            </a:r>
            <a:endParaRPr lang="en-US" altLang="en-US"/>
          </a:p>
          <a:p>
            <a:pPr eaLnBrk="1" hangingPunct="1"/>
            <a:endParaRPr lang="en-US" altLang="en-US"/>
          </a:p>
          <a:p>
            <a:pPr eaLnBrk="1" hangingPunct="1"/>
            <a:endParaRPr lang="en-US" altLang="en-US"/>
          </a:p>
          <a:p>
            <a:pPr eaLnBrk="1" hangingPunct="1"/>
            <a:r>
              <a:rPr lang="en-US" altLang="en-US"/>
              <a:t>Linear systems satisfy the properties of </a:t>
            </a:r>
            <a:r>
              <a:rPr lang="en-US" altLang="en-US">
                <a:hlinkClick r:id="rId13" action="ppaction://hlinkfile" tooltip="Superposition principle"/>
              </a:rPr>
              <a:t>superposition</a:t>
            </a:r>
            <a:r>
              <a:rPr lang="en-US" altLang="en-US"/>
              <a:t> and </a:t>
            </a:r>
            <a:r>
              <a:rPr lang="en-US" altLang="en-US">
                <a:hlinkClick r:id="rId14" action="ppaction://hlinkfile" tooltip="Scaling"/>
              </a:rPr>
              <a:t>scaling</a:t>
            </a:r>
            <a:endParaRPr lang="en-US" altLang="en-US"/>
          </a:p>
          <a:p>
            <a:pPr eaLnBrk="1" hangingPunct="1"/>
            <a:endParaRPr lang="en-US" altLang="en-US"/>
          </a:p>
          <a:p>
            <a:r>
              <a:rPr lang="en-US" altLang="en-US"/>
              <a:t>Typical </a:t>
            </a:r>
            <a:r>
              <a:rPr lang="en-US" altLang="en-US">
                <a:hlinkClick r:id="rId15" action="ppaction://hlinkfile" tooltip="Differential equation"/>
              </a:rPr>
              <a:t>differential equations</a:t>
            </a:r>
            <a:r>
              <a:rPr lang="en-US" altLang="en-US"/>
              <a:t> of linear </a:t>
            </a:r>
            <a:r>
              <a:rPr lang="en-US" altLang="en-US">
                <a:hlinkClick r:id="rId16" action="ppaction://hlinkfile" tooltip="Time-invariant system"/>
              </a:rPr>
              <a:t>time-invariant</a:t>
            </a:r>
            <a:r>
              <a:rPr lang="en-US" altLang="en-US"/>
              <a:t> systems are well adapted to analysis using the </a:t>
            </a:r>
            <a:r>
              <a:rPr lang="en-US" altLang="en-US">
                <a:hlinkClick r:id="rId17" action="ppaction://hlinkfile" tooltip="Laplace transform"/>
              </a:rPr>
              <a:t>Laplace transform</a:t>
            </a:r>
            <a:r>
              <a:rPr lang="en-US" altLang="en-US"/>
              <a:t> in the </a:t>
            </a:r>
            <a:r>
              <a:rPr lang="en-US" altLang="en-US">
                <a:hlinkClick r:id="rId18" action="ppaction://hlinkfile" tooltip="Continuous function"/>
              </a:rPr>
              <a:t>continuous</a:t>
            </a:r>
            <a:r>
              <a:rPr lang="en-US" altLang="en-US"/>
              <a:t> case, and the </a:t>
            </a:r>
            <a:r>
              <a:rPr lang="en-US" altLang="en-US">
                <a:hlinkClick r:id="rId19" action="ppaction://hlinkfile" tooltip="Z-transform"/>
              </a:rPr>
              <a:t>Z-transform</a:t>
            </a:r>
            <a:r>
              <a:rPr lang="en-US" altLang="en-US"/>
              <a:t> in the </a:t>
            </a:r>
            <a:r>
              <a:rPr lang="en-US" altLang="en-US">
                <a:hlinkClick r:id="rId20" action="ppaction://hlinkfile" tooltip="Discrete mathematics"/>
              </a:rPr>
              <a:t>discrete</a:t>
            </a:r>
            <a:r>
              <a:rPr lang="en-US" altLang="en-US"/>
              <a:t> case (especially in computer implementations).</a:t>
            </a:r>
          </a:p>
          <a:p>
            <a:r>
              <a:rPr lang="en-US" altLang="en-US"/>
              <a:t>Another perspective is that solutions to linear systems comprise a system of </a:t>
            </a:r>
            <a:r>
              <a:rPr lang="en-US" altLang="en-US">
                <a:hlinkClick r:id="rId21" action="ppaction://hlinkfile" tooltip="Function (mathematics)"/>
              </a:rPr>
              <a:t>functions</a:t>
            </a:r>
            <a:r>
              <a:rPr lang="en-US" altLang="en-US"/>
              <a:t> which act like </a:t>
            </a:r>
            <a:r>
              <a:rPr lang="en-US" altLang="en-US">
                <a:hlinkClick r:id="rId22" action="ppaction://hlinkfile" tooltip="Vector (geometric)"/>
              </a:rPr>
              <a:t>vectors</a:t>
            </a:r>
            <a:r>
              <a:rPr lang="en-US" altLang="en-US"/>
              <a:t> in the geometric sense.</a:t>
            </a:r>
          </a:p>
          <a:p>
            <a:r>
              <a:rPr lang="en-US" altLang="en-US"/>
              <a:t>A common use of linear models is to describe a nonlinear system by </a:t>
            </a:r>
            <a:r>
              <a:rPr lang="en-US" altLang="en-US">
                <a:hlinkClick r:id="rId23" action="ppaction://hlinkfile" tooltip="Linearization"/>
              </a:rPr>
              <a:t>linearization</a:t>
            </a:r>
            <a:r>
              <a:rPr lang="en-US" altLang="en-US"/>
              <a:t>. This is usually done for mathematical convenience.</a:t>
            </a:r>
          </a:p>
          <a:p>
            <a:pPr eaLnBrk="1" hangingPunct="1"/>
            <a:endParaRPr lang="en-US" altLang="en-US"/>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FBA3351-12F9-0F4C-B64C-5E1FA75FD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F9B6FD1-CDD6-D841-B80C-CB084EAFBD35}" type="slidenum">
              <a:rPr kumimoji="0" lang="en-US" altLang="en-US" smtClean="0">
                <a:latin typeface="Tahoma" panose="020B0604030504040204" pitchFamily="34" charset="0"/>
              </a:rPr>
              <a:pPr>
                <a:spcBef>
                  <a:spcPct val="0"/>
                </a:spcBef>
              </a:pPr>
              <a:t>21</a:t>
            </a:fld>
            <a:endParaRPr kumimoji="0" lang="en-US" altLang="en-US">
              <a:latin typeface="Tahoma" panose="020B0604030504040204" pitchFamily="34" charset="0"/>
            </a:endParaRPr>
          </a:p>
        </p:txBody>
      </p:sp>
      <p:sp>
        <p:nvSpPr>
          <p:cNvPr id="47107" name="Rectangle 2">
            <a:extLst>
              <a:ext uri="{FF2B5EF4-FFF2-40B4-BE49-F238E27FC236}">
                <a16:creationId xmlns:a16="http://schemas.microsoft.com/office/drawing/2014/main" id="{1DCA17F4-DB04-0343-B076-1E19501CAD1F}"/>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47108" name="Rectangle 3">
            <a:extLst>
              <a:ext uri="{FF2B5EF4-FFF2-40B4-BE49-F238E27FC236}">
                <a16:creationId xmlns:a16="http://schemas.microsoft.com/office/drawing/2014/main" id="{15F0A836-2B85-084E-ADB9-424ED262DDD3}"/>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5A0D07C-2C47-EE4D-ADC9-5A4806AB382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EB05173-3586-F148-A4EE-8C22C99614F4}"/>
              </a:ext>
            </a:extLst>
          </p:cNvPr>
          <p:cNvSpPr>
            <a:spLocks noGrp="1"/>
          </p:cNvSpPr>
          <p:nvPr>
            <p:ph type="body" idx="1"/>
          </p:nvPr>
        </p:nvSpPr>
        <p:spPr/>
        <p:txBody>
          <a:bodyPr>
            <a:normAutofit fontScale="77500" lnSpcReduction="20000"/>
          </a:bodyPr>
          <a:lstStyle/>
          <a:p>
            <a:pPr>
              <a:defRPr/>
            </a:pPr>
            <a:r>
              <a:rPr lang="en-US" dirty="0"/>
              <a:t>In </a:t>
            </a:r>
            <a:r>
              <a:rPr lang="en-US" dirty="0">
                <a:hlinkClick r:id="rId3" action="ppaction://hlinkfile" tooltip="Mathematics"/>
              </a:rPr>
              <a:t>mathematics</a:t>
            </a:r>
            <a:r>
              <a:rPr lang="en-US" dirty="0"/>
              <a:t>, the </a:t>
            </a:r>
            <a:r>
              <a:rPr lang="en-US" b="1" dirty="0"/>
              <a:t>complex plane</a:t>
            </a:r>
            <a:r>
              <a:rPr lang="en-US" dirty="0"/>
              <a:t> or </a:t>
            </a:r>
            <a:r>
              <a:rPr lang="en-US" b="1" i="1" dirty="0"/>
              <a:t>z</a:t>
            </a:r>
            <a:r>
              <a:rPr lang="en-US" b="1" dirty="0"/>
              <a:t>-plane</a:t>
            </a:r>
            <a:r>
              <a:rPr lang="en-US" dirty="0"/>
              <a:t> is a geometric representation of the </a:t>
            </a:r>
            <a:r>
              <a:rPr lang="en-US" dirty="0">
                <a:hlinkClick r:id="rId4" action="ppaction://hlinkfile" tooltip="Complex numbers"/>
              </a:rPr>
              <a:t>complex numbers</a:t>
            </a:r>
            <a:r>
              <a:rPr lang="en-US" dirty="0"/>
              <a:t> established by the </a:t>
            </a:r>
            <a:r>
              <a:rPr lang="en-US" b="1" dirty="0"/>
              <a:t>real axis</a:t>
            </a:r>
            <a:r>
              <a:rPr lang="en-US" dirty="0"/>
              <a:t> and the orthogonal </a:t>
            </a:r>
            <a:r>
              <a:rPr lang="en-US" b="1" dirty="0"/>
              <a:t>imaginary axis</a:t>
            </a:r>
            <a:r>
              <a:rPr lang="en-US" dirty="0"/>
              <a:t>. It can be thought of as a modified </a:t>
            </a:r>
            <a:r>
              <a:rPr lang="en-US" dirty="0">
                <a:hlinkClick r:id="rId5" action="ppaction://hlinkfile" tooltip="Cartesian plane"/>
              </a:rPr>
              <a:t>Cartesian plane</a:t>
            </a:r>
            <a:r>
              <a:rPr lang="en-US" dirty="0"/>
              <a:t>, with the </a:t>
            </a:r>
            <a:r>
              <a:rPr lang="en-US" dirty="0">
                <a:hlinkClick r:id="rId6" action="ppaction://hlinkfile" tooltip="Real part"/>
              </a:rPr>
              <a:t>real part</a:t>
            </a:r>
            <a:r>
              <a:rPr lang="en-US" dirty="0"/>
              <a:t> of a complex number represented by a displacement along the x-axis, and the </a:t>
            </a:r>
            <a:r>
              <a:rPr lang="en-US" dirty="0">
                <a:hlinkClick r:id="rId7" action="ppaction://hlinkfile" tooltip="Imaginary part"/>
              </a:rPr>
              <a:t>imaginary part</a:t>
            </a:r>
            <a:r>
              <a:rPr lang="en-US" dirty="0"/>
              <a:t> by a displacement along the y-axis.</a:t>
            </a:r>
            <a:r>
              <a:rPr lang="en-US" baseline="30000" dirty="0">
                <a:hlinkClick r:id="rId8" action="ppaction://hlinkfile"/>
              </a:rPr>
              <a:t>[1]</a:t>
            </a:r>
            <a:endParaRPr lang="en-US" dirty="0"/>
          </a:p>
          <a:p>
            <a:pPr>
              <a:defRPr/>
            </a:pPr>
            <a:r>
              <a:rPr lang="en-US" dirty="0"/>
              <a:t>The complex plane is sometimes called the </a:t>
            </a:r>
            <a:r>
              <a:rPr lang="en-US" b="1" dirty="0" err="1"/>
              <a:t>Argand</a:t>
            </a:r>
            <a:r>
              <a:rPr lang="en-US" b="1" dirty="0"/>
              <a:t> plane</a:t>
            </a:r>
            <a:r>
              <a:rPr lang="en-US" dirty="0"/>
              <a:t> because it is used in </a:t>
            </a:r>
            <a:r>
              <a:rPr lang="en-US" b="1" dirty="0" err="1"/>
              <a:t>Argand</a:t>
            </a:r>
            <a:r>
              <a:rPr lang="en-US" b="1" dirty="0"/>
              <a:t> diagrams</a:t>
            </a:r>
            <a:r>
              <a:rPr lang="en-US" dirty="0"/>
              <a:t>. These are named after </a:t>
            </a:r>
            <a:r>
              <a:rPr lang="en-US" dirty="0">
                <a:hlinkClick r:id="rId9" action="ppaction://hlinkfile" tooltip="Jean-Robert Argand"/>
              </a:rPr>
              <a:t>Jean-Robert </a:t>
            </a:r>
            <a:r>
              <a:rPr lang="en-US" dirty="0" err="1">
                <a:hlinkClick r:id="rId9" action="ppaction://hlinkfile" tooltip="Jean-Robert Argand"/>
              </a:rPr>
              <a:t>Argand</a:t>
            </a:r>
            <a:r>
              <a:rPr lang="en-US" dirty="0"/>
              <a:t> (1768-1822), although they were first described by Norwegian-Danish land surveyor and mathematician </a:t>
            </a:r>
            <a:r>
              <a:rPr lang="en-US" dirty="0">
                <a:hlinkClick r:id="rId10" action="ppaction://hlinkfile" tooltip="Caspar Wessel"/>
              </a:rPr>
              <a:t>Caspar Wessel</a:t>
            </a:r>
            <a:r>
              <a:rPr lang="en-US" dirty="0"/>
              <a:t> (1745-1818).</a:t>
            </a:r>
            <a:r>
              <a:rPr lang="en-US" baseline="30000" dirty="0">
                <a:hlinkClick r:id="rId11" action="ppaction://hlinkfile"/>
              </a:rPr>
              <a:t>[2]</a:t>
            </a:r>
            <a:r>
              <a:rPr lang="en-US" dirty="0"/>
              <a:t> </a:t>
            </a:r>
            <a:r>
              <a:rPr lang="en-US" dirty="0" err="1"/>
              <a:t>Argand</a:t>
            </a:r>
            <a:r>
              <a:rPr lang="en-US" dirty="0"/>
              <a:t> diagrams are frequently used to plot the positions of the </a:t>
            </a:r>
            <a:r>
              <a:rPr lang="en-US" dirty="0">
                <a:hlinkClick r:id="rId12" action="ppaction://hlinkfile" tooltip="Pole (complex analysis)"/>
              </a:rPr>
              <a:t>poles</a:t>
            </a:r>
            <a:r>
              <a:rPr lang="en-US" dirty="0"/>
              <a:t> and </a:t>
            </a:r>
            <a:r>
              <a:rPr lang="en-US" dirty="0">
                <a:hlinkClick r:id="rId13" action="ppaction://hlinkfile" tooltip="Root (mathematics)"/>
              </a:rPr>
              <a:t>zeroes</a:t>
            </a:r>
            <a:r>
              <a:rPr lang="en-US" dirty="0"/>
              <a:t> of a </a:t>
            </a:r>
            <a:r>
              <a:rPr lang="en-US" dirty="0">
                <a:hlinkClick r:id="rId14" action="ppaction://hlinkfile" tooltip="Mathematical function"/>
              </a:rPr>
              <a:t>function</a:t>
            </a:r>
            <a:r>
              <a:rPr lang="en-US" dirty="0"/>
              <a:t> in the complex plane.</a:t>
            </a:r>
          </a:p>
          <a:p>
            <a:pPr>
              <a:defRPr/>
            </a:pPr>
            <a:r>
              <a:rPr lang="en-US" dirty="0"/>
              <a:t>The concept of the complex plane allows a </a:t>
            </a:r>
            <a:r>
              <a:rPr lang="en-US" dirty="0">
                <a:hlinkClick r:id="rId15" action="ppaction://hlinkfile" tooltip="Complex numbers"/>
              </a:rPr>
              <a:t>geometric interpretation of complex numbers</a:t>
            </a:r>
            <a:r>
              <a:rPr lang="en-US" dirty="0"/>
              <a:t>. Under </a:t>
            </a:r>
            <a:r>
              <a:rPr lang="en-US" dirty="0">
                <a:hlinkClick r:id="rId16" action="ppaction://hlinkfile" tooltip="Addition"/>
              </a:rPr>
              <a:t>addition</a:t>
            </a:r>
            <a:r>
              <a:rPr lang="en-US" dirty="0"/>
              <a:t>, they add like </a:t>
            </a:r>
            <a:r>
              <a:rPr lang="en-US" dirty="0">
                <a:hlinkClick r:id="rId17" action="ppaction://hlinkfile" tooltip="Vector (geometry)"/>
              </a:rPr>
              <a:t>vectors</a:t>
            </a:r>
            <a:r>
              <a:rPr lang="en-US" dirty="0"/>
              <a:t>. The </a:t>
            </a:r>
            <a:r>
              <a:rPr lang="en-US" dirty="0">
                <a:hlinkClick r:id="rId18" action="ppaction://hlinkfile" tooltip="Multiplication"/>
              </a:rPr>
              <a:t>multiplication</a:t>
            </a:r>
            <a:r>
              <a:rPr lang="en-US" dirty="0"/>
              <a:t> of two complex numbers can be expressed most easily in </a:t>
            </a:r>
            <a:r>
              <a:rPr lang="en-US" dirty="0">
                <a:hlinkClick r:id="rId19" action="ppaction://hlinkfile" tooltip="Polar coordinates"/>
              </a:rPr>
              <a:t>polar coordinates</a:t>
            </a:r>
            <a:r>
              <a:rPr lang="en-US" dirty="0"/>
              <a:t> – the magnitude or </a:t>
            </a:r>
            <a:r>
              <a:rPr lang="en-US" i="1" dirty="0"/>
              <a:t>modulus</a:t>
            </a:r>
            <a:r>
              <a:rPr lang="en-US" dirty="0"/>
              <a:t> of the product is the product of the two </a:t>
            </a:r>
            <a:r>
              <a:rPr lang="en-US" dirty="0">
                <a:hlinkClick r:id="rId20" action="ppaction://hlinkfile" tooltip="Absolute value"/>
              </a:rPr>
              <a:t>absolute values</a:t>
            </a:r>
            <a:r>
              <a:rPr lang="en-US" dirty="0"/>
              <a:t>, or </a:t>
            </a:r>
            <a:r>
              <a:rPr lang="en-US" dirty="0" err="1"/>
              <a:t>moduli</a:t>
            </a:r>
            <a:r>
              <a:rPr lang="en-US" dirty="0"/>
              <a:t>, and the angle or </a:t>
            </a:r>
            <a:r>
              <a:rPr lang="en-US" i="1" dirty="0"/>
              <a:t>argument</a:t>
            </a:r>
            <a:r>
              <a:rPr lang="en-US" dirty="0"/>
              <a:t> of the product is the sum of the two angles, or arguments. In particular, multiplication by a complex number of modulus 1 acts as a rotation.</a:t>
            </a:r>
          </a:p>
          <a:p>
            <a:pPr>
              <a:defRPr/>
            </a:pPr>
            <a:endParaRPr lang="en-US" dirty="0"/>
          </a:p>
          <a:p>
            <a:pPr>
              <a:defRPr/>
            </a:pPr>
            <a:r>
              <a:rPr lang="en-US" dirty="0"/>
              <a:t>A </a:t>
            </a:r>
            <a:r>
              <a:rPr lang="en-US" b="1" dirty="0"/>
              <a:t>complex number</a:t>
            </a:r>
            <a:r>
              <a:rPr lang="en-US" dirty="0"/>
              <a:t>, in </a:t>
            </a:r>
            <a:r>
              <a:rPr lang="en-US" dirty="0">
                <a:hlinkClick r:id="rId3" action="ppaction://hlinkfile" tooltip="Mathematics"/>
              </a:rPr>
              <a:t>mathematics</a:t>
            </a:r>
            <a:r>
              <a:rPr lang="en-US" dirty="0"/>
              <a:t>, is a number comprising a </a:t>
            </a:r>
            <a:r>
              <a:rPr lang="en-US" dirty="0">
                <a:hlinkClick r:id="rId21" action="ppaction://hlinkfile" tooltip="Real number"/>
              </a:rPr>
              <a:t>real number</a:t>
            </a:r>
            <a:r>
              <a:rPr lang="en-US" dirty="0"/>
              <a:t> and an </a:t>
            </a:r>
            <a:r>
              <a:rPr lang="en-US" dirty="0">
                <a:hlinkClick r:id="rId22" action="ppaction://hlinkfile" tooltip="Imaginary number"/>
              </a:rPr>
              <a:t>imaginary number</a:t>
            </a:r>
            <a:r>
              <a:rPr lang="en-US" dirty="0"/>
              <a:t>; it can be written in the form </a:t>
            </a:r>
            <a:r>
              <a:rPr lang="en-US" i="1" dirty="0"/>
              <a:t>a</a:t>
            </a:r>
            <a:r>
              <a:rPr lang="en-US" dirty="0"/>
              <a:t> + </a:t>
            </a:r>
            <a:r>
              <a:rPr lang="en-US" i="1" dirty="0"/>
              <a:t>bi</a:t>
            </a:r>
            <a:r>
              <a:rPr lang="en-US" dirty="0"/>
              <a:t>, where </a:t>
            </a:r>
            <a:r>
              <a:rPr lang="en-US" i="1" dirty="0"/>
              <a:t>a</a:t>
            </a:r>
            <a:r>
              <a:rPr lang="en-US" dirty="0"/>
              <a:t> and </a:t>
            </a:r>
            <a:r>
              <a:rPr lang="en-US" i="1" dirty="0"/>
              <a:t>b</a:t>
            </a:r>
            <a:r>
              <a:rPr lang="en-US" dirty="0"/>
              <a:t> are real numbers, and </a:t>
            </a:r>
            <a:r>
              <a:rPr lang="en-US" i="1" dirty="0" err="1"/>
              <a:t>i</a:t>
            </a:r>
            <a:r>
              <a:rPr lang="en-US" dirty="0"/>
              <a:t> is the standard </a:t>
            </a:r>
            <a:r>
              <a:rPr lang="en-US" dirty="0">
                <a:hlinkClick r:id="rId23" action="ppaction://hlinkfile" tooltip="Imaginary unit"/>
              </a:rPr>
              <a:t>imaginary unit</a:t>
            </a:r>
            <a:r>
              <a:rPr lang="en-US" dirty="0"/>
              <a:t>, having the property that </a:t>
            </a:r>
            <a:r>
              <a:rPr lang="en-US" i="1" dirty="0"/>
              <a:t>i</a:t>
            </a:r>
            <a:r>
              <a:rPr lang="en-US" baseline="30000" dirty="0"/>
              <a:t>2</a:t>
            </a:r>
            <a:r>
              <a:rPr lang="en-US" dirty="0"/>
              <a:t> = −1.</a:t>
            </a:r>
            <a:r>
              <a:rPr lang="en-US" baseline="30000" dirty="0">
                <a:hlinkClick r:id="rId8" action="ppaction://hlinkfile"/>
              </a:rPr>
              <a:t>[1]</a:t>
            </a:r>
            <a:r>
              <a:rPr lang="en-US" dirty="0"/>
              <a:t> The complex numbers </a:t>
            </a:r>
            <a:r>
              <a:rPr lang="en-US" dirty="0">
                <a:hlinkClick r:id="rId24" action="ppaction://hlinkfile" tooltip="Subfield"/>
              </a:rPr>
              <a:t>contain</a:t>
            </a:r>
            <a:r>
              <a:rPr lang="en-US" dirty="0"/>
              <a:t> the ordinary real numbers, but extend them by adding in extra numbers and correspondingly expanding the understanding of addition and multiplication. This is in order to form a </a:t>
            </a:r>
            <a:r>
              <a:rPr lang="en-US" dirty="0">
                <a:hlinkClick r:id="rId25" action="ppaction://hlinkfile" tooltip="Algebraically closed field"/>
              </a:rPr>
              <a:t>closed</a:t>
            </a:r>
            <a:r>
              <a:rPr lang="en-US" dirty="0"/>
              <a:t> </a:t>
            </a:r>
            <a:r>
              <a:rPr lang="en-US" dirty="0">
                <a:hlinkClick r:id="rId26" action="ppaction://hlinkfile" tooltip="Field (mathematics)"/>
              </a:rPr>
              <a:t>field</a:t>
            </a:r>
            <a:r>
              <a:rPr lang="en-US" dirty="0"/>
              <a:t>, where any </a:t>
            </a:r>
            <a:r>
              <a:rPr lang="en-US" dirty="0">
                <a:hlinkClick r:id="rId27" action="ppaction://hlinkfile" tooltip="Polynomial"/>
              </a:rPr>
              <a:t>polynomial</a:t>
            </a:r>
            <a:r>
              <a:rPr lang="en-US" dirty="0"/>
              <a:t> equation has a </a:t>
            </a:r>
            <a:r>
              <a:rPr lang="en-US" dirty="0">
                <a:hlinkClick r:id="rId13" action="ppaction://hlinkfile" tooltip="Root (mathematics)"/>
              </a:rPr>
              <a:t>root</a:t>
            </a:r>
            <a:r>
              <a:rPr lang="en-US" dirty="0"/>
              <a:t>, including examples such as </a:t>
            </a:r>
            <a:r>
              <a:rPr lang="en-US" i="1" dirty="0"/>
              <a:t>x</a:t>
            </a:r>
            <a:r>
              <a:rPr lang="en-US" baseline="30000" dirty="0"/>
              <a:t>2</a:t>
            </a:r>
            <a:r>
              <a:rPr lang="en-US" dirty="0"/>
              <a:t> = −1.</a:t>
            </a:r>
          </a:p>
          <a:p>
            <a:pPr>
              <a:defRPr/>
            </a:pPr>
            <a:r>
              <a:rPr lang="en-US" dirty="0"/>
              <a:t>Complex numbers were first conceived and defined by the Italian mathematician </a:t>
            </a:r>
            <a:r>
              <a:rPr lang="en-US" dirty="0" err="1">
                <a:hlinkClick r:id="rId28" action="ppaction://hlinkfile" tooltip="Gerolamo Cardano"/>
              </a:rPr>
              <a:t>Gerolamo</a:t>
            </a:r>
            <a:r>
              <a:rPr lang="en-US" dirty="0">
                <a:hlinkClick r:id="rId28" action="ppaction://hlinkfile" tooltip="Gerolamo Cardano"/>
              </a:rPr>
              <a:t> </a:t>
            </a:r>
            <a:r>
              <a:rPr lang="en-US" dirty="0" err="1">
                <a:hlinkClick r:id="rId28" action="ppaction://hlinkfile" tooltip="Gerolamo Cardano"/>
              </a:rPr>
              <a:t>Cardano</a:t>
            </a:r>
            <a:r>
              <a:rPr lang="en-US" dirty="0"/>
              <a:t>, who called them "fictitious", during his attempts to find solutions to </a:t>
            </a:r>
            <a:r>
              <a:rPr lang="en-US" dirty="0">
                <a:hlinkClick r:id="rId29" action="ppaction://hlinkfile" tooltip="Cubic equations"/>
              </a:rPr>
              <a:t>cubic equations</a:t>
            </a:r>
            <a:r>
              <a:rPr lang="en-US" dirty="0"/>
              <a:t>.</a:t>
            </a:r>
            <a:r>
              <a:rPr lang="en-US" baseline="30000" dirty="0">
                <a:hlinkClick r:id="rId11" action="ppaction://hlinkfile"/>
              </a:rPr>
              <a:t>[2]</a:t>
            </a:r>
            <a:r>
              <a:rPr lang="en-US" dirty="0"/>
              <a:t> The solution of a general cubic equation may require intermediate calculations containing the square roots of negative numbers, even when the final solutions are real numbers, a situation known as </a:t>
            </a:r>
            <a:r>
              <a:rPr lang="en-US" dirty="0">
                <a:hlinkClick r:id="rId30" action="ppaction://hlinkfile" tooltip="Casus irreducibilis"/>
              </a:rPr>
              <a:t>casus </a:t>
            </a:r>
            <a:r>
              <a:rPr lang="en-US" dirty="0" err="1">
                <a:hlinkClick r:id="rId30" action="ppaction://hlinkfile" tooltip="Casus irreducibilis"/>
              </a:rPr>
              <a:t>irreducibilis</a:t>
            </a:r>
            <a:r>
              <a:rPr lang="en-US" dirty="0"/>
              <a:t>. This ultimately led to the </a:t>
            </a:r>
            <a:r>
              <a:rPr lang="en-US" dirty="0">
                <a:hlinkClick r:id="rId31" action="ppaction://hlinkfile" tooltip="Fundamental theorem of algebra"/>
              </a:rPr>
              <a:t>fundamental theorem of algebra</a:t>
            </a:r>
            <a:r>
              <a:rPr lang="en-US" dirty="0"/>
              <a:t>, which shows that with complex numbers, a solution exists to every </a:t>
            </a:r>
            <a:r>
              <a:rPr lang="en-US" dirty="0">
                <a:hlinkClick r:id="rId27" action="ppaction://hlinkfile" tooltip="Polynomial"/>
              </a:rPr>
              <a:t>polynomial</a:t>
            </a:r>
            <a:r>
              <a:rPr lang="en-US" dirty="0"/>
              <a:t> equation of degree one or higher.</a:t>
            </a:r>
          </a:p>
          <a:p>
            <a:pPr>
              <a:defRPr/>
            </a:pPr>
            <a:r>
              <a:rPr lang="en-US" dirty="0"/>
              <a:t>The rules for addition, subtraction, multiplication, and division of complex numbers were developed by the Italian mathematician </a:t>
            </a:r>
            <a:r>
              <a:rPr lang="en-US" dirty="0">
                <a:hlinkClick r:id="rId32" action="ppaction://hlinkfile" tooltip="Rafael Bombelli"/>
              </a:rPr>
              <a:t>Rafael </a:t>
            </a:r>
            <a:r>
              <a:rPr lang="en-US" dirty="0" err="1">
                <a:hlinkClick r:id="rId32" action="ppaction://hlinkfile" tooltip="Rafael Bombelli"/>
              </a:rPr>
              <a:t>Bombelli</a:t>
            </a:r>
            <a:r>
              <a:rPr lang="en-US" dirty="0"/>
              <a:t>.</a:t>
            </a:r>
            <a:r>
              <a:rPr lang="en-US" baseline="30000" dirty="0">
                <a:hlinkClick r:id="rId33" action="ppaction://hlinkfile"/>
              </a:rPr>
              <a:t>[3]</a:t>
            </a:r>
            <a:r>
              <a:rPr lang="en-US" dirty="0"/>
              <a:t> A more abstract formalism for the complex numbers was further developed by the Irish mathematician </a:t>
            </a:r>
            <a:r>
              <a:rPr lang="en-US" dirty="0">
                <a:hlinkClick r:id="rId34" action="ppaction://hlinkfile" tooltip="William Rowan Hamilton"/>
              </a:rPr>
              <a:t>William Rowan Hamilton</a:t>
            </a:r>
            <a:r>
              <a:rPr lang="en-US" dirty="0"/>
              <a:t>, who extended this abstraction to the theory of </a:t>
            </a:r>
            <a:r>
              <a:rPr lang="en-US" dirty="0" err="1">
                <a:hlinkClick r:id="rId35" action="ppaction://hlinkfile" tooltip="Quaternions"/>
              </a:rPr>
              <a:t>quaternions</a:t>
            </a:r>
            <a:r>
              <a:rPr lang="en-US" dirty="0"/>
              <a:t>.</a:t>
            </a:r>
          </a:p>
          <a:p>
            <a:pPr>
              <a:defRPr/>
            </a:pPr>
            <a:r>
              <a:rPr lang="en-US" dirty="0"/>
              <a:t>Complex numbers are </a:t>
            </a:r>
            <a:r>
              <a:rPr lang="en-US" dirty="0">
                <a:hlinkClick r:id="rId36" action="ppaction://hlinkfile"/>
              </a:rPr>
              <a:t>used</a:t>
            </a:r>
            <a:r>
              <a:rPr lang="en-US" dirty="0"/>
              <a:t> in a number of fields, including: </a:t>
            </a:r>
            <a:r>
              <a:rPr lang="en-US" dirty="0">
                <a:hlinkClick r:id="rId37" action="ppaction://hlinkfile" tooltip="Engineering"/>
              </a:rPr>
              <a:t>engineering</a:t>
            </a:r>
            <a:r>
              <a:rPr lang="en-US" dirty="0"/>
              <a:t>, </a:t>
            </a:r>
            <a:r>
              <a:rPr lang="en-US" dirty="0">
                <a:hlinkClick r:id="rId38" action="ppaction://hlinkfile" tooltip="Electromagnetism"/>
              </a:rPr>
              <a:t>electromagnetism</a:t>
            </a:r>
            <a:r>
              <a:rPr lang="en-US" dirty="0"/>
              <a:t>, </a:t>
            </a:r>
            <a:r>
              <a:rPr lang="en-US" dirty="0">
                <a:hlinkClick r:id="rId39" action="ppaction://hlinkfile" tooltip="Quantum physics"/>
              </a:rPr>
              <a:t>quantum physics</a:t>
            </a:r>
            <a:r>
              <a:rPr lang="en-US" dirty="0"/>
              <a:t>, </a:t>
            </a:r>
            <a:r>
              <a:rPr lang="en-US" dirty="0">
                <a:hlinkClick r:id="rId40" action="ppaction://hlinkfile" tooltip="Applied mathematics"/>
              </a:rPr>
              <a:t>applied mathematics</a:t>
            </a:r>
            <a:r>
              <a:rPr lang="en-US" dirty="0"/>
              <a:t>, and </a:t>
            </a:r>
            <a:r>
              <a:rPr lang="en-US" dirty="0">
                <a:hlinkClick r:id="rId41" action="ppaction://hlinkfile" tooltip="Chaos theory"/>
              </a:rPr>
              <a:t>chaos theory</a:t>
            </a:r>
            <a:r>
              <a:rPr lang="en-US" dirty="0"/>
              <a:t>. When the underlying field of numbers for a mathematical construct is the field of complex numbers, the name usually reflects that fact. Examples are </a:t>
            </a:r>
            <a:r>
              <a:rPr lang="en-US" dirty="0">
                <a:hlinkClick r:id="rId42" action="ppaction://hlinkfile" tooltip="Complex analysis"/>
              </a:rPr>
              <a:t>complex analysis</a:t>
            </a:r>
            <a:r>
              <a:rPr lang="en-US" dirty="0"/>
              <a:t>, complex </a:t>
            </a:r>
            <a:r>
              <a:rPr lang="en-US" dirty="0">
                <a:hlinkClick r:id="rId43" action="ppaction://hlinkfile" tooltip="Matrix (mathematics)"/>
              </a:rPr>
              <a:t>matrix</a:t>
            </a:r>
            <a:r>
              <a:rPr lang="en-US" dirty="0"/>
              <a:t>, complex </a:t>
            </a:r>
            <a:r>
              <a:rPr lang="en-US" dirty="0">
                <a:hlinkClick r:id="rId27" action="ppaction://hlinkfile" tooltip="Polynomial"/>
              </a:rPr>
              <a:t>polynomial</a:t>
            </a:r>
            <a:r>
              <a:rPr lang="en-US" dirty="0"/>
              <a:t>, and complex </a:t>
            </a:r>
            <a:r>
              <a:rPr lang="en-US" dirty="0">
                <a:hlinkClick r:id="rId44" action="ppaction://hlinkfile" tooltip="Lie algebra"/>
              </a:rPr>
              <a:t>Lie algebra</a:t>
            </a:r>
            <a:r>
              <a:rPr lang="en-US" dirty="0"/>
              <a:t>.</a:t>
            </a:r>
          </a:p>
          <a:p>
            <a:pPr>
              <a:defRPr/>
            </a:pPr>
            <a:endParaRPr lang="en-US" dirty="0"/>
          </a:p>
        </p:txBody>
      </p:sp>
      <p:sp>
        <p:nvSpPr>
          <p:cNvPr id="49155" name="Slide Number Placeholder 3">
            <a:extLst>
              <a:ext uri="{FF2B5EF4-FFF2-40B4-BE49-F238E27FC236}">
                <a16:creationId xmlns:a16="http://schemas.microsoft.com/office/drawing/2014/main" id="{383D378D-6A58-7C4B-8ACC-BED23E464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52B818B-23A5-444E-991C-BE2C4C3646A8}" type="slidenum">
              <a:rPr kumimoji="0" lang="en-US" altLang="en-US" smtClean="0">
                <a:latin typeface="Tahoma" panose="020B0604030504040204" pitchFamily="34" charset="0"/>
              </a:rPr>
              <a:pPr>
                <a:spcBef>
                  <a:spcPct val="0"/>
                </a:spcBef>
              </a:pPr>
              <a:t>22</a:t>
            </a:fld>
            <a:endParaRPr kumimoji="0" lang="en-US" altLang="en-US">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8FE1EAC-D4CC-3649-815A-9F8B90D80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C996C41-0330-7C4D-8C49-84B99A4724C2}" type="slidenum">
              <a:rPr kumimoji="0" lang="en-US" altLang="en-US" smtClean="0">
                <a:latin typeface="Tahoma" panose="020B0604030504040204" pitchFamily="34" charset="0"/>
              </a:rPr>
              <a:pPr>
                <a:spcBef>
                  <a:spcPct val="0"/>
                </a:spcBef>
              </a:pPr>
              <a:t>23</a:t>
            </a:fld>
            <a:endParaRPr kumimoji="0" lang="en-US" altLang="en-US">
              <a:latin typeface="Tahoma" panose="020B0604030504040204" pitchFamily="34" charset="0"/>
            </a:endParaRPr>
          </a:p>
        </p:txBody>
      </p:sp>
      <p:sp>
        <p:nvSpPr>
          <p:cNvPr id="51203" name="Rectangle 2">
            <a:extLst>
              <a:ext uri="{FF2B5EF4-FFF2-40B4-BE49-F238E27FC236}">
                <a16:creationId xmlns:a16="http://schemas.microsoft.com/office/drawing/2014/main" id="{ECE591A0-37EA-E942-A3AE-70CF89FEB2FB}"/>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51204" name="Text Box 3">
            <a:extLst>
              <a:ext uri="{FF2B5EF4-FFF2-40B4-BE49-F238E27FC236}">
                <a16:creationId xmlns:a16="http://schemas.microsoft.com/office/drawing/2014/main" id="{4DE34FD0-B1C7-8B47-BB27-5941B0AF93EF}"/>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Jlh: First red bullet needs to be fixed?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B14E5F-D0B5-B94E-9CEA-CEF698911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304FC77-3245-F44E-9874-703510716CB5}" type="slidenum">
              <a:rPr kumimoji="0" lang="en-US" altLang="en-US" smtClean="0">
                <a:latin typeface="Tahoma" panose="020B0604030504040204" pitchFamily="34" charset="0"/>
              </a:rPr>
              <a:pPr>
                <a:spcBef>
                  <a:spcPct val="0"/>
                </a:spcBef>
              </a:pPr>
              <a:t>2</a:t>
            </a:fld>
            <a:endParaRPr kumimoji="0" lang="en-US" altLang="en-US">
              <a:latin typeface="Tahoma" panose="020B0604030504040204" pitchFamily="34" charset="0"/>
            </a:endParaRPr>
          </a:p>
        </p:txBody>
      </p:sp>
      <p:sp>
        <p:nvSpPr>
          <p:cNvPr id="11267" name="Rectangle 2">
            <a:extLst>
              <a:ext uri="{FF2B5EF4-FFF2-40B4-BE49-F238E27FC236}">
                <a16:creationId xmlns:a16="http://schemas.microsoft.com/office/drawing/2014/main" id="{3C0D5E7D-8FEE-4944-AC35-F258E215C5F1}"/>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1268" name="Rectangle 3">
            <a:extLst>
              <a:ext uri="{FF2B5EF4-FFF2-40B4-BE49-F238E27FC236}">
                <a16:creationId xmlns:a16="http://schemas.microsoft.com/office/drawing/2014/main" id="{45CE303D-007D-3446-BA08-8591D596C90D}"/>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7152EFE-4DBF-C64C-9157-5DB19E21F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B9A5F0E-51F9-704B-9D18-C3C1EEDD1C7D}" type="slidenum">
              <a:rPr kumimoji="0" lang="en-US" altLang="en-US" smtClean="0">
                <a:latin typeface="Tahoma" panose="020B0604030504040204" pitchFamily="34" charset="0"/>
              </a:rPr>
              <a:pPr>
                <a:spcBef>
                  <a:spcPct val="0"/>
                </a:spcBef>
              </a:pPr>
              <a:t>24</a:t>
            </a:fld>
            <a:endParaRPr kumimoji="0" lang="en-US" altLang="en-US">
              <a:latin typeface="Tahoma" panose="020B0604030504040204" pitchFamily="34" charset="0"/>
            </a:endParaRPr>
          </a:p>
        </p:txBody>
      </p:sp>
      <p:sp>
        <p:nvSpPr>
          <p:cNvPr id="53251" name="Rectangle 2">
            <a:extLst>
              <a:ext uri="{FF2B5EF4-FFF2-40B4-BE49-F238E27FC236}">
                <a16:creationId xmlns:a16="http://schemas.microsoft.com/office/drawing/2014/main" id="{529DF65E-98E4-2F44-8FFD-445EBEAFC12B}"/>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53252" name="Text Box 3">
            <a:extLst>
              <a:ext uri="{FF2B5EF4-FFF2-40B4-BE49-F238E27FC236}">
                <a16:creationId xmlns:a16="http://schemas.microsoft.com/office/drawing/2014/main" id="{56B91B34-1BF6-DD4A-9E5A-1BA6BE479B99}"/>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Jlh: function for impulse needs to be fixed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D191895-EC20-464F-8D2E-0E89AC31F6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63A22DF-C7EE-AE4C-BF11-FA08DE2F0712}" type="slidenum">
              <a:rPr kumimoji="0" lang="en-US" altLang="en-US" smtClean="0">
                <a:latin typeface="Tahoma" panose="020B0604030504040204" pitchFamily="34" charset="0"/>
              </a:rPr>
              <a:pPr>
                <a:spcBef>
                  <a:spcPct val="0"/>
                </a:spcBef>
              </a:pPr>
              <a:t>26</a:t>
            </a:fld>
            <a:endParaRPr kumimoji="0" lang="en-US" altLang="en-US">
              <a:latin typeface="Tahoma" panose="020B0604030504040204" pitchFamily="34" charset="0"/>
            </a:endParaRPr>
          </a:p>
        </p:txBody>
      </p:sp>
      <p:sp>
        <p:nvSpPr>
          <p:cNvPr id="56323" name="Rectangle 2">
            <a:extLst>
              <a:ext uri="{FF2B5EF4-FFF2-40B4-BE49-F238E27FC236}">
                <a16:creationId xmlns:a16="http://schemas.microsoft.com/office/drawing/2014/main" id="{CEBCB85D-CFB3-1841-ADA1-103214E7F7B6}"/>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56324" name="Rectangle 3">
            <a:extLst>
              <a:ext uri="{FF2B5EF4-FFF2-40B4-BE49-F238E27FC236}">
                <a16:creationId xmlns:a16="http://schemas.microsoft.com/office/drawing/2014/main" id="{474A641C-E166-EC43-8A3C-607D8BFC3560}"/>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6D902D7-2004-4D4B-A7C1-F156B3FDE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36FF01B-301B-0145-99C1-14274A840D03}" type="slidenum">
              <a:rPr kumimoji="0" lang="en-US" altLang="en-US" smtClean="0">
                <a:latin typeface="Tahoma" panose="020B0604030504040204" pitchFamily="34" charset="0"/>
              </a:rPr>
              <a:pPr>
                <a:spcBef>
                  <a:spcPct val="0"/>
                </a:spcBef>
              </a:pPr>
              <a:t>27</a:t>
            </a:fld>
            <a:endParaRPr kumimoji="0" lang="en-US" altLang="en-US">
              <a:latin typeface="Tahoma" panose="020B0604030504040204" pitchFamily="34" charset="0"/>
            </a:endParaRPr>
          </a:p>
        </p:txBody>
      </p:sp>
      <p:sp>
        <p:nvSpPr>
          <p:cNvPr id="58371" name="Rectangle 2">
            <a:extLst>
              <a:ext uri="{FF2B5EF4-FFF2-40B4-BE49-F238E27FC236}">
                <a16:creationId xmlns:a16="http://schemas.microsoft.com/office/drawing/2014/main" id="{FB12513D-E913-3442-9585-CAE09818CCBA}"/>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03428" name="Rectangle 3">
            <a:extLst>
              <a:ext uri="{FF2B5EF4-FFF2-40B4-BE49-F238E27FC236}">
                <a16:creationId xmlns:a16="http://schemas.microsoft.com/office/drawing/2014/main" id="{6412E5E3-59E6-5A4F-8CFA-A92E233A46E2}"/>
              </a:ext>
            </a:extLst>
          </p:cNvPr>
          <p:cNvSpPr>
            <a:spLocks noGrp="1" noChangeArrowheads="1"/>
          </p:cNvSpPr>
          <p:nvPr>
            <p:ph type="body" idx="1"/>
          </p:nvPr>
        </p:nvSpPr>
        <p:spPr>
          <a:xfrm>
            <a:off x="1138238" y="4524375"/>
            <a:ext cx="5089525" cy="192088"/>
          </a:xfrm>
          <a:ln/>
        </p:spPr>
        <p:txBody>
          <a:bodyPr lIns="0" tIns="0" rIns="0" bIns="0">
            <a:spAutoFit/>
          </a:bodyPr>
          <a:lstStyle/>
          <a:p>
            <a:pPr eaLnBrk="1" hangingPunct="1">
              <a:lnSpc>
                <a:spcPct val="90000"/>
              </a:lnSpc>
              <a:defRPr/>
            </a:pPr>
            <a:r>
              <a:rPr lang="en-GB" dirty="0">
                <a:solidFill>
                  <a:schemeClr val="bg1">
                    <a:lumMod val="50000"/>
                  </a:schemeClr>
                </a:solidFill>
              </a:rPr>
              <a:t>Root-locus analysis has similar </a:t>
            </a:r>
            <a:r>
              <a:rPr lang="en-GB" dirty="0" err="1">
                <a:solidFill>
                  <a:schemeClr val="bg1">
                    <a:lumMod val="50000"/>
                  </a:schemeClr>
                </a:solidFill>
              </a:rPr>
              <a:t>flavor</a:t>
            </a:r>
            <a:r>
              <a:rPr lang="en-GB" dirty="0">
                <a:solidFill>
                  <a:schemeClr val="bg1">
                    <a:lumMod val="50000"/>
                  </a:schemeClr>
                </a:solidFill>
              </a:rPr>
              <a:t> (discussed later)</a:t>
            </a:r>
          </a:p>
          <a:p>
            <a:pPr eaLnBrk="1" hangingPunct="1">
              <a:lnSpc>
                <a:spcPct val="90000"/>
              </a:lnSpc>
              <a:defRPr/>
            </a:pPr>
            <a:endParaRPr lang="en-GB" dirty="0">
              <a:solidFill>
                <a:schemeClr val="bg1">
                  <a:lumMod val="50000"/>
                </a:schemeClr>
              </a:solidFill>
            </a:endParaRPr>
          </a:p>
          <a:p>
            <a:pPr eaLnBrk="1" hangingPunct="1">
              <a:lnSpc>
                <a:spcPct val="90000"/>
              </a:lnSpc>
              <a:defRPr/>
            </a:pPr>
            <a:r>
              <a:rPr lang="en-GB" dirty="0">
                <a:solidFill>
                  <a:schemeClr val="bg1">
                    <a:lumMod val="50000"/>
                  </a:schemeClr>
                </a:solidFill>
              </a:rPr>
              <a:t>Root-locus analysis has similar </a:t>
            </a:r>
            <a:r>
              <a:rPr lang="en-GB" dirty="0" err="1">
                <a:solidFill>
                  <a:schemeClr val="bg1">
                    <a:lumMod val="50000"/>
                  </a:schemeClr>
                </a:solidFill>
              </a:rPr>
              <a:t>flavor</a:t>
            </a:r>
            <a:r>
              <a:rPr lang="en-GB" dirty="0">
                <a:solidFill>
                  <a:schemeClr val="bg1">
                    <a:lumMod val="50000"/>
                  </a:schemeClr>
                </a:solidFill>
              </a:rPr>
              <a:t> (discussed later)</a:t>
            </a:r>
          </a:p>
          <a:p>
            <a:pPr lvl="1" eaLnBrk="1" hangingPunct="1">
              <a:lnSpc>
                <a:spcPct val="90000"/>
              </a:lnSpc>
              <a:defRPr/>
            </a:pPr>
            <a:r>
              <a:rPr lang="en-GB" dirty="0">
                <a:solidFill>
                  <a:schemeClr val="bg1">
                    <a:lumMod val="50000"/>
                  </a:schemeClr>
                </a:solidFill>
              </a:rPr>
              <a:t>Insights are slightly different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5F3E4528-BAB9-A845-851A-A3728E640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70B017B-DD82-D347-A762-B8B3D227DBBB}" type="slidenum">
              <a:rPr kumimoji="0" lang="en-US" altLang="en-US" smtClean="0">
                <a:latin typeface="Tahoma" panose="020B0604030504040204" pitchFamily="34" charset="0"/>
              </a:rPr>
              <a:pPr>
                <a:spcBef>
                  <a:spcPct val="0"/>
                </a:spcBef>
              </a:pPr>
              <a:t>28</a:t>
            </a:fld>
            <a:endParaRPr kumimoji="0" lang="en-US" altLang="en-US">
              <a:latin typeface="Tahoma" panose="020B0604030504040204" pitchFamily="34" charset="0"/>
            </a:endParaRPr>
          </a:p>
        </p:txBody>
      </p:sp>
      <p:sp>
        <p:nvSpPr>
          <p:cNvPr id="60419" name="Rectangle 2">
            <a:extLst>
              <a:ext uri="{FF2B5EF4-FFF2-40B4-BE49-F238E27FC236}">
                <a16:creationId xmlns:a16="http://schemas.microsoft.com/office/drawing/2014/main" id="{4F82A994-DF66-B645-8AB9-C20ACB2E5B8E}"/>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60420" name="Rectangle 3">
            <a:extLst>
              <a:ext uri="{FF2B5EF4-FFF2-40B4-BE49-F238E27FC236}">
                <a16:creationId xmlns:a16="http://schemas.microsoft.com/office/drawing/2014/main" id="{CA345FA7-226E-FE4C-8985-7DBAA5C9D556}"/>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0DD09E9-EBDF-6043-8386-A6C0DC34AB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6B1CE7C-EB0D-C645-8879-57755B84B7CD}" type="slidenum">
              <a:rPr kumimoji="0" lang="en-US" altLang="en-US" smtClean="0">
                <a:latin typeface="Tahoma" panose="020B0604030504040204" pitchFamily="34" charset="0"/>
              </a:rPr>
              <a:pPr>
                <a:spcBef>
                  <a:spcPct val="0"/>
                </a:spcBef>
              </a:pPr>
              <a:t>30</a:t>
            </a:fld>
            <a:endParaRPr kumimoji="0" lang="en-US" altLang="en-US">
              <a:latin typeface="Tahoma" panose="020B0604030504040204" pitchFamily="34" charset="0"/>
            </a:endParaRPr>
          </a:p>
        </p:txBody>
      </p:sp>
      <p:sp>
        <p:nvSpPr>
          <p:cNvPr id="63490" name="Rectangle 2">
            <a:extLst>
              <a:ext uri="{FF2B5EF4-FFF2-40B4-BE49-F238E27FC236}">
                <a16:creationId xmlns:a16="http://schemas.microsoft.com/office/drawing/2014/main" id="{CE83553B-E2CE-A14E-92B2-61A2CF557249}"/>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85776184-D4F5-A042-981B-E70EC08AF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Why should the poles lie in the unit circle if we’re talking about a “final value”?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F4FE870-CA91-954F-9B0E-400AE27F2B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696EDBE-1F86-AE41-A05B-2289AE5F67B7}" type="slidenum">
              <a:rPr kumimoji="0" lang="en-US" altLang="en-US" smtClean="0">
                <a:latin typeface="Tahoma" panose="020B0604030504040204" pitchFamily="34" charset="0"/>
              </a:rPr>
              <a:pPr>
                <a:spcBef>
                  <a:spcPct val="0"/>
                </a:spcBef>
              </a:pPr>
              <a:t>31</a:t>
            </a:fld>
            <a:endParaRPr kumimoji="0" lang="en-US" altLang="en-US">
              <a:latin typeface="Tahoma" panose="020B0604030504040204" pitchFamily="34" charset="0"/>
            </a:endParaRPr>
          </a:p>
        </p:txBody>
      </p:sp>
      <p:sp>
        <p:nvSpPr>
          <p:cNvPr id="65539" name="Rectangle 2">
            <a:extLst>
              <a:ext uri="{FF2B5EF4-FFF2-40B4-BE49-F238E27FC236}">
                <a16:creationId xmlns:a16="http://schemas.microsoft.com/office/drawing/2014/main" id="{881EE67B-4288-D04F-B780-A8D97A5AF840}"/>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65540" name="Rectangle 3">
            <a:extLst>
              <a:ext uri="{FF2B5EF4-FFF2-40B4-BE49-F238E27FC236}">
                <a16:creationId xmlns:a16="http://schemas.microsoft.com/office/drawing/2014/main" id="{656D858B-0712-F444-823E-70AF0A8A6D7D}"/>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4611E8E-0755-774D-9B9F-9ED9553C55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193ECEC-659B-C847-8B29-713B1CCB1C79}" type="slidenum">
              <a:rPr kumimoji="0" lang="en-US" altLang="en-US" smtClean="0">
                <a:latin typeface="Tahoma" panose="020B0604030504040204" pitchFamily="34" charset="0"/>
              </a:rPr>
              <a:pPr>
                <a:spcBef>
                  <a:spcPct val="0"/>
                </a:spcBef>
              </a:pPr>
              <a:t>32</a:t>
            </a:fld>
            <a:endParaRPr kumimoji="0" lang="en-US" altLang="en-US">
              <a:latin typeface="Tahoma" panose="020B0604030504040204" pitchFamily="34" charset="0"/>
            </a:endParaRPr>
          </a:p>
        </p:txBody>
      </p:sp>
      <p:sp>
        <p:nvSpPr>
          <p:cNvPr id="67587" name="Rectangle 2">
            <a:extLst>
              <a:ext uri="{FF2B5EF4-FFF2-40B4-BE49-F238E27FC236}">
                <a16:creationId xmlns:a16="http://schemas.microsoft.com/office/drawing/2014/main" id="{52A67BDF-3515-B04C-9990-C10440FF4D49}"/>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67588" name="Rectangle 3">
            <a:extLst>
              <a:ext uri="{FF2B5EF4-FFF2-40B4-BE49-F238E27FC236}">
                <a16:creationId xmlns:a16="http://schemas.microsoft.com/office/drawing/2014/main" id="{3528D4E4-EDBD-5A43-8522-D5DB2B803B84}"/>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altLang="en-US"/>
              <a:t>Can simplify</a:t>
            </a:r>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366214CA-7AF9-7749-8C15-0E82C4E5E5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B32FFA0-37BF-E54E-B2CB-90E9423E59C3}" type="slidenum">
              <a:rPr kumimoji="0" lang="en-US" altLang="en-US" smtClean="0">
                <a:latin typeface="Tahoma" panose="020B0604030504040204" pitchFamily="34" charset="0"/>
              </a:rPr>
              <a:pPr>
                <a:spcBef>
                  <a:spcPct val="0"/>
                </a:spcBef>
              </a:pPr>
              <a:t>33</a:t>
            </a:fld>
            <a:endParaRPr kumimoji="0" lang="en-US" altLang="en-US">
              <a:latin typeface="Tahoma" panose="020B0604030504040204" pitchFamily="34" charset="0"/>
            </a:endParaRPr>
          </a:p>
        </p:txBody>
      </p:sp>
      <p:sp>
        <p:nvSpPr>
          <p:cNvPr id="69634" name="Rectangle 2">
            <a:extLst>
              <a:ext uri="{FF2B5EF4-FFF2-40B4-BE49-F238E27FC236}">
                <a16:creationId xmlns:a16="http://schemas.microsoft.com/office/drawing/2014/main" id="{498F10E6-280C-284C-8768-3DE9BF5042F3}"/>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69635" name="Rectangle 3">
            <a:extLst>
              <a:ext uri="{FF2B5EF4-FFF2-40B4-BE49-F238E27FC236}">
                <a16:creationId xmlns:a16="http://schemas.microsoft.com/office/drawing/2014/main" id="{DCDF6AAA-0A36-EB4C-861A-B2A4240840C9}"/>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F20D0932-4EAE-3747-9B92-3E224E64B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E6E6C18-1E79-DF4C-A1A3-A2B0EE4CA9B6}" type="slidenum">
              <a:rPr kumimoji="0" lang="en-US" altLang="en-US" smtClean="0">
                <a:latin typeface="Tahoma" panose="020B0604030504040204" pitchFamily="34" charset="0"/>
              </a:rPr>
              <a:pPr>
                <a:spcBef>
                  <a:spcPct val="0"/>
                </a:spcBef>
              </a:pPr>
              <a:t>34</a:t>
            </a:fld>
            <a:endParaRPr kumimoji="0" lang="en-US" altLang="en-US">
              <a:latin typeface="Tahoma" panose="020B0604030504040204" pitchFamily="34" charset="0"/>
            </a:endParaRPr>
          </a:p>
        </p:txBody>
      </p:sp>
      <p:sp>
        <p:nvSpPr>
          <p:cNvPr id="71682" name="Rectangle 2">
            <a:extLst>
              <a:ext uri="{FF2B5EF4-FFF2-40B4-BE49-F238E27FC236}">
                <a16:creationId xmlns:a16="http://schemas.microsoft.com/office/drawing/2014/main" id="{9F24B861-8F14-C74C-8915-E4FAC2BF5A43}"/>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71683" name="Rectangle 3">
            <a:extLst>
              <a:ext uri="{FF2B5EF4-FFF2-40B4-BE49-F238E27FC236}">
                <a16:creationId xmlns:a16="http://schemas.microsoft.com/office/drawing/2014/main" id="{E04C61D6-333D-8047-BDA5-3A8282C5245E}"/>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4FE40F5-8FD8-2F42-BE80-F3B2144E6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0D583B5-4ECE-234D-9A1F-3AB68D387133}" type="slidenum">
              <a:rPr kumimoji="0" lang="en-US" altLang="en-US" smtClean="0">
                <a:latin typeface="Tahoma" panose="020B0604030504040204" pitchFamily="34" charset="0"/>
              </a:rPr>
              <a:pPr>
                <a:spcBef>
                  <a:spcPct val="0"/>
                </a:spcBef>
              </a:pPr>
              <a:t>35</a:t>
            </a:fld>
            <a:endParaRPr kumimoji="0" lang="en-US" altLang="en-US">
              <a:latin typeface="Tahoma" panose="020B0604030504040204" pitchFamily="34" charset="0"/>
            </a:endParaRPr>
          </a:p>
        </p:txBody>
      </p:sp>
      <p:sp>
        <p:nvSpPr>
          <p:cNvPr id="73731" name="Rectangle 2">
            <a:extLst>
              <a:ext uri="{FF2B5EF4-FFF2-40B4-BE49-F238E27FC236}">
                <a16:creationId xmlns:a16="http://schemas.microsoft.com/office/drawing/2014/main" id="{D70DC0F6-D857-D94C-9402-4322297F972B}"/>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73732" name="Text Box 3">
            <a:extLst>
              <a:ext uri="{FF2B5EF4-FFF2-40B4-BE49-F238E27FC236}">
                <a16:creationId xmlns:a16="http://schemas.microsoft.com/office/drawing/2014/main" id="{89E245EB-A2A9-414A-8C54-8E296E7C14AA}"/>
              </a:ext>
            </a:extLst>
          </p:cNvPr>
          <p:cNvSpPr>
            <a:spLocks noGrp="1" noChangeArrowheads="1"/>
          </p:cNvSpPr>
          <p:nvPr>
            <p:ph type="body" idx="1"/>
          </p:nvPr>
        </p:nvSpPr>
        <p:spPr>
          <a:xfrm>
            <a:off x="1138238" y="4524375"/>
            <a:ext cx="5089525" cy="19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Jlh: Can we make the diagram bigger and the title smaller?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FA44F4C-155F-204E-8F4E-91E9E65CFA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F5C222E-72C3-DA4D-A8B5-25E666AFD6C1}" type="slidenum">
              <a:rPr kumimoji="0" lang="en-US" altLang="en-US" smtClean="0">
                <a:latin typeface="Tahoma" panose="020B0604030504040204" pitchFamily="34" charset="0"/>
              </a:rPr>
              <a:pPr>
                <a:spcBef>
                  <a:spcPct val="0"/>
                </a:spcBef>
              </a:pPr>
              <a:t>3</a:t>
            </a:fld>
            <a:endParaRPr kumimoji="0" lang="en-US" altLang="en-US">
              <a:latin typeface="Tahoma" panose="020B0604030504040204" pitchFamily="34" charset="0"/>
            </a:endParaRPr>
          </a:p>
        </p:txBody>
      </p:sp>
      <p:sp>
        <p:nvSpPr>
          <p:cNvPr id="13315" name="Rectangle 2">
            <a:extLst>
              <a:ext uri="{FF2B5EF4-FFF2-40B4-BE49-F238E27FC236}">
                <a16:creationId xmlns:a16="http://schemas.microsoft.com/office/drawing/2014/main" id="{1BE27CED-8BE3-4748-8592-E585A2B97468}"/>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3316" name="Rectangle 3">
            <a:extLst>
              <a:ext uri="{FF2B5EF4-FFF2-40B4-BE49-F238E27FC236}">
                <a16:creationId xmlns:a16="http://schemas.microsoft.com/office/drawing/2014/main" id="{8204EFF5-3C9E-EA44-A854-5D54EC9E04AC}"/>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19A9DB75-04FC-8F41-9120-B1E44667D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AE9BD2A-F670-4741-922C-1462F9E52F07}" type="slidenum">
              <a:rPr kumimoji="0" lang="en-US" altLang="en-US" smtClean="0">
                <a:latin typeface="Tahoma" panose="020B0604030504040204" pitchFamily="34" charset="0"/>
              </a:rPr>
              <a:pPr>
                <a:spcBef>
                  <a:spcPct val="0"/>
                </a:spcBef>
              </a:pPr>
              <a:t>36</a:t>
            </a:fld>
            <a:endParaRPr kumimoji="0" lang="en-US" altLang="en-US">
              <a:latin typeface="Tahoma" panose="020B0604030504040204" pitchFamily="34" charset="0"/>
            </a:endParaRPr>
          </a:p>
        </p:txBody>
      </p:sp>
      <p:sp>
        <p:nvSpPr>
          <p:cNvPr id="75778" name="Rectangle 2">
            <a:extLst>
              <a:ext uri="{FF2B5EF4-FFF2-40B4-BE49-F238E27FC236}">
                <a16:creationId xmlns:a16="http://schemas.microsoft.com/office/drawing/2014/main" id="{8DD2D43E-B667-EB4C-B71D-A078995C59B2}"/>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75779" name="Rectangle 3">
            <a:extLst>
              <a:ext uri="{FF2B5EF4-FFF2-40B4-BE49-F238E27FC236}">
                <a16:creationId xmlns:a16="http://schemas.microsoft.com/office/drawing/2014/main" id="{A7D2B0EB-4D72-E944-8A84-3F281AF36D7D}"/>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F7216F21-06DB-D440-8972-A03C96DC4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4157310-410F-0B42-BAFF-266EE3943CA1}" type="slidenum">
              <a:rPr kumimoji="0" lang="en-US" altLang="en-US" smtClean="0">
                <a:latin typeface="Tahoma" panose="020B0604030504040204" pitchFamily="34" charset="0"/>
              </a:rPr>
              <a:pPr>
                <a:spcBef>
                  <a:spcPct val="0"/>
                </a:spcBef>
              </a:pPr>
              <a:t>38</a:t>
            </a:fld>
            <a:endParaRPr kumimoji="0" lang="en-US" altLang="en-US">
              <a:latin typeface="Tahoma" panose="020B0604030504040204" pitchFamily="34" charset="0"/>
            </a:endParaRPr>
          </a:p>
        </p:txBody>
      </p:sp>
      <p:sp>
        <p:nvSpPr>
          <p:cNvPr id="78850" name="Rectangle 2">
            <a:extLst>
              <a:ext uri="{FF2B5EF4-FFF2-40B4-BE49-F238E27FC236}">
                <a16:creationId xmlns:a16="http://schemas.microsoft.com/office/drawing/2014/main" id="{52EC9B86-F0DA-DD4F-B5BE-383BD07B220D}"/>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2E2E30AD-1CF6-8F4B-8E0A-BBD42D29B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Jlh: Need to give insights into why poles and zeroes are important. Otherwise, the audience will be overwhelmed.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69B7DE86-AD00-1A41-B68B-35135E206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9572974-9517-CF4D-BE83-B83E09F78D89}" type="slidenum">
              <a:rPr kumimoji="0" lang="en-US" altLang="en-US" smtClean="0">
                <a:latin typeface="Tahoma" panose="020B0604030504040204" pitchFamily="34" charset="0"/>
              </a:rPr>
              <a:pPr>
                <a:spcBef>
                  <a:spcPct val="0"/>
                </a:spcBef>
              </a:pPr>
              <a:t>39</a:t>
            </a:fld>
            <a:endParaRPr kumimoji="0" lang="en-US" altLang="en-US">
              <a:latin typeface="Tahoma" panose="020B0604030504040204" pitchFamily="34" charset="0"/>
            </a:endParaRPr>
          </a:p>
        </p:txBody>
      </p:sp>
      <p:sp>
        <p:nvSpPr>
          <p:cNvPr id="80898" name="Rectangle 2">
            <a:extLst>
              <a:ext uri="{FF2B5EF4-FFF2-40B4-BE49-F238E27FC236}">
                <a16:creationId xmlns:a16="http://schemas.microsoft.com/office/drawing/2014/main" id="{FFAB11CA-3217-5042-8B98-D10793B8B9D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DDF9A688-45B3-F646-A797-CACB6CD24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Intuitively, stable system should have a “reasonable” output behavior.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48BAE69E-7A9F-2643-B777-51913796F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008D48C-887C-2847-8F59-BF6E998CD1EA}" type="slidenum">
              <a:rPr kumimoji="0" lang="en-US" altLang="en-US" smtClean="0">
                <a:latin typeface="Tahoma" panose="020B0604030504040204" pitchFamily="34" charset="0"/>
              </a:rPr>
              <a:pPr>
                <a:spcBef>
                  <a:spcPct val="0"/>
                </a:spcBef>
              </a:pPr>
              <a:t>40</a:t>
            </a:fld>
            <a:endParaRPr kumimoji="0" lang="en-US" altLang="en-US">
              <a:latin typeface="Tahoma" panose="020B0604030504040204" pitchFamily="34" charset="0"/>
            </a:endParaRPr>
          </a:p>
        </p:txBody>
      </p:sp>
      <p:sp>
        <p:nvSpPr>
          <p:cNvPr id="82946" name="Rectangle 2">
            <a:extLst>
              <a:ext uri="{FF2B5EF4-FFF2-40B4-BE49-F238E27FC236}">
                <a16:creationId xmlns:a16="http://schemas.microsoft.com/office/drawing/2014/main" id="{8DDE8401-D114-3D42-9431-484957A70033}"/>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7F51A87F-5999-A048-A33A-451E27B2A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is tedious to figure out whether or not something is BIBO stable from its time-domain eqn… leads to next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014CFFD3-0C46-F84F-AC80-4BF5B7BDD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AEC608E-AB49-6142-8403-73E9FADFC730}" type="slidenum">
              <a:rPr kumimoji="0" lang="en-US" altLang="en-US" smtClean="0">
                <a:latin typeface="Tahoma" panose="020B0604030504040204" pitchFamily="34" charset="0"/>
              </a:rPr>
              <a:pPr>
                <a:spcBef>
                  <a:spcPct val="0"/>
                </a:spcBef>
              </a:pPr>
              <a:t>45</a:t>
            </a:fld>
            <a:endParaRPr kumimoji="0" lang="en-US" altLang="en-US">
              <a:latin typeface="Tahoma" panose="020B0604030504040204" pitchFamily="34" charset="0"/>
            </a:endParaRPr>
          </a:p>
        </p:txBody>
      </p:sp>
      <p:sp>
        <p:nvSpPr>
          <p:cNvPr id="89090" name="Rectangle 2">
            <a:extLst>
              <a:ext uri="{FF2B5EF4-FFF2-40B4-BE49-F238E27FC236}">
                <a16:creationId xmlns:a16="http://schemas.microsoft.com/office/drawing/2014/main" id="{2CCE57CA-57F3-6A44-A23C-187F4D236A7A}"/>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89091" name="Rectangle 3">
            <a:extLst>
              <a:ext uri="{FF2B5EF4-FFF2-40B4-BE49-F238E27FC236}">
                <a16:creationId xmlns:a16="http://schemas.microsoft.com/office/drawing/2014/main" id="{3B97E810-654D-1B4E-B80F-230D57CCBDA8}"/>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r>
              <a:rPr lang="en-US" altLang="en-US"/>
              <a:t>K is usually small for proportional controllers. </a:t>
            </a:r>
          </a:p>
          <a:p>
            <a:pPr eaLnBrk="1" hangingPunct="1"/>
            <a:endParaRPr lang="en-US" altLang="en-US"/>
          </a:p>
          <a:p>
            <a:pPr eaLnBrk="1" hangingPunct="1"/>
            <a:endParaRPr lang="en-US" altLang="en-US"/>
          </a:p>
          <a:p>
            <a:pPr eaLnBrk="1" hangingPunct="1"/>
            <a:r>
              <a:rPr lang="en-US" altLang="en-US"/>
              <a:t>Examples of transducers in computer systems are mainly surrogate variables. For example, we may not be able to measure end-user response times. However, we can measure internal system queueing. So we use the latter as a surrogate for the former and sometimes use simple equations (e.g., Little’s result) to convert between the two. </a:t>
            </a:r>
          </a:p>
          <a:p>
            <a:pPr eaLnBrk="1" hangingPunct="1"/>
            <a:r>
              <a:rPr lang="en-US" altLang="en-US"/>
              <a:t>Use the approximation to simplify the following analysis</a:t>
            </a:r>
          </a:p>
          <a:p>
            <a:pPr eaLnBrk="1" hangingPunct="1"/>
            <a:endParaRPr lang="en-US" altLang="en-US"/>
          </a:p>
          <a:p>
            <a:pPr eaLnBrk="1" hangingPunct="1"/>
            <a:r>
              <a:rPr lang="en-US" altLang="en-US"/>
              <a:t>Another aspect of the transducer are the delays it introduces. Typically, measurements are sampled. The sample rate cannot be too fast if the performance of the plant (e.g., database server) is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52B0E306-7BEC-7146-AD7A-F80287CBFB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8E4E74B-C397-824D-825E-EBF184BE2464}" type="slidenum">
              <a:rPr kumimoji="0" lang="en-US" altLang="en-US" smtClean="0">
                <a:latin typeface="Tahoma" panose="020B0604030504040204" pitchFamily="34" charset="0"/>
              </a:rPr>
              <a:pPr>
                <a:spcBef>
                  <a:spcPct val="0"/>
                </a:spcBef>
              </a:pPr>
              <a:t>46</a:t>
            </a:fld>
            <a:endParaRPr kumimoji="0" lang="en-US" altLang="en-US">
              <a:latin typeface="Tahoma" panose="020B0604030504040204" pitchFamily="34" charset="0"/>
            </a:endParaRPr>
          </a:p>
        </p:txBody>
      </p:sp>
      <p:sp>
        <p:nvSpPr>
          <p:cNvPr id="91138" name="Rectangle 2">
            <a:extLst>
              <a:ext uri="{FF2B5EF4-FFF2-40B4-BE49-F238E27FC236}">
                <a16:creationId xmlns:a16="http://schemas.microsoft.com/office/drawing/2014/main" id="{2929EFC1-592A-8746-8645-984D7D93F22E}"/>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06BF835A-FFE5-6848-BA93-466A2F4AB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2CD5DC21-69B1-5A49-8425-AFACD2A4BD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AD0718F-9285-7F41-A2CC-DFFC59349311}" type="slidenum">
              <a:rPr kumimoji="0" lang="en-US" altLang="en-US" smtClean="0">
                <a:latin typeface="Tahoma" panose="020B0604030504040204" pitchFamily="34" charset="0"/>
              </a:rPr>
              <a:pPr>
                <a:spcBef>
                  <a:spcPct val="0"/>
                </a:spcBef>
              </a:pPr>
              <a:t>47</a:t>
            </a:fld>
            <a:endParaRPr kumimoji="0" lang="en-US" altLang="en-US">
              <a:latin typeface="Tahoma" panose="020B0604030504040204" pitchFamily="34" charset="0"/>
            </a:endParaRPr>
          </a:p>
        </p:txBody>
      </p:sp>
      <p:sp>
        <p:nvSpPr>
          <p:cNvPr id="93186" name="Rectangle 2">
            <a:extLst>
              <a:ext uri="{FF2B5EF4-FFF2-40B4-BE49-F238E27FC236}">
                <a16:creationId xmlns:a16="http://schemas.microsoft.com/office/drawing/2014/main" id="{2F0291B6-D386-354A-B539-58A17E4C957A}"/>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93187" name="Rectangle 3">
            <a:extLst>
              <a:ext uri="{FF2B5EF4-FFF2-40B4-BE49-F238E27FC236}">
                <a16:creationId xmlns:a16="http://schemas.microsoft.com/office/drawing/2014/main" id="{0CC1DFDB-3BF5-EC44-97CA-E311A7C472D0}"/>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r>
              <a:rPr lang="en-US" altLang="en-US"/>
              <a:t>See pages 112-113 of “Feedback control of dynamic systems”.  </a:t>
            </a:r>
          </a:p>
          <a:p>
            <a:pPr eaLnBrk="1" hangingPunct="1"/>
            <a:endParaRPr lang="en-US" altLang="en-US"/>
          </a:p>
          <a:p>
            <a:pPr eaLnBrk="1" hangingPunct="1"/>
            <a:r>
              <a:rPr lang="en-US" altLang="en-US"/>
              <a:t>Zeta</a:t>
            </a:r>
          </a:p>
          <a:p>
            <a:pPr eaLnBrk="1" hangingPunct="1"/>
            <a:endParaRPr lang="en-US" altLang="en-US"/>
          </a:p>
          <a:p>
            <a:pPr eaLnBrk="1" hangingPunct="1"/>
            <a:r>
              <a:rPr lang="en-US" altLang="en-US"/>
              <a:t>Get oscillatory response if have poles that have non-zero Im values.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2C13E3C4-0E74-DD42-85E7-5C94CB2FA0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2AC1C4F-413F-7D44-AEBB-12DFFE2ADABC}" type="slidenum">
              <a:rPr kumimoji="0" lang="en-US" altLang="en-US" smtClean="0">
                <a:latin typeface="Tahoma" panose="020B0604030504040204" pitchFamily="34" charset="0"/>
              </a:rPr>
              <a:pPr>
                <a:spcBef>
                  <a:spcPct val="0"/>
                </a:spcBef>
              </a:pPr>
              <a:t>48</a:t>
            </a:fld>
            <a:endParaRPr kumimoji="0" lang="en-US" altLang="en-US">
              <a:latin typeface="Tahoma" panose="020B0604030504040204" pitchFamily="34" charset="0"/>
            </a:endParaRPr>
          </a:p>
        </p:txBody>
      </p:sp>
      <p:sp>
        <p:nvSpPr>
          <p:cNvPr id="95234" name="Rectangle 2">
            <a:extLst>
              <a:ext uri="{FF2B5EF4-FFF2-40B4-BE49-F238E27FC236}">
                <a16:creationId xmlns:a16="http://schemas.microsoft.com/office/drawing/2014/main" id="{4648E2C0-C320-D04E-A603-38CA4F9D6573}"/>
              </a:ext>
            </a:extLst>
          </p:cNvPr>
          <p:cNvSpPr>
            <a:spLocks noGrp="1" noRot="1" noChangeAspect="1" noChangeArrowheads="1" noTextEdit="1"/>
          </p:cNvSpPr>
          <p:nvPr>
            <p:ph type="sldImg"/>
          </p:nvPr>
        </p:nvSpPr>
        <p:spPr>
          <a:xfrm>
            <a:off x="1246188" y="739775"/>
            <a:ext cx="4822825" cy="3617913"/>
          </a:xfrm>
          <a:solidFill>
            <a:srgbClr val="FFFFFF"/>
          </a:solidFill>
          <a:ln/>
        </p:spPr>
      </p:sp>
      <p:sp>
        <p:nvSpPr>
          <p:cNvPr id="95235" name="Rectangle 3">
            <a:extLst>
              <a:ext uri="{FF2B5EF4-FFF2-40B4-BE49-F238E27FC236}">
                <a16:creationId xmlns:a16="http://schemas.microsoft.com/office/drawing/2014/main" id="{3BE63ABB-EFC5-464B-9D6F-BE2D5E4D40E0}"/>
              </a:ext>
            </a:extLst>
          </p:cNvPr>
          <p:cNvSpPr>
            <a:spLocks noGrp="1" noChangeArrowheads="1"/>
          </p:cNvSpPr>
          <p:nvPr>
            <p:ph type="body" idx="1"/>
          </p:nvPr>
        </p:nvSpPr>
        <p:spPr>
          <a:xfrm>
            <a:off x="976313" y="4524375"/>
            <a:ext cx="5362575" cy="4357688"/>
          </a:xfrm>
          <a:solidFill>
            <a:srgbClr val="FFFFFF"/>
          </a:solidFill>
          <a:ln>
            <a:solidFill>
              <a:srgbClr val="000000"/>
            </a:solidFill>
          </a:ln>
        </p:spPr>
        <p:txBody>
          <a:bodyPr/>
          <a:lstStyle/>
          <a:p>
            <a:pPr eaLnBrk="1" hangingPunct="1"/>
            <a:r>
              <a:rPr lang="en-US" altLang="en-US"/>
              <a:t>Get oscillatory response if have poles that have non-zero Im values.</a:t>
            </a:r>
          </a:p>
          <a:p>
            <a:pPr eaLnBrk="1" hangingPunct="1"/>
            <a:endParaRPr lang="en-US" altLang="en-US"/>
          </a:p>
          <a:p>
            <a:pPr eaLnBrk="1" hangingPunct="1"/>
            <a:r>
              <a:rPr lang="en-US" altLang="en-US"/>
              <a:t>In </a:t>
            </a:r>
            <a:r>
              <a:rPr lang="en-US" altLang="en-US">
                <a:hlinkClick r:id="rId3" action="ppaction://hlinkfile" tooltip="Engineering"/>
              </a:rPr>
              <a:t>engineering</a:t>
            </a:r>
            <a:r>
              <a:rPr lang="en-US" altLang="en-US"/>
              <a:t>, the </a:t>
            </a:r>
            <a:r>
              <a:rPr lang="en-US" altLang="en-US" b="1"/>
              <a:t>damping ratio</a:t>
            </a:r>
            <a:r>
              <a:rPr lang="en-US" altLang="en-US"/>
              <a:t> is a measure of describing how oscillations in a system die down after a disturbance. Many systems exhibit oscillatory behavior when they are disturbed from their position of </a:t>
            </a:r>
            <a:r>
              <a:rPr lang="en-US" altLang="en-US">
                <a:hlinkClick r:id="rId4" action="ppaction://hlinkfile" tooltip="Static equilibrium"/>
              </a:rPr>
              <a:t>static equilibrium</a:t>
            </a:r>
            <a:r>
              <a:rPr lang="en-US" altLang="en-US"/>
              <a:t>. A mass suspended from a spring, for example, will, if pulled and released, bounce up and down. On each bounce, the system is trying to return to its equilibrium position, but overshoots it. </a:t>
            </a:r>
            <a:r>
              <a:rPr lang="en-US" altLang="en-US">
                <a:hlinkClick r:id="rId5" action="ppaction://hlinkfile" tooltip="Friction"/>
              </a:rPr>
              <a:t>Frictional</a:t>
            </a:r>
            <a:r>
              <a:rPr lang="en-US" altLang="en-US"/>
              <a:t> losses </a:t>
            </a:r>
            <a:r>
              <a:rPr lang="en-US" altLang="en-US">
                <a:hlinkClick r:id="rId6" action="ppaction://hlinkfile" tooltip="Damping"/>
              </a:rPr>
              <a:t>damp</a:t>
            </a:r>
            <a:r>
              <a:rPr lang="en-US" altLang="en-US"/>
              <a:t> the system and cause the oscillations to gradually decay in amplitude towards zero. The damping ratio is a measure of describing how rapidly the oscillations decay from one bounce to the next.</a:t>
            </a:r>
          </a:p>
          <a:p>
            <a:pPr eaLnBrk="1" hangingPunct="1"/>
            <a:endParaRPr lang="en-US" altLang="en-US"/>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E5DA7175-A9EC-5A4A-A61B-54A4DE14B1FA}"/>
              </a:ext>
            </a:extLst>
          </p:cNvPr>
          <p:cNvSpPr>
            <a:spLocks noGrp="1" noRot="1" noChangeAspect="1" noChangeArrowheads="1" noTextEdit="1"/>
          </p:cNvSpPr>
          <p:nvPr>
            <p:ph type="sldImg"/>
          </p:nvPr>
        </p:nvSpPr>
        <p:spPr>
          <a:ln/>
        </p:spPr>
      </p:sp>
      <p:sp>
        <p:nvSpPr>
          <p:cNvPr id="97282" name="Notes Placeholder 2">
            <a:extLst>
              <a:ext uri="{FF2B5EF4-FFF2-40B4-BE49-F238E27FC236}">
                <a16:creationId xmlns:a16="http://schemas.microsoft.com/office/drawing/2014/main" id="{9F0B850F-BCF2-2B4B-9B89-337C3DEED6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t>
            </a:r>
            <a:r>
              <a:rPr lang="en-US" altLang="en-US" b="1"/>
              <a:t>radian</a:t>
            </a:r>
            <a:r>
              <a:rPr lang="en-US" altLang="en-US"/>
              <a:t> is a unit of plane </a:t>
            </a:r>
            <a:r>
              <a:rPr lang="en-US" altLang="en-US">
                <a:hlinkClick r:id="rId3" action="ppaction://hlinkfile" tooltip="Angle"/>
              </a:rPr>
              <a:t>angle</a:t>
            </a:r>
            <a:r>
              <a:rPr lang="en-US" altLang="en-US"/>
              <a:t>, equal to 180/</a:t>
            </a:r>
            <a:r>
              <a:rPr lang="en-US" altLang="en-US">
                <a:hlinkClick r:id="rId4" action="ppaction://hlinkfile" tooltip="Pi"/>
              </a:rPr>
              <a:t>π</a:t>
            </a:r>
            <a:r>
              <a:rPr lang="en-US" altLang="en-US"/>
              <a:t> (or 360/2</a:t>
            </a:r>
            <a:r>
              <a:rPr lang="en-US" altLang="en-US">
                <a:hlinkClick r:id="rId4" action="ppaction://hlinkfile" tooltip="Pi"/>
              </a:rPr>
              <a:t>π</a:t>
            </a:r>
            <a:r>
              <a:rPr lang="en-US" altLang="en-US"/>
              <a:t>) </a:t>
            </a:r>
            <a:r>
              <a:rPr lang="en-US" altLang="en-US">
                <a:hlinkClick r:id="rId5" action="ppaction://hlinkfile" tooltip="Degree (angle)"/>
              </a:rPr>
              <a:t>degrees</a:t>
            </a:r>
            <a:r>
              <a:rPr lang="en-US" altLang="en-US"/>
              <a:t>, or about 57.2958 degrees, or about 57°17′45″. It is the standard unit of angular measurement in all areas of </a:t>
            </a:r>
            <a:r>
              <a:rPr lang="en-US" altLang="en-US">
                <a:hlinkClick r:id="rId6" action="ppaction://hlinkfile" tooltip="Mathematic"/>
              </a:rPr>
              <a:t>mathematics</a:t>
            </a:r>
            <a:r>
              <a:rPr lang="en-US" altLang="en-US"/>
              <a:t> beyond the elementary level.</a:t>
            </a:r>
          </a:p>
        </p:txBody>
      </p:sp>
      <p:sp>
        <p:nvSpPr>
          <p:cNvPr id="97283" name="Slide Number Placeholder 3">
            <a:extLst>
              <a:ext uri="{FF2B5EF4-FFF2-40B4-BE49-F238E27FC236}">
                <a16:creationId xmlns:a16="http://schemas.microsoft.com/office/drawing/2014/main" id="{67B4852C-BF67-684D-A523-7C4AFD72B0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7B9134C-6A9F-9447-8F17-0CBB7D173DA4}" type="slidenum">
              <a:rPr kumimoji="0" lang="en-US" altLang="en-US" smtClean="0">
                <a:latin typeface="Tahoma" panose="020B0604030504040204" pitchFamily="34" charset="0"/>
              </a:rPr>
              <a:pPr>
                <a:spcBef>
                  <a:spcPct val="0"/>
                </a:spcBef>
              </a:pPr>
              <a:t>49</a:t>
            </a:fld>
            <a:endParaRPr kumimoji="0" lang="en-US" altLang="en-US">
              <a:latin typeface="Tahom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8D36B7F-FB70-084F-8628-9AAF3489B7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7F77D55-AAE5-D94F-B1A4-0E6F820C9A10}" type="slidenum">
              <a:rPr kumimoji="0" lang="en-US" altLang="en-US" smtClean="0">
                <a:latin typeface="Tahoma" panose="020B0604030504040204" pitchFamily="34" charset="0"/>
              </a:rPr>
              <a:pPr>
                <a:spcBef>
                  <a:spcPct val="0"/>
                </a:spcBef>
              </a:pPr>
              <a:t>52</a:t>
            </a:fld>
            <a:endParaRPr kumimoji="0" lang="en-US" altLang="en-US">
              <a:latin typeface="Tahoma" panose="020B0604030504040204" pitchFamily="34" charset="0"/>
            </a:endParaRPr>
          </a:p>
        </p:txBody>
      </p:sp>
      <p:sp>
        <p:nvSpPr>
          <p:cNvPr id="101379" name="Rectangle 2">
            <a:extLst>
              <a:ext uri="{FF2B5EF4-FFF2-40B4-BE49-F238E27FC236}">
                <a16:creationId xmlns:a16="http://schemas.microsoft.com/office/drawing/2014/main" id="{F81CEBBE-A340-6245-AA7C-8FB0217F2F57}"/>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01380" name="Rectangle 3">
            <a:extLst>
              <a:ext uri="{FF2B5EF4-FFF2-40B4-BE49-F238E27FC236}">
                <a16:creationId xmlns:a16="http://schemas.microsoft.com/office/drawing/2014/main" id="{2C208865-17CB-B340-BFDD-B4B45E273B69}"/>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9B85BB84-84B1-C446-8A46-3BA61AEBD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FA25E6B-C8B1-B64E-8268-AD2DD987944E}" type="slidenum">
              <a:rPr kumimoji="0" lang="en-US" altLang="en-US" smtClean="0">
                <a:latin typeface="Tahoma" panose="020B0604030504040204" pitchFamily="34" charset="0"/>
              </a:rPr>
              <a:pPr>
                <a:spcBef>
                  <a:spcPct val="0"/>
                </a:spcBef>
              </a:pPr>
              <a:t>4</a:t>
            </a:fld>
            <a:endParaRPr kumimoji="0" lang="en-US" altLang="en-US">
              <a:latin typeface="Tahoma" panose="020B0604030504040204" pitchFamily="34" charset="0"/>
            </a:endParaRPr>
          </a:p>
        </p:txBody>
      </p:sp>
      <p:sp>
        <p:nvSpPr>
          <p:cNvPr id="15362" name="Rectangle 2050">
            <a:extLst>
              <a:ext uri="{FF2B5EF4-FFF2-40B4-BE49-F238E27FC236}">
                <a16:creationId xmlns:a16="http://schemas.microsoft.com/office/drawing/2014/main" id="{56FA6CFB-6601-0544-BB08-4E908DD29F8C}"/>
              </a:ext>
            </a:extLst>
          </p:cNvPr>
          <p:cNvSpPr>
            <a:spLocks noGrp="1" noRot="1" noChangeAspect="1" noChangeArrowheads="1" noTextEdit="1"/>
          </p:cNvSpPr>
          <p:nvPr>
            <p:ph type="sldImg"/>
          </p:nvPr>
        </p:nvSpPr>
        <p:spPr>
          <a:ln/>
        </p:spPr>
      </p:sp>
      <p:sp>
        <p:nvSpPr>
          <p:cNvPr id="15363" name="Rectangle 2051">
            <a:extLst>
              <a:ext uri="{FF2B5EF4-FFF2-40B4-BE49-F238E27FC236}">
                <a16:creationId xmlns:a16="http://schemas.microsoft.com/office/drawing/2014/main" id="{0E638DCC-D016-C44F-A016-113729AA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can be applied to computer systems as a fluid model of queues: inflow is in work/sec; volume represents work in system; R relates to service rate.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E30A4C6B-6A54-5E4D-A77A-D2B84AE8A417}"/>
              </a:ext>
            </a:extLst>
          </p:cNvPr>
          <p:cNvSpPr>
            <a:spLocks noGrp="1" noRot="1" noChangeAspect="1" noChangeArrowheads="1" noTextEdit="1"/>
          </p:cNvSpPr>
          <p:nvPr>
            <p:ph type="sldImg"/>
          </p:nvPr>
        </p:nvSpPr>
        <p:spPr>
          <a:ln/>
        </p:spPr>
      </p:sp>
      <p:sp>
        <p:nvSpPr>
          <p:cNvPr id="141314" name="Notes Placeholder 2">
            <a:extLst>
              <a:ext uri="{FF2B5EF4-FFF2-40B4-BE49-F238E27FC236}">
                <a16:creationId xmlns:a16="http://schemas.microsoft.com/office/drawing/2014/main" id="{994A4311-CA09-0446-88D6-8313F63F4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sz="1200" b="0" i="0" kern="1200" dirty="0">
                <a:solidFill>
                  <a:schemeClr val="tx1"/>
                </a:solidFill>
                <a:effectLst/>
                <a:latin typeface="Times New Roman" pitchFamily="18" charset="0"/>
                <a:ea typeface="+mn-ea"/>
                <a:cs typeface="Times New Roman" pitchFamily="18" charset="0"/>
              </a:rPr>
              <a:t>The </a:t>
            </a:r>
            <a:r>
              <a:rPr kumimoji="1" lang="en-US" sz="1200" b="0" i="1" kern="1200" dirty="0">
                <a:solidFill>
                  <a:schemeClr val="tx1"/>
                </a:solidFill>
                <a:effectLst/>
                <a:latin typeface="Times New Roman" pitchFamily="18" charset="0"/>
                <a:ea typeface="+mn-ea"/>
                <a:cs typeface="Times New Roman" pitchFamily="18" charset="0"/>
              </a:rPr>
              <a:t>stability</a:t>
            </a:r>
            <a:r>
              <a:rPr kumimoji="1" lang="en-US" sz="1200" b="0" i="0" kern="1200" dirty="0">
                <a:solidFill>
                  <a:schemeClr val="tx1"/>
                </a:solidFill>
                <a:effectLst/>
                <a:latin typeface="Times New Roman" pitchFamily="18" charset="0"/>
                <a:ea typeface="+mn-ea"/>
                <a:cs typeface="Times New Roman" pitchFamily="18" charset="0"/>
              </a:rPr>
              <a:t> of a general </a:t>
            </a:r>
            <a:r>
              <a:rPr kumimoji="1" lang="en-US" sz="1200" b="0" i="0" u="none" strike="noStrike" kern="1200" dirty="0">
                <a:solidFill>
                  <a:schemeClr val="tx1"/>
                </a:solidFill>
                <a:effectLst/>
                <a:latin typeface="Times New Roman" pitchFamily="18" charset="0"/>
                <a:ea typeface="+mn-ea"/>
                <a:cs typeface="Times New Roman" pitchFamily="18" charset="0"/>
                <a:hlinkClick r:id="rId3" tooltip="Dynamical system"/>
              </a:rPr>
              <a:t>dynamical system</a:t>
            </a:r>
            <a:r>
              <a:rPr kumimoji="1" lang="en-US" sz="1200" b="0" i="0" kern="1200" dirty="0">
                <a:solidFill>
                  <a:schemeClr val="tx1"/>
                </a:solidFill>
                <a:effectLst/>
                <a:latin typeface="Times New Roman" pitchFamily="18" charset="0"/>
                <a:ea typeface="+mn-ea"/>
                <a:cs typeface="Times New Roman" pitchFamily="18" charset="0"/>
              </a:rPr>
              <a:t> with no input can be described with </a:t>
            </a:r>
            <a:r>
              <a:rPr kumimoji="1" lang="en-US" sz="1200" b="0" i="0" u="none" strike="noStrike" kern="1200" dirty="0">
                <a:solidFill>
                  <a:schemeClr val="tx1"/>
                </a:solidFill>
                <a:effectLst/>
                <a:latin typeface="Times New Roman" pitchFamily="18" charset="0"/>
                <a:ea typeface="+mn-ea"/>
                <a:cs typeface="Times New Roman" pitchFamily="18" charset="0"/>
                <a:hlinkClick r:id="rId4" tooltip="Lyapunov stability"/>
              </a:rPr>
              <a:t>Lyapunov stability</a:t>
            </a:r>
            <a:r>
              <a:rPr kumimoji="1" lang="en-US" sz="1200" b="0" i="0" kern="1200" dirty="0">
                <a:solidFill>
                  <a:schemeClr val="tx1"/>
                </a:solidFill>
                <a:effectLst/>
                <a:latin typeface="Times New Roman" pitchFamily="18" charset="0"/>
                <a:ea typeface="+mn-ea"/>
                <a:cs typeface="Times New Roman" pitchFamily="18" charset="0"/>
              </a:rPr>
              <a:t> criteria.</a:t>
            </a:r>
          </a:p>
          <a:p>
            <a:r>
              <a:rPr kumimoji="1" lang="en-US" sz="1200" b="0" i="0" kern="1200" dirty="0">
                <a:solidFill>
                  <a:schemeClr val="tx1"/>
                </a:solidFill>
                <a:effectLst/>
                <a:latin typeface="Times New Roman" pitchFamily="18" charset="0"/>
                <a:ea typeface="+mn-ea"/>
                <a:cs typeface="Times New Roman" pitchFamily="18" charset="0"/>
              </a:rPr>
              <a:t>A </a:t>
            </a:r>
            <a:r>
              <a:rPr kumimoji="1" lang="en-US" sz="1200" b="0" i="0" u="none" strike="noStrike" kern="1200" dirty="0">
                <a:solidFill>
                  <a:schemeClr val="tx1"/>
                </a:solidFill>
                <a:effectLst/>
                <a:latin typeface="Times New Roman" pitchFamily="18" charset="0"/>
                <a:ea typeface="+mn-ea"/>
                <a:cs typeface="Times New Roman" pitchFamily="18" charset="0"/>
                <a:hlinkClick r:id="rId5" tooltip="Linear system"/>
              </a:rPr>
              <a:t>linear system</a:t>
            </a:r>
            <a:r>
              <a:rPr kumimoji="1" lang="en-US" sz="1200" b="0" i="0" kern="1200" dirty="0">
                <a:solidFill>
                  <a:schemeClr val="tx1"/>
                </a:solidFill>
                <a:effectLst/>
                <a:latin typeface="Times New Roman" pitchFamily="18" charset="0"/>
                <a:ea typeface="+mn-ea"/>
                <a:cs typeface="Times New Roman" pitchFamily="18" charset="0"/>
              </a:rPr>
              <a:t> is called </a:t>
            </a:r>
            <a:r>
              <a:rPr kumimoji="1" lang="en-US" sz="1200" b="0" i="0" u="none" strike="noStrike" kern="1200" dirty="0">
                <a:solidFill>
                  <a:schemeClr val="tx1"/>
                </a:solidFill>
                <a:effectLst/>
                <a:latin typeface="Times New Roman" pitchFamily="18" charset="0"/>
                <a:ea typeface="+mn-ea"/>
                <a:cs typeface="Times New Roman" pitchFamily="18" charset="0"/>
                <a:hlinkClick r:id="rId6" tooltip="BIBO stability"/>
              </a:rPr>
              <a:t>bounded-input bounded-output (BIBO) stable</a:t>
            </a:r>
            <a:r>
              <a:rPr kumimoji="1" lang="en-US" sz="1200" b="0" i="0" kern="1200" dirty="0">
                <a:solidFill>
                  <a:schemeClr val="tx1"/>
                </a:solidFill>
                <a:effectLst/>
                <a:latin typeface="Times New Roman" pitchFamily="18" charset="0"/>
                <a:ea typeface="+mn-ea"/>
                <a:cs typeface="Times New Roman" pitchFamily="18" charset="0"/>
              </a:rPr>
              <a:t> if its output will stay </a:t>
            </a:r>
            <a:r>
              <a:rPr kumimoji="1" lang="en-US" sz="1200" b="0" i="0" u="none" strike="noStrike" kern="1200" dirty="0">
                <a:solidFill>
                  <a:schemeClr val="tx1"/>
                </a:solidFill>
                <a:effectLst/>
                <a:latin typeface="Times New Roman" pitchFamily="18" charset="0"/>
                <a:ea typeface="+mn-ea"/>
                <a:cs typeface="Times New Roman" pitchFamily="18" charset="0"/>
                <a:hlinkClick r:id="rId7" tooltip="Bounded function"/>
              </a:rPr>
              <a:t>bounded</a:t>
            </a:r>
            <a:r>
              <a:rPr kumimoji="1" lang="en-US" sz="1200" b="0" i="0" kern="1200" dirty="0">
                <a:solidFill>
                  <a:schemeClr val="tx1"/>
                </a:solidFill>
                <a:effectLst/>
                <a:latin typeface="Times New Roman" pitchFamily="18" charset="0"/>
                <a:ea typeface="+mn-ea"/>
                <a:cs typeface="Times New Roman" pitchFamily="18" charset="0"/>
              </a:rPr>
              <a:t> for any bounded input.</a:t>
            </a:r>
          </a:p>
          <a:p>
            <a:r>
              <a:rPr kumimoji="1" lang="en-US" sz="1200" b="0" i="0" kern="1200" dirty="0">
                <a:solidFill>
                  <a:schemeClr val="tx1"/>
                </a:solidFill>
                <a:effectLst/>
                <a:latin typeface="Times New Roman" pitchFamily="18" charset="0"/>
                <a:ea typeface="+mn-ea"/>
                <a:cs typeface="Times New Roman" pitchFamily="18" charset="0"/>
              </a:rPr>
              <a:t>Stability for </a:t>
            </a:r>
            <a:r>
              <a:rPr kumimoji="1" lang="en-US" sz="1200" b="0" i="0" u="none" strike="noStrike" kern="1200" dirty="0">
                <a:solidFill>
                  <a:schemeClr val="tx1"/>
                </a:solidFill>
                <a:effectLst/>
                <a:latin typeface="Times New Roman" pitchFamily="18" charset="0"/>
                <a:ea typeface="+mn-ea"/>
                <a:cs typeface="Times New Roman" pitchFamily="18" charset="0"/>
                <a:hlinkClick r:id="rId8" tooltip="Nonlinear system"/>
              </a:rPr>
              <a:t>nonlinear systems</a:t>
            </a:r>
            <a:r>
              <a:rPr kumimoji="1" lang="en-US" sz="1200" b="0" i="0" kern="1200" dirty="0">
                <a:solidFill>
                  <a:schemeClr val="tx1"/>
                </a:solidFill>
                <a:effectLst/>
                <a:latin typeface="Times New Roman" pitchFamily="18" charset="0"/>
                <a:ea typeface="+mn-ea"/>
                <a:cs typeface="Times New Roman" pitchFamily="18" charset="0"/>
              </a:rPr>
              <a:t> that take an input is </a:t>
            </a:r>
            <a:r>
              <a:rPr kumimoji="1" lang="en-US" sz="1200" b="0" i="0" u="none" strike="noStrike" kern="1200" dirty="0">
                <a:solidFill>
                  <a:schemeClr val="tx1"/>
                </a:solidFill>
                <a:effectLst/>
                <a:latin typeface="Times New Roman" pitchFamily="18" charset="0"/>
                <a:ea typeface="+mn-ea"/>
                <a:cs typeface="Times New Roman" pitchFamily="18" charset="0"/>
                <a:hlinkClick r:id="rId9" tooltip="Input-to-state stability"/>
              </a:rPr>
              <a:t>input-to-state stability</a:t>
            </a:r>
            <a:r>
              <a:rPr kumimoji="1" lang="en-US" sz="1200" b="0" i="0" kern="1200" dirty="0">
                <a:solidFill>
                  <a:schemeClr val="tx1"/>
                </a:solidFill>
                <a:effectLst/>
                <a:latin typeface="Times New Roman" pitchFamily="18" charset="0"/>
                <a:ea typeface="+mn-ea"/>
                <a:cs typeface="Times New Roman" pitchFamily="18" charset="0"/>
              </a:rPr>
              <a:t> (ISS), which combines Lyapunov stability and a notion similar to BIBO stability.</a:t>
            </a:r>
          </a:p>
          <a:p>
            <a:r>
              <a:rPr kumimoji="1" lang="en-US" sz="1200" b="0" i="0" kern="1200" dirty="0">
                <a:solidFill>
                  <a:schemeClr val="tx1"/>
                </a:solidFill>
                <a:effectLst/>
                <a:latin typeface="Times New Roman" pitchFamily="18" charset="0"/>
                <a:ea typeface="+mn-ea"/>
                <a:cs typeface="Times New Roman" pitchFamily="18" charset="0"/>
              </a:rPr>
              <a:t>For simplicity, the following descriptions focus on continuous-time and discrete-time </a:t>
            </a:r>
            <a:r>
              <a:rPr kumimoji="1" lang="en-US" sz="1200" b="1" i="0" kern="1200" dirty="0">
                <a:solidFill>
                  <a:schemeClr val="tx1"/>
                </a:solidFill>
                <a:effectLst/>
                <a:latin typeface="Times New Roman" pitchFamily="18" charset="0"/>
                <a:ea typeface="+mn-ea"/>
                <a:cs typeface="Times New Roman" pitchFamily="18" charset="0"/>
              </a:rPr>
              <a:t>linear systems</a:t>
            </a:r>
            <a:r>
              <a:rPr kumimoji="1" lang="en-US" sz="1200" b="0" i="0" kern="1200" dirty="0">
                <a:solidFill>
                  <a:schemeClr val="tx1"/>
                </a:solidFill>
                <a:effectLst/>
                <a:latin typeface="Times New Roman" pitchFamily="18" charset="0"/>
                <a:ea typeface="+mn-ea"/>
                <a:cs typeface="Times New Roman" pitchFamily="18" charset="0"/>
              </a:rPr>
              <a:t>.</a:t>
            </a:r>
          </a:p>
          <a:p>
            <a:r>
              <a:rPr kumimoji="1" lang="en-US" sz="1200" b="0" i="0" kern="1200" dirty="0">
                <a:solidFill>
                  <a:schemeClr val="tx1"/>
                </a:solidFill>
                <a:effectLst/>
                <a:latin typeface="Times New Roman" pitchFamily="18" charset="0"/>
                <a:ea typeface="+mn-ea"/>
                <a:cs typeface="Times New Roman" pitchFamily="18" charset="0"/>
              </a:rPr>
              <a:t>Mathematically, this means that for a causal linear system to be stable all of the </a:t>
            </a:r>
            <a:r>
              <a:rPr kumimoji="1" lang="en-US" sz="1200" b="0" i="0" u="none" strike="noStrike" kern="1200" dirty="0">
                <a:solidFill>
                  <a:schemeClr val="tx1"/>
                </a:solidFill>
                <a:effectLst/>
                <a:latin typeface="Times New Roman" pitchFamily="18" charset="0"/>
                <a:ea typeface="+mn-ea"/>
                <a:cs typeface="Times New Roman" pitchFamily="18" charset="0"/>
                <a:hlinkClick r:id="rId10" tooltip="Pole (complex analysis)"/>
              </a:rPr>
              <a:t>poles</a:t>
            </a:r>
            <a:r>
              <a:rPr kumimoji="1" lang="en-US" sz="1200" b="0" i="0" kern="1200" dirty="0">
                <a:solidFill>
                  <a:schemeClr val="tx1"/>
                </a:solidFill>
                <a:effectLst/>
                <a:latin typeface="Times New Roman" pitchFamily="18" charset="0"/>
                <a:ea typeface="+mn-ea"/>
                <a:cs typeface="Times New Roman" pitchFamily="18" charset="0"/>
              </a:rPr>
              <a:t> of its </a:t>
            </a:r>
            <a:r>
              <a:rPr kumimoji="1" lang="en-US" sz="1200" b="0" i="0" u="none" strike="noStrike" kern="1200" dirty="0">
                <a:solidFill>
                  <a:schemeClr val="tx1"/>
                </a:solidFill>
                <a:effectLst/>
                <a:latin typeface="Times New Roman" pitchFamily="18" charset="0"/>
                <a:ea typeface="+mn-ea"/>
                <a:cs typeface="Times New Roman" pitchFamily="18" charset="0"/>
                <a:hlinkClick r:id="rId11" tooltip="Transfer function"/>
              </a:rPr>
              <a:t>transfer function</a:t>
            </a:r>
            <a:r>
              <a:rPr kumimoji="1" lang="en-US" sz="1200" b="0" i="0" kern="1200" dirty="0">
                <a:solidFill>
                  <a:schemeClr val="tx1"/>
                </a:solidFill>
                <a:effectLst/>
                <a:latin typeface="Times New Roman" pitchFamily="18" charset="0"/>
                <a:ea typeface="+mn-ea"/>
                <a:cs typeface="Times New Roman" pitchFamily="18" charset="0"/>
              </a:rPr>
              <a:t> must have negative-real values, i.e. the real part of each pole must be less than zero. Practically speaking, stability requires that the transfer function complex poles reside</a:t>
            </a:r>
          </a:p>
          <a:p>
            <a:r>
              <a:rPr kumimoji="1" lang="en-US" sz="1200" b="0" i="0" kern="1200" dirty="0">
                <a:solidFill>
                  <a:schemeClr val="tx1"/>
                </a:solidFill>
                <a:effectLst/>
                <a:latin typeface="Times New Roman" pitchFamily="18" charset="0"/>
                <a:ea typeface="+mn-ea"/>
                <a:cs typeface="Times New Roman" pitchFamily="18" charset="0"/>
              </a:rPr>
              <a:t>in the open left half of the </a:t>
            </a:r>
            <a:r>
              <a:rPr kumimoji="1" lang="en-US" sz="1200" b="0" i="0" u="none" strike="noStrike" kern="1200" dirty="0">
                <a:solidFill>
                  <a:schemeClr val="tx1"/>
                </a:solidFill>
                <a:effectLst/>
                <a:latin typeface="Times New Roman" pitchFamily="18" charset="0"/>
                <a:ea typeface="+mn-ea"/>
                <a:cs typeface="Times New Roman" pitchFamily="18" charset="0"/>
                <a:hlinkClick r:id="rId12" tooltip="Complex plane"/>
              </a:rPr>
              <a:t>complex plane</a:t>
            </a:r>
            <a:r>
              <a:rPr kumimoji="1" lang="en-US" sz="1200" b="0" i="0" kern="1200" dirty="0">
                <a:solidFill>
                  <a:schemeClr val="tx1"/>
                </a:solidFill>
                <a:effectLst/>
                <a:latin typeface="Times New Roman" pitchFamily="18" charset="0"/>
                <a:ea typeface="+mn-ea"/>
                <a:cs typeface="Times New Roman" pitchFamily="18" charset="0"/>
              </a:rPr>
              <a:t> for continuous time, when the </a:t>
            </a:r>
            <a:r>
              <a:rPr kumimoji="1" lang="en-US" sz="1200" b="0" i="0" u="none" strike="noStrike" kern="1200" dirty="0">
                <a:solidFill>
                  <a:schemeClr val="tx1"/>
                </a:solidFill>
                <a:effectLst/>
                <a:latin typeface="Times New Roman" pitchFamily="18" charset="0"/>
                <a:ea typeface="+mn-ea"/>
                <a:cs typeface="Times New Roman" pitchFamily="18" charset="0"/>
                <a:hlinkClick r:id="rId13" tooltip="Laplace transform"/>
              </a:rPr>
              <a:t>Laplace transform</a:t>
            </a:r>
            <a:r>
              <a:rPr kumimoji="1" lang="en-US" sz="1200" b="0" i="0" kern="1200" dirty="0">
                <a:solidFill>
                  <a:schemeClr val="tx1"/>
                </a:solidFill>
                <a:effectLst/>
                <a:latin typeface="Times New Roman" pitchFamily="18" charset="0"/>
                <a:ea typeface="+mn-ea"/>
                <a:cs typeface="Times New Roman" pitchFamily="18" charset="0"/>
              </a:rPr>
              <a:t> is used to obtain the transfer function.</a:t>
            </a:r>
          </a:p>
          <a:p>
            <a:r>
              <a:rPr kumimoji="1" lang="en-US" sz="1200" b="0" i="0" kern="1200" dirty="0">
                <a:solidFill>
                  <a:schemeClr val="tx1"/>
                </a:solidFill>
                <a:effectLst/>
                <a:latin typeface="Times New Roman" pitchFamily="18" charset="0"/>
                <a:ea typeface="+mn-ea"/>
                <a:cs typeface="Times New Roman" pitchFamily="18" charset="0"/>
              </a:rPr>
              <a:t>inside the </a:t>
            </a:r>
            <a:r>
              <a:rPr kumimoji="1" lang="en-US" sz="1200" b="0" i="0" u="none" strike="noStrike" kern="1200" dirty="0">
                <a:solidFill>
                  <a:schemeClr val="tx1"/>
                </a:solidFill>
                <a:effectLst/>
                <a:latin typeface="Times New Roman" pitchFamily="18" charset="0"/>
                <a:ea typeface="+mn-ea"/>
                <a:cs typeface="Times New Roman" pitchFamily="18" charset="0"/>
                <a:hlinkClick r:id="rId14" tooltip="Unit circle"/>
              </a:rPr>
              <a:t>unit circle</a:t>
            </a:r>
            <a:r>
              <a:rPr kumimoji="1" lang="en-US" sz="1200" b="0" i="0" kern="1200" dirty="0">
                <a:solidFill>
                  <a:schemeClr val="tx1"/>
                </a:solidFill>
                <a:effectLst/>
                <a:latin typeface="Times New Roman" pitchFamily="18" charset="0"/>
                <a:ea typeface="+mn-ea"/>
                <a:cs typeface="Times New Roman" pitchFamily="18" charset="0"/>
              </a:rPr>
              <a:t> for discrete time, when the </a:t>
            </a:r>
            <a:r>
              <a:rPr kumimoji="1" lang="en-US" sz="1200" b="0" i="0" u="none" strike="noStrike" kern="1200" dirty="0">
                <a:solidFill>
                  <a:schemeClr val="tx1"/>
                </a:solidFill>
                <a:effectLst/>
                <a:latin typeface="Times New Roman" pitchFamily="18" charset="0"/>
                <a:ea typeface="+mn-ea"/>
                <a:cs typeface="Times New Roman" pitchFamily="18" charset="0"/>
                <a:hlinkClick r:id="rId15" tooltip="Z-transform"/>
              </a:rPr>
              <a:t>Z-transform</a:t>
            </a:r>
            <a:r>
              <a:rPr kumimoji="1" lang="en-US" sz="1200" b="0" i="0" kern="1200" dirty="0">
                <a:solidFill>
                  <a:schemeClr val="tx1"/>
                </a:solidFill>
                <a:effectLst/>
                <a:latin typeface="Times New Roman" pitchFamily="18" charset="0"/>
                <a:ea typeface="+mn-ea"/>
                <a:cs typeface="Times New Roman" pitchFamily="18" charset="0"/>
              </a:rPr>
              <a:t> is used.</a:t>
            </a:r>
          </a:p>
          <a:p>
            <a:endParaRPr lang="en-US" altLang="en-US" dirty="0"/>
          </a:p>
        </p:txBody>
      </p:sp>
      <p:sp>
        <p:nvSpPr>
          <p:cNvPr id="141315" name="Slide Number Placeholder 3">
            <a:extLst>
              <a:ext uri="{FF2B5EF4-FFF2-40B4-BE49-F238E27FC236}">
                <a16:creationId xmlns:a16="http://schemas.microsoft.com/office/drawing/2014/main" id="{E519F654-1F71-FE47-B373-67588C2431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A9676A21-6B8A-944A-B627-0BE93F3152EB}" type="slidenum">
              <a:rPr lang="en-US" altLang="en-US" sz="1200" smtClean="0"/>
              <a:pPr/>
              <a:t>53</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5A9592BA-2E05-5E4B-8337-82ACAFD47B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215EE5E-CB18-514B-A215-9AD8E66A2571}" type="slidenum">
              <a:rPr kumimoji="0" lang="en-US" altLang="en-US" smtClean="0">
                <a:latin typeface="Tahoma" panose="020B0604030504040204" pitchFamily="34" charset="0"/>
              </a:rPr>
              <a:pPr>
                <a:spcBef>
                  <a:spcPct val="0"/>
                </a:spcBef>
              </a:pPr>
              <a:t>56</a:t>
            </a:fld>
            <a:endParaRPr kumimoji="0" lang="en-US" altLang="en-US">
              <a:latin typeface="Tahoma" panose="020B0604030504040204" pitchFamily="34" charset="0"/>
            </a:endParaRPr>
          </a:p>
        </p:txBody>
      </p:sp>
      <p:sp>
        <p:nvSpPr>
          <p:cNvPr id="106498" name="Rectangle 2">
            <a:extLst>
              <a:ext uri="{FF2B5EF4-FFF2-40B4-BE49-F238E27FC236}">
                <a16:creationId xmlns:a16="http://schemas.microsoft.com/office/drawing/2014/main" id="{7DFCE1B1-2690-5947-8314-51A39AA132B7}"/>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96374661-BB69-1B45-902D-57E81FC01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4FC5C1BC-1ADF-2E4D-B7E9-FD2B5848A0EF}"/>
              </a:ext>
            </a:extLst>
          </p:cNvPr>
          <p:cNvSpPr>
            <a:spLocks noGrp="1" noRot="1" noChangeAspect="1" noChangeArrowheads="1" noTextEdit="1"/>
          </p:cNvSpPr>
          <p:nvPr>
            <p:ph type="sldImg"/>
          </p:nvPr>
        </p:nvSpPr>
        <p:spPr>
          <a:ln/>
        </p:spPr>
      </p:sp>
      <p:sp>
        <p:nvSpPr>
          <p:cNvPr id="108546" name="Notes Placeholder 2">
            <a:extLst>
              <a:ext uri="{FF2B5EF4-FFF2-40B4-BE49-F238E27FC236}">
                <a16:creationId xmlns:a16="http://schemas.microsoft.com/office/drawing/2014/main" id="{3D045A29-435C-664D-9A89-35E22D441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characteristic eqn: denominator of transfer function = 0</a:t>
            </a:r>
          </a:p>
          <a:p>
            <a:endParaRPr lang="en-US" altLang="en-US"/>
          </a:p>
          <a:p>
            <a:r>
              <a:rPr lang="en-US" altLang="en-US"/>
              <a:t>https://en.wikipedia.org/wiki/Root_locus</a:t>
            </a:r>
          </a:p>
        </p:txBody>
      </p:sp>
      <p:sp>
        <p:nvSpPr>
          <p:cNvPr id="108547" name="Slide Number Placeholder 3">
            <a:extLst>
              <a:ext uri="{FF2B5EF4-FFF2-40B4-BE49-F238E27FC236}">
                <a16:creationId xmlns:a16="http://schemas.microsoft.com/office/drawing/2014/main" id="{00F7FB3F-F979-6C49-8E17-86DE2B0C8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6AD86F75-0EDE-4748-B3FB-E3569594C22F}" type="slidenum">
              <a:rPr lang="en-US" altLang="en-US" sz="1200" smtClean="0"/>
              <a:pPr/>
              <a:t>57</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D8FA472-72E1-B845-B164-174D42E30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6441055-89C0-B14D-804B-A49815DB446C}" type="slidenum">
              <a:rPr kumimoji="0" lang="en-US" altLang="en-US" smtClean="0">
                <a:latin typeface="Tahoma" panose="020B0604030504040204" pitchFamily="34" charset="0"/>
              </a:rPr>
              <a:pPr>
                <a:spcBef>
                  <a:spcPct val="0"/>
                </a:spcBef>
              </a:pPr>
              <a:t>58</a:t>
            </a:fld>
            <a:endParaRPr kumimoji="0" lang="en-US" altLang="en-US">
              <a:latin typeface="Tahoma" panose="020B0604030504040204" pitchFamily="34" charset="0"/>
            </a:endParaRPr>
          </a:p>
        </p:txBody>
      </p:sp>
      <p:sp>
        <p:nvSpPr>
          <p:cNvPr id="110595" name="Rectangle 2">
            <a:extLst>
              <a:ext uri="{FF2B5EF4-FFF2-40B4-BE49-F238E27FC236}">
                <a16:creationId xmlns:a16="http://schemas.microsoft.com/office/drawing/2014/main" id="{09E057EA-2D38-5B43-9CBE-0303D10C00CF}"/>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10596" name="Text Box 3">
            <a:extLst>
              <a:ext uri="{FF2B5EF4-FFF2-40B4-BE49-F238E27FC236}">
                <a16:creationId xmlns:a16="http://schemas.microsoft.com/office/drawing/2014/main" id="{183620D3-8CBC-1344-814C-EF082F99F080}"/>
              </a:ext>
            </a:extLst>
          </p:cNvPr>
          <p:cNvSpPr>
            <a:spLocks noGrp="1" noChangeArrowheads="1"/>
          </p:cNvSpPr>
          <p:nvPr>
            <p:ph type="body" idx="1"/>
          </p:nvPr>
        </p:nvSpPr>
        <p:spPr>
          <a:xfrm>
            <a:off x="1138238" y="4524375"/>
            <a:ext cx="5089525" cy="19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Jlh: Can this be combined with the picture on the next page?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08F37452-4903-E745-8714-73CFF97998CA}"/>
              </a:ext>
            </a:extLst>
          </p:cNvPr>
          <p:cNvSpPr>
            <a:spLocks noGrp="1" noRot="1" noChangeAspect="1" noChangeArrowheads="1" noTextEdit="1"/>
          </p:cNvSpPr>
          <p:nvPr>
            <p:ph type="sldImg"/>
          </p:nvPr>
        </p:nvSpPr>
        <p:spPr>
          <a:ln/>
        </p:spPr>
      </p:sp>
      <p:sp>
        <p:nvSpPr>
          <p:cNvPr id="113666" name="Notes Placeholder 2">
            <a:extLst>
              <a:ext uri="{FF2B5EF4-FFF2-40B4-BE49-F238E27FC236}">
                <a16:creationId xmlns:a16="http://schemas.microsoft.com/office/drawing/2014/main" id="{4965E0CD-8493-0B46-AF6F-CB7C9A8C39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7" name="Slide Number Placeholder 3">
            <a:extLst>
              <a:ext uri="{FF2B5EF4-FFF2-40B4-BE49-F238E27FC236}">
                <a16:creationId xmlns:a16="http://schemas.microsoft.com/office/drawing/2014/main" id="{744B6DBF-A627-CA46-A822-0F58B083D7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66F5451-DA14-314C-88FA-8A07B2B3A7DA}" type="slidenum">
              <a:rPr kumimoji="0" lang="en-US" altLang="en-US" smtClean="0">
                <a:latin typeface="Tahoma" panose="020B0604030504040204" pitchFamily="34" charset="0"/>
              </a:rPr>
              <a:pPr>
                <a:spcBef>
                  <a:spcPct val="0"/>
                </a:spcBef>
              </a:pPr>
              <a:t>60</a:t>
            </a:fld>
            <a:endParaRPr kumimoji="0" lang="en-US" altLang="en-US">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188AB33C-16C2-124B-AE1D-1892CD8AD7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D95303A-D301-D44E-943A-93FCEA8B6D63}" type="slidenum">
              <a:rPr kumimoji="0" lang="en-US" altLang="en-US" smtClean="0">
                <a:latin typeface="Tahoma" panose="020B0604030504040204" pitchFamily="34" charset="0"/>
              </a:rPr>
              <a:pPr>
                <a:spcBef>
                  <a:spcPct val="0"/>
                </a:spcBef>
              </a:pPr>
              <a:t>61</a:t>
            </a:fld>
            <a:endParaRPr kumimoji="0" lang="en-US" altLang="en-US">
              <a:latin typeface="Tahoma" panose="020B0604030504040204" pitchFamily="34" charset="0"/>
            </a:endParaRPr>
          </a:p>
        </p:txBody>
      </p:sp>
      <p:sp>
        <p:nvSpPr>
          <p:cNvPr id="115715" name="Rectangle 2">
            <a:extLst>
              <a:ext uri="{FF2B5EF4-FFF2-40B4-BE49-F238E27FC236}">
                <a16:creationId xmlns:a16="http://schemas.microsoft.com/office/drawing/2014/main" id="{E2D5F7B9-E866-A343-AF53-CD3D46CA0199}"/>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15716" name="Rectangle 3">
            <a:extLst>
              <a:ext uri="{FF2B5EF4-FFF2-40B4-BE49-F238E27FC236}">
                <a16:creationId xmlns:a16="http://schemas.microsoft.com/office/drawing/2014/main" id="{21F6E167-17EA-854C-8C10-B259274A6A6E}"/>
              </a:ext>
            </a:extLst>
          </p:cNvPr>
          <p:cNvSpPr>
            <a:spLocks noGrp="1" noChangeArrowheads="1"/>
          </p:cNvSpPr>
          <p:nvPr>
            <p:ph type="body" idx="1"/>
          </p:nvPr>
        </p:nvSpPr>
        <p:spPr>
          <a:xfrm>
            <a:off x="1138238" y="4524375"/>
            <a:ext cx="5089525" cy="19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E578FFCA-E40A-E344-B0BA-AB3792706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5F93D3C5-51EC-4842-B3D6-C9740EF72471}" type="slidenum">
              <a:rPr kumimoji="0" lang="en-US" altLang="en-US" smtClean="0">
                <a:latin typeface="Tahoma" panose="020B0604030504040204" pitchFamily="34" charset="0"/>
              </a:rPr>
              <a:pPr>
                <a:spcBef>
                  <a:spcPct val="0"/>
                </a:spcBef>
              </a:pPr>
              <a:t>62</a:t>
            </a:fld>
            <a:endParaRPr kumimoji="0" lang="en-US" altLang="en-US">
              <a:latin typeface="Tahoma" panose="020B0604030504040204" pitchFamily="34" charset="0"/>
            </a:endParaRPr>
          </a:p>
        </p:txBody>
      </p:sp>
      <p:sp>
        <p:nvSpPr>
          <p:cNvPr id="117763" name="Rectangle 2">
            <a:extLst>
              <a:ext uri="{FF2B5EF4-FFF2-40B4-BE49-F238E27FC236}">
                <a16:creationId xmlns:a16="http://schemas.microsoft.com/office/drawing/2014/main" id="{8599979C-CC7B-F344-B7EC-1A82D1FFF561}"/>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17764" name="Text Box 3">
            <a:extLst>
              <a:ext uri="{FF2B5EF4-FFF2-40B4-BE49-F238E27FC236}">
                <a16:creationId xmlns:a16="http://schemas.microsoft.com/office/drawing/2014/main" id="{F06704B1-7C69-E444-8FBA-7CC4C0248BFA}"/>
              </a:ext>
            </a:extLst>
          </p:cNvPr>
          <p:cNvSpPr>
            <a:spLocks noGrp="1" noChangeArrowheads="1"/>
          </p:cNvSpPr>
          <p:nvPr>
            <p:ph type="body" idx="1"/>
          </p:nvPr>
        </p:nvSpPr>
        <p:spPr>
          <a:xfrm>
            <a:off x="1138238" y="4524375"/>
            <a:ext cx="508952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84C0E77-B93D-DD4C-B09C-B0BD657007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C08382D-5B7B-594B-B588-19089DE385A3}" type="slidenum">
              <a:rPr kumimoji="0" lang="en-US" altLang="en-US" smtClean="0">
                <a:latin typeface="Tahoma" panose="020B0604030504040204" pitchFamily="34" charset="0"/>
              </a:rPr>
              <a:pPr>
                <a:spcBef>
                  <a:spcPct val="0"/>
                </a:spcBef>
              </a:pPr>
              <a:t>63</a:t>
            </a:fld>
            <a:endParaRPr kumimoji="0" lang="en-US" altLang="en-US">
              <a:latin typeface="Tahoma" panose="020B0604030504040204" pitchFamily="34" charset="0"/>
            </a:endParaRPr>
          </a:p>
        </p:txBody>
      </p:sp>
      <p:sp>
        <p:nvSpPr>
          <p:cNvPr id="119811" name="Rectangle 2">
            <a:extLst>
              <a:ext uri="{FF2B5EF4-FFF2-40B4-BE49-F238E27FC236}">
                <a16:creationId xmlns:a16="http://schemas.microsoft.com/office/drawing/2014/main" id="{0B60D5A8-437D-414E-A1FF-A3CA8B405FE9}"/>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19812" name="Rectangle 3">
            <a:extLst>
              <a:ext uri="{FF2B5EF4-FFF2-40B4-BE49-F238E27FC236}">
                <a16:creationId xmlns:a16="http://schemas.microsoft.com/office/drawing/2014/main" id="{4AA370C7-24C2-1248-B5CD-BF9E5C460568}"/>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AD787F8A-B0A9-8B4F-B9FE-5A396028A3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F323288-8271-DF4C-9055-775A4AD50BD2}" type="slidenum">
              <a:rPr kumimoji="0" lang="en-US" altLang="en-US" smtClean="0">
                <a:latin typeface="Tahoma" panose="020B0604030504040204" pitchFamily="34" charset="0"/>
              </a:rPr>
              <a:pPr>
                <a:spcBef>
                  <a:spcPct val="0"/>
                </a:spcBef>
              </a:pPr>
              <a:t>64</a:t>
            </a:fld>
            <a:endParaRPr kumimoji="0" lang="en-US" altLang="en-US">
              <a:latin typeface="Tahoma" panose="020B0604030504040204" pitchFamily="34" charset="0"/>
            </a:endParaRPr>
          </a:p>
        </p:txBody>
      </p:sp>
      <p:sp>
        <p:nvSpPr>
          <p:cNvPr id="121858" name="Rectangle 2">
            <a:extLst>
              <a:ext uri="{FF2B5EF4-FFF2-40B4-BE49-F238E27FC236}">
                <a16:creationId xmlns:a16="http://schemas.microsoft.com/office/drawing/2014/main" id="{AA3BF1CE-4F25-F949-82B6-7E955AECC386}"/>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E64DFF5A-FE87-A541-B59A-46E402025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Jlh: Can we give more intuition on control actions. This seems real brief considering its importance.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E290AE8-E84F-4649-B958-5F68D556A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6433054-9316-8C47-9FAE-ABC29B97E85D}" type="slidenum">
              <a:rPr kumimoji="0" lang="en-US" altLang="en-US" smtClean="0">
                <a:latin typeface="Tahoma" panose="020B0604030504040204" pitchFamily="34" charset="0"/>
              </a:rPr>
              <a:pPr>
                <a:spcBef>
                  <a:spcPct val="0"/>
                </a:spcBef>
              </a:pPr>
              <a:t>68</a:t>
            </a:fld>
            <a:endParaRPr kumimoji="0" lang="en-US" altLang="en-US">
              <a:latin typeface="Tahoma" panose="020B0604030504040204" pitchFamily="34" charset="0"/>
            </a:endParaRPr>
          </a:p>
        </p:txBody>
      </p:sp>
      <p:sp>
        <p:nvSpPr>
          <p:cNvPr id="126979" name="Rectangle 2">
            <a:extLst>
              <a:ext uri="{FF2B5EF4-FFF2-40B4-BE49-F238E27FC236}">
                <a16:creationId xmlns:a16="http://schemas.microsoft.com/office/drawing/2014/main" id="{F21D895C-3790-6E44-8DAA-2B4C43B52EB1}"/>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26980" name="Rectangle 3">
            <a:extLst>
              <a:ext uri="{FF2B5EF4-FFF2-40B4-BE49-F238E27FC236}">
                <a16:creationId xmlns:a16="http://schemas.microsoft.com/office/drawing/2014/main" id="{B3F8A177-AA38-CC4A-AEE1-A0D55F49360F}"/>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E782FAB-E06A-B748-ADDF-5C57D073B1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1E4E72B-A4CD-C642-99F5-C28874881A99}" type="slidenum">
              <a:rPr kumimoji="0" lang="en-US" altLang="en-US" smtClean="0">
                <a:latin typeface="Tahoma" panose="020B0604030504040204" pitchFamily="34" charset="0"/>
              </a:rPr>
              <a:pPr>
                <a:spcBef>
                  <a:spcPct val="0"/>
                </a:spcBef>
              </a:pPr>
              <a:t>5</a:t>
            </a:fld>
            <a:endParaRPr kumimoji="0" lang="en-US" altLang="en-US">
              <a:latin typeface="Tahoma" panose="020B0604030504040204" pitchFamily="34" charset="0"/>
            </a:endParaRPr>
          </a:p>
        </p:txBody>
      </p:sp>
      <p:sp>
        <p:nvSpPr>
          <p:cNvPr id="17411" name="Rectangle 2">
            <a:extLst>
              <a:ext uri="{FF2B5EF4-FFF2-40B4-BE49-F238E27FC236}">
                <a16:creationId xmlns:a16="http://schemas.microsoft.com/office/drawing/2014/main" id="{C2134BE9-56AA-1844-A2CA-DC897ACA2893}"/>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7412" name="Text Box 3">
            <a:extLst>
              <a:ext uri="{FF2B5EF4-FFF2-40B4-BE49-F238E27FC236}">
                <a16:creationId xmlns:a16="http://schemas.microsoft.com/office/drawing/2014/main" id="{4DBAD2A6-0981-C540-B051-B5ECAA6B8621}"/>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Jlh: May want a slide that explains how this controller works?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9C821BD2-F223-5040-BE6E-7FB21CE26D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01B4F06-6ECF-F445-8F4E-CA2B4EC37064}" type="slidenum">
              <a:rPr kumimoji="0" lang="en-US" altLang="en-US" smtClean="0">
                <a:latin typeface="Tahoma" panose="020B0604030504040204" pitchFamily="34" charset="0"/>
              </a:rPr>
              <a:pPr>
                <a:spcBef>
                  <a:spcPct val="0"/>
                </a:spcBef>
              </a:pPr>
              <a:t>69</a:t>
            </a:fld>
            <a:endParaRPr kumimoji="0" lang="en-US" altLang="en-US">
              <a:latin typeface="Tahoma" panose="020B0604030504040204" pitchFamily="34" charset="0"/>
            </a:endParaRPr>
          </a:p>
        </p:txBody>
      </p:sp>
      <p:sp>
        <p:nvSpPr>
          <p:cNvPr id="129027" name="Rectangle 2">
            <a:extLst>
              <a:ext uri="{FF2B5EF4-FFF2-40B4-BE49-F238E27FC236}">
                <a16:creationId xmlns:a16="http://schemas.microsoft.com/office/drawing/2014/main" id="{32F2B62D-E48A-E146-BB31-3C1F92E6E94B}"/>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29028" name="Rectangle 3">
            <a:extLst>
              <a:ext uri="{FF2B5EF4-FFF2-40B4-BE49-F238E27FC236}">
                <a16:creationId xmlns:a16="http://schemas.microsoft.com/office/drawing/2014/main" id="{19C1998E-481D-DA4F-830E-FF3F1DA438EB}"/>
              </a:ext>
            </a:extLst>
          </p:cNvPr>
          <p:cNvSpPr>
            <a:spLocks noGrp="1" noChangeArrowheads="1"/>
          </p:cNvSpPr>
          <p:nvPr>
            <p:ph type="body" idx="1"/>
          </p:nvPr>
        </p:nvSpPr>
        <p:spPr>
          <a:xfrm>
            <a:off x="1138238" y="4524375"/>
            <a:ext cx="5089525"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b="1"/>
              <a:t>Stochastic control</a:t>
            </a:r>
            <a:r>
              <a:rPr lang="en-US" altLang="en-US" sz="2400"/>
              <a:t> is a subfield of </a:t>
            </a:r>
            <a:r>
              <a:rPr lang="en-US" altLang="en-US" sz="2400">
                <a:hlinkClick r:id="rId3" action="ppaction://hlinkfile" tooltip="Control theory"/>
              </a:rPr>
              <a:t>control theory</a:t>
            </a:r>
            <a:r>
              <a:rPr lang="en-US" altLang="en-US" sz="2400"/>
              <a:t> which addresses the design of a control methodology to address the probability of uncertainty in the data. In a stochastic control problem, the designer assumes that random noise and disturbances exist in the model and in the controller, and the control design must take into account these random deviations.</a:t>
            </a:r>
            <a:r>
              <a:rPr lang="en-US" altLang="en-US" sz="2400" baseline="30000">
                <a:hlinkClick r:id="rId4" action="ppaction://hlinkfile"/>
              </a:rPr>
              <a:t>[1]</a:t>
            </a:r>
            <a:endParaRPr lang="en-US" altLang="en-US" sz="2400"/>
          </a:p>
          <a:p>
            <a:r>
              <a:rPr lang="en-US" altLang="en-US" sz="2400"/>
              <a:t>Stochastic control aims to predict and to minimize the effects of these random deviations, by optimizing the design of the controller.</a:t>
            </a:r>
            <a:r>
              <a:rPr lang="en-US" altLang="en-US" sz="2400" baseline="30000">
                <a:hlinkClick r:id="rId5" action="ppaction://hlinkfile"/>
              </a:rPr>
              <a:t>[</a:t>
            </a:r>
            <a:endParaRPr lang="en-US" altLang="en-US" sz="2400"/>
          </a:p>
          <a:p>
            <a:pPr eaLnBrk="1" hangingPunct="1">
              <a:lnSpc>
                <a:spcPct val="90000"/>
              </a:lnSpc>
            </a:pPr>
            <a:endParaRPr lang="en-GB" altLang="en-US" sz="2100"/>
          </a:p>
          <a:p>
            <a:pPr eaLnBrk="1" hangingPunct="1">
              <a:lnSpc>
                <a:spcPct val="90000"/>
              </a:lnSpc>
            </a:pPr>
            <a:r>
              <a:rPr lang="en-GB" altLang="en-US" sz="2100"/>
              <a:t>Optimal Control</a:t>
            </a:r>
          </a:p>
          <a:p>
            <a:pPr lvl="1" eaLnBrk="1" hangingPunct="1">
              <a:lnSpc>
                <a:spcPct val="90000"/>
              </a:lnSpc>
            </a:pPr>
            <a:r>
              <a:rPr lang="en-GB" altLang="en-US" sz="1900"/>
              <a:t>Controller minimizes a cost function of error and control energy</a:t>
            </a:r>
            <a:endParaRPr lang="en-GB" altLang="en-US" sz="2100"/>
          </a:p>
          <a:p>
            <a:pPr eaLnBrk="1" hangingPunct="1">
              <a:lnSpc>
                <a:spcPct val="90000"/>
              </a:lnSpc>
            </a:pPr>
            <a:r>
              <a:rPr lang="en-GB" altLang="en-US" sz="2100"/>
              <a:t>Nonlinear systems</a:t>
            </a:r>
          </a:p>
          <a:p>
            <a:pPr lvl="1" eaLnBrk="1" hangingPunct="1">
              <a:lnSpc>
                <a:spcPct val="90000"/>
              </a:lnSpc>
            </a:pPr>
            <a:r>
              <a:rPr lang="en-GB" altLang="en-US" sz="1900"/>
              <a:t>Neuro-fuzzy control</a:t>
            </a:r>
          </a:p>
          <a:p>
            <a:pPr lvl="1" eaLnBrk="1" hangingPunct="1">
              <a:lnSpc>
                <a:spcPct val="90000"/>
              </a:lnSpc>
            </a:pPr>
            <a:r>
              <a:rPr lang="en-GB" altLang="en-US" sz="1900"/>
              <a:t>Challenging to derive analytic results</a:t>
            </a:r>
          </a:p>
          <a:p>
            <a:pPr eaLnBrk="1" hangingPunct="1"/>
            <a:endParaRPr lang="en-US" altLang="en-US"/>
          </a:p>
          <a:p>
            <a:pPr eaLnBrk="1" hangingPunct="1"/>
            <a:r>
              <a:rPr lang="en-US" altLang="en-US"/>
              <a:t>A </a:t>
            </a:r>
            <a:r>
              <a:rPr lang="en-US" altLang="en-US" b="1"/>
              <a:t>fuzzy control system</a:t>
            </a:r>
            <a:r>
              <a:rPr lang="en-US" altLang="en-US"/>
              <a:t> is a control system based on </a:t>
            </a:r>
            <a:r>
              <a:rPr lang="en-US" altLang="en-US">
                <a:hlinkClick r:id="rId6" action="ppaction://hlinkfile" tooltip="Fuzzy logic"/>
              </a:rPr>
              <a:t>fuzzy logic</a:t>
            </a:r>
            <a:r>
              <a:rPr lang="en-US" altLang="en-US"/>
              <a:t> - a </a:t>
            </a:r>
            <a:r>
              <a:rPr lang="en-US" altLang="en-US">
                <a:hlinkClick r:id="rId7" action="ppaction://hlinkfile" tooltip="Mathematics"/>
              </a:rPr>
              <a:t>mathematical</a:t>
            </a:r>
            <a:r>
              <a:rPr lang="en-US" altLang="en-US"/>
              <a:t> system that analyzes </a:t>
            </a:r>
            <a:r>
              <a:rPr lang="en-US" altLang="en-US">
                <a:hlinkClick r:id="rId8" action="ppaction://hlinkfile" tooltip="Analog signal"/>
              </a:rPr>
              <a:t>analog</a:t>
            </a:r>
            <a:r>
              <a:rPr lang="en-US" altLang="en-US"/>
              <a:t> input values in terms of </a:t>
            </a:r>
            <a:r>
              <a:rPr lang="en-US" altLang="en-US">
                <a:hlinkClick r:id="rId9" action="ppaction://hlinkfile" tooltip="Mathematical logic"/>
              </a:rPr>
              <a:t>logical</a:t>
            </a:r>
            <a:r>
              <a:rPr lang="en-US" altLang="en-US"/>
              <a:t> variables that take on continuous values between 0 and 1, in contrast to classical or </a:t>
            </a:r>
            <a:r>
              <a:rPr lang="en-US" altLang="en-US">
                <a:hlinkClick r:id="rId10" action="ppaction://hlinkfile" tooltip="Digital"/>
              </a:rPr>
              <a:t>digital</a:t>
            </a:r>
            <a:r>
              <a:rPr lang="en-US" altLang="en-US"/>
              <a:t> logic, which operates on discrete values of either 0 and 1 (true and false).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A8FBEDA6-F8F2-0342-B526-9B2B80C15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FEE8E23-15A1-7F40-9A30-47D11D2E9A75}" type="slidenum">
              <a:rPr kumimoji="0" lang="en-US" altLang="en-US" smtClean="0">
                <a:latin typeface="Tahoma" panose="020B0604030504040204" pitchFamily="34" charset="0"/>
              </a:rPr>
              <a:pPr>
                <a:spcBef>
                  <a:spcPct val="0"/>
                </a:spcBef>
              </a:pPr>
              <a:t>70</a:t>
            </a:fld>
            <a:endParaRPr kumimoji="0" lang="en-US" altLang="en-US">
              <a:latin typeface="Tahoma" panose="020B0604030504040204" pitchFamily="34" charset="0"/>
            </a:endParaRPr>
          </a:p>
        </p:txBody>
      </p:sp>
      <p:sp>
        <p:nvSpPr>
          <p:cNvPr id="131075" name="Rectangle 2">
            <a:extLst>
              <a:ext uri="{FF2B5EF4-FFF2-40B4-BE49-F238E27FC236}">
                <a16:creationId xmlns:a16="http://schemas.microsoft.com/office/drawing/2014/main" id="{9D31FB60-332E-CB43-BD69-DEE66D36947D}"/>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31076" name="Rectangle 3">
            <a:extLst>
              <a:ext uri="{FF2B5EF4-FFF2-40B4-BE49-F238E27FC236}">
                <a16:creationId xmlns:a16="http://schemas.microsoft.com/office/drawing/2014/main" id="{8D77DED5-7D10-4349-94FA-7469F293951A}"/>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4AA0687E-E48B-4F4C-8E4A-9B88B4AF1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9CDC621-B5C6-2442-B1A6-3A470BFB36DE}" type="slidenum">
              <a:rPr kumimoji="0" lang="en-US" altLang="en-US" smtClean="0">
                <a:latin typeface="Tahoma" panose="020B0604030504040204" pitchFamily="34" charset="0"/>
              </a:rPr>
              <a:pPr>
                <a:spcBef>
                  <a:spcPct val="0"/>
                </a:spcBef>
              </a:pPr>
              <a:t>71</a:t>
            </a:fld>
            <a:endParaRPr kumimoji="0" lang="en-US" altLang="en-US">
              <a:latin typeface="Tahoma" panose="020B0604030504040204" pitchFamily="34" charset="0"/>
            </a:endParaRPr>
          </a:p>
        </p:txBody>
      </p:sp>
      <p:sp>
        <p:nvSpPr>
          <p:cNvPr id="133123" name="Rectangle 2">
            <a:extLst>
              <a:ext uri="{FF2B5EF4-FFF2-40B4-BE49-F238E27FC236}">
                <a16:creationId xmlns:a16="http://schemas.microsoft.com/office/drawing/2014/main" id="{55FD3908-DEEF-074A-88DA-AC6FEDF0B82B}"/>
              </a:ext>
            </a:extLst>
          </p:cNvPr>
          <p:cNvSpPr>
            <a:spLocks noGrp="1" noRot="1" noChangeAspect="1" noChangeArrowheads="1" noTextEdit="1"/>
          </p:cNvSpPr>
          <p:nvPr>
            <p:ph type="sldImg"/>
          </p:nvPr>
        </p:nvSpPr>
        <p:spPr>
          <a:xfrm>
            <a:off x="1489075" y="914400"/>
            <a:ext cx="4383088" cy="3289300"/>
          </a:xfrm>
          <a:solidFill>
            <a:srgbClr val="FFFFFF"/>
          </a:solidFill>
          <a:ln/>
        </p:spPr>
      </p:sp>
      <p:sp>
        <p:nvSpPr>
          <p:cNvPr id="133124" name="Text Box 3">
            <a:extLst>
              <a:ext uri="{FF2B5EF4-FFF2-40B4-BE49-F238E27FC236}">
                <a16:creationId xmlns:a16="http://schemas.microsoft.com/office/drawing/2014/main" id="{DB6451CB-EA79-3D4C-873E-999B9EC0D828}"/>
              </a:ext>
            </a:extLst>
          </p:cNvPr>
          <p:cNvSpPr>
            <a:spLocks noGrp="1" noChangeArrowheads="1"/>
          </p:cNvSpPr>
          <p:nvPr>
            <p:ph type="body" idx="1"/>
          </p:nvPr>
        </p:nvSpPr>
        <p:spPr>
          <a:xfrm>
            <a:off x="1138238" y="4524375"/>
            <a:ext cx="5089525" cy="19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a:t>https://www.uni-obuda.hu/journal/Zilkova_Timko_Girovsky_8.pdf</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AE5B9E1-089A-C645-951C-328DE28D12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23BBC58-C8FF-2644-A036-3A0C4E6D3460}" type="slidenum">
              <a:rPr kumimoji="0" lang="en-US" altLang="en-US" smtClean="0">
                <a:latin typeface="Tahoma" panose="020B0604030504040204" pitchFamily="34" charset="0"/>
              </a:rPr>
              <a:pPr>
                <a:spcBef>
                  <a:spcPct val="0"/>
                </a:spcBef>
              </a:pPr>
              <a:t>72</a:t>
            </a:fld>
            <a:endParaRPr kumimoji="0" lang="en-US" altLang="en-US">
              <a:latin typeface="Tahoma" panose="020B0604030504040204" pitchFamily="34" charset="0"/>
            </a:endParaRPr>
          </a:p>
        </p:txBody>
      </p:sp>
      <p:sp>
        <p:nvSpPr>
          <p:cNvPr id="136195" name="Rectangle 2">
            <a:extLst>
              <a:ext uri="{FF2B5EF4-FFF2-40B4-BE49-F238E27FC236}">
                <a16:creationId xmlns:a16="http://schemas.microsoft.com/office/drawing/2014/main" id="{82A24EF5-2332-6E43-A8AA-F7E6F351AB88}"/>
              </a:ext>
            </a:extLst>
          </p:cNvPr>
          <p:cNvSpPr>
            <a:spLocks noGrp="1" noRot="1" noChangeAspect="1" noChangeArrowheads="1" noTextEdit="1"/>
          </p:cNvSpPr>
          <p:nvPr>
            <p:ph type="sldImg"/>
          </p:nvPr>
        </p:nvSpPr>
        <p:spPr>
          <a:xfrm>
            <a:off x="1203325" y="981075"/>
            <a:ext cx="4706938" cy="3530600"/>
          </a:xfrm>
          <a:solidFill>
            <a:srgbClr val="FFFFFF"/>
          </a:solidFill>
          <a:ln/>
        </p:spPr>
      </p:sp>
      <p:sp>
        <p:nvSpPr>
          <p:cNvPr id="136196" name="Rectangle 3">
            <a:extLst>
              <a:ext uri="{FF2B5EF4-FFF2-40B4-BE49-F238E27FC236}">
                <a16:creationId xmlns:a16="http://schemas.microsoft.com/office/drawing/2014/main" id="{617DFDE5-AA8F-F54B-8ADB-DE193F6A1F72}"/>
              </a:ext>
            </a:extLst>
          </p:cNvPr>
          <p:cNvSpPr>
            <a:spLocks noGrp="1" noChangeArrowheads="1"/>
          </p:cNvSpPr>
          <p:nvPr>
            <p:ph type="body" idx="1"/>
          </p:nvPr>
        </p:nvSpPr>
        <p:spPr>
          <a:xfrm>
            <a:off x="1100138" y="4856163"/>
            <a:ext cx="4918075" cy="192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3">
            <a:extLst>
              <a:ext uri="{FF2B5EF4-FFF2-40B4-BE49-F238E27FC236}">
                <a16:creationId xmlns:a16="http://schemas.microsoft.com/office/drawing/2014/main" id="{E7AA7428-575A-1D4C-9247-B5BA6D9D7A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F6192B14-1CFA-F648-8BF7-77450893CEB6}" type="slidenum">
              <a:rPr kumimoji="0" lang="en-US" altLang="en-US" smtClean="0">
                <a:latin typeface="Tahoma" panose="020B0604030504040204" pitchFamily="34" charset="0"/>
              </a:rPr>
              <a:pPr>
                <a:spcBef>
                  <a:spcPct val="0"/>
                </a:spcBef>
              </a:pPr>
              <a:t>6</a:t>
            </a:fld>
            <a:endParaRPr kumimoji="0" lang="en-US" altLang="en-US">
              <a:latin typeface="Tahoma" panose="020B0604030504040204" pitchFamily="34" charset="0"/>
            </a:endParaRPr>
          </a:p>
        </p:txBody>
      </p:sp>
      <p:sp>
        <p:nvSpPr>
          <p:cNvPr id="19458" name="Rectangle 2">
            <a:extLst>
              <a:ext uri="{FF2B5EF4-FFF2-40B4-BE49-F238E27FC236}">
                <a16:creationId xmlns:a16="http://schemas.microsoft.com/office/drawing/2014/main" id="{1E35FF6B-017C-6C4C-927D-BE0138D10176}"/>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34B4E4EB-1C79-6B42-B7C8-FF00AC1DD3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Open-loop: Non adaptive system</a:t>
            </a:r>
          </a:p>
          <a:p>
            <a:r>
              <a:rPr lang="en-US" altLang="en-US"/>
              <a:t>Close-loop: Adaptive system</a:t>
            </a:r>
          </a:p>
          <a:p>
            <a:r>
              <a:rPr lang="en-US" altLang="en-US"/>
              <a:t>Feedback control is </a:t>
            </a:r>
            <a:r>
              <a:rPr lang="en-US" altLang="en-US" i="1"/>
              <a:t>Everywhere</a:t>
            </a:r>
            <a:r>
              <a:rPr lang="en-US" altLang="en-US"/>
              <a:t>. Aircrafts, cruise control, chemical processes, even economics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a:extLst>
              <a:ext uri="{FF2B5EF4-FFF2-40B4-BE49-F238E27FC236}">
                <a16:creationId xmlns:a16="http://schemas.microsoft.com/office/drawing/2014/main" id="{36A34E34-323F-894A-AA70-5AE5014836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D53CDFB-8B29-224D-B7A9-19A6E6511622}" type="slidenum">
              <a:rPr kumimoji="0" lang="en-US" altLang="en-US" smtClean="0">
                <a:latin typeface="Tahoma" panose="020B0604030504040204" pitchFamily="34" charset="0"/>
              </a:rPr>
              <a:pPr>
                <a:spcBef>
                  <a:spcPct val="0"/>
                </a:spcBef>
              </a:pPr>
              <a:t>8</a:t>
            </a:fld>
            <a:endParaRPr kumimoji="0" lang="en-US" altLang="en-US">
              <a:latin typeface="Tahoma" panose="020B0604030504040204" pitchFamily="34" charset="0"/>
            </a:endParaRPr>
          </a:p>
        </p:txBody>
      </p:sp>
      <p:sp>
        <p:nvSpPr>
          <p:cNvPr id="22530" name="Rectangle 2">
            <a:extLst>
              <a:ext uri="{FF2B5EF4-FFF2-40B4-BE49-F238E27FC236}">
                <a16:creationId xmlns:a16="http://schemas.microsoft.com/office/drawing/2014/main" id="{D9E1FE5A-7E4B-AC4F-BB4D-60222DB720A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6331CAF-A3EE-B34A-B59A-7F4805F2E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Open-loop: Non adaptive system</a:t>
            </a:r>
          </a:p>
          <a:p>
            <a:r>
              <a:rPr lang="en-US" altLang="en-US"/>
              <a:t>Close-loop: Adaptive system</a:t>
            </a:r>
          </a:p>
          <a:p>
            <a:r>
              <a:rPr lang="en-US" altLang="en-US"/>
              <a:t>Feedback control is </a:t>
            </a:r>
            <a:r>
              <a:rPr lang="en-US" altLang="en-US" i="1"/>
              <a:t>Everywhere</a:t>
            </a:r>
            <a:r>
              <a:rPr lang="en-US" altLang="en-US"/>
              <a:t>. Aircrafts, cruise control, chemical processes, even economics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a:extLst>
              <a:ext uri="{FF2B5EF4-FFF2-40B4-BE49-F238E27FC236}">
                <a16:creationId xmlns:a16="http://schemas.microsoft.com/office/drawing/2014/main" id="{AD5FAE22-C145-0B43-BAA9-2B48085A3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40E6C28-DB86-344A-BD20-AFE3D418D5F2}" type="slidenum">
              <a:rPr kumimoji="0" lang="en-US" altLang="en-US" smtClean="0">
                <a:latin typeface="Tahoma" panose="020B0604030504040204" pitchFamily="34" charset="0"/>
              </a:rPr>
              <a:pPr>
                <a:spcBef>
                  <a:spcPct val="0"/>
                </a:spcBef>
              </a:pPr>
              <a:t>9</a:t>
            </a:fld>
            <a:endParaRPr kumimoji="0" lang="en-US" altLang="en-US">
              <a:latin typeface="Tahoma" panose="020B0604030504040204" pitchFamily="34" charset="0"/>
            </a:endParaRPr>
          </a:p>
        </p:txBody>
      </p:sp>
      <p:sp>
        <p:nvSpPr>
          <p:cNvPr id="24578" name="Rectangle 2">
            <a:extLst>
              <a:ext uri="{FF2B5EF4-FFF2-40B4-BE49-F238E27FC236}">
                <a16:creationId xmlns:a16="http://schemas.microsoft.com/office/drawing/2014/main" id="{66634F08-7A75-A444-BA09-51C58F36D1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A587188-45B1-6344-A633-39A85FE25B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Performance control becomes harder and harder!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a:extLst>
              <a:ext uri="{FF2B5EF4-FFF2-40B4-BE49-F238E27FC236}">
                <a16:creationId xmlns:a16="http://schemas.microsoft.com/office/drawing/2014/main" id="{C8BBB02F-58F9-3D40-8777-78B704A94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41DE7CE-441B-6545-B873-AB622EA3D6CA}" type="slidenum">
              <a:rPr kumimoji="0" lang="en-US" altLang="en-US" smtClean="0">
                <a:latin typeface="Tahoma" panose="020B0604030504040204" pitchFamily="34" charset="0"/>
              </a:rPr>
              <a:pPr>
                <a:spcBef>
                  <a:spcPct val="0"/>
                </a:spcBef>
              </a:pPr>
              <a:t>10</a:t>
            </a:fld>
            <a:endParaRPr kumimoji="0" lang="en-US" altLang="en-US">
              <a:latin typeface="Tahoma" panose="020B0604030504040204" pitchFamily="34" charset="0"/>
            </a:endParaRPr>
          </a:p>
        </p:txBody>
      </p:sp>
      <p:sp>
        <p:nvSpPr>
          <p:cNvPr id="26626" name="Rectangle 2">
            <a:extLst>
              <a:ext uri="{FF2B5EF4-FFF2-40B4-BE49-F238E27FC236}">
                <a16:creationId xmlns:a16="http://schemas.microsoft.com/office/drawing/2014/main" id="{CC4EF3E0-E189-FA49-9927-9405B1A7555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CA85802-92A9-294C-B46C-38F39F907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Performance control becomes harder and harder!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85800" y="1905000"/>
            <a:ext cx="7772400" cy="1143000"/>
          </a:xfrm>
        </p:spPr>
        <p:txBody>
          <a:bodyPr/>
          <a:lstStyle>
            <a:lvl1pPr>
              <a:defRPr/>
            </a:lvl1pPr>
          </a:lstStyle>
          <a:p>
            <a:r>
              <a:rPr lang="en-US" altLang="zh-CN"/>
              <a:t>Click to edit Master title style</a:t>
            </a:r>
          </a:p>
        </p:txBody>
      </p:sp>
      <p:sp>
        <p:nvSpPr>
          <p:cNvPr id="54276" name="Rectangle 4"/>
          <p:cNvSpPr>
            <a:spLocks noGrp="1" noChangeArrowheads="1"/>
          </p:cNvSpPr>
          <p:nvPr>
            <p:ph type="subTitle" idx="1"/>
          </p:nvPr>
        </p:nvSpPr>
        <p:spPr>
          <a:xfrm>
            <a:off x="1219200" y="3581400"/>
            <a:ext cx="6400800" cy="1752600"/>
          </a:xfrm>
        </p:spPr>
        <p:txBody>
          <a:bodyPr/>
          <a:lstStyle>
            <a:lvl1pPr marL="0" indent="0" algn="ctr">
              <a:buFont typeface="Wingdings" pitchFamily="2" charset="2"/>
              <a:buNone/>
              <a:defRPr/>
            </a:lvl1pPr>
          </a:lstStyle>
          <a:p>
            <a:r>
              <a:rPr lang="en-US" altLang="zh-CN"/>
              <a:t>Click to edit Master subtitle style</a:t>
            </a:r>
          </a:p>
        </p:txBody>
      </p:sp>
      <p:sp>
        <p:nvSpPr>
          <p:cNvPr id="4" name="Date Placeholder 4">
            <a:extLst>
              <a:ext uri="{FF2B5EF4-FFF2-40B4-BE49-F238E27FC236}">
                <a16:creationId xmlns:a16="http://schemas.microsoft.com/office/drawing/2014/main" id="{179BC6BA-63DC-9D48-84D7-D6833439C185}"/>
              </a:ext>
            </a:extLst>
          </p:cNvPr>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defRPr>
            </a:lvl1pPr>
          </a:lstStyle>
          <a:p>
            <a:pPr>
              <a:defRPr/>
            </a:pPr>
            <a:endParaRPr lang="en-US"/>
          </a:p>
        </p:txBody>
      </p:sp>
      <p:sp>
        <p:nvSpPr>
          <p:cNvPr id="5" name="Footer Placeholder 5">
            <a:extLst>
              <a:ext uri="{FF2B5EF4-FFF2-40B4-BE49-F238E27FC236}">
                <a16:creationId xmlns:a16="http://schemas.microsoft.com/office/drawing/2014/main" id="{FC944026-1A2E-3043-BE8A-14EE0380C77E}"/>
              </a:ext>
            </a:extLst>
          </p:cNvPr>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defRPr>
            </a:lvl1pPr>
          </a:lstStyle>
          <a:p>
            <a:pPr>
              <a:defRPr/>
            </a:pPr>
            <a:endParaRPr lang="en-US"/>
          </a:p>
        </p:txBody>
      </p:sp>
      <p:sp>
        <p:nvSpPr>
          <p:cNvPr id="6" name="Slide Number Placeholder 6">
            <a:extLst>
              <a:ext uri="{FF2B5EF4-FFF2-40B4-BE49-F238E27FC236}">
                <a16:creationId xmlns:a16="http://schemas.microsoft.com/office/drawing/2014/main" id="{8BD20887-375C-E64A-B2E9-335BDA58867A}"/>
              </a:ext>
            </a:extLst>
          </p:cNvPr>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defRPr>
            </a:lvl1pPr>
          </a:lstStyle>
          <a:p>
            <a:pPr>
              <a:defRPr/>
            </a:pPr>
            <a:fld id="{878BFCF9-E880-2944-9556-4EDF763CAC61}" type="slidenum">
              <a:rPr lang="en-US" altLang="en-US"/>
              <a:pPr>
                <a:defRPr/>
              </a:pPr>
              <a:t>‹#›</a:t>
            </a:fld>
            <a:endParaRPr lang="en-US" altLang="en-US"/>
          </a:p>
        </p:txBody>
      </p:sp>
    </p:spTree>
    <p:extLst>
      <p:ext uri="{BB962C8B-B14F-4D97-AF65-F5344CB8AC3E}">
        <p14:creationId xmlns:p14="http://schemas.microsoft.com/office/powerpoint/2010/main" val="60572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80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303213"/>
            <a:ext cx="1947863" cy="6097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3213"/>
            <a:ext cx="5692775" cy="6097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11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a:extLst>
              <a:ext uri="{FF2B5EF4-FFF2-40B4-BE49-F238E27FC236}">
                <a16:creationId xmlns:a16="http://schemas.microsoft.com/office/drawing/2014/main" id="{D11D22BC-3891-C74C-AABB-EB94334AAC16}"/>
              </a:ext>
            </a:extLst>
          </p:cNvPr>
          <p:cNvSpPr>
            <a:spLocks noGrp="1" noChangeArrowheads="1"/>
          </p:cNvSpPr>
          <p:nvPr>
            <p:ph type="dt" sz="half" idx="10"/>
          </p:nvPr>
        </p:nvSpPr>
        <p:spPr>
          <a:xfrm>
            <a:off x="914400" y="6324600"/>
            <a:ext cx="1905000" cy="457200"/>
          </a:xfrm>
          <a:prstGeom prst="rect">
            <a:avLst/>
          </a:prstGeom>
        </p:spPr>
        <p:txBody>
          <a:bodyPr/>
          <a:lstStyle>
            <a:lvl1pPr eaLnBrk="1" hangingPunct="1">
              <a:defRPr/>
            </a:lvl1pPr>
          </a:lstStyle>
          <a:p>
            <a:pPr>
              <a:defRPr/>
            </a:pPr>
            <a:endParaRPr lang="en-US"/>
          </a:p>
        </p:txBody>
      </p:sp>
      <p:sp>
        <p:nvSpPr>
          <p:cNvPr id="5" name="Rectangle 12">
            <a:extLst>
              <a:ext uri="{FF2B5EF4-FFF2-40B4-BE49-F238E27FC236}">
                <a16:creationId xmlns:a16="http://schemas.microsoft.com/office/drawing/2014/main" id="{E28E2F05-E004-D847-B612-A6B9A79DBEBF}"/>
              </a:ext>
            </a:extLst>
          </p:cNvPr>
          <p:cNvSpPr>
            <a:spLocks noGrp="1" noChangeArrowheads="1"/>
          </p:cNvSpPr>
          <p:nvPr>
            <p:ph type="ftr" sz="quarter" idx="11"/>
          </p:nvPr>
        </p:nvSpPr>
        <p:spPr>
          <a:xfrm>
            <a:off x="3352800" y="6324600"/>
            <a:ext cx="2895600" cy="457200"/>
          </a:xfrm>
          <a:prstGeom prst="rect">
            <a:avLst/>
          </a:prstGeom>
        </p:spPr>
        <p:txBody>
          <a:bodyPr/>
          <a:lstStyle>
            <a:lvl1pPr eaLnBrk="1" hangingPunct="1">
              <a:defRPr/>
            </a:lvl1pPr>
          </a:lstStyle>
          <a:p>
            <a:pPr>
              <a:defRPr/>
            </a:pPr>
            <a:endParaRPr lang="en-US"/>
          </a:p>
        </p:txBody>
      </p:sp>
      <p:sp>
        <p:nvSpPr>
          <p:cNvPr id="6" name="Rectangle 13">
            <a:extLst>
              <a:ext uri="{FF2B5EF4-FFF2-40B4-BE49-F238E27FC236}">
                <a16:creationId xmlns:a16="http://schemas.microsoft.com/office/drawing/2014/main" id="{36ADDA1B-0ACA-534B-93CF-6AD6A3871A0E}"/>
              </a:ext>
            </a:extLst>
          </p:cNvPr>
          <p:cNvSpPr>
            <a:spLocks noGrp="1" noChangeArrowheads="1"/>
          </p:cNvSpPr>
          <p:nvPr>
            <p:ph type="sldNum" sz="quarter" idx="12"/>
          </p:nvPr>
        </p:nvSpPr>
        <p:spPr>
          <a:xfrm>
            <a:off x="6781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2276CC4-38D0-D843-81A2-F378B834CBAB}" type="slidenum">
              <a:rPr lang="en-US" altLang="en-US"/>
              <a:pPr>
                <a:defRPr/>
              </a:pPr>
              <a:t>‹#›</a:t>
            </a:fld>
            <a:endParaRPr lang="en-US" altLang="en-US"/>
          </a:p>
        </p:txBody>
      </p:sp>
    </p:spTree>
    <p:extLst>
      <p:ext uri="{BB962C8B-B14F-4D97-AF65-F5344CB8AC3E}">
        <p14:creationId xmlns:p14="http://schemas.microsoft.com/office/powerpoint/2010/main" val="187567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568325"/>
            <a:ext cx="8245475" cy="49847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5B4B4F17-A0DF-B148-AFCF-521D7E58415A}"/>
              </a:ext>
            </a:extLst>
          </p:cNvPr>
          <p:cNvSpPr>
            <a:spLocks noGrp="1"/>
          </p:cNvSpPr>
          <p:nvPr>
            <p:ph type="sldNum" sz="quarter" idx="10"/>
          </p:nvPr>
        </p:nvSpPr>
        <p:spPr>
          <a:xfrm>
            <a:off x="304800" y="6502400"/>
            <a:ext cx="1006475" cy="3206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CABFAD7-9B26-504D-978C-5132CBAE712C}" type="slidenum">
              <a:rPr lang="en-US" altLang="en-US"/>
              <a:pPr>
                <a:defRPr/>
              </a:pPr>
              <a:t>‹#›</a:t>
            </a:fld>
            <a:endParaRPr lang="en-US" altLang="en-US"/>
          </a:p>
        </p:txBody>
      </p:sp>
    </p:spTree>
    <p:extLst>
      <p:ext uri="{BB962C8B-B14F-4D97-AF65-F5344CB8AC3E}">
        <p14:creationId xmlns:p14="http://schemas.microsoft.com/office/powerpoint/2010/main" val="791857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568325"/>
            <a:ext cx="8245475" cy="49847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42291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10000"/>
            <a:ext cx="42291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B26929-8EF7-0A4C-9410-C25251DC92F3}"/>
              </a:ext>
            </a:extLst>
          </p:cNvPr>
          <p:cNvSpPr>
            <a:spLocks noGrp="1"/>
          </p:cNvSpPr>
          <p:nvPr>
            <p:ph type="sldNum" sz="quarter" idx="10"/>
          </p:nvPr>
        </p:nvSpPr>
        <p:spPr>
          <a:xfrm>
            <a:off x="304800" y="6502400"/>
            <a:ext cx="1006475" cy="3206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9C7A35E-E7D2-3C41-9191-BA638341BFA7}" type="slidenum">
              <a:rPr lang="en-US" altLang="en-US"/>
              <a:pPr>
                <a:defRPr/>
              </a:pPr>
              <a:t>‹#›</a:t>
            </a:fld>
            <a:endParaRPr lang="en-US" altLang="en-US"/>
          </a:p>
        </p:txBody>
      </p:sp>
    </p:spTree>
    <p:extLst>
      <p:ext uri="{BB962C8B-B14F-4D97-AF65-F5344CB8AC3E}">
        <p14:creationId xmlns:p14="http://schemas.microsoft.com/office/powerpoint/2010/main" val="226127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1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693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93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5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508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73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487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C3D03F1-1FA1-7945-9292-8E45A3B40269}"/>
              </a:ext>
            </a:extLst>
          </p:cNvPr>
          <p:cNvSpPr>
            <a:spLocks noGrp="1" noChangeArrowheads="1"/>
          </p:cNvSpPr>
          <p:nvPr>
            <p:ph type="title"/>
          </p:nvPr>
        </p:nvSpPr>
        <p:spPr bwMode="auto">
          <a:xfrm>
            <a:off x="685800" y="303213"/>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7" name="Rectangle 4">
            <a:extLst>
              <a:ext uri="{FF2B5EF4-FFF2-40B4-BE49-F238E27FC236}">
                <a16:creationId xmlns:a16="http://schemas.microsoft.com/office/drawing/2014/main" id="{B79D960F-6E9B-7B4D-B0D0-623757FE8A30}"/>
              </a:ext>
            </a:extLst>
          </p:cNvPr>
          <p:cNvSpPr>
            <a:spLocks noGrp="1" noChangeArrowheads="1"/>
          </p:cNvSpPr>
          <p:nvPr>
            <p:ph type="body" idx="1"/>
          </p:nvPr>
        </p:nvSpPr>
        <p:spPr bwMode="auto">
          <a:xfrm>
            <a:off x="685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 bg1="lt1" tx1="dk1" bg2="lt2" tx2="dk2" accent1="accent1" accent2="accent2" accent3="accent3" accent4="accent4" accent5="accent5" accent6="accent6" hlink="hlink" folHlink="folHlink"/>
  <p:sldLayoutIdLst>
    <p:sldLayoutId id="2147484054"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5" r:id="rId12"/>
    <p:sldLayoutId id="2147484056" r:id="rId13"/>
    <p:sldLayoutId id="2147484057" r:id="rId14"/>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eaLnBrk="0" fontAlgn="base" hangingPunct="0">
        <a:lnSpc>
          <a:spcPct val="140000"/>
        </a:lnSpc>
        <a:spcBef>
          <a:spcPct val="20000"/>
        </a:spcBef>
        <a:spcAft>
          <a:spcPct val="0"/>
        </a:spcAft>
        <a:buClr>
          <a:schemeClr val="folHlink"/>
        </a:buClr>
        <a:buSzPct val="50000"/>
        <a:buFont typeface="Wingdings" pitchFamily="2" charset="2"/>
        <a:buChar char="n"/>
        <a:defRPr>
          <a:solidFill>
            <a:schemeClr val="tx1"/>
          </a:solidFill>
          <a:latin typeface="+mn-lt"/>
        </a:defRPr>
      </a:lvl3pPr>
      <a:lvl4pPr marL="1600200" indent="-228600" algn="l" rtl="0" eaLnBrk="0" fontAlgn="base" hangingPunct="0">
        <a:lnSpc>
          <a:spcPct val="140000"/>
        </a:lnSpc>
        <a:spcBef>
          <a:spcPct val="20000"/>
        </a:spcBef>
        <a:spcAft>
          <a:spcPct val="0"/>
        </a:spcAft>
        <a:buClr>
          <a:schemeClr val="accent2"/>
        </a:buClr>
        <a:buSzPct val="55000"/>
        <a:buFont typeface="Wingdings" pitchFamily="2" charset="2"/>
        <a:buChar char="n"/>
        <a:defRPr sz="1600">
          <a:solidFill>
            <a:schemeClr val="tx1"/>
          </a:solidFill>
          <a:latin typeface="+mn-lt"/>
        </a:defRPr>
      </a:lvl4pPr>
      <a:lvl5pPr marL="2057400" indent="-228600" algn="l" rtl="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mn-lt"/>
        </a:defRPr>
      </a:lvl5pPr>
      <a:lvl6pPr marL="2514600" indent="-228600" algn="l" rtl="0" eaLnBrk="1" fontAlgn="base" hangingPunct="1">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mn-lt"/>
        </a:defRPr>
      </a:lvl6pPr>
      <a:lvl7pPr marL="2971800" indent="-228600" algn="l" rtl="0" eaLnBrk="1" fontAlgn="base" hangingPunct="1">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mn-lt"/>
        </a:defRPr>
      </a:lvl7pPr>
      <a:lvl8pPr marL="3429000" indent="-228600" algn="l" rtl="0" eaLnBrk="1" fontAlgn="base" hangingPunct="1">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mn-lt"/>
        </a:defRPr>
      </a:lvl8pPr>
      <a:lvl9pPr marL="3886200" indent="-228600" algn="l" rtl="0" eaLnBrk="1" fontAlgn="base" hangingPunct="1">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emf"/><Relationship Id="rId3" Type="http://schemas.openxmlformats.org/officeDocument/2006/relationships/notesSlide" Target="../notesSlides/notesSlide12.xml"/><Relationship Id="rId7" Type="http://schemas.openxmlformats.org/officeDocument/2006/relationships/image" Target="../media/image12.emf"/><Relationship Id="rId12" Type="http://schemas.openxmlformats.org/officeDocument/2006/relationships/oleObject" Target="../embeddings/oleObject10.bin"/><Relationship Id="rId17" Type="http://schemas.openxmlformats.org/officeDocument/2006/relationships/image" Target="../media/image17.emf"/><Relationship Id="rId2" Type="http://schemas.openxmlformats.org/officeDocument/2006/relationships/slideLayout" Target="../slideLayouts/slideLayout6.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emf"/><Relationship Id="rId1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emf"/><Relationship Id="rId18" Type="http://schemas.openxmlformats.org/officeDocument/2006/relationships/oleObject" Target="../embeddings/oleObject22.bin"/><Relationship Id="rId3" Type="http://schemas.openxmlformats.org/officeDocument/2006/relationships/notesSlide" Target="../notesSlides/notesSlide18.xml"/><Relationship Id="rId21" Type="http://schemas.openxmlformats.org/officeDocument/2006/relationships/image" Target="../media/image27.emf"/><Relationship Id="rId7" Type="http://schemas.openxmlformats.org/officeDocument/2006/relationships/image" Target="../media/image20.emf"/><Relationship Id="rId12" Type="http://schemas.openxmlformats.org/officeDocument/2006/relationships/oleObject" Target="../embeddings/oleObject19.bin"/><Relationship Id="rId17" Type="http://schemas.openxmlformats.org/officeDocument/2006/relationships/image" Target="../media/image25.emf"/><Relationship Id="rId2" Type="http://schemas.openxmlformats.org/officeDocument/2006/relationships/slideLayout" Target="../slideLayouts/slideLayout6.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2.emf"/><Relationship Id="rId5" Type="http://schemas.openxmlformats.org/officeDocument/2006/relationships/image" Target="../media/image19.emf"/><Relationship Id="rId15" Type="http://schemas.openxmlformats.org/officeDocument/2006/relationships/image" Target="../media/image24.emf"/><Relationship Id="rId10" Type="http://schemas.openxmlformats.org/officeDocument/2006/relationships/oleObject" Target="../embeddings/oleObject18.bin"/><Relationship Id="rId19" Type="http://schemas.openxmlformats.org/officeDocument/2006/relationships/image" Target="../media/image26.emf"/><Relationship Id="rId4" Type="http://schemas.openxmlformats.org/officeDocument/2006/relationships/oleObject" Target="../embeddings/oleObject15.bin"/><Relationship Id="rId9" Type="http://schemas.openxmlformats.org/officeDocument/2006/relationships/image" Target="../media/image21.emf"/><Relationship Id="rId1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3.emf"/><Relationship Id="rId18" Type="http://schemas.openxmlformats.org/officeDocument/2006/relationships/oleObject" Target="../embeddings/oleObject32.bin"/><Relationship Id="rId3" Type="http://schemas.openxmlformats.org/officeDocument/2006/relationships/notesSlide" Target="../notesSlides/notesSlide20.xml"/><Relationship Id="rId21" Type="http://schemas.openxmlformats.org/officeDocument/2006/relationships/image" Target="../media/image37.emf"/><Relationship Id="rId7" Type="http://schemas.openxmlformats.org/officeDocument/2006/relationships/image" Target="../media/image30.emf"/><Relationship Id="rId12" Type="http://schemas.openxmlformats.org/officeDocument/2006/relationships/oleObject" Target="../embeddings/oleObject29.bin"/><Relationship Id="rId17" Type="http://schemas.openxmlformats.org/officeDocument/2006/relationships/image" Target="../media/image35.emf"/><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oleObject" Target="../embeddings/oleObject28.bin"/><Relationship Id="rId19" Type="http://schemas.openxmlformats.org/officeDocument/2006/relationships/image" Target="../media/image36.emf"/><Relationship Id="rId4" Type="http://schemas.openxmlformats.org/officeDocument/2006/relationships/oleObject" Target="../embeddings/oleObject25.bin"/><Relationship Id="rId9" Type="http://schemas.openxmlformats.org/officeDocument/2006/relationships/image" Target="../media/image31.emf"/><Relationship Id="rId1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3.emf"/><Relationship Id="rId18" Type="http://schemas.openxmlformats.org/officeDocument/2006/relationships/oleObject" Target="../embeddings/oleObject43.bin"/><Relationship Id="rId26" Type="http://schemas.openxmlformats.org/officeDocument/2006/relationships/oleObject" Target="../embeddings/oleObject47.bin"/><Relationship Id="rId3" Type="http://schemas.openxmlformats.org/officeDocument/2006/relationships/notesSlide" Target="../notesSlides/notesSlide23.xml"/><Relationship Id="rId21" Type="http://schemas.openxmlformats.org/officeDocument/2006/relationships/image" Target="../media/image29.emf"/><Relationship Id="rId7" Type="http://schemas.openxmlformats.org/officeDocument/2006/relationships/image" Target="../media/image41.emf"/><Relationship Id="rId12" Type="http://schemas.openxmlformats.org/officeDocument/2006/relationships/oleObject" Target="../embeddings/oleObject40.bin"/><Relationship Id="rId17" Type="http://schemas.openxmlformats.org/officeDocument/2006/relationships/image" Target="../media/image35.emf"/><Relationship Id="rId25" Type="http://schemas.openxmlformats.org/officeDocument/2006/relationships/image" Target="../media/image45.emf"/><Relationship Id="rId2" Type="http://schemas.openxmlformats.org/officeDocument/2006/relationships/slideLayout" Target="../slideLayouts/slideLayout6.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image" Target="../media/image37.emf"/><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43.emf"/><Relationship Id="rId24" Type="http://schemas.openxmlformats.org/officeDocument/2006/relationships/oleObject" Target="../embeddings/oleObject46.bin"/><Relationship Id="rId5" Type="http://schemas.openxmlformats.org/officeDocument/2006/relationships/image" Target="../media/image40.emf"/><Relationship Id="rId15" Type="http://schemas.openxmlformats.org/officeDocument/2006/relationships/image" Target="../media/image34.emf"/><Relationship Id="rId23" Type="http://schemas.openxmlformats.org/officeDocument/2006/relationships/image" Target="../media/image30.emf"/><Relationship Id="rId28" Type="http://schemas.openxmlformats.org/officeDocument/2006/relationships/oleObject" Target="../embeddings/oleObject48.bin"/><Relationship Id="rId10" Type="http://schemas.openxmlformats.org/officeDocument/2006/relationships/oleObject" Target="../embeddings/oleObject39.bin"/><Relationship Id="rId19" Type="http://schemas.openxmlformats.org/officeDocument/2006/relationships/image" Target="../media/image44.emf"/><Relationship Id="rId4" Type="http://schemas.openxmlformats.org/officeDocument/2006/relationships/oleObject" Target="../embeddings/oleObject36.bin"/><Relationship Id="rId9" Type="http://schemas.openxmlformats.org/officeDocument/2006/relationships/image" Target="../media/image42.e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24.xml"/><Relationship Id="rId7" Type="http://schemas.openxmlformats.org/officeDocument/2006/relationships/image" Target="../media/image48.e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51.bin"/><Relationship Id="rId5" Type="http://schemas.openxmlformats.org/officeDocument/2006/relationships/image" Target="../media/image47.emf"/><Relationship Id="rId4"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4.emf"/><Relationship Id="rId18" Type="http://schemas.openxmlformats.org/officeDocument/2006/relationships/oleObject" Target="../embeddings/oleObject59.bin"/><Relationship Id="rId3" Type="http://schemas.openxmlformats.org/officeDocument/2006/relationships/notesSlide" Target="../notesSlides/notesSlide27.xml"/><Relationship Id="rId21" Type="http://schemas.openxmlformats.org/officeDocument/2006/relationships/image" Target="../media/image58.emf"/><Relationship Id="rId7" Type="http://schemas.openxmlformats.org/officeDocument/2006/relationships/image" Target="../media/image51.emf"/><Relationship Id="rId12" Type="http://schemas.openxmlformats.org/officeDocument/2006/relationships/oleObject" Target="../embeddings/oleObject56.bin"/><Relationship Id="rId17" Type="http://schemas.openxmlformats.org/officeDocument/2006/relationships/image" Target="../media/image56.emf"/><Relationship Id="rId2" Type="http://schemas.openxmlformats.org/officeDocument/2006/relationships/slideLayout" Target="../slideLayouts/slideLayout6.xml"/><Relationship Id="rId16" Type="http://schemas.openxmlformats.org/officeDocument/2006/relationships/oleObject" Target="../embeddings/oleObject58.bin"/><Relationship Id="rId20" Type="http://schemas.openxmlformats.org/officeDocument/2006/relationships/oleObject" Target="../embeddings/oleObject60.bin"/><Relationship Id="rId1" Type="http://schemas.openxmlformats.org/officeDocument/2006/relationships/vmlDrawing" Target="../drawings/vmlDrawing12.vml"/><Relationship Id="rId6" Type="http://schemas.openxmlformats.org/officeDocument/2006/relationships/oleObject" Target="../embeddings/oleObject53.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oleObject" Target="../embeddings/oleObject55.bin"/><Relationship Id="rId19" Type="http://schemas.openxmlformats.org/officeDocument/2006/relationships/image" Target="../media/image57.emf"/><Relationship Id="rId4" Type="http://schemas.openxmlformats.org/officeDocument/2006/relationships/oleObject" Target="../embeddings/oleObject52.bin"/><Relationship Id="rId9" Type="http://schemas.openxmlformats.org/officeDocument/2006/relationships/image" Target="../media/image52.emf"/><Relationship Id="rId14" Type="http://schemas.openxmlformats.org/officeDocument/2006/relationships/oleObject" Target="../embeddings/oleObject5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58.emf"/><Relationship Id="rId3" Type="http://schemas.openxmlformats.org/officeDocument/2006/relationships/notesSlide" Target="../notesSlides/notesSlide28.xml"/><Relationship Id="rId7" Type="http://schemas.openxmlformats.org/officeDocument/2006/relationships/image" Target="../media/image53.emf"/><Relationship Id="rId12" Type="http://schemas.openxmlformats.org/officeDocument/2006/relationships/oleObject" Target="../embeddings/oleObject6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62.bin"/><Relationship Id="rId11" Type="http://schemas.openxmlformats.org/officeDocument/2006/relationships/image" Target="../media/image55.emf"/><Relationship Id="rId5" Type="http://schemas.openxmlformats.org/officeDocument/2006/relationships/image" Target="../media/image52.emf"/><Relationship Id="rId15" Type="http://schemas.openxmlformats.org/officeDocument/2006/relationships/image" Target="../media/image59.e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54.emf"/><Relationship Id="rId14" Type="http://schemas.openxmlformats.org/officeDocument/2006/relationships/oleObject" Target="../embeddings/oleObject6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53.emf"/><Relationship Id="rId18" Type="http://schemas.openxmlformats.org/officeDocument/2006/relationships/oleObject" Target="../embeddings/oleObject74.bin"/><Relationship Id="rId3" Type="http://schemas.openxmlformats.org/officeDocument/2006/relationships/notesSlide" Target="../notesSlides/notesSlide30.xml"/><Relationship Id="rId21" Type="http://schemas.openxmlformats.org/officeDocument/2006/relationships/image" Target="../media/image57.emf"/><Relationship Id="rId7" Type="http://schemas.openxmlformats.org/officeDocument/2006/relationships/image" Target="../media/image61.emf"/><Relationship Id="rId12" Type="http://schemas.openxmlformats.org/officeDocument/2006/relationships/oleObject" Target="../embeddings/oleObject71.bin"/><Relationship Id="rId17" Type="http://schemas.openxmlformats.org/officeDocument/2006/relationships/image" Target="../media/image55.emf"/><Relationship Id="rId25" Type="http://schemas.openxmlformats.org/officeDocument/2006/relationships/image" Target="../media/image62.emf"/><Relationship Id="rId2" Type="http://schemas.openxmlformats.org/officeDocument/2006/relationships/slideLayout" Target="../slideLayouts/slideLayout6.xml"/><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68.bin"/><Relationship Id="rId11" Type="http://schemas.openxmlformats.org/officeDocument/2006/relationships/image" Target="../media/image52.emf"/><Relationship Id="rId24" Type="http://schemas.openxmlformats.org/officeDocument/2006/relationships/oleObject" Target="../embeddings/oleObject77.bin"/><Relationship Id="rId5" Type="http://schemas.openxmlformats.org/officeDocument/2006/relationships/image" Target="../media/image60.emf"/><Relationship Id="rId15" Type="http://schemas.openxmlformats.org/officeDocument/2006/relationships/image" Target="../media/image54.emf"/><Relationship Id="rId23" Type="http://schemas.openxmlformats.org/officeDocument/2006/relationships/image" Target="../media/image58.emf"/><Relationship Id="rId10" Type="http://schemas.openxmlformats.org/officeDocument/2006/relationships/oleObject" Target="../embeddings/oleObject70.bin"/><Relationship Id="rId19" Type="http://schemas.openxmlformats.org/officeDocument/2006/relationships/image" Target="../media/image56.emf"/><Relationship Id="rId4" Type="http://schemas.openxmlformats.org/officeDocument/2006/relationships/oleObject" Target="../embeddings/oleObject67.bin"/><Relationship Id="rId9" Type="http://schemas.openxmlformats.org/officeDocument/2006/relationships/image" Target="../media/image50.emf"/><Relationship Id="rId14" Type="http://schemas.openxmlformats.org/officeDocument/2006/relationships/oleObject" Target="../embeddings/oleObject72.bin"/><Relationship Id="rId22" Type="http://schemas.openxmlformats.org/officeDocument/2006/relationships/oleObject" Target="../embeddings/oleObject76.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63.emf"/><Relationship Id="rId4" Type="http://schemas.openxmlformats.org/officeDocument/2006/relationships/oleObject" Target="../embeddings/oleObject78.bin"/></Relationships>
</file>

<file path=ppt/slides/_rels/slide39.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3" Type="http://schemas.openxmlformats.org/officeDocument/2006/relationships/notesSlide" Target="../notesSlides/notesSlide4.xml"/><Relationship Id="rId7" Type="http://schemas.openxmlformats.org/officeDocument/2006/relationships/image" Target="../media/image3.e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9.emf"/></Relationships>
</file>

<file path=ppt/slides/_rels/slide43.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1.emf"/><Relationship Id="rId5" Type="http://schemas.openxmlformats.org/officeDocument/2006/relationships/oleObject" Target="../embeddings/oleObject81.bin"/><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77.emf"/><Relationship Id="rId18" Type="http://schemas.openxmlformats.org/officeDocument/2006/relationships/oleObject" Target="../embeddings/oleObject91.bin"/><Relationship Id="rId3" Type="http://schemas.openxmlformats.org/officeDocument/2006/relationships/notesSlide" Target="../notesSlides/notesSlide34.xml"/><Relationship Id="rId21" Type="http://schemas.openxmlformats.org/officeDocument/2006/relationships/image" Target="../media/image81.emf"/><Relationship Id="rId7" Type="http://schemas.openxmlformats.org/officeDocument/2006/relationships/image" Target="../media/image52.emf"/><Relationship Id="rId12" Type="http://schemas.openxmlformats.org/officeDocument/2006/relationships/oleObject" Target="../embeddings/oleObject88.bin"/><Relationship Id="rId17" Type="http://schemas.openxmlformats.org/officeDocument/2006/relationships/image" Target="../media/image79.emf"/><Relationship Id="rId2" Type="http://schemas.openxmlformats.org/officeDocument/2006/relationships/slideLayout" Target="../slideLayouts/slideLayout6.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vmlDrawing" Target="../drawings/vmlDrawing18.vml"/><Relationship Id="rId6" Type="http://schemas.openxmlformats.org/officeDocument/2006/relationships/oleObject" Target="../embeddings/oleObject85.bin"/><Relationship Id="rId11" Type="http://schemas.openxmlformats.org/officeDocument/2006/relationships/image" Target="../media/image76.emf"/><Relationship Id="rId5" Type="http://schemas.openxmlformats.org/officeDocument/2006/relationships/image" Target="../media/image74.emf"/><Relationship Id="rId15" Type="http://schemas.openxmlformats.org/officeDocument/2006/relationships/image" Target="../media/image78.emf"/><Relationship Id="rId10" Type="http://schemas.openxmlformats.org/officeDocument/2006/relationships/oleObject" Target="../embeddings/oleObject87.bin"/><Relationship Id="rId19" Type="http://schemas.openxmlformats.org/officeDocument/2006/relationships/image" Target="../media/image80.emf"/><Relationship Id="rId4" Type="http://schemas.openxmlformats.org/officeDocument/2006/relationships/oleObject" Target="../embeddings/oleObject84.bin"/><Relationship Id="rId9" Type="http://schemas.openxmlformats.org/officeDocument/2006/relationships/image" Target="../media/image75.emf"/><Relationship Id="rId1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notesSlide" Target="../notesSlides/notesSlide35.xml"/><Relationship Id="rId7" Type="http://schemas.openxmlformats.org/officeDocument/2006/relationships/image" Target="../media/image83.e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94.bin"/><Relationship Id="rId5" Type="http://schemas.openxmlformats.org/officeDocument/2006/relationships/image" Target="../media/image82.emf"/><Relationship Id="rId4" Type="http://schemas.openxmlformats.org/officeDocument/2006/relationships/oleObject" Target="../embeddings/oleObject93.bin"/><Relationship Id="rId9" Type="http://schemas.openxmlformats.org/officeDocument/2006/relationships/image" Target="../media/image84.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85.emf"/><Relationship Id="rId4" Type="http://schemas.openxmlformats.org/officeDocument/2006/relationships/oleObject" Target="../embeddings/oleObject9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86.emf"/><Relationship Id="rId4" Type="http://schemas.openxmlformats.org/officeDocument/2006/relationships/oleObject" Target="../embeddings/oleObject97.bin"/></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8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notesSlide" Target="../notesSlides/notesSlide44.xml"/><Relationship Id="rId7" Type="http://schemas.openxmlformats.org/officeDocument/2006/relationships/image" Target="../media/image92.e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100.bin"/><Relationship Id="rId5" Type="http://schemas.openxmlformats.org/officeDocument/2006/relationships/image" Target="../media/image91.emf"/><Relationship Id="rId4" Type="http://schemas.openxmlformats.org/officeDocument/2006/relationships/oleObject" Target="../embeddings/oleObject99.bin"/><Relationship Id="rId9" Type="http://schemas.openxmlformats.org/officeDocument/2006/relationships/image" Target="../media/image93.emf"/></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95.emf"/><Relationship Id="rId4" Type="http://schemas.openxmlformats.org/officeDocument/2006/relationships/oleObject" Target="../embeddings/oleObject102.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9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a:extLst>
              <a:ext uri="{FF2B5EF4-FFF2-40B4-BE49-F238E27FC236}">
                <a16:creationId xmlns:a16="http://schemas.microsoft.com/office/drawing/2014/main" id="{D2BDBE50-3B56-0D4A-B388-092157570DD9}"/>
              </a:ext>
            </a:extLst>
          </p:cNvPr>
          <p:cNvSpPr>
            <a:spLocks noGrp="1" noChangeArrowheads="1"/>
          </p:cNvSpPr>
          <p:nvPr>
            <p:ph type="ctrTitle"/>
          </p:nvPr>
        </p:nvSpPr>
        <p:spPr>
          <a:xfrm>
            <a:off x="614363" y="1692275"/>
            <a:ext cx="7772400" cy="1143000"/>
          </a:xfrm>
        </p:spPr>
        <p:txBody>
          <a:bodyPr/>
          <a:lstStyle/>
          <a:p>
            <a:pPr eaLnBrk="1" hangingPunct="1"/>
            <a:r>
              <a:rPr lang="en-GB" altLang="en-US"/>
              <a:t>Fundamentals of Control Theory</a:t>
            </a:r>
          </a:p>
        </p:txBody>
      </p:sp>
      <p:sp>
        <p:nvSpPr>
          <p:cNvPr id="8194" name="Rectangle 6">
            <a:extLst>
              <a:ext uri="{FF2B5EF4-FFF2-40B4-BE49-F238E27FC236}">
                <a16:creationId xmlns:a16="http://schemas.microsoft.com/office/drawing/2014/main" id="{A8A735E4-D9D3-E342-BE38-C5C3F6A88576}"/>
              </a:ext>
            </a:extLst>
          </p:cNvPr>
          <p:cNvSpPr>
            <a:spLocks noGrp="1" noChangeArrowheads="1"/>
          </p:cNvSpPr>
          <p:nvPr>
            <p:ph type="subTitle" idx="1"/>
          </p:nvPr>
        </p:nvSpPr>
        <p:spPr>
          <a:xfrm>
            <a:off x="1143000" y="6324600"/>
            <a:ext cx="7924800" cy="609600"/>
          </a:xfrm>
        </p:spPr>
        <p:txBody>
          <a:bodyPr/>
          <a:lstStyle/>
          <a:p>
            <a:pPr algn="r" eaLnBrk="1" hangingPunct="1"/>
            <a:r>
              <a:rPr lang="en-US" altLang="en-US" sz="1400"/>
              <a:t>Acknowledgment: Joseph Hellerstein, Sujay Parekh, Chenyang Lu</a:t>
            </a:r>
            <a:endParaRPr lang="en-US" altLang="en-US" sz="1400">
              <a:latin typeface="Courier New" panose="02070309020205020404" pitchFamily="49" charset="0"/>
            </a:endParaRPr>
          </a:p>
        </p:txBody>
      </p:sp>
      <p:sp>
        <p:nvSpPr>
          <p:cNvPr id="8" name="Rectangle 9">
            <a:extLst>
              <a:ext uri="{FF2B5EF4-FFF2-40B4-BE49-F238E27FC236}">
                <a16:creationId xmlns:a16="http://schemas.microsoft.com/office/drawing/2014/main" id="{2C4C443B-3E3C-2849-897F-53B87307A3D5}"/>
              </a:ext>
            </a:extLst>
          </p:cNvPr>
          <p:cNvSpPr txBox="1">
            <a:spLocks noChangeArrowheads="1"/>
          </p:cNvSpPr>
          <p:nvPr/>
        </p:nvSpPr>
        <p:spPr bwMode="auto">
          <a:xfrm>
            <a:off x="685800" y="3276600"/>
            <a:ext cx="3810000" cy="1219200"/>
          </a:xfrm>
          <a:prstGeom prst="rect">
            <a:avLst/>
          </a:prstGeom>
          <a:noFill/>
          <a:ln>
            <a:noFill/>
          </a:ln>
          <a:extLst>
            <a:ext uri="{909E8E84-426E-40dd-AFC4-6F175D3DCCD1}"/>
            <a:ext uri="{91240B29-F687-4f45-9708-019B960494DF}"/>
            <a:ext uri="{FAA26D3D-D897-4be2-8F04-BA451C77F1D7}"/>
          </a:extLst>
        </p:spPr>
        <p:txBody>
          <a:bodyPr/>
          <a:lstStyle>
            <a:lvl1pPr marL="342900" indent="-342900" algn="l" rtl="0" eaLnBrk="0" fontAlgn="base" hangingPunct="0">
              <a:spcBef>
                <a:spcPct val="20000"/>
              </a:spcBef>
              <a:spcAft>
                <a:spcPct val="0"/>
              </a:spcAft>
              <a:buClr>
                <a:schemeClr val="tx1"/>
              </a:buClr>
              <a:buSzPct val="70000"/>
              <a:buFont typeface="Wingdings" charset="0"/>
              <a:defRPr sz="2600">
                <a:solidFill>
                  <a:schemeClr val="bg2"/>
                </a:solidFill>
                <a:latin typeface="+mn-lt"/>
                <a:ea typeface="ＭＳ Ｐゴシック" charset="0"/>
                <a:cs typeface="ＭＳ Ｐゴシック" charset="0"/>
              </a:defRPr>
            </a:lvl1pPr>
            <a:lvl2pPr marL="685800" indent="-228600" algn="l" rtl="0" eaLnBrk="0" fontAlgn="base" hangingPunct="0">
              <a:spcBef>
                <a:spcPct val="20000"/>
              </a:spcBef>
              <a:spcAft>
                <a:spcPct val="0"/>
              </a:spcAft>
              <a:buClr>
                <a:schemeClr val="accent1"/>
              </a:buClr>
              <a:buSzPct val="75000"/>
              <a:buFont typeface="Wingdings" charset="0"/>
              <a:buChar char="l"/>
              <a:defRPr sz="24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a:solidFill>
                  <a:schemeClr val="tx2"/>
                </a:solidFill>
                <a:latin typeface="+mn-lt"/>
                <a:ea typeface="Arial" charset="0"/>
                <a:cs typeface="+mn-cs"/>
              </a:defRPr>
            </a:lvl4pPr>
            <a:lvl5pPr marL="2057400" indent="-228600" algn="l" rtl="0" eaLnBrk="0" fontAlgn="base" hangingPunct="0">
              <a:spcBef>
                <a:spcPct val="20000"/>
              </a:spcBef>
              <a:spcAft>
                <a:spcPct val="0"/>
              </a:spcAft>
              <a:buChar char="•"/>
              <a:defRPr>
                <a:solidFill>
                  <a:schemeClr val="tx2"/>
                </a:solidFill>
                <a:latin typeface="+mn-lt"/>
                <a:ea typeface="Arial" charset="0"/>
                <a:cs typeface="+mn-cs"/>
              </a:defRPr>
            </a:lvl5pPr>
            <a:lvl6pPr marL="2514600" indent="-228600" algn="l" rtl="0" fontAlgn="base">
              <a:spcBef>
                <a:spcPct val="20000"/>
              </a:spcBef>
              <a:spcAft>
                <a:spcPct val="0"/>
              </a:spcAft>
              <a:buChar char="•"/>
              <a:defRPr>
                <a:solidFill>
                  <a:schemeClr val="tx2"/>
                </a:solidFill>
                <a:latin typeface="+mn-lt"/>
                <a:ea typeface="+mn-ea"/>
                <a:cs typeface="+mn-cs"/>
              </a:defRPr>
            </a:lvl6pPr>
            <a:lvl7pPr marL="2971800" indent="-228600" algn="l" rtl="0" fontAlgn="base">
              <a:spcBef>
                <a:spcPct val="20000"/>
              </a:spcBef>
              <a:spcAft>
                <a:spcPct val="0"/>
              </a:spcAft>
              <a:buChar char="•"/>
              <a:defRPr>
                <a:solidFill>
                  <a:schemeClr val="tx2"/>
                </a:solidFill>
                <a:latin typeface="+mn-lt"/>
                <a:ea typeface="+mn-ea"/>
                <a:cs typeface="+mn-cs"/>
              </a:defRPr>
            </a:lvl7pPr>
            <a:lvl8pPr marL="3429000" indent="-228600" algn="l" rtl="0" fontAlgn="base">
              <a:spcBef>
                <a:spcPct val="20000"/>
              </a:spcBef>
              <a:spcAft>
                <a:spcPct val="0"/>
              </a:spcAft>
              <a:buChar char="•"/>
              <a:defRPr>
                <a:solidFill>
                  <a:schemeClr val="tx2"/>
                </a:solidFill>
                <a:latin typeface="+mn-lt"/>
                <a:ea typeface="+mn-ea"/>
                <a:cs typeface="+mn-cs"/>
              </a:defRPr>
            </a:lvl8pPr>
            <a:lvl9pPr marL="3886200" indent="-228600" algn="l" rtl="0" fontAlgn="base">
              <a:spcBef>
                <a:spcPct val="20000"/>
              </a:spcBef>
              <a:spcAft>
                <a:spcPct val="0"/>
              </a:spcAft>
              <a:buChar char="•"/>
              <a:defRPr>
                <a:solidFill>
                  <a:schemeClr val="tx2"/>
                </a:solidFill>
                <a:latin typeface="+mn-lt"/>
                <a:ea typeface="+mn-ea"/>
                <a:cs typeface="+mn-cs"/>
              </a:defRPr>
            </a:lvl9pPr>
          </a:lstStyle>
          <a:p>
            <a:pPr eaLnBrk="1" hangingPunct="1">
              <a:spcBef>
                <a:spcPts val="0"/>
              </a:spcBef>
              <a:spcAft>
                <a:spcPts val="0"/>
              </a:spcAft>
              <a:defRPr/>
            </a:pPr>
            <a:r>
              <a:rPr lang="en-US" altLang="zh-CN" sz="1600" kern="0" dirty="0">
                <a:solidFill>
                  <a:schemeClr val="tx1"/>
                </a:solidFill>
                <a:ea typeface="宋体" panose="02010600030101010101" pitchFamily="2" charset="-122"/>
              </a:rPr>
              <a:t>Hongwei Zhang</a:t>
            </a:r>
          </a:p>
          <a:p>
            <a:pPr eaLnBrk="1" hangingPunct="1">
              <a:spcBef>
                <a:spcPts val="0"/>
              </a:spcBef>
              <a:spcAft>
                <a:spcPts val="0"/>
              </a:spcAft>
              <a:defRPr/>
            </a:pPr>
            <a:r>
              <a:rPr lang="en-US" altLang="zh-CN" sz="1600" kern="0" dirty="0" err="1">
                <a:solidFill>
                  <a:schemeClr val="tx1"/>
                </a:solidFill>
                <a:ea typeface="宋体" panose="02010600030101010101" pitchFamily="2" charset="-122"/>
              </a:rPr>
              <a:t>hongwei@iastate.edu</a:t>
            </a:r>
            <a:r>
              <a:rPr lang="en-US" altLang="zh-CN" sz="1600" kern="0" dirty="0">
                <a:solidFill>
                  <a:schemeClr val="tx1"/>
                </a:solidFill>
                <a:ea typeface="宋体" panose="02010600030101010101" pitchFamily="2" charset="-122"/>
              </a:rPr>
              <a:t>, 515 294 2143</a:t>
            </a:r>
          </a:p>
          <a:p>
            <a:pPr eaLnBrk="1" hangingPunct="1">
              <a:spcBef>
                <a:spcPts val="0"/>
              </a:spcBef>
              <a:spcAft>
                <a:spcPts val="0"/>
              </a:spcAft>
              <a:defRPr/>
            </a:pPr>
            <a:r>
              <a:rPr lang="en-US" altLang="zh-CN" sz="1600" kern="0" dirty="0">
                <a:solidFill>
                  <a:schemeClr val="tx1"/>
                </a:solidFill>
                <a:ea typeface="宋体" panose="02010600030101010101" pitchFamily="2" charset="-122"/>
              </a:rPr>
              <a:t>http://</a:t>
            </a:r>
            <a:r>
              <a:rPr lang="en-US" altLang="zh-CN" sz="1600" kern="0" dirty="0" err="1">
                <a:solidFill>
                  <a:schemeClr val="tx1"/>
                </a:solidFill>
                <a:ea typeface="宋体" panose="02010600030101010101" pitchFamily="2" charset="-122"/>
              </a:rPr>
              <a:t>www.ece.iastate.edu</a:t>
            </a:r>
            <a:r>
              <a:rPr lang="en-US" altLang="zh-CN" sz="1600" kern="0" dirty="0">
                <a:solidFill>
                  <a:schemeClr val="tx1"/>
                </a:solidFill>
                <a:ea typeface="宋体" panose="02010600030101010101" pitchFamily="2" charset="-122"/>
              </a:rPr>
              <a:t>/~</a:t>
            </a:r>
            <a:r>
              <a:rPr lang="en-US" altLang="zh-CN" sz="1600" kern="0" dirty="0" err="1">
                <a:solidFill>
                  <a:schemeClr val="tx1"/>
                </a:solidFill>
                <a:ea typeface="宋体" panose="02010600030101010101" pitchFamily="2" charset="-122"/>
              </a:rPr>
              <a:t>hongwei</a:t>
            </a:r>
            <a:r>
              <a:rPr lang="en-US" altLang="zh-CN" sz="1600" kern="0" dirty="0">
                <a:solidFill>
                  <a:schemeClr val="tx1"/>
                </a:solidFill>
                <a:ea typeface="宋体" panose="02010600030101010101" pitchFamily="2" charset="-122"/>
              </a:rPr>
              <a:t>  </a:t>
            </a:r>
          </a:p>
        </p:txBody>
      </p:sp>
      <p:pic>
        <p:nvPicPr>
          <p:cNvPr id="8196" name="Picture 2">
            <a:extLst>
              <a:ext uri="{FF2B5EF4-FFF2-40B4-BE49-F238E27FC236}">
                <a16:creationId xmlns:a16="http://schemas.microsoft.com/office/drawing/2014/main" id="{1642B8A8-156B-9B49-8D90-F45CFF51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00600"/>
            <a:ext cx="2743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8DED56-16EA-6940-B11E-E922E1CDBD58}"/>
              </a:ext>
            </a:extLst>
          </p:cNvPr>
          <p:cNvSpPr txBox="1"/>
          <p:nvPr/>
        </p:nvSpPr>
        <p:spPr>
          <a:xfrm>
            <a:off x="3175000" y="135467"/>
            <a:ext cx="184731" cy="461665"/>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A039BE1-F579-7C40-9BA8-389952E215B2}"/>
              </a:ext>
            </a:extLst>
          </p:cNvPr>
          <p:cNvSpPr>
            <a:spLocks noGrp="1" noChangeArrowheads="1"/>
          </p:cNvSpPr>
          <p:nvPr>
            <p:ph type="title"/>
          </p:nvPr>
        </p:nvSpPr>
        <p:spPr>
          <a:xfrm>
            <a:off x="228600" y="381000"/>
            <a:ext cx="7793038" cy="1143000"/>
          </a:xfrm>
        </p:spPr>
        <p:txBody>
          <a:bodyPr/>
          <a:lstStyle/>
          <a:p>
            <a:pPr eaLnBrk="1" hangingPunct="1"/>
            <a:r>
              <a:rPr lang="en-US" altLang="en-US" sz="3600"/>
              <a:t>Why feedback control in computing?</a:t>
            </a:r>
            <a:br>
              <a:rPr lang="en-US" altLang="en-US" sz="3600"/>
            </a:br>
            <a:r>
              <a:rPr lang="en-US" altLang="en-US" i="1"/>
              <a:t>We want QoS guarantees</a:t>
            </a:r>
          </a:p>
        </p:txBody>
      </p:sp>
      <p:sp>
        <p:nvSpPr>
          <p:cNvPr id="25602" name="Rectangle 3">
            <a:extLst>
              <a:ext uri="{FF2B5EF4-FFF2-40B4-BE49-F238E27FC236}">
                <a16:creationId xmlns:a16="http://schemas.microsoft.com/office/drawing/2014/main" id="{4D802DE9-5798-4147-9A84-BC514FD2E396}"/>
              </a:ext>
            </a:extLst>
          </p:cNvPr>
          <p:cNvSpPr>
            <a:spLocks noGrp="1" noChangeArrowheads="1"/>
          </p:cNvSpPr>
          <p:nvPr>
            <p:ph type="body" idx="1"/>
          </p:nvPr>
        </p:nvSpPr>
        <p:spPr>
          <a:xfrm>
            <a:off x="304800" y="1828800"/>
            <a:ext cx="8915400" cy="4648200"/>
          </a:xfrm>
        </p:spPr>
        <p:txBody>
          <a:bodyPr/>
          <a:lstStyle/>
          <a:p>
            <a:pPr eaLnBrk="1" hangingPunct="1">
              <a:lnSpc>
                <a:spcPct val="90000"/>
              </a:lnSpc>
            </a:pPr>
            <a:r>
              <a:rPr lang="en-US" altLang="en-US" dirty="0">
                <a:solidFill>
                  <a:srgbClr val="FF0000"/>
                </a:solidFill>
              </a:rPr>
              <a:t>Deeply embedded networks</a:t>
            </a:r>
          </a:p>
          <a:p>
            <a:pPr lvl="1" eaLnBrk="1" hangingPunct="1">
              <a:lnSpc>
                <a:spcPct val="90000"/>
              </a:lnSpc>
            </a:pPr>
            <a:r>
              <a:rPr lang="en-US" altLang="en-US" dirty="0"/>
              <a:t>Report/share vehicle locations every 100ms</a:t>
            </a:r>
          </a:p>
          <a:p>
            <a:pPr lvl="1" eaLnBrk="1" hangingPunct="1">
              <a:lnSpc>
                <a:spcPct val="90000"/>
              </a:lnSpc>
            </a:pPr>
            <a:r>
              <a:rPr lang="en-US" altLang="en-US" dirty="0"/>
              <a:t>Update intruder position every 30sec</a:t>
            </a:r>
          </a:p>
          <a:p>
            <a:pPr lvl="1" eaLnBrk="1" hangingPunct="1">
              <a:lnSpc>
                <a:spcPct val="90000"/>
              </a:lnSpc>
            </a:pPr>
            <a:r>
              <a:rPr lang="en-US" altLang="en-US" dirty="0"/>
              <a:t>Report fire &lt;= 1min</a:t>
            </a:r>
          </a:p>
          <a:p>
            <a:pPr eaLnBrk="1" hangingPunct="1">
              <a:lnSpc>
                <a:spcPct val="90000"/>
              </a:lnSpc>
            </a:pPr>
            <a:r>
              <a:rPr lang="en-US" altLang="en-US" dirty="0"/>
              <a:t>E-business server</a:t>
            </a:r>
          </a:p>
          <a:p>
            <a:pPr lvl="1" eaLnBrk="1" hangingPunct="1">
              <a:lnSpc>
                <a:spcPct val="90000"/>
              </a:lnSpc>
            </a:pPr>
            <a:r>
              <a:rPr lang="en-US" altLang="en-US" dirty="0"/>
              <a:t>Purchase completion time &lt;= 5 sec</a:t>
            </a:r>
          </a:p>
          <a:p>
            <a:pPr lvl="1" eaLnBrk="1" hangingPunct="1">
              <a:lnSpc>
                <a:spcPct val="90000"/>
              </a:lnSpc>
            </a:pPr>
            <a:r>
              <a:rPr lang="en-US" altLang="en-US" dirty="0"/>
              <a:t>Throughput &gt;= 1000 transaction/sec</a:t>
            </a:r>
          </a:p>
          <a:p>
            <a:pPr lvl="1" eaLnBrk="1" hangingPunct="1">
              <a:lnSpc>
                <a:spcPct val="90000"/>
              </a:lnSpc>
            </a:pPr>
            <a:endParaRPr lang="en-US" altLang="en-US" dirty="0"/>
          </a:p>
          <a:p>
            <a:pPr eaLnBrk="1" hangingPunct="1">
              <a:lnSpc>
                <a:spcPct val="90000"/>
              </a:lnSpc>
            </a:pPr>
            <a:r>
              <a:rPr lang="en-US" altLang="en-US" u="sng" dirty="0">
                <a:solidFill>
                  <a:srgbClr val="FF0000"/>
                </a:solidFill>
              </a:rPr>
              <a:t>The challenge:</a:t>
            </a:r>
            <a:r>
              <a:rPr lang="en-US" altLang="en-US" dirty="0">
                <a:solidFill>
                  <a:srgbClr val="FF0000"/>
                </a:solidFill>
              </a:rPr>
              <a:t> </a:t>
            </a:r>
          </a:p>
          <a:p>
            <a:pPr eaLnBrk="1" hangingPunct="1">
              <a:lnSpc>
                <a:spcPct val="90000"/>
              </a:lnSpc>
              <a:buFont typeface="Wingdings" pitchFamily="2" charset="2"/>
              <a:buNone/>
            </a:pPr>
            <a:r>
              <a:rPr lang="en-US" altLang="en-US" dirty="0">
                <a:solidFill>
                  <a:srgbClr val="FF0000"/>
                </a:solidFill>
              </a:rPr>
              <a:t>    provide QoS guarantees in open, unpredictable environments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8B2ABEA5-AD86-ED4A-8570-1D5D3271E7C9}"/>
              </a:ext>
            </a:extLst>
          </p:cNvPr>
          <p:cNvSpPr>
            <a:spLocks noGrp="1" noChangeArrowheads="1"/>
          </p:cNvSpPr>
          <p:nvPr>
            <p:ph type="title"/>
          </p:nvPr>
        </p:nvSpPr>
        <p:spPr>
          <a:xfrm>
            <a:off x="685800" y="303213"/>
            <a:ext cx="8458200" cy="1143000"/>
          </a:xfrm>
        </p:spPr>
        <p:txBody>
          <a:bodyPr/>
          <a:lstStyle/>
          <a:p>
            <a:pPr eaLnBrk="1" hangingPunct="1"/>
            <a:r>
              <a:rPr lang="en-US" altLang="en-US" sz="3600"/>
              <a:t>Advantages of </a:t>
            </a:r>
            <a:r>
              <a:rPr lang="en-US" altLang="en-US" sz="3600" i="1"/>
              <a:t>feedback control theory</a:t>
            </a:r>
          </a:p>
        </p:txBody>
      </p:sp>
      <p:sp>
        <p:nvSpPr>
          <p:cNvPr id="27650" name="Rectangle 3">
            <a:extLst>
              <a:ext uri="{FF2B5EF4-FFF2-40B4-BE49-F238E27FC236}">
                <a16:creationId xmlns:a16="http://schemas.microsoft.com/office/drawing/2014/main" id="{CFEEA613-C10A-AB45-B752-2F9CA334B868}"/>
              </a:ext>
            </a:extLst>
          </p:cNvPr>
          <p:cNvSpPr>
            <a:spLocks noGrp="1" noChangeArrowheads="1"/>
          </p:cNvSpPr>
          <p:nvPr>
            <p:ph type="body" idx="1"/>
          </p:nvPr>
        </p:nvSpPr>
        <p:spPr>
          <a:xfrm>
            <a:off x="685800" y="1885950"/>
            <a:ext cx="8229600" cy="4819650"/>
          </a:xfrm>
        </p:spPr>
        <p:txBody>
          <a:bodyPr/>
          <a:lstStyle/>
          <a:p>
            <a:pPr eaLnBrk="1" hangingPunct="1">
              <a:lnSpc>
                <a:spcPct val="90000"/>
              </a:lnSpc>
            </a:pPr>
            <a:r>
              <a:rPr lang="en-GB" altLang="en-US" dirty="0"/>
              <a:t>Systematic approach to analysis and design</a:t>
            </a:r>
          </a:p>
          <a:p>
            <a:pPr lvl="1" eaLnBrk="1" hangingPunct="1">
              <a:lnSpc>
                <a:spcPct val="90000"/>
              </a:lnSpc>
            </a:pPr>
            <a:r>
              <a:rPr lang="en-GB" altLang="en-US" sz="2400" dirty="0"/>
              <a:t>Transient response</a:t>
            </a:r>
          </a:p>
          <a:p>
            <a:pPr lvl="1" eaLnBrk="1" hangingPunct="1">
              <a:lnSpc>
                <a:spcPct val="90000"/>
              </a:lnSpc>
            </a:pPr>
            <a:r>
              <a:rPr lang="en-GB" altLang="en-US" sz="2400" dirty="0"/>
              <a:t>Consider sampling times, control frequency</a:t>
            </a:r>
          </a:p>
          <a:p>
            <a:pPr lvl="1" eaLnBrk="1" hangingPunct="1">
              <a:lnSpc>
                <a:spcPct val="90000"/>
              </a:lnSpc>
            </a:pPr>
            <a:r>
              <a:rPr lang="en-GB" altLang="en-US" sz="2400" dirty="0"/>
              <a:t>Taxonomy of basic controls; </a:t>
            </a:r>
          </a:p>
          <a:p>
            <a:pPr lvl="1" eaLnBrk="1" hangingPunct="1">
              <a:lnSpc>
                <a:spcPct val="90000"/>
              </a:lnSpc>
              <a:buNone/>
            </a:pPr>
            <a:r>
              <a:rPr lang="en-GB" altLang="en-US" sz="2400" dirty="0"/>
              <a:t>   Select controller based on desired characteristics</a:t>
            </a:r>
          </a:p>
          <a:p>
            <a:pPr eaLnBrk="1" hangingPunct="1">
              <a:lnSpc>
                <a:spcPct val="90000"/>
              </a:lnSpc>
            </a:pPr>
            <a:r>
              <a:rPr lang="en-GB" altLang="en-US" dirty="0"/>
              <a:t>Predict system response to some input</a:t>
            </a:r>
          </a:p>
          <a:p>
            <a:pPr lvl="1" eaLnBrk="1" hangingPunct="1">
              <a:lnSpc>
                <a:spcPct val="90000"/>
              </a:lnSpc>
            </a:pPr>
            <a:r>
              <a:rPr lang="en-GB" altLang="en-US" sz="2400" dirty="0"/>
              <a:t>Speed of response (e.g., adjust to workload changes)</a:t>
            </a:r>
          </a:p>
          <a:p>
            <a:pPr lvl="1" eaLnBrk="1" hangingPunct="1">
              <a:lnSpc>
                <a:spcPct val="90000"/>
              </a:lnSpc>
            </a:pPr>
            <a:r>
              <a:rPr lang="en-GB" altLang="en-US" sz="2400" dirty="0"/>
              <a:t>Oscillations (variability)</a:t>
            </a:r>
          </a:p>
          <a:p>
            <a:pPr eaLnBrk="1" hangingPunct="1">
              <a:lnSpc>
                <a:spcPct val="90000"/>
              </a:lnSpc>
            </a:pPr>
            <a:r>
              <a:rPr lang="en-GB" altLang="en-US" dirty="0"/>
              <a:t>Approaches to assessing stability and limit cycles</a:t>
            </a:r>
            <a:endParaRPr lang="en-US"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50E34-C24F-B143-AADC-9F3EE2612700}"/>
              </a:ext>
            </a:extLst>
          </p:cNvPr>
          <p:cNvSpPr>
            <a:spLocks noGrp="1"/>
          </p:cNvSpPr>
          <p:nvPr>
            <p:ph idx="1"/>
          </p:nvPr>
        </p:nvSpPr>
        <p:spPr/>
        <p:txBody>
          <a:bodyPr/>
          <a:lstStyle/>
          <a:p>
            <a:r>
              <a:rPr lang="en-US" dirty="0"/>
              <a:t>In comparison</a:t>
            </a:r>
          </a:p>
          <a:p>
            <a:pPr lvl="1" eaLnBrk="1" hangingPunct="1">
              <a:lnSpc>
                <a:spcPct val="90000"/>
              </a:lnSpc>
            </a:pPr>
            <a:r>
              <a:rPr lang="en-US" altLang="en-US" sz="2400" dirty="0"/>
              <a:t>Adaptive resource management </a:t>
            </a:r>
            <a:r>
              <a:rPr lang="en-US" altLang="en-US" sz="2400" i="1" dirty="0"/>
              <a:t>heuristics</a:t>
            </a:r>
          </a:p>
          <a:p>
            <a:pPr lvl="2" eaLnBrk="1" hangingPunct="1">
              <a:lnSpc>
                <a:spcPct val="90000"/>
              </a:lnSpc>
            </a:pPr>
            <a:r>
              <a:rPr lang="en-US" altLang="en-US" sz="2200" dirty="0"/>
              <a:t>L</a:t>
            </a:r>
            <a:r>
              <a:rPr lang="en-US" altLang="en-US" sz="2200" dirty="0">
                <a:cs typeface="Times New Roman" panose="02020603050405020304" pitchFamily="18" charset="0"/>
              </a:rPr>
              <a:t>aborious design/tuning/testing iterations </a:t>
            </a:r>
          </a:p>
          <a:p>
            <a:pPr lvl="2" eaLnBrk="1" hangingPunct="1">
              <a:lnSpc>
                <a:spcPct val="90000"/>
              </a:lnSpc>
            </a:pPr>
            <a:r>
              <a:rPr lang="en-US" altLang="en-US" sz="2200" dirty="0">
                <a:cs typeface="Times New Roman" panose="02020603050405020304" pitchFamily="18" charset="0"/>
              </a:rPr>
              <a:t>N</a:t>
            </a:r>
            <a:r>
              <a:rPr lang="en-US" altLang="en-US" sz="2200" dirty="0">
                <a:cs typeface="Times New Roman" panose="02020603050405020304" pitchFamily="18" charset="0"/>
                <a:sym typeface="Wingdings" pitchFamily="2" charset="2"/>
              </a:rPr>
              <a:t>ot enough confidence in face of untested workload</a:t>
            </a:r>
            <a:endParaRPr lang="en-US" altLang="en-US" sz="2200" dirty="0"/>
          </a:p>
          <a:p>
            <a:pPr lvl="1" eaLnBrk="1" hangingPunct="1">
              <a:lnSpc>
                <a:spcPct val="90000"/>
              </a:lnSpc>
            </a:pPr>
            <a:r>
              <a:rPr lang="en-US" altLang="en-US" sz="2400" i="1" dirty="0"/>
              <a:t>Queuing theory</a:t>
            </a:r>
          </a:p>
          <a:p>
            <a:pPr lvl="2" eaLnBrk="1" hangingPunct="1">
              <a:lnSpc>
                <a:spcPct val="90000"/>
              </a:lnSpc>
            </a:pPr>
            <a:r>
              <a:rPr lang="en-US" altLang="en-US" sz="2200" dirty="0"/>
              <a:t>Doesn’t handle feedbacks</a:t>
            </a:r>
          </a:p>
          <a:p>
            <a:pPr lvl="2" eaLnBrk="1" hangingPunct="1">
              <a:lnSpc>
                <a:spcPct val="90000"/>
              </a:lnSpc>
            </a:pPr>
            <a:r>
              <a:rPr lang="en-US" altLang="en-US" sz="2200" dirty="0"/>
              <a:t>Not good at characterizing transient behavior in overload</a:t>
            </a:r>
          </a:p>
          <a:p>
            <a:endParaRPr lang="en-US" dirty="0"/>
          </a:p>
        </p:txBody>
      </p:sp>
    </p:spTree>
    <p:extLst>
      <p:ext uri="{BB962C8B-B14F-4D97-AF65-F5344CB8AC3E}">
        <p14:creationId xmlns:p14="http://schemas.microsoft.com/office/powerpoint/2010/main" val="314040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6">
            <a:extLst>
              <a:ext uri="{FF2B5EF4-FFF2-40B4-BE49-F238E27FC236}">
                <a16:creationId xmlns:a16="http://schemas.microsoft.com/office/drawing/2014/main" id="{69F4ECA5-8AA3-9648-BE36-DD92A2A31BF8}"/>
              </a:ext>
            </a:extLst>
          </p:cNvPr>
          <p:cNvSpPr>
            <a:spLocks noGrp="1" noChangeArrowheads="1"/>
          </p:cNvSpPr>
          <p:nvPr>
            <p:ph type="title"/>
          </p:nvPr>
        </p:nvSpPr>
        <p:spPr>
          <a:xfrm>
            <a:off x="674688" y="23813"/>
            <a:ext cx="7794625" cy="1143000"/>
          </a:xfrm>
        </p:spPr>
        <p:txBody>
          <a:bodyPr/>
          <a:lstStyle/>
          <a:p>
            <a:pPr eaLnBrk="1" hangingPunct="1"/>
            <a:r>
              <a:rPr lang="en-GB" altLang="en-US"/>
              <a:t>Example: </a:t>
            </a:r>
            <a:br>
              <a:rPr lang="en-GB" altLang="en-US"/>
            </a:br>
            <a:r>
              <a:rPr lang="en-GB" altLang="en-US"/>
              <a:t>Control &amp; Response in an Email Server</a:t>
            </a:r>
          </a:p>
        </p:txBody>
      </p:sp>
      <p:sp>
        <p:nvSpPr>
          <p:cNvPr id="30722" name="Slide Number Placeholder 5">
            <a:extLst>
              <a:ext uri="{FF2B5EF4-FFF2-40B4-BE49-F238E27FC236}">
                <a16:creationId xmlns:a16="http://schemas.microsoft.com/office/drawing/2014/main" id="{E1B75640-5CF3-A648-93E8-016DBC3548DE}"/>
              </a:ext>
            </a:extLst>
          </p:cNvPr>
          <p:cNvSpPr>
            <a:spLocks noGrp="1"/>
          </p:cNvSpPr>
          <p:nvPr>
            <p:ph type="sldNum" sz="quarter" idx="4294967295"/>
          </p:nvPr>
        </p:nvSpPr>
        <p:spPr bwMode="auto">
          <a:xfrm>
            <a:off x="7239000" y="63246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fld id="{F4EF67C1-035B-FA49-9151-B965AD22F6BE}" type="slidenum">
              <a:rPr lang="en-US" altLang="en-US"/>
              <a:pPr eaLnBrk="1" hangingPunct="1">
                <a:lnSpc>
                  <a:spcPct val="100000"/>
                </a:lnSpc>
                <a:spcBef>
                  <a:spcPct val="0"/>
                </a:spcBef>
                <a:spcAft>
                  <a:spcPct val="0"/>
                </a:spcAft>
                <a:buClrTx/>
                <a:buSzTx/>
                <a:buFontTx/>
                <a:buNone/>
              </a:pPr>
              <a:t>13</a:t>
            </a:fld>
            <a:endParaRPr lang="en-US" altLang="en-US"/>
          </a:p>
        </p:txBody>
      </p:sp>
      <p:pic>
        <p:nvPicPr>
          <p:cNvPr id="30723" name="Picture 10" descr="C:\homes\sujay\Adaptive\papers\im2001\ki1_d2.bmp">
            <a:extLst>
              <a:ext uri="{FF2B5EF4-FFF2-40B4-BE49-F238E27FC236}">
                <a16:creationId xmlns:a16="http://schemas.microsoft.com/office/drawing/2014/main" id="{0D1C6C3E-12A8-4542-AB1F-51F50164F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C:\homes\sujay\Adaptive\papers\im2001\ki0.1_d0.bmp">
            <a:extLst>
              <a:ext uri="{FF2B5EF4-FFF2-40B4-BE49-F238E27FC236}">
                <a16:creationId xmlns:a16="http://schemas.microsoft.com/office/drawing/2014/main" id="{CDEB3C40-C8E7-5144-8A6E-F9A683347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descr="C:\homes\sujay\Adaptive\papers\im2001\ki50_d0.bmp">
            <a:extLst>
              <a:ext uri="{FF2B5EF4-FFF2-40B4-BE49-F238E27FC236}">
                <a16:creationId xmlns:a16="http://schemas.microsoft.com/office/drawing/2014/main" id="{EA6F3B1D-952E-984C-BE61-F426652C4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16388"/>
            <a:ext cx="36560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C:\homes\sujay\Adaptive\papers\im2001\ki1_d0.bmp">
            <a:extLst>
              <a:ext uri="{FF2B5EF4-FFF2-40B4-BE49-F238E27FC236}">
                <a16:creationId xmlns:a16="http://schemas.microsoft.com/office/drawing/2014/main" id="{DFBF4047-0346-AF4F-96C2-57A3A3ED1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Line 13">
            <a:extLst>
              <a:ext uri="{FF2B5EF4-FFF2-40B4-BE49-F238E27FC236}">
                <a16:creationId xmlns:a16="http://schemas.microsoft.com/office/drawing/2014/main" id="{74E2614B-432C-D14A-B7B3-AC310C2CD01D}"/>
              </a:ext>
            </a:extLst>
          </p:cNvPr>
          <p:cNvSpPr>
            <a:spLocks noChangeShapeType="1"/>
          </p:cNvSpPr>
          <p:nvPr/>
        </p:nvSpPr>
        <p:spPr bwMode="auto">
          <a:xfrm>
            <a:off x="620713" y="4157663"/>
            <a:ext cx="82296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0728" name="Line 14">
            <a:extLst>
              <a:ext uri="{FF2B5EF4-FFF2-40B4-BE49-F238E27FC236}">
                <a16:creationId xmlns:a16="http://schemas.microsoft.com/office/drawing/2014/main" id="{BE97B989-4BE2-6E46-A5FD-8AE95BD28966}"/>
              </a:ext>
            </a:extLst>
          </p:cNvPr>
          <p:cNvSpPr>
            <a:spLocks noChangeShapeType="1"/>
          </p:cNvSpPr>
          <p:nvPr/>
        </p:nvSpPr>
        <p:spPr bwMode="auto">
          <a:xfrm>
            <a:off x="4648200" y="1295400"/>
            <a:ext cx="0" cy="556260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0729" name="Text Box 19">
            <a:extLst>
              <a:ext uri="{FF2B5EF4-FFF2-40B4-BE49-F238E27FC236}">
                <a16:creationId xmlns:a16="http://schemas.microsoft.com/office/drawing/2014/main" id="{658D0885-BE26-124A-B934-0274A8BCE53B}"/>
              </a:ext>
            </a:extLst>
          </p:cNvPr>
          <p:cNvSpPr txBox="1">
            <a:spLocks noChangeArrowheads="1"/>
          </p:cNvSpPr>
          <p:nvPr/>
        </p:nvSpPr>
        <p:spPr bwMode="auto">
          <a:xfrm>
            <a:off x="1660525" y="2895600"/>
            <a:ext cx="1069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Control</a:t>
            </a:r>
          </a:p>
          <a:p>
            <a:pPr eaLnBrk="1" hangingPunct="1">
              <a:lnSpc>
                <a:spcPct val="100000"/>
              </a:lnSpc>
              <a:spcBef>
                <a:spcPct val="0"/>
              </a:spcBef>
              <a:spcAft>
                <a:spcPct val="0"/>
              </a:spcAft>
              <a:buClrTx/>
              <a:buSzTx/>
              <a:buFontTx/>
              <a:buNone/>
            </a:pPr>
            <a:r>
              <a:rPr lang="en-US" altLang="en-US" sz="1400"/>
              <a:t>(MaxUsers)</a:t>
            </a:r>
          </a:p>
        </p:txBody>
      </p:sp>
      <p:sp>
        <p:nvSpPr>
          <p:cNvPr id="30730" name="Text Box 20">
            <a:extLst>
              <a:ext uri="{FF2B5EF4-FFF2-40B4-BE49-F238E27FC236}">
                <a16:creationId xmlns:a16="http://schemas.microsoft.com/office/drawing/2014/main" id="{90A32926-215A-A942-A8C8-8E669D0D156C}"/>
              </a:ext>
            </a:extLst>
          </p:cNvPr>
          <p:cNvSpPr txBox="1">
            <a:spLocks noChangeArrowheads="1"/>
          </p:cNvSpPr>
          <p:nvPr/>
        </p:nvSpPr>
        <p:spPr bwMode="auto">
          <a:xfrm>
            <a:off x="1676400" y="1752600"/>
            <a:ext cx="134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Response</a:t>
            </a:r>
          </a:p>
          <a:p>
            <a:pPr eaLnBrk="1" hangingPunct="1">
              <a:lnSpc>
                <a:spcPct val="100000"/>
              </a:lnSpc>
              <a:spcBef>
                <a:spcPct val="0"/>
              </a:spcBef>
              <a:spcAft>
                <a:spcPct val="0"/>
              </a:spcAft>
              <a:buClrTx/>
              <a:buSzTx/>
              <a:buFontTx/>
              <a:buNone/>
            </a:pPr>
            <a:r>
              <a:rPr lang="en-US" altLang="en-US" sz="1400"/>
              <a:t>(queue length)</a:t>
            </a:r>
          </a:p>
        </p:txBody>
      </p:sp>
      <p:sp>
        <p:nvSpPr>
          <p:cNvPr id="30731" name="Oval 21">
            <a:extLst>
              <a:ext uri="{FF2B5EF4-FFF2-40B4-BE49-F238E27FC236}">
                <a16:creationId xmlns:a16="http://schemas.microsoft.com/office/drawing/2014/main" id="{0CE2B1D6-5359-5D4A-B773-F8A9C1DEFABE}"/>
              </a:ext>
            </a:extLst>
          </p:cNvPr>
          <p:cNvSpPr>
            <a:spLocks noChangeArrowheads="1"/>
          </p:cNvSpPr>
          <p:nvPr/>
        </p:nvSpPr>
        <p:spPr bwMode="auto">
          <a:xfrm>
            <a:off x="0" y="25146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Good</a:t>
            </a:r>
          </a:p>
        </p:txBody>
      </p:sp>
      <p:sp>
        <p:nvSpPr>
          <p:cNvPr id="30732" name="Oval 22">
            <a:extLst>
              <a:ext uri="{FF2B5EF4-FFF2-40B4-BE49-F238E27FC236}">
                <a16:creationId xmlns:a16="http://schemas.microsoft.com/office/drawing/2014/main" id="{F526714A-68B2-AA4B-B6BF-2C1C1CBD90DC}"/>
              </a:ext>
            </a:extLst>
          </p:cNvPr>
          <p:cNvSpPr>
            <a:spLocks noChangeArrowheads="1"/>
          </p:cNvSpPr>
          <p:nvPr/>
        </p:nvSpPr>
        <p:spPr bwMode="auto">
          <a:xfrm>
            <a:off x="0" y="51054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Slow</a:t>
            </a:r>
          </a:p>
        </p:txBody>
      </p:sp>
      <p:sp>
        <p:nvSpPr>
          <p:cNvPr id="30733" name="Oval 23">
            <a:extLst>
              <a:ext uri="{FF2B5EF4-FFF2-40B4-BE49-F238E27FC236}">
                <a16:creationId xmlns:a16="http://schemas.microsoft.com/office/drawing/2014/main" id="{96A422D3-BACF-F94C-B2E7-92AD518C1772}"/>
              </a:ext>
            </a:extLst>
          </p:cNvPr>
          <p:cNvSpPr>
            <a:spLocks noChangeArrowheads="1"/>
          </p:cNvSpPr>
          <p:nvPr/>
        </p:nvSpPr>
        <p:spPr bwMode="auto">
          <a:xfrm>
            <a:off x="8001000" y="26670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Bad</a:t>
            </a:r>
          </a:p>
        </p:txBody>
      </p:sp>
      <p:sp>
        <p:nvSpPr>
          <p:cNvPr id="30734" name="Oval 24">
            <a:extLst>
              <a:ext uri="{FF2B5EF4-FFF2-40B4-BE49-F238E27FC236}">
                <a16:creationId xmlns:a16="http://schemas.microsoft.com/office/drawing/2014/main" id="{1B9E8779-8B70-AB4F-8107-87BBD4239351}"/>
              </a:ext>
            </a:extLst>
          </p:cNvPr>
          <p:cNvSpPr>
            <a:spLocks noChangeArrowheads="1"/>
          </p:cNvSpPr>
          <p:nvPr/>
        </p:nvSpPr>
        <p:spPr bwMode="auto">
          <a:xfrm>
            <a:off x="8001000" y="52578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Useless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Rectangle 2050">
            <a:extLst>
              <a:ext uri="{FF2B5EF4-FFF2-40B4-BE49-F238E27FC236}">
                <a16:creationId xmlns:a16="http://schemas.microsoft.com/office/drawing/2014/main" id="{64D16FAC-0D6F-B94C-BDA6-060041C24B50}"/>
              </a:ext>
            </a:extLst>
          </p:cNvPr>
          <p:cNvSpPr>
            <a:spLocks noGrp="1" noChangeArrowheads="1"/>
          </p:cNvSpPr>
          <p:nvPr>
            <p:ph type="title"/>
          </p:nvPr>
        </p:nvSpPr>
        <p:spPr>
          <a:xfrm>
            <a:off x="685800" y="152400"/>
            <a:ext cx="8458200" cy="1143000"/>
          </a:xfrm>
        </p:spPr>
        <p:txBody>
          <a:bodyPr/>
          <a:lstStyle/>
          <a:p>
            <a:pPr eaLnBrk="1" hangingPunct="1"/>
            <a:r>
              <a:rPr lang="en-GB" altLang="en-US"/>
              <a:t>Examples of </a:t>
            </a:r>
            <a:br>
              <a:rPr lang="en-GB" altLang="en-US"/>
            </a:br>
            <a:r>
              <a:rPr lang="en-GB" altLang="en-US"/>
              <a:t>applying control theory in computing systems</a:t>
            </a:r>
          </a:p>
        </p:txBody>
      </p:sp>
      <p:sp>
        <p:nvSpPr>
          <p:cNvPr id="32770" name="Rectangle 2051">
            <a:extLst>
              <a:ext uri="{FF2B5EF4-FFF2-40B4-BE49-F238E27FC236}">
                <a16:creationId xmlns:a16="http://schemas.microsoft.com/office/drawing/2014/main" id="{514C7095-C7FD-2E49-8D38-21F408F8DDA7}"/>
              </a:ext>
            </a:extLst>
          </p:cNvPr>
          <p:cNvSpPr>
            <a:spLocks noGrp="1" noChangeArrowheads="1"/>
          </p:cNvSpPr>
          <p:nvPr>
            <p:ph idx="1"/>
          </p:nvPr>
        </p:nvSpPr>
        <p:spPr/>
        <p:txBody>
          <a:bodyPr/>
          <a:lstStyle/>
          <a:p>
            <a:pPr eaLnBrk="1" hangingPunct="1">
              <a:lnSpc>
                <a:spcPct val="100000"/>
              </a:lnSpc>
            </a:pPr>
            <a:r>
              <a:rPr lang="en-GB" altLang="en-US" sz="2800"/>
              <a:t>Network flow controllers (TCP/IP </a:t>
            </a:r>
            <a:r>
              <a:rPr lang="en-GB" altLang="en-US" sz="2800">
                <a:latin typeface="Times New Roman" panose="02020603050405020304" pitchFamily="18" charset="0"/>
              </a:rPr>
              <a:t>–</a:t>
            </a:r>
            <a:r>
              <a:rPr lang="en-GB" altLang="en-US" sz="2800"/>
              <a:t> RED)</a:t>
            </a:r>
          </a:p>
          <a:p>
            <a:pPr lvl="1" eaLnBrk="1" hangingPunct="1">
              <a:lnSpc>
                <a:spcPct val="100000"/>
              </a:lnSpc>
            </a:pPr>
            <a:r>
              <a:rPr lang="en-GB" altLang="en-US" sz="2400"/>
              <a:t>C. Hollot et al. (U.Mass)</a:t>
            </a:r>
          </a:p>
          <a:p>
            <a:pPr eaLnBrk="1" hangingPunct="1">
              <a:lnSpc>
                <a:spcPct val="100000"/>
              </a:lnSpc>
            </a:pPr>
            <a:r>
              <a:rPr lang="en-GB" altLang="en-US" sz="2800"/>
              <a:t>Lotus Notes admission control</a:t>
            </a:r>
          </a:p>
          <a:p>
            <a:pPr lvl="1" eaLnBrk="1" hangingPunct="1">
              <a:lnSpc>
                <a:spcPct val="100000"/>
              </a:lnSpc>
            </a:pPr>
            <a:r>
              <a:rPr lang="en-GB" altLang="en-US" sz="2400"/>
              <a:t>S. Parekh et al. (IBM)</a:t>
            </a:r>
          </a:p>
          <a:p>
            <a:pPr eaLnBrk="1" hangingPunct="1">
              <a:lnSpc>
                <a:spcPct val="100000"/>
              </a:lnSpc>
            </a:pPr>
            <a:r>
              <a:rPr lang="en-GB" altLang="en-US" sz="2800"/>
              <a:t>QoS in Caching, Apache QoS differentiation</a:t>
            </a:r>
          </a:p>
          <a:p>
            <a:pPr lvl="1" eaLnBrk="1" hangingPunct="1">
              <a:lnSpc>
                <a:spcPct val="100000"/>
              </a:lnSpc>
            </a:pPr>
            <a:r>
              <a:rPr lang="en-GB" altLang="en-US" sz="2400"/>
              <a:t>C. Lu et al. (U.Va)</a:t>
            </a:r>
          </a:p>
          <a:p>
            <a:pPr eaLnBrk="1" hangingPunct="1">
              <a:lnSpc>
                <a:spcPct val="100000"/>
              </a:lnSpc>
            </a:pPr>
            <a:r>
              <a:rPr lang="en-GB" altLang="en-US" sz="2800"/>
              <a:t>Predictable interference control in wireless </a:t>
            </a:r>
          </a:p>
          <a:p>
            <a:pPr lvl="1" eaLnBrk="1" hangingPunct="1">
              <a:lnSpc>
                <a:spcPct val="100000"/>
              </a:lnSpc>
            </a:pPr>
            <a:r>
              <a:rPr lang="en-GB" altLang="en-US" sz="2400"/>
              <a:t>H. Zhang et al. (ISU)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8">
            <a:extLst>
              <a:ext uri="{FF2B5EF4-FFF2-40B4-BE49-F238E27FC236}">
                <a16:creationId xmlns:a16="http://schemas.microsoft.com/office/drawing/2014/main" id="{66811B6C-C881-DE46-8AC3-C7869745CDA8}"/>
              </a:ext>
            </a:extLst>
          </p:cNvPr>
          <p:cNvSpPr>
            <a:spLocks noGrp="1" noChangeArrowheads="1"/>
          </p:cNvSpPr>
          <p:nvPr>
            <p:ph type="title"/>
          </p:nvPr>
        </p:nvSpPr>
        <p:spPr/>
        <p:txBody>
          <a:bodyPr/>
          <a:lstStyle/>
          <a:p>
            <a:pPr eaLnBrk="1" hangingPunct="1"/>
            <a:r>
              <a:rPr lang="en-GB" altLang="en-US"/>
              <a:t>Outline</a:t>
            </a:r>
          </a:p>
        </p:txBody>
      </p:sp>
      <p:sp>
        <p:nvSpPr>
          <p:cNvPr id="33794" name="Rectangle 1029">
            <a:extLst>
              <a:ext uri="{FF2B5EF4-FFF2-40B4-BE49-F238E27FC236}">
                <a16:creationId xmlns:a16="http://schemas.microsoft.com/office/drawing/2014/main" id="{B509B60C-A231-FC4E-A8A8-F8D177ADF911}"/>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solidFill>
                  <a:srgbClr val="FF0000"/>
                </a:solidFill>
              </a:rPr>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6">
            <a:extLst>
              <a:ext uri="{FF2B5EF4-FFF2-40B4-BE49-F238E27FC236}">
                <a16:creationId xmlns:a16="http://schemas.microsoft.com/office/drawing/2014/main" id="{B0FE4FB2-967D-0843-A101-8D93F396EA9A}"/>
              </a:ext>
            </a:extLst>
          </p:cNvPr>
          <p:cNvSpPr>
            <a:spLocks noGrp="1" noChangeArrowheads="1"/>
          </p:cNvSpPr>
          <p:nvPr>
            <p:ph type="title"/>
          </p:nvPr>
        </p:nvSpPr>
        <p:spPr/>
        <p:txBody>
          <a:bodyPr/>
          <a:lstStyle/>
          <a:p>
            <a:pPr eaLnBrk="1" hangingPunct="1"/>
            <a:r>
              <a:rPr lang="en-US" altLang="en-US"/>
              <a:t>Feedback Control System</a:t>
            </a:r>
          </a:p>
        </p:txBody>
      </p:sp>
      <p:grpSp>
        <p:nvGrpSpPr>
          <p:cNvPr id="35842" name="Group 26">
            <a:extLst>
              <a:ext uri="{FF2B5EF4-FFF2-40B4-BE49-F238E27FC236}">
                <a16:creationId xmlns:a16="http://schemas.microsoft.com/office/drawing/2014/main" id="{9D634451-D546-3E4F-87A2-6AC3A1F439B8}"/>
              </a:ext>
            </a:extLst>
          </p:cNvPr>
          <p:cNvGrpSpPr>
            <a:grpSpLocks/>
          </p:cNvGrpSpPr>
          <p:nvPr/>
        </p:nvGrpSpPr>
        <p:grpSpPr bwMode="auto">
          <a:xfrm>
            <a:off x="685800" y="2316163"/>
            <a:ext cx="7648575" cy="3319462"/>
            <a:chOff x="685800" y="1935162"/>
            <a:chExt cx="7648575" cy="3319493"/>
          </a:xfrm>
        </p:grpSpPr>
        <p:sp>
          <p:nvSpPr>
            <p:cNvPr id="35843" name="Rectangle 3">
              <a:extLst>
                <a:ext uri="{FF2B5EF4-FFF2-40B4-BE49-F238E27FC236}">
                  <a16:creationId xmlns:a16="http://schemas.microsoft.com/office/drawing/2014/main" id="{4FECA171-11FA-7143-B14C-FF88175B0C3F}"/>
                </a:ext>
              </a:extLst>
            </p:cNvPr>
            <p:cNvSpPr>
              <a:spLocks noChangeArrowheads="1"/>
            </p:cNvSpPr>
            <p:nvPr/>
          </p:nvSpPr>
          <p:spPr bwMode="auto">
            <a:xfrm>
              <a:off x="6370638" y="3344862"/>
              <a:ext cx="75247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Plant</a:t>
              </a:r>
            </a:p>
          </p:txBody>
        </p:sp>
        <p:sp>
          <p:nvSpPr>
            <p:cNvPr id="35844" name="Rectangle 4">
              <a:extLst>
                <a:ext uri="{FF2B5EF4-FFF2-40B4-BE49-F238E27FC236}">
                  <a16:creationId xmlns:a16="http://schemas.microsoft.com/office/drawing/2014/main" id="{9A15B6B8-8BB3-C741-BA3C-1EFEC4D9772E}"/>
                </a:ext>
              </a:extLst>
            </p:cNvPr>
            <p:cNvSpPr>
              <a:spLocks noChangeArrowheads="1"/>
            </p:cNvSpPr>
            <p:nvPr/>
          </p:nvSpPr>
          <p:spPr bwMode="auto">
            <a:xfrm>
              <a:off x="3600450" y="3346450"/>
              <a:ext cx="1284288"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Controller</a:t>
              </a:r>
            </a:p>
          </p:txBody>
        </p:sp>
        <p:sp>
          <p:nvSpPr>
            <p:cNvPr id="35845" name="Oval 6">
              <a:extLst>
                <a:ext uri="{FF2B5EF4-FFF2-40B4-BE49-F238E27FC236}">
                  <a16:creationId xmlns:a16="http://schemas.microsoft.com/office/drawing/2014/main" id="{DFBDD5CA-F321-3348-8CCB-83F1BCE416B2}"/>
                </a:ext>
              </a:extLst>
            </p:cNvPr>
            <p:cNvSpPr>
              <a:spLocks noChangeArrowheads="1"/>
            </p:cNvSpPr>
            <p:nvPr/>
          </p:nvSpPr>
          <p:spPr bwMode="auto">
            <a:xfrm>
              <a:off x="1739900" y="3322637"/>
              <a:ext cx="560388" cy="452438"/>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graphicFrame>
          <p:nvGraphicFramePr>
            <p:cNvPr id="35846" name="Object 0">
              <a:extLst>
                <a:ext uri="{FF2B5EF4-FFF2-40B4-BE49-F238E27FC236}">
                  <a16:creationId xmlns:a16="http://schemas.microsoft.com/office/drawing/2014/main" id="{23E7EA15-E507-C54F-8A9E-1FEF8567B345}"/>
                </a:ext>
              </a:extLst>
            </p:cNvPr>
            <p:cNvGraphicFramePr>
              <a:graphicFrameLocks noChangeAspect="1"/>
            </p:cNvGraphicFramePr>
            <p:nvPr/>
          </p:nvGraphicFramePr>
          <p:xfrm>
            <a:off x="5262563" y="3055937"/>
            <a:ext cx="641350" cy="501650"/>
          </p:xfrm>
          <a:graphic>
            <a:graphicData uri="http://schemas.openxmlformats.org/presentationml/2006/ole">
              <mc:AlternateContent xmlns:mc="http://schemas.openxmlformats.org/markup-compatibility/2006">
                <mc:Choice xmlns:v="urn:schemas-microsoft-com:vml" Requires="v">
                  <p:oleObj spid="_x0000_s36041" name="Equation" r:id="rId4" imgW="3219450" imgH="2343150" progId="Equation.3">
                    <p:embed/>
                  </p:oleObj>
                </mc:Choice>
                <mc:Fallback>
                  <p:oleObj name="Equation" r:id="rId4" imgW="3219450" imgH="234315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63" y="3055937"/>
                          <a:ext cx="6413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1">
              <a:extLst>
                <a:ext uri="{FF2B5EF4-FFF2-40B4-BE49-F238E27FC236}">
                  <a16:creationId xmlns:a16="http://schemas.microsoft.com/office/drawing/2014/main" id="{B5CCD34A-A79A-194C-B427-A50AE16E418B}"/>
                </a:ext>
              </a:extLst>
            </p:cNvPr>
            <p:cNvGraphicFramePr>
              <a:graphicFrameLocks noChangeAspect="1"/>
            </p:cNvGraphicFramePr>
            <p:nvPr/>
          </p:nvGraphicFramePr>
          <p:xfrm>
            <a:off x="6781800" y="2354262"/>
            <a:ext cx="560388" cy="436563"/>
          </p:xfrm>
          <a:graphic>
            <a:graphicData uri="http://schemas.openxmlformats.org/presentationml/2006/ole">
              <mc:AlternateContent xmlns:mc="http://schemas.openxmlformats.org/markup-compatibility/2006">
                <mc:Choice xmlns:v="urn:schemas-microsoft-com:vml" Requires="v">
                  <p:oleObj spid="_x0000_s36042" name="Equation" r:id="rId6" imgW="3219450" imgH="2343150" progId="Equation.3">
                    <p:embed/>
                  </p:oleObj>
                </mc:Choice>
                <mc:Fallback>
                  <p:oleObj name="Equation" r:id="rId6" imgW="3219450" imgH="234315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354262"/>
                          <a:ext cx="56038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8" name="Text Box 14">
              <a:extLst>
                <a:ext uri="{FF2B5EF4-FFF2-40B4-BE49-F238E27FC236}">
                  <a16:creationId xmlns:a16="http://schemas.microsoft.com/office/drawing/2014/main" id="{0C85C93A-80CC-5F49-B007-499429824420}"/>
                </a:ext>
              </a:extLst>
            </p:cNvPr>
            <p:cNvSpPr txBox="1">
              <a:spLocks noChangeArrowheads="1"/>
            </p:cNvSpPr>
            <p:nvPr/>
          </p:nvSpPr>
          <p:spPr bwMode="auto">
            <a:xfrm>
              <a:off x="5943600" y="1935162"/>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50000"/>
                </a:spcBef>
                <a:spcAft>
                  <a:spcPct val="0"/>
                </a:spcAft>
                <a:buClrTx/>
                <a:buSzTx/>
                <a:buFontTx/>
                <a:buNone/>
              </a:pPr>
              <a:r>
                <a:rPr lang="en-US" altLang="en-US" sz="2000"/>
                <a:t>Disturbance</a:t>
              </a:r>
            </a:p>
          </p:txBody>
        </p:sp>
        <p:graphicFrame>
          <p:nvGraphicFramePr>
            <p:cNvPr id="35849" name="Object 2">
              <a:extLst>
                <a:ext uri="{FF2B5EF4-FFF2-40B4-BE49-F238E27FC236}">
                  <a16:creationId xmlns:a16="http://schemas.microsoft.com/office/drawing/2014/main" id="{58DF9738-949E-1342-A241-2A855731DFE1}"/>
                </a:ext>
              </a:extLst>
            </p:cNvPr>
            <p:cNvGraphicFramePr>
              <a:graphicFrameLocks noChangeAspect="1"/>
            </p:cNvGraphicFramePr>
            <p:nvPr/>
          </p:nvGraphicFramePr>
          <p:xfrm>
            <a:off x="7667625" y="3057525"/>
            <a:ext cx="666750" cy="496887"/>
          </p:xfrm>
          <a:graphic>
            <a:graphicData uri="http://schemas.openxmlformats.org/presentationml/2006/ole">
              <mc:AlternateContent xmlns:mc="http://schemas.openxmlformats.org/markup-compatibility/2006">
                <mc:Choice xmlns:v="urn:schemas-microsoft-com:vml" Requires="v">
                  <p:oleObj spid="_x0000_s36043" name="Equation" r:id="rId8" imgW="3365500" imgH="2343150" progId="Equation.3">
                    <p:embed/>
                  </p:oleObj>
                </mc:Choice>
                <mc:Fallback>
                  <p:oleObj name="Equation" r:id="rId8" imgW="3365500" imgH="234315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3057525"/>
                          <a:ext cx="666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3">
              <a:extLst>
                <a:ext uri="{FF2B5EF4-FFF2-40B4-BE49-F238E27FC236}">
                  <a16:creationId xmlns:a16="http://schemas.microsoft.com/office/drawing/2014/main" id="{6243021E-FA41-E347-9A86-D9317B8D3915}"/>
                </a:ext>
              </a:extLst>
            </p:cNvPr>
            <p:cNvGraphicFramePr>
              <a:graphicFrameLocks noChangeAspect="1"/>
            </p:cNvGraphicFramePr>
            <p:nvPr/>
          </p:nvGraphicFramePr>
          <p:xfrm>
            <a:off x="1462088" y="2659062"/>
            <a:ext cx="614362" cy="501650"/>
          </p:xfrm>
          <a:graphic>
            <a:graphicData uri="http://schemas.openxmlformats.org/presentationml/2006/ole">
              <mc:AlternateContent xmlns:mc="http://schemas.openxmlformats.org/markup-compatibility/2006">
                <mc:Choice xmlns:v="urn:schemas-microsoft-com:vml" Requires="v">
                  <p:oleObj spid="_x0000_s36044" name="Equation" r:id="rId10" imgW="3073400" imgH="2343150" progId="Equation.3">
                    <p:embed/>
                  </p:oleObj>
                </mc:Choice>
                <mc:Fallback>
                  <p:oleObj name="Equation" r:id="rId10" imgW="3073400" imgH="234315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2088" y="2659062"/>
                          <a:ext cx="614362"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1" name="Object 4">
              <a:extLst>
                <a:ext uri="{FF2B5EF4-FFF2-40B4-BE49-F238E27FC236}">
                  <a16:creationId xmlns:a16="http://schemas.microsoft.com/office/drawing/2014/main" id="{2F946DBB-F655-1F4F-85ED-37B0F90C56BD}"/>
                </a:ext>
              </a:extLst>
            </p:cNvPr>
            <p:cNvGraphicFramePr>
              <a:graphicFrameLocks noChangeAspect="1"/>
            </p:cNvGraphicFramePr>
            <p:nvPr/>
          </p:nvGraphicFramePr>
          <p:xfrm>
            <a:off x="2667000" y="3055937"/>
            <a:ext cx="612775" cy="501650"/>
          </p:xfrm>
          <a:graphic>
            <a:graphicData uri="http://schemas.openxmlformats.org/presentationml/2006/ole">
              <mc:AlternateContent xmlns:mc="http://schemas.openxmlformats.org/markup-compatibility/2006">
                <mc:Choice xmlns:v="urn:schemas-microsoft-com:vml" Requires="v">
                  <p:oleObj spid="_x0000_s36045" name="Equation" r:id="rId12" imgW="3073400" imgH="2343150" progId="Equation.3">
                    <p:embed/>
                  </p:oleObj>
                </mc:Choice>
                <mc:Fallback>
                  <p:oleObj name="Equation" r:id="rId12" imgW="3073400" imgH="234315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3055937"/>
                          <a:ext cx="6127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2" name="Rectangle 21">
              <a:extLst>
                <a:ext uri="{FF2B5EF4-FFF2-40B4-BE49-F238E27FC236}">
                  <a16:creationId xmlns:a16="http://schemas.microsoft.com/office/drawing/2014/main" id="{8CBE2CE9-3A4F-B742-92E2-4BFD8F9766B5}"/>
                </a:ext>
              </a:extLst>
            </p:cNvPr>
            <p:cNvSpPr>
              <a:spLocks noChangeArrowheads="1"/>
            </p:cNvSpPr>
            <p:nvPr/>
          </p:nvSpPr>
          <p:spPr bwMode="auto">
            <a:xfrm>
              <a:off x="4774506" y="4854545"/>
              <a:ext cx="2284216" cy="40011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Transducer/Sensor</a:t>
              </a:r>
            </a:p>
          </p:txBody>
        </p:sp>
        <p:graphicFrame>
          <p:nvGraphicFramePr>
            <p:cNvPr id="35853" name="Object 5">
              <a:extLst>
                <a:ext uri="{FF2B5EF4-FFF2-40B4-BE49-F238E27FC236}">
                  <a16:creationId xmlns:a16="http://schemas.microsoft.com/office/drawing/2014/main" id="{52FC6FD7-3611-0046-A53B-44DFFF35C726}"/>
                </a:ext>
              </a:extLst>
            </p:cNvPr>
            <p:cNvGraphicFramePr>
              <a:graphicFrameLocks noChangeAspect="1"/>
            </p:cNvGraphicFramePr>
            <p:nvPr/>
          </p:nvGraphicFramePr>
          <p:xfrm>
            <a:off x="1447800" y="4411662"/>
            <a:ext cx="642938" cy="501650"/>
          </p:xfrm>
          <a:graphic>
            <a:graphicData uri="http://schemas.openxmlformats.org/presentationml/2006/ole">
              <mc:AlternateContent xmlns:mc="http://schemas.openxmlformats.org/markup-compatibility/2006">
                <mc:Choice xmlns:v="urn:schemas-microsoft-com:vml" Requires="v">
                  <p:oleObj spid="_x0000_s36046" name="Equation" r:id="rId14" imgW="3219450" imgH="2343150" progId="Equation.3">
                    <p:embed/>
                  </p:oleObj>
                </mc:Choice>
                <mc:Fallback>
                  <p:oleObj name="Equation" r:id="rId14" imgW="3219450" imgH="2343150" progId="Equation.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411662"/>
                          <a:ext cx="6429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4" name="Object 6">
              <a:extLst>
                <a:ext uri="{FF2B5EF4-FFF2-40B4-BE49-F238E27FC236}">
                  <a16:creationId xmlns:a16="http://schemas.microsoft.com/office/drawing/2014/main" id="{77B9AC3E-12FE-CE46-96C3-40BF1030A7A9}"/>
                </a:ext>
              </a:extLst>
            </p:cNvPr>
            <p:cNvGraphicFramePr>
              <a:graphicFrameLocks noChangeAspect="1"/>
            </p:cNvGraphicFramePr>
            <p:nvPr/>
          </p:nvGraphicFramePr>
          <p:xfrm>
            <a:off x="3352800" y="2430462"/>
            <a:ext cx="2306638" cy="501650"/>
          </p:xfrm>
          <a:graphic>
            <a:graphicData uri="http://schemas.openxmlformats.org/presentationml/2006/ole">
              <mc:AlternateContent xmlns:mc="http://schemas.openxmlformats.org/markup-compatibility/2006">
                <mc:Choice xmlns:v="urn:schemas-microsoft-com:vml" Requires="v">
                  <p:oleObj spid="_x0000_s36047" name="Equation" r:id="rId16" imgW="11557000" imgH="2343150" progId="Equation.3">
                    <p:embed/>
                  </p:oleObj>
                </mc:Choice>
                <mc:Fallback>
                  <p:oleObj name="Equation" r:id="rId16" imgW="11557000" imgH="2343150"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2430462"/>
                          <a:ext cx="23066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5" name="Oval 35">
              <a:extLst>
                <a:ext uri="{FF2B5EF4-FFF2-40B4-BE49-F238E27FC236}">
                  <a16:creationId xmlns:a16="http://schemas.microsoft.com/office/drawing/2014/main" id="{A1D32250-7F4A-4141-B566-6E4D570848AE}"/>
                </a:ext>
              </a:extLst>
            </p:cNvPr>
            <p:cNvSpPr>
              <a:spLocks noChangeArrowheads="1"/>
            </p:cNvSpPr>
            <p:nvPr/>
          </p:nvSpPr>
          <p:spPr bwMode="auto">
            <a:xfrm>
              <a:off x="2057400" y="2963862"/>
              <a:ext cx="295275"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t>+</a:t>
              </a:r>
            </a:p>
          </p:txBody>
        </p:sp>
        <p:sp>
          <p:nvSpPr>
            <p:cNvPr id="35856" name="Oval 34">
              <a:extLst>
                <a:ext uri="{FF2B5EF4-FFF2-40B4-BE49-F238E27FC236}">
                  <a16:creationId xmlns:a16="http://schemas.microsoft.com/office/drawing/2014/main" id="{9DAF8F89-7692-C04E-BB40-FCE4D5B1D043}"/>
                </a:ext>
              </a:extLst>
            </p:cNvPr>
            <p:cNvSpPr>
              <a:spLocks noChangeArrowheads="1"/>
            </p:cNvSpPr>
            <p:nvPr/>
          </p:nvSpPr>
          <p:spPr bwMode="auto">
            <a:xfrm>
              <a:off x="2057400" y="3802062"/>
              <a:ext cx="301625"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b="1">
                  <a:cs typeface="Tahoma" panose="020B0604030504040204" pitchFamily="34" charset="0"/>
                </a:rPr>
                <a:t>–</a:t>
              </a:r>
              <a:endParaRPr lang="en-US" altLang="en-US" sz="1600" b="1"/>
            </a:p>
          </p:txBody>
        </p:sp>
        <p:cxnSp>
          <p:nvCxnSpPr>
            <p:cNvPr id="35857" name="AutoShape 39">
              <a:extLst>
                <a:ext uri="{FF2B5EF4-FFF2-40B4-BE49-F238E27FC236}">
                  <a16:creationId xmlns:a16="http://schemas.microsoft.com/office/drawing/2014/main" id="{103967BA-03D6-5642-8F19-00AA6B3E320B}"/>
                </a:ext>
              </a:extLst>
            </p:cNvPr>
            <p:cNvCxnSpPr>
              <a:cxnSpLocks noChangeShapeType="1"/>
              <a:stCxn id="35865" idx="2"/>
              <a:endCxn id="35845" idx="0"/>
            </p:cNvCxnSpPr>
            <p:nvPr/>
          </p:nvCxnSpPr>
          <p:spPr bwMode="auto">
            <a:xfrm>
              <a:off x="2019300" y="2332037"/>
              <a:ext cx="1588" cy="99060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58" name="AutoShape 40">
              <a:extLst>
                <a:ext uri="{FF2B5EF4-FFF2-40B4-BE49-F238E27FC236}">
                  <a16:creationId xmlns:a16="http://schemas.microsoft.com/office/drawing/2014/main" id="{C1F053BD-411F-E249-B77C-32FF1DC97D22}"/>
                </a:ext>
              </a:extLst>
            </p:cNvPr>
            <p:cNvCxnSpPr>
              <a:cxnSpLocks noChangeShapeType="1"/>
              <a:stCxn id="35852" idx="1"/>
              <a:endCxn id="35845" idx="4"/>
            </p:cNvCxnSpPr>
            <p:nvPr/>
          </p:nvCxnSpPr>
          <p:spPr bwMode="auto">
            <a:xfrm rot="10800000">
              <a:off x="2020094" y="3775076"/>
              <a:ext cx="2754412" cy="1279524"/>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59" name="AutoShape 41">
              <a:extLst>
                <a:ext uri="{FF2B5EF4-FFF2-40B4-BE49-F238E27FC236}">
                  <a16:creationId xmlns:a16="http://schemas.microsoft.com/office/drawing/2014/main" id="{BFA7599A-DFBA-1941-AC5D-03BBF6C72F21}"/>
                </a:ext>
              </a:extLst>
            </p:cNvPr>
            <p:cNvCxnSpPr>
              <a:cxnSpLocks noChangeShapeType="1"/>
              <a:stCxn id="35843" idx="3"/>
              <a:endCxn id="35852" idx="3"/>
            </p:cNvCxnSpPr>
            <p:nvPr/>
          </p:nvCxnSpPr>
          <p:spPr bwMode="auto">
            <a:xfrm flipH="1">
              <a:off x="7058722" y="3548062"/>
              <a:ext cx="64391" cy="1506537"/>
            </a:xfrm>
            <a:prstGeom prst="bentConnector3">
              <a:avLst>
                <a:gd name="adj1" fmla="val -355019"/>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60" name="AutoShape 42">
              <a:extLst>
                <a:ext uri="{FF2B5EF4-FFF2-40B4-BE49-F238E27FC236}">
                  <a16:creationId xmlns:a16="http://schemas.microsoft.com/office/drawing/2014/main" id="{D1043750-B1F6-BE46-BA3C-D810346FED1F}"/>
                </a:ext>
              </a:extLst>
            </p:cNvPr>
            <p:cNvCxnSpPr>
              <a:cxnSpLocks noChangeShapeType="1"/>
              <a:stCxn id="35843" idx="3"/>
            </p:cNvCxnSpPr>
            <p:nvPr/>
          </p:nvCxnSpPr>
          <p:spPr bwMode="auto">
            <a:xfrm flipV="1">
              <a:off x="7123113" y="3543300"/>
              <a:ext cx="642937" cy="4762"/>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61" name="AutoShape 43">
              <a:extLst>
                <a:ext uri="{FF2B5EF4-FFF2-40B4-BE49-F238E27FC236}">
                  <a16:creationId xmlns:a16="http://schemas.microsoft.com/office/drawing/2014/main" id="{00EA38E2-74D8-9E48-A123-2AE3103E3C5A}"/>
                </a:ext>
              </a:extLst>
            </p:cNvPr>
            <p:cNvCxnSpPr>
              <a:cxnSpLocks noChangeShapeType="1"/>
              <a:stCxn id="35845" idx="6"/>
              <a:endCxn id="35844" idx="1"/>
            </p:cNvCxnSpPr>
            <p:nvPr/>
          </p:nvCxnSpPr>
          <p:spPr bwMode="auto">
            <a:xfrm>
              <a:off x="2300288" y="3549650"/>
              <a:ext cx="1300162"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62" name="AutoShape 44">
              <a:extLst>
                <a:ext uri="{FF2B5EF4-FFF2-40B4-BE49-F238E27FC236}">
                  <a16:creationId xmlns:a16="http://schemas.microsoft.com/office/drawing/2014/main" id="{C6CF8CE7-08D4-5445-8DE3-D742FFB6A6BE}"/>
                </a:ext>
              </a:extLst>
            </p:cNvPr>
            <p:cNvCxnSpPr>
              <a:cxnSpLocks noChangeShapeType="1"/>
              <a:stCxn id="35844" idx="3"/>
              <a:endCxn id="35843" idx="1"/>
            </p:cNvCxnSpPr>
            <p:nvPr/>
          </p:nvCxnSpPr>
          <p:spPr bwMode="auto">
            <a:xfrm flipV="1">
              <a:off x="4884738" y="3548062"/>
              <a:ext cx="1485900" cy="1588"/>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63" name="AutoShape 45">
              <a:extLst>
                <a:ext uri="{FF2B5EF4-FFF2-40B4-BE49-F238E27FC236}">
                  <a16:creationId xmlns:a16="http://schemas.microsoft.com/office/drawing/2014/main" id="{77984B0D-CCBE-9147-A1D6-547AB4828F31}"/>
                </a:ext>
              </a:extLst>
            </p:cNvPr>
            <p:cNvCxnSpPr>
              <a:cxnSpLocks noChangeShapeType="1"/>
              <a:stCxn id="35848" idx="2"/>
              <a:endCxn id="35843" idx="0"/>
            </p:cNvCxnSpPr>
            <p:nvPr/>
          </p:nvCxnSpPr>
          <p:spPr bwMode="auto">
            <a:xfrm>
              <a:off x="6743700" y="2332037"/>
              <a:ext cx="3175" cy="1012825"/>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864" name="AutoShape 47">
              <a:extLst>
                <a:ext uri="{FF2B5EF4-FFF2-40B4-BE49-F238E27FC236}">
                  <a16:creationId xmlns:a16="http://schemas.microsoft.com/office/drawing/2014/main" id="{3E99A796-2EEE-8145-9F73-7ACD9175F9EE}"/>
                </a:ext>
              </a:extLst>
            </p:cNvPr>
            <p:cNvCxnSpPr>
              <a:cxnSpLocks noChangeShapeType="1"/>
            </p:cNvCxnSpPr>
            <p:nvPr/>
          </p:nvCxnSpPr>
          <p:spPr bwMode="auto">
            <a:xfrm flipV="1">
              <a:off x="2973388" y="2681287"/>
              <a:ext cx="379412" cy="37465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5865" name="Text Box 49">
              <a:extLst>
                <a:ext uri="{FF2B5EF4-FFF2-40B4-BE49-F238E27FC236}">
                  <a16:creationId xmlns:a16="http://schemas.microsoft.com/office/drawing/2014/main" id="{4391025E-CB02-E349-8121-A53E20227273}"/>
                </a:ext>
              </a:extLst>
            </p:cNvPr>
            <p:cNvSpPr txBox="1">
              <a:spLocks noChangeArrowheads="1"/>
            </p:cNvSpPr>
            <p:nvPr/>
          </p:nvSpPr>
          <p:spPr bwMode="auto">
            <a:xfrm>
              <a:off x="685800" y="1935162"/>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50000"/>
                </a:spcBef>
                <a:spcAft>
                  <a:spcPct val="0"/>
                </a:spcAft>
                <a:buClrTx/>
                <a:buSzTx/>
                <a:buFontTx/>
                <a:buNone/>
              </a:pPr>
              <a:r>
                <a:rPr lang="en-US" altLang="en-US" sz="2000"/>
                <a:t>Reference Value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a:extLst>
              <a:ext uri="{FF2B5EF4-FFF2-40B4-BE49-F238E27FC236}">
                <a16:creationId xmlns:a16="http://schemas.microsoft.com/office/drawing/2014/main" id="{78CEEC53-8010-8B41-B45D-62A4882E003E}"/>
              </a:ext>
            </a:extLst>
          </p:cNvPr>
          <p:cNvSpPr>
            <a:spLocks noGrp="1" noChangeArrowheads="1"/>
          </p:cNvSpPr>
          <p:nvPr>
            <p:ph type="title"/>
          </p:nvPr>
        </p:nvSpPr>
        <p:spPr/>
        <p:txBody>
          <a:bodyPr/>
          <a:lstStyle/>
          <a:p>
            <a:pPr eaLnBrk="1" hangingPunct="1"/>
            <a:r>
              <a:rPr lang="en-GB" altLang="en-US"/>
              <a:t>Controller Design Methodology</a:t>
            </a:r>
          </a:p>
        </p:txBody>
      </p:sp>
      <p:grpSp>
        <p:nvGrpSpPr>
          <p:cNvPr id="37890" name="Group 26">
            <a:extLst>
              <a:ext uri="{FF2B5EF4-FFF2-40B4-BE49-F238E27FC236}">
                <a16:creationId xmlns:a16="http://schemas.microsoft.com/office/drawing/2014/main" id="{01013311-CC81-F544-8AFC-3C8235477060}"/>
              </a:ext>
            </a:extLst>
          </p:cNvPr>
          <p:cNvGrpSpPr>
            <a:grpSpLocks/>
          </p:cNvGrpSpPr>
          <p:nvPr/>
        </p:nvGrpSpPr>
        <p:grpSpPr bwMode="auto">
          <a:xfrm>
            <a:off x="838200" y="1790700"/>
            <a:ext cx="7010400" cy="4381500"/>
            <a:chOff x="1371600" y="2057400"/>
            <a:chExt cx="7010400" cy="4381500"/>
          </a:xfrm>
        </p:grpSpPr>
        <p:sp>
          <p:nvSpPr>
            <p:cNvPr id="37891" name="Rectangle 20">
              <a:extLst>
                <a:ext uri="{FF2B5EF4-FFF2-40B4-BE49-F238E27FC236}">
                  <a16:creationId xmlns:a16="http://schemas.microsoft.com/office/drawing/2014/main" id="{56E7E9FA-905F-7540-9FBA-E0D12960B298}"/>
                </a:ext>
              </a:extLst>
            </p:cNvPr>
            <p:cNvSpPr>
              <a:spLocks noChangeArrowheads="1"/>
            </p:cNvSpPr>
            <p:nvPr/>
          </p:nvSpPr>
          <p:spPr bwMode="auto">
            <a:xfrm>
              <a:off x="1524000" y="2743200"/>
              <a:ext cx="2514600" cy="25908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endParaRPr lang="en-US" altLang="en-US" sz="1200"/>
            </a:p>
          </p:txBody>
        </p:sp>
        <p:sp>
          <p:nvSpPr>
            <p:cNvPr id="37892" name="Rectangle 6">
              <a:extLst>
                <a:ext uri="{FF2B5EF4-FFF2-40B4-BE49-F238E27FC236}">
                  <a16:creationId xmlns:a16="http://schemas.microsoft.com/office/drawing/2014/main" id="{DD9FBF8A-93CA-3F42-955A-AEED455D150A}"/>
                </a:ext>
              </a:extLst>
            </p:cNvPr>
            <p:cNvSpPr>
              <a:spLocks noChangeArrowheads="1"/>
            </p:cNvSpPr>
            <p:nvPr/>
          </p:nvSpPr>
          <p:spPr bwMode="auto">
            <a:xfrm>
              <a:off x="2400300" y="2895600"/>
              <a:ext cx="1066800" cy="739775"/>
            </a:xfrm>
            <a:prstGeom prst="rect">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Block diagram construction</a:t>
              </a:r>
            </a:p>
          </p:txBody>
        </p:sp>
        <p:sp>
          <p:nvSpPr>
            <p:cNvPr id="37893" name="AutoShape 8">
              <a:extLst>
                <a:ext uri="{FF2B5EF4-FFF2-40B4-BE49-F238E27FC236}">
                  <a16:creationId xmlns:a16="http://schemas.microsoft.com/office/drawing/2014/main" id="{22E6DD0C-D1F0-7341-AEE6-20D493AB36B6}"/>
                </a:ext>
              </a:extLst>
            </p:cNvPr>
            <p:cNvSpPr>
              <a:spLocks noChangeArrowheads="1"/>
            </p:cNvSpPr>
            <p:nvPr/>
          </p:nvSpPr>
          <p:spPr bwMode="auto">
            <a:xfrm>
              <a:off x="2362200" y="5486400"/>
              <a:ext cx="1143000" cy="952500"/>
            </a:xfrm>
            <a:prstGeom prst="diamond">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Model Ok?</a:t>
              </a:r>
            </a:p>
          </p:txBody>
        </p:sp>
        <p:sp>
          <p:nvSpPr>
            <p:cNvPr id="37894" name="AutoShape 12">
              <a:extLst>
                <a:ext uri="{FF2B5EF4-FFF2-40B4-BE49-F238E27FC236}">
                  <a16:creationId xmlns:a16="http://schemas.microsoft.com/office/drawing/2014/main" id="{7D90840F-959E-0A40-B85A-A0498A50DE1A}"/>
                </a:ext>
              </a:extLst>
            </p:cNvPr>
            <p:cNvSpPr>
              <a:spLocks noChangeArrowheads="1"/>
            </p:cNvSpPr>
            <p:nvPr/>
          </p:nvSpPr>
          <p:spPr bwMode="auto">
            <a:xfrm>
              <a:off x="7696200" y="4972050"/>
              <a:ext cx="685800" cy="609600"/>
            </a:xfrm>
            <a:prstGeom prst="octagon">
              <a:avLst>
                <a:gd name="adj" fmla="val 29287"/>
              </a:avLst>
            </a:prstGeom>
            <a:solidFill>
              <a:schemeClr val="hlink"/>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solidFill>
                    <a:schemeClr val="bg1"/>
                  </a:solidFill>
                </a:rPr>
                <a:t>Stop</a:t>
              </a:r>
            </a:p>
          </p:txBody>
        </p:sp>
        <p:sp>
          <p:nvSpPr>
            <p:cNvPr id="37895" name="AutoShape 13">
              <a:extLst>
                <a:ext uri="{FF2B5EF4-FFF2-40B4-BE49-F238E27FC236}">
                  <a16:creationId xmlns:a16="http://schemas.microsoft.com/office/drawing/2014/main" id="{B06F11E1-E65E-0947-B3EF-DACDBB1D6641}"/>
                </a:ext>
              </a:extLst>
            </p:cNvPr>
            <p:cNvSpPr>
              <a:spLocks noChangeArrowheads="1"/>
            </p:cNvSpPr>
            <p:nvPr/>
          </p:nvSpPr>
          <p:spPr bwMode="auto">
            <a:xfrm>
              <a:off x="2400300" y="2057400"/>
              <a:ext cx="1066800" cy="304800"/>
            </a:xfrm>
            <a:prstGeom prst="roundRect">
              <a:avLst>
                <a:gd name="adj" fmla="val 16667"/>
              </a:avLst>
            </a:prstGeom>
            <a:solidFill>
              <a:srgbClr val="339966"/>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solidFill>
                    <a:schemeClr val="bg1"/>
                  </a:solidFill>
                </a:rPr>
                <a:t>Start</a:t>
              </a:r>
            </a:p>
          </p:txBody>
        </p:sp>
        <p:sp>
          <p:nvSpPr>
            <p:cNvPr id="37896" name="Rectangle 15">
              <a:extLst>
                <a:ext uri="{FF2B5EF4-FFF2-40B4-BE49-F238E27FC236}">
                  <a16:creationId xmlns:a16="http://schemas.microsoft.com/office/drawing/2014/main" id="{18A10A17-F918-6749-8DA1-C4823574AE59}"/>
                </a:ext>
              </a:extLst>
            </p:cNvPr>
            <p:cNvSpPr>
              <a:spLocks noChangeArrowheads="1"/>
            </p:cNvSpPr>
            <p:nvPr/>
          </p:nvSpPr>
          <p:spPr bwMode="auto">
            <a:xfrm>
              <a:off x="1981200" y="4114800"/>
              <a:ext cx="1905000" cy="739775"/>
            </a:xfrm>
            <a:prstGeom prst="rect">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Transfer function formulation and validation</a:t>
              </a:r>
            </a:p>
          </p:txBody>
        </p:sp>
        <p:sp>
          <p:nvSpPr>
            <p:cNvPr id="37897" name="Rectangle 17">
              <a:extLst>
                <a:ext uri="{FF2B5EF4-FFF2-40B4-BE49-F238E27FC236}">
                  <a16:creationId xmlns:a16="http://schemas.microsoft.com/office/drawing/2014/main" id="{9C79A8A5-3E16-ED47-97FB-7B2DFF30E2F1}"/>
                </a:ext>
              </a:extLst>
            </p:cNvPr>
            <p:cNvSpPr>
              <a:spLocks noChangeArrowheads="1"/>
            </p:cNvSpPr>
            <p:nvPr/>
          </p:nvSpPr>
          <p:spPr bwMode="auto">
            <a:xfrm>
              <a:off x="5257800" y="2590800"/>
              <a:ext cx="1066800" cy="527050"/>
            </a:xfrm>
            <a:prstGeom prst="rect">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Controller Design</a:t>
              </a:r>
            </a:p>
          </p:txBody>
        </p:sp>
        <p:sp>
          <p:nvSpPr>
            <p:cNvPr id="37898" name="AutoShape 18">
              <a:extLst>
                <a:ext uri="{FF2B5EF4-FFF2-40B4-BE49-F238E27FC236}">
                  <a16:creationId xmlns:a16="http://schemas.microsoft.com/office/drawing/2014/main" id="{1F210F19-D988-4248-BA06-4D58970CDC7F}"/>
                </a:ext>
              </a:extLst>
            </p:cNvPr>
            <p:cNvSpPr>
              <a:spLocks noChangeArrowheads="1"/>
            </p:cNvSpPr>
            <p:nvPr/>
          </p:nvSpPr>
          <p:spPr bwMode="auto">
            <a:xfrm>
              <a:off x="4953000" y="4800600"/>
              <a:ext cx="1676400" cy="952500"/>
            </a:xfrm>
            <a:prstGeom prst="diamond">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Objective achieved?</a:t>
              </a:r>
            </a:p>
          </p:txBody>
        </p:sp>
        <p:sp>
          <p:nvSpPr>
            <p:cNvPr id="37899" name="Rectangle 19">
              <a:extLst>
                <a:ext uri="{FF2B5EF4-FFF2-40B4-BE49-F238E27FC236}">
                  <a16:creationId xmlns:a16="http://schemas.microsoft.com/office/drawing/2014/main" id="{19E45DB3-505A-CC48-AD36-B730289B2D5A}"/>
                </a:ext>
              </a:extLst>
            </p:cNvPr>
            <p:cNvSpPr>
              <a:spLocks noChangeArrowheads="1"/>
            </p:cNvSpPr>
            <p:nvPr/>
          </p:nvSpPr>
          <p:spPr bwMode="auto">
            <a:xfrm>
              <a:off x="5257800" y="3810000"/>
              <a:ext cx="1066800" cy="527050"/>
            </a:xfrm>
            <a:prstGeom prst="rect">
              <a:avLst/>
            </a:prstGeom>
            <a:solidFill>
              <a:srgbClr val="00FFFF"/>
            </a:solidFill>
            <a:ln w="9525">
              <a:solidFill>
                <a:schemeClr val="tx1"/>
              </a:solidFill>
              <a:miter lim="800000"/>
              <a:headEnd/>
              <a:tailEnd/>
            </a:ln>
          </p:spPr>
          <p:txBody>
            <a:bodyPr lIns="45720" rIns="4572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400"/>
                <a:t>Controller Evaluation</a:t>
              </a:r>
            </a:p>
          </p:txBody>
        </p:sp>
        <p:cxnSp>
          <p:nvCxnSpPr>
            <p:cNvPr id="37900" name="AutoShape 21">
              <a:extLst>
                <a:ext uri="{FF2B5EF4-FFF2-40B4-BE49-F238E27FC236}">
                  <a16:creationId xmlns:a16="http://schemas.microsoft.com/office/drawing/2014/main" id="{7B46569F-BE12-DD40-BAE4-8F88A0F78DC1}"/>
                </a:ext>
              </a:extLst>
            </p:cNvPr>
            <p:cNvCxnSpPr>
              <a:cxnSpLocks noChangeShapeType="1"/>
              <a:endCxn id="37892" idx="0"/>
            </p:cNvCxnSpPr>
            <p:nvPr/>
          </p:nvCxnSpPr>
          <p:spPr bwMode="auto">
            <a:xfrm>
              <a:off x="2933700" y="2362200"/>
              <a:ext cx="0" cy="53340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1" name="AutoShape 22">
              <a:extLst>
                <a:ext uri="{FF2B5EF4-FFF2-40B4-BE49-F238E27FC236}">
                  <a16:creationId xmlns:a16="http://schemas.microsoft.com/office/drawing/2014/main" id="{3134545C-FBB9-AF4B-80D5-AAFE9EA9896B}"/>
                </a:ext>
              </a:extLst>
            </p:cNvPr>
            <p:cNvCxnSpPr>
              <a:cxnSpLocks noChangeShapeType="1"/>
              <a:stCxn id="37892" idx="2"/>
              <a:endCxn id="37896" idx="0"/>
            </p:cNvCxnSpPr>
            <p:nvPr/>
          </p:nvCxnSpPr>
          <p:spPr bwMode="auto">
            <a:xfrm>
              <a:off x="2933700" y="3635375"/>
              <a:ext cx="0" cy="47942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2" name="AutoShape 23">
              <a:extLst>
                <a:ext uri="{FF2B5EF4-FFF2-40B4-BE49-F238E27FC236}">
                  <a16:creationId xmlns:a16="http://schemas.microsoft.com/office/drawing/2014/main" id="{BDED5517-A4B5-DE43-BF60-7E196968A5B5}"/>
                </a:ext>
              </a:extLst>
            </p:cNvPr>
            <p:cNvCxnSpPr>
              <a:cxnSpLocks noChangeShapeType="1"/>
              <a:stCxn id="37896" idx="2"/>
              <a:endCxn id="37893" idx="0"/>
            </p:cNvCxnSpPr>
            <p:nvPr/>
          </p:nvCxnSpPr>
          <p:spPr bwMode="auto">
            <a:xfrm>
              <a:off x="2933700" y="4854575"/>
              <a:ext cx="0" cy="63182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3" name="AutoShape 24">
              <a:extLst>
                <a:ext uri="{FF2B5EF4-FFF2-40B4-BE49-F238E27FC236}">
                  <a16:creationId xmlns:a16="http://schemas.microsoft.com/office/drawing/2014/main" id="{5009226E-160C-6F4D-A7CE-E289FF476FF7}"/>
                </a:ext>
              </a:extLst>
            </p:cNvPr>
            <p:cNvCxnSpPr>
              <a:cxnSpLocks noChangeShapeType="1"/>
              <a:stCxn id="37893" idx="1"/>
              <a:endCxn id="37892" idx="1"/>
            </p:cNvCxnSpPr>
            <p:nvPr/>
          </p:nvCxnSpPr>
          <p:spPr bwMode="auto">
            <a:xfrm rot="10800000" flipH="1">
              <a:off x="2362200" y="3265488"/>
              <a:ext cx="38100" cy="2697162"/>
            </a:xfrm>
            <a:prstGeom prst="bentConnector3">
              <a:avLst>
                <a:gd name="adj1" fmla="val -157917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4" name="AutoShape 26">
              <a:extLst>
                <a:ext uri="{FF2B5EF4-FFF2-40B4-BE49-F238E27FC236}">
                  <a16:creationId xmlns:a16="http://schemas.microsoft.com/office/drawing/2014/main" id="{349D2DDF-A990-8243-95C9-E6B4D16BA11F}"/>
                </a:ext>
              </a:extLst>
            </p:cNvPr>
            <p:cNvCxnSpPr>
              <a:cxnSpLocks noChangeShapeType="1"/>
              <a:stCxn id="37893" idx="3"/>
              <a:endCxn id="37897" idx="1"/>
            </p:cNvCxnSpPr>
            <p:nvPr/>
          </p:nvCxnSpPr>
          <p:spPr bwMode="auto">
            <a:xfrm flipV="1">
              <a:off x="3505200" y="2854325"/>
              <a:ext cx="1752600" cy="310832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5" name="AutoShape 27">
              <a:extLst>
                <a:ext uri="{FF2B5EF4-FFF2-40B4-BE49-F238E27FC236}">
                  <a16:creationId xmlns:a16="http://schemas.microsoft.com/office/drawing/2014/main" id="{D954ACF2-AE3C-0A4C-851E-8D02C7508663}"/>
                </a:ext>
              </a:extLst>
            </p:cNvPr>
            <p:cNvCxnSpPr>
              <a:cxnSpLocks noChangeShapeType="1"/>
              <a:stCxn id="37897" idx="2"/>
              <a:endCxn id="37899" idx="0"/>
            </p:cNvCxnSpPr>
            <p:nvPr/>
          </p:nvCxnSpPr>
          <p:spPr bwMode="auto">
            <a:xfrm>
              <a:off x="5791200" y="3117850"/>
              <a:ext cx="0" cy="69215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6" name="AutoShape 28">
              <a:extLst>
                <a:ext uri="{FF2B5EF4-FFF2-40B4-BE49-F238E27FC236}">
                  <a16:creationId xmlns:a16="http://schemas.microsoft.com/office/drawing/2014/main" id="{F323EEE9-DECE-654F-A066-7D936DC9E6FB}"/>
                </a:ext>
              </a:extLst>
            </p:cNvPr>
            <p:cNvCxnSpPr>
              <a:cxnSpLocks noChangeShapeType="1"/>
              <a:stCxn id="37899" idx="2"/>
              <a:endCxn id="37898" idx="0"/>
            </p:cNvCxnSpPr>
            <p:nvPr/>
          </p:nvCxnSpPr>
          <p:spPr bwMode="auto">
            <a:xfrm>
              <a:off x="5791200" y="4337050"/>
              <a:ext cx="0" cy="46355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7" name="AutoShape 29">
              <a:extLst>
                <a:ext uri="{FF2B5EF4-FFF2-40B4-BE49-F238E27FC236}">
                  <a16:creationId xmlns:a16="http://schemas.microsoft.com/office/drawing/2014/main" id="{56311BD2-AC0D-A146-8DC6-3D93D181EE11}"/>
                </a:ext>
              </a:extLst>
            </p:cNvPr>
            <p:cNvCxnSpPr>
              <a:cxnSpLocks noChangeShapeType="1"/>
              <a:stCxn id="37898" idx="2"/>
              <a:endCxn id="37893" idx="2"/>
            </p:cNvCxnSpPr>
            <p:nvPr/>
          </p:nvCxnSpPr>
          <p:spPr bwMode="auto">
            <a:xfrm rot="5400000">
              <a:off x="4019550" y="4667250"/>
              <a:ext cx="685800" cy="2857500"/>
            </a:xfrm>
            <a:prstGeom prst="bentConnector3">
              <a:avLst>
                <a:gd name="adj1" fmla="val 1333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08" name="AutoShape 30">
              <a:extLst>
                <a:ext uri="{FF2B5EF4-FFF2-40B4-BE49-F238E27FC236}">
                  <a16:creationId xmlns:a16="http://schemas.microsoft.com/office/drawing/2014/main" id="{EB740397-9379-1943-806D-B06BA3A7A3BA}"/>
                </a:ext>
              </a:extLst>
            </p:cNvPr>
            <p:cNvCxnSpPr>
              <a:cxnSpLocks noChangeShapeType="1"/>
              <a:stCxn id="37898" idx="3"/>
              <a:endCxn id="37894" idx="2"/>
            </p:cNvCxnSpPr>
            <p:nvPr/>
          </p:nvCxnSpPr>
          <p:spPr bwMode="auto">
            <a:xfrm>
              <a:off x="6629400" y="5276850"/>
              <a:ext cx="1066800"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7909" name="Text Box 32">
              <a:extLst>
                <a:ext uri="{FF2B5EF4-FFF2-40B4-BE49-F238E27FC236}">
                  <a16:creationId xmlns:a16="http://schemas.microsoft.com/office/drawing/2014/main" id="{CABC9889-2AB1-1841-A9CA-BAFD5940A898}"/>
                </a:ext>
              </a:extLst>
            </p:cNvPr>
            <p:cNvSpPr txBox="1">
              <a:spLocks noChangeArrowheads="1"/>
            </p:cNvSpPr>
            <p:nvPr/>
          </p:nvSpPr>
          <p:spPr bwMode="auto">
            <a:xfrm>
              <a:off x="3581400" y="571500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Y</a:t>
              </a:r>
            </a:p>
          </p:txBody>
        </p:sp>
        <p:sp>
          <p:nvSpPr>
            <p:cNvPr id="37910" name="Text Box 33">
              <a:extLst>
                <a:ext uri="{FF2B5EF4-FFF2-40B4-BE49-F238E27FC236}">
                  <a16:creationId xmlns:a16="http://schemas.microsoft.com/office/drawing/2014/main" id="{E68BFE27-6B76-8B48-BE7F-8AEA2E3A09A1}"/>
                </a:ext>
              </a:extLst>
            </p:cNvPr>
            <p:cNvSpPr txBox="1">
              <a:spLocks noChangeArrowheads="1"/>
            </p:cNvSpPr>
            <p:nvPr/>
          </p:nvSpPr>
          <p:spPr bwMode="auto">
            <a:xfrm>
              <a:off x="6705600" y="502920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Y</a:t>
              </a:r>
            </a:p>
          </p:txBody>
        </p:sp>
        <p:sp>
          <p:nvSpPr>
            <p:cNvPr id="37911" name="Text Box 34">
              <a:extLst>
                <a:ext uri="{FF2B5EF4-FFF2-40B4-BE49-F238E27FC236}">
                  <a16:creationId xmlns:a16="http://schemas.microsoft.com/office/drawing/2014/main" id="{C82C5FFD-A24D-C84D-8E50-575E9D2536DB}"/>
                </a:ext>
              </a:extLst>
            </p:cNvPr>
            <p:cNvSpPr txBox="1">
              <a:spLocks noChangeArrowheads="1"/>
            </p:cNvSpPr>
            <p:nvPr/>
          </p:nvSpPr>
          <p:spPr bwMode="auto">
            <a:xfrm>
              <a:off x="2057400" y="571500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N</a:t>
              </a:r>
            </a:p>
          </p:txBody>
        </p:sp>
        <p:sp>
          <p:nvSpPr>
            <p:cNvPr id="37912" name="Text Box 35">
              <a:extLst>
                <a:ext uri="{FF2B5EF4-FFF2-40B4-BE49-F238E27FC236}">
                  <a16:creationId xmlns:a16="http://schemas.microsoft.com/office/drawing/2014/main" id="{D4F059B6-251F-0F43-93F3-EF4D71CA7479}"/>
                </a:ext>
              </a:extLst>
            </p:cNvPr>
            <p:cNvSpPr txBox="1">
              <a:spLocks noChangeArrowheads="1"/>
            </p:cNvSpPr>
            <p:nvPr/>
          </p:nvSpPr>
          <p:spPr bwMode="auto">
            <a:xfrm>
              <a:off x="5791200" y="579120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N</a:t>
              </a:r>
            </a:p>
          </p:txBody>
        </p:sp>
        <p:sp>
          <p:nvSpPr>
            <p:cNvPr id="37913" name="Text Box 36">
              <a:extLst>
                <a:ext uri="{FF2B5EF4-FFF2-40B4-BE49-F238E27FC236}">
                  <a16:creationId xmlns:a16="http://schemas.microsoft.com/office/drawing/2014/main" id="{F75187F9-B971-4E47-AD52-2961AEC376F2}"/>
                </a:ext>
              </a:extLst>
            </p:cNvPr>
            <p:cNvSpPr txBox="1">
              <a:spLocks noChangeArrowheads="1"/>
            </p:cNvSpPr>
            <p:nvPr/>
          </p:nvSpPr>
          <p:spPr bwMode="auto">
            <a:xfrm>
              <a:off x="1371600" y="25146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200"/>
                <a:t>System Modeling</a:t>
              </a:r>
              <a:endParaRPr lang="en-US"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a:extLst>
              <a:ext uri="{FF2B5EF4-FFF2-40B4-BE49-F238E27FC236}">
                <a16:creationId xmlns:a16="http://schemas.microsoft.com/office/drawing/2014/main" id="{22945E50-878E-C04E-8609-1013304A2C55}"/>
              </a:ext>
            </a:extLst>
          </p:cNvPr>
          <p:cNvSpPr>
            <a:spLocks noGrp="1" noChangeArrowheads="1"/>
          </p:cNvSpPr>
          <p:nvPr>
            <p:ph type="title"/>
          </p:nvPr>
        </p:nvSpPr>
        <p:spPr/>
        <p:txBody>
          <a:bodyPr/>
          <a:lstStyle/>
          <a:p>
            <a:pPr eaLnBrk="1" hangingPunct="1"/>
            <a:r>
              <a:rPr lang="en-GB" altLang="en-US"/>
              <a:t>Control System Goals</a:t>
            </a:r>
          </a:p>
        </p:txBody>
      </p:sp>
      <p:sp>
        <p:nvSpPr>
          <p:cNvPr id="39938" name="Rectangle 1027">
            <a:extLst>
              <a:ext uri="{FF2B5EF4-FFF2-40B4-BE49-F238E27FC236}">
                <a16:creationId xmlns:a16="http://schemas.microsoft.com/office/drawing/2014/main" id="{D4D516BE-985F-0945-A3F9-D3871FE4A7ED}"/>
              </a:ext>
            </a:extLst>
          </p:cNvPr>
          <p:cNvSpPr>
            <a:spLocks noGrp="1" noChangeArrowheads="1"/>
          </p:cNvSpPr>
          <p:nvPr>
            <p:ph idx="1"/>
          </p:nvPr>
        </p:nvSpPr>
        <p:spPr>
          <a:xfrm>
            <a:off x="685800" y="1752600"/>
            <a:ext cx="7772400" cy="4724400"/>
          </a:xfrm>
        </p:spPr>
        <p:txBody>
          <a:bodyPr/>
          <a:lstStyle/>
          <a:p>
            <a:pPr eaLnBrk="1" hangingPunct="1">
              <a:lnSpc>
                <a:spcPct val="90000"/>
              </a:lnSpc>
            </a:pPr>
            <a:r>
              <a:rPr lang="en-GB" altLang="en-US" i="1"/>
              <a:t>Regulation</a:t>
            </a:r>
          </a:p>
          <a:p>
            <a:pPr lvl="1" eaLnBrk="1" hangingPunct="1">
              <a:lnSpc>
                <a:spcPct val="90000"/>
              </a:lnSpc>
            </a:pPr>
            <a:r>
              <a:rPr lang="en-GB" altLang="en-US"/>
              <a:t>thermostat, target service levels</a:t>
            </a:r>
          </a:p>
          <a:p>
            <a:pPr eaLnBrk="1" hangingPunct="1">
              <a:lnSpc>
                <a:spcPct val="90000"/>
              </a:lnSpc>
            </a:pPr>
            <a:r>
              <a:rPr lang="en-GB" altLang="en-US"/>
              <a:t>Tracking</a:t>
            </a:r>
          </a:p>
          <a:p>
            <a:pPr lvl="1" eaLnBrk="1" hangingPunct="1">
              <a:lnSpc>
                <a:spcPct val="90000"/>
              </a:lnSpc>
            </a:pPr>
            <a:r>
              <a:rPr lang="en-GB" altLang="en-US"/>
              <a:t>robot movement, adjust TCP window to network bandwidth</a:t>
            </a:r>
          </a:p>
          <a:p>
            <a:pPr eaLnBrk="1" hangingPunct="1">
              <a:lnSpc>
                <a:spcPct val="90000"/>
              </a:lnSpc>
            </a:pPr>
            <a:r>
              <a:rPr lang="en-GB" altLang="en-US"/>
              <a:t>Optimization</a:t>
            </a:r>
          </a:p>
          <a:p>
            <a:pPr lvl="1" eaLnBrk="1" hangingPunct="1">
              <a:lnSpc>
                <a:spcPct val="90000"/>
              </a:lnSpc>
            </a:pPr>
            <a:r>
              <a:rPr lang="en-GB" altLang="en-US"/>
              <a:t>best mix of chemicals, minimize response 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1028">
            <a:extLst>
              <a:ext uri="{FF2B5EF4-FFF2-40B4-BE49-F238E27FC236}">
                <a16:creationId xmlns:a16="http://schemas.microsoft.com/office/drawing/2014/main" id="{08527620-3209-9840-8C68-1E4064C73D8C}"/>
              </a:ext>
            </a:extLst>
          </p:cNvPr>
          <p:cNvSpPr>
            <a:spLocks noGrp="1" noChangeArrowheads="1"/>
          </p:cNvSpPr>
          <p:nvPr>
            <p:ph type="title"/>
          </p:nvPr>
        </p:nvSpPr>
        <p:spPr/>
        <p:txBody>
          <a:bodyPr/>
          <a:lstStyle/>
          <a:p>
            <a:pPr eaLnBrk="1" hangingPunct="1"/>
            <a:r>
              <a:rPr lang="en-GB" altLang="en-US"/>
              <a:t>Outline</a:t>
            </a:r>
          </a:p>
        </p:txBody>
      </p:sp>
      <p:sp>
        <p:nvSpPr>
          <p:cNvPr id="41986" name="Rectangle 1029">
            <a:extLst>
              <a:ext uri="{FF2B5EF4-FFF2-40B4-BE49-F238E27FC236}">
                <a16:creationId xmlns:a16="http://schemas.microsoft.com/office/drawing/2014/main" id="{270504C6-5323-5842-86F1-D8D3CED57EC7}"/>
              </a:ext>
            </a:extLst>
          </p:cNvPr>
          <p:cNvSpPr>
            <a:spLocks noGrp="1" noChangeArrowheads="1"/>
          </p:cNvSpPr>
          <p:nvPr>
            <p:ph idx="1"/>
          </p:nvPr>
        </p:nvSpPr>
        <p:spPr/>
        <p:txBody>
          <a:bodyPr/>
          <a:lstStyle/>
          <a:p>
            <a:pPr eaLnBrk="1" hangingPunct="1">
              <a:lnSpc>
                <a:spcPct val="100000"/>
              </a:lnSpc>
            </a:pPr>
            <a:r>
              <a:rPr lang="en-GB" altLang="en-US"/>
              <a:t>Examples and Motivation</a:t>
            </a:r>
          </a:p>
          <a:p>
            <a:pPr eaLnBrk="1" hangingPunct="1">
              <a:lnSpc>
                <a:spcPct val="100000"/>
              </a:lnSpc>
            </a:pPr>
            <a:r>
              <a:rPr lang="en-GB" altLang="en-US"/>
              <a:t>Control Theory Vocabulary and Methodology</a:t>
            </a:r>
          </a:p>
          <a:p>
            <a:pPr eaLnBrk="1" hangingPunct="1">
              <a:lnSpc>
                <a:spcPct val="100000"/>
              </a:lnSpc>
            </a:pPr>
            <a:r>
              <a:rPr lang="en-GB" altLang="en-US">
                <a:solidFill>
                  <a:srgbClr val="FF0000"/>
                </a:solidFill>
              </a:rPr>
              <a:t>Modeling Dynamic Systems</a:t>
            </a:r>
          </a:p>
          <a:p>
            <a:pPr eaLnBrk="1" hangingPunct="1">
              <a:lnSpc>
                <a:spcPct val="100000"/>
              </a:lnSpc>
            </a:pPr>
            <a:r>
              <a:rPr lang="en-GB" altLang="en-US"/>
              <a:t>Transient Behavior Analysis</a:t>
            </a:r>
          </a:p>
          <a:p>
            <a:pPr eaLnBrk="1" hangingPunct="1">
              <a:lnSpc>
                <a:spcPct val="100000"/>
              </a:lnSpc>
            </a:pPr>
            <a:r>
              <a:rPr lang="en-GB" altLang="en-US"/>
              <a:t>Standard Control Actions</a:t>
            </a:r>
          </a:p>
          <a:p>
            <a:pPr eaLnBrk="1" hangingPunct="1">
              <a:lnSpc>
                <a:spcPct val="100000"/>
              </a:lnSpc>
            </a:pPr>
            <a:r>
              <a:rPr lang="en-GB" altLang="en-US"/>
              <a:t>Advanced Topics</a:t>
            </a:r>
          </a:p>
          <a:p>
            <a:pPr eaLnBrk="1" hangingPunct="1">
              <a:lnSpc>
                <a:spcPct val="100000"/>
              </a:lnSpc>
            </a:pPr>
            <a:r>
              <a:rPr lang="en-GB" altLang="en-US"/>
              <a:t>Issues for Computer Systems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028">
            <a:extLst>
              <a:ext uri="{FF2B5EF4-FFF2-40B4-BE49-F238E27FC236}">
                <a16:creationId xmlns:a16="http://schemas.microsoft.com/office/drawing/2014/main" id="{6BB8D3CB-79B5-F64C-AAA7-3C681256F508}"/>
              </a:ext>
            </a:extLst>
          </p:cNvPr>
          <p:cNvSpPr>
            <a:spLocks noGrp="1" noChangeArrowheads="1"/>
          </p:cNvSpPr>
          <p:nvPr>
            <p:ph type="title"/>
          </p:nvPr>
        </p:nvSpPr>
        <p:spPr/>
        <p:txBody>
          <a:bodyPr/>
          <a:lstStyle/>
          <a:p>
            <a:pPr eaLnBrk="1" hangingPunct="1"/>
            <a:r>
              <a:rPr lang="en-GB" altLang="en-US"/>
              <a:t>Outline</a:t>
            </a:r>
          </a:p>
        </p:txBody>
      </p:sp>
      <p:sp>
        <p:nvSpPr>
          <p:cNvPr id="10242" name="Rectangle 1029">
            <a:extLst>
              <a:ext uri="{FF2B5EF4-FFF2-40B4-BE49-F238E27FC236}">
                <a16:creationId xmlns:a16="http://schemas.microsoft.com/office/drawing/2014/main" id="{D323AD71-D934-234D-91A5-331717850839}"/>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3E5B0923-E854-8143-8382-56089E7CF446}"/>
              </a:ext>
            </a:extLst>
          </p:cNvPr>
          <p:cNvSpPr>
            <a:spLocks noGrp="1" noChangeArrowheads="1"/>
          </p:cNvSpPr>
          <p:nvPr>
            <p:ph type="title"/>
          </p:nvPr>
        </p:nvSpPr>
        <p:spPr/>
        <p:txBody>
          <a:bodyPr/>
          <a:lstStyle/>
          <a:p>
            <a:pPr eaLnBrk="1" hangingPunct="1"/>
            <a:r>
              <a:rPr lang="en-GB" altLang="en-US"/>
              <a:t>System Models</a:t>
            </a:r>
          </a:p>
        </p:txBody>
      </p:sp>
      <p:sp>
        <p:nvSpPr>
          <p:cNvPr id="44034" name="Rectangle 8">
            <a:extLst>
              <a:ext uri="{FF2B5EF4-FFF2-40B4-BE49-F238E27FC236}">
                <a16:creationId xmlns:a16="http://schemas.microsoft.com/office/drawing/2014/main" id="{9A928A2D-CDF9-8E4F-B9DD-FCC53C92724A}"/>
              </a:ext>
            </a:extLst>
          </p:cNvPr>
          <p:cNvSpPr>
            <a:spLocks noGrp="1" noChangeArrowheads="1"/>
          </p:cNvSpPr>
          <p:nvPr>
            <p:ph idx="1"/>
          </p:nvPr>
        </p:nvSpPr>
        <p:spPr/>
        <p:txBody>
          <a:bodyPr/>
          <a:lstStyle/>
          <a:p>
            <a:pPr eaLnBrk="1" hangingPunct="1">
              <a:lnSpc>
                <a:spcPct val="90000"/>
              </a:lnSpc>
            </a:pPr>
            <a:r>
              <a:rPr lang="en-GB" altLang="en-US" b="1"/>
              <a:t>Linear</a:t>
            </a:r>
            <a:r>
              <a:rPr lang="en-GB" altLang="en-US"/>
              <a:t> vs. non-linear   </a:t>
            </a:r>
          </a:p>
          <a:p>
            <a:pPr lvl="1" eaLnBrk="1" hangingPunct="1">
              <a:lnSpc>
                <a:spcPct val="100000"/>
              </a:lnSpc>
            </a:pPr>
            <a:r>
              <a:rPr lang="en-GB" altLang="en-US" i="1"/>
              <a:t>Principle of superposition</a:t>
            </a:r>
            <a:r>
              <a:rPr lang="en-GB" altLang="en-US"/>
              <a:t>: for linear systems, t</a:t>
            </a:r>
            <a:r>
              <a:rPr lang="en-US" altLang="en-US"/>
              <a:t>he net response at a given place and time caused by two or more stimuli is the sum of the responses which would have been caused by each stimulus individually.</a:t>
            </a:r>
            <a:endParaRPr lang="en-GB" altLang="en-US"/>
          </a:p>
          <a:p>
            <a:pPr eaLnBrk="1" hangingPunct="1">
              <a:lnSpc>
                <a:spcPct val="90000"/>
              </a:lnSpc>
            </a:pPr>
            <a:r>
              <a:rPr lang="en-GB" altLang="en-US" b="1"/>
              <a:t>Deterministic</a:t>
            </a:r>
            <a:r>
              <a:rPr lang="en-GB" altLang="en-US"/>
              <a:t> vs. Stochastic</a:t>
            </a:r>
          </a:p>
          <a:p>
            <a:pPr eaLnBrk="1" hangingPunct="1">
              <a:lnSpc>
                <a:spcPct val="90000"/>
              </a:lnSpc>
            </a:pPr>
            <a:r>
              <a:rPr lang="en-GB" altLang="en-US" b="1"/>
              <a:t>Time-invariant</a:t>
            </a:r>
            <a:r>
              <a:rPr lang="en-GB" altLang="en-US"/>
              <a:t> vs. Time-varying</a:t>
            </a:r>
          </a:p>
          <a:p>
            <a:pPr lvl="1" eaLnBrk="1" hangingPunct="1">
              <a:lnSpc>
                <a:spcPct val="90000"/>
              </a:lnSpc>
            </a:pPr>
            <a:r>
              <a:rPr lang="en-GB" altLang="en-US"/>
              <a:t>Are coefficients functions of time?</a:t>
            </a:r>
          </a:p>
          <a:p>
            <a:pPr eaLnBrk="1" hangingPunct="1">
              <a:lnSpc>
                <a:spcPct val="90000"/>
              </a:lnSpc>
            </a:pPr>
            <a:r>
              <a:rPr lang="en-GB" altLang="en-US" b="1"/>
              <a:t>Continuous-time</a:t>
            </a:r>
            <a:r>
              <a:rPr lang="en-GB" altLang="en-US"/>
              <a:t> vs. Discrete-time</a:t>
            </a:r>
          </a:p>
          <a:p>
            <a:pPr lvl="1" eaLnBrk="1" hangingPunct="1">
              <a:lnSpc>
                <a:spcPct val="90000"/>
              </a:lnSpc>
            </a:pPr>
            <a:r>
              <a:rPr lang="en-GB" altLang="en-US"/>
              <a:t>t </a:t>
            </a:r>
            <a:r>
              <a:rPr lang="en-GB" altLang="en-US">
                <a:latin typeface="Symbol" pitchFamily="2" charset="2"/>
              </a:rPr>
              <a:t>Î</a:t>
            </a:r>
            <a:r>
              <a:rPr lang="en-GB" altLang="en-US"/>
              <a:t> R   vs.   k </a:t>
            </a:r>
            <a:r>
              <a:rPr lang="en-GB" altLang="en-US">
                <a:latin typeface="Symbol" pitchFamily="2" charset="2"/>
              </a:rPr>
              <a:t>Î</a:t>
            </a:r>
            <a:r>
              <a:rPr lang="en-GB" altLang="en-US"/>
              <a:t> Z</a:t>
            </a:r>
          </a:p>
        </p:txBody>
      </p:sp>
      <p:graphicFrame>
        <p:nvGraphicFramePr>
          <p:cNvPr id="44035" name="Object 5">
            <a:extLst>
              <a:ext uri="{FF2B5EF4-FFF2-40B4-BE49-F238E27FC236}">
                <a16:creationId xmlns:a16="http://schemas.microsoft.com/office/drawing/2014/main" id="{0819EDA3-652D-8341-ABFE-7C1F066E3C13}"/>
              </a:ext>
            </a:extLst>
          </p:cNvPr>
          <p:cNvGraphicFramePr>
            <a:graphicFrameLocks noChangeAspect="1"/>
          </p:cNvGraphicFramePr>
          <p:nvPr/>
        </p:nvGraphicFramePr>
        <p:xfrm>
          <a:off x="5237163" y="3311525"/>
          <a:ext cx="63500" cy="152400"/>
        </p:xfrm>
        <a:graphic>
          <a:graphicData uri="http://schemas.openxmlformats.org/presentationml/2006/ole">
            <mc:AlternateContent xmlns:mc="http://schemas.openxmlformats.org/markup-compatibility/2006">
              <mc:Choice xmlns:v="urn:schemas-microsoft-com:vml" Requires="v">
                <p:oleObj spid="_x0000_s44087" r:id="rId4" imgW="38100" imgH="82550" progId="">
                  <p:embed/>
                </p:oleObj>
              </mc:Choice>
              <mc:Fallback>
                <p:oleObj r:id="rId4" imgW="38100" imgH="8255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33115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6">
            <a:extLst>
              <a:ext uri="{FF2B5EF4-FFF2-40B4-BE49-F238E27FC236}">
                <a16:creationId xmlns:a16="http://schemas.microsoft.com/office/drawing/2014/main" id="{EA9487E7-47C2-D348-A8B3-D6478DFFC1B1}"/>
              </a:ext>
            </a:extLst>
          </p:cNvPr>
          <p:cNvGraphicFramePr>
            <a:graphicFrameLocks noChangeAspect="1"/>
          </p:cNvGraphicFramePr>
          <p:nvPr/>
        </p:nvGraphicFramePr>
        <p:xfrm>
          <a:off x="5237163" y="3311525"/>
          <a:ext cx="63500" cy="152400"/>
        </p:xfrm>
        <a:graphic>
          <a:graphicData uri="http://schemas.openxmlformats.org/presentationml/2006/ole">
            <mc:AlternateContent xmlns:mc="http://schemas.openxmlformats.org/markup-compatibility/2006">
              <mc:Choice xmlns:v="urn:schemas-microsoft-com:vml" Requires="v">
                <p:oleObj spid="_x0000_s44088" r:id="rId6" imgW="38100" imgH="82550" progId="">
                  <p:embed/>
                </p:oleObj>
              </mc:Choice>
              <mc:Fallback>
                <p:oleObj r:id="rId6" imgW="38100" imgH="8255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33115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4">
            <a:extLst>
              <a:ext uri="{FF2B5EF4-FFF2-40B4-BE49-F238E27FC236}">
                <a16:creationId xmlns:a16="http://schemas.microsoft.com/office/drawing/2014/main" id="{AD078F88-4542-704B-8152-12602B49C080}"/>
              </a:ext>
            </a:extLst>
          </p:cNvPr>
          <p:cNvSpPr>
            <a:spLocks noGrp="1" noChangeArrowheads="1"/>
          </p:cNvSpPr>
          <p:nvPr>
            <p:ph type="title"/>
          </p:nvPr>
        </p:nvSpPr>
        <p:spPr/>
        <p:txBody>
          <a:bodyPr/>
          <a:lstStyle/>
          <a:p>
            <a:pPr eaLnBrk="1" hangingPunct="1"/>
            <a:r>
              <a:rPr lang="en-GB" altLang="en-US"/>
              <a:t>Approaches to System Modeling</a:t>
            </a:r>
          </a:p>
        </p:txBody>
      </p:sp>
      <p:sp>
        <p:nvSpPr>
          <p:cNvPr id="46082" name="Rectangle 5">
            <a:extLst>
              <a:ext uri="{FF2B5EF4-FFF2-40B4-BE49-F238E27FC236}">
                <a16:creationId xmlns:a16="http://schemas.microsoft.com/office/drawing/2014/main" id="{0243F399-71B9-9D49-9B4A-06E880B507FE}"/>
              </a:ext>
            </a:extLst>
          </p:cNvPr>
          <p:cNvSpPr>
            <a:spLocks noGrp="1" noChangeArrowheads="1"/>
          </p:cNvSpPr>
          <p:nvPr>
            <p:ph idx="1"/>
          </p:nvPr>
        </p:nvSpPr>
        <p:spPr/>
        <p:txBody>
          <a:bodyPr/>
          <a:lstStyle/>
          <a:p>
            <a:pPr eaLnBrk="1" hangingPunct="1">
              <a:lnSpc>
                <a:spcPct val="90000"/>
              </a:lnSpc>
            </a:pPr>
            <a:r>
              <a:rPr lang="en-GB" altLang="en-US"/>
              <a:t>First Principles</a:t>
            </a:r>
          </a:p>
          <a:p>
            <a:pPr lvl="1" eaLnBrk="1" hangingPunct="1">
              <a:lnSpc>
                <a:spcPct val="90000"/>
              </a:lnSpc>
            </a:pPr>
            <a:r>
              <a:rPr lang="en-GB" altLang="en-US"/>
              <a:t>Based on known laws</a:t>
            </a:r>
          </a:p>
          <a:p>
            <a:pPr lvl="2" eaLnBrk="1" hangingPunct="1">
              <a:lnSpc>
                <a:spcPct val="90000"/>
              </a:lnSpc>
            </a:pPr>
            <a:r>
              <a:rPr lang="en-GB" altLang="en-US"/>
              <a:t>Physics, Queueing theory</a:t>
            </a:r>
          </a:p>
          <a:p>
            <a:pPr lvl="1" eaLnBrk="1" hangingPunct="1">
              <a:lnSpc>
                <a:spcPct val="90000"/>
              </a:lnSpc>
            </a:pPr>
            <a:r>
              <a:rPr lang="en-GB" altLang="en-US"/>
              <a:t>Difficult to do for complex systems</a:t>
            </a:r>
          </a:p>
          <a:p>
            <a:pPr eaLnBrk="1" hangingPunct="1">
              <a:lnSpc>
                <a:spcPct val="90000"/>
              </a:lnSpc>
            </a:pPr>
            <a:r>
              <a:rPr lang="en-GB" altLang="en-US"/>
              <a:t>Experimental (System ID)</a:t>
            </a:r>
          </a:p>
          <a:p>
            <a:pPr lvl="1" eaLnBrk="1" hangingPunct="1">
              <a:lnSpc>
                <a:spcPct val="90000"/>
              </a:lnSpc>
            </a:pPr>
            <a:r>
              <a:rPr lang="en-GB" altLang="en-US"/>
              <a:t>Statistical/data-driven models</a:t>
            </a:r>
          </a:p>
          <a:p>
            <a:pPr lvl="1" eaLnBrk="1" hangingPunct="1">
              <a:lnSpc>
                <a:spcPct val="90000"/>
              </a:lnSpc>
            </a:pPr>
            <a:r>
              <a:rPr lang="en-GB" altLang="en-US"/>
              <a:t>Requires data</a:t>
            </a:r>
          </a:p>
          <a:p>
            <a:pPr lvl="1" eaLnBrk="1" hangingPunct="1">
              <a:lnSpc>
                <a:spcPct val="90000"/>
              </a:lnSpc>
            </a:pPr>
            <a:r>
              <a:rPr lang="en-GB" altLang="en-US"/>
              <a:t>Is there a good </a:t>
            </a:r>
            <a:r>
              <a:rPr lang="en-GB" altLang="en-US">
                <a:latin typeface="Times New Roman" panose="02020603050405020304" pitchFamily="18" charset="0"/>
              </a:rPr>
              <a:t>“</a:t>
            </a:r>
            <a:r>
              <a:rPr lang="en-GB" altLang="en-US"/>
              <a:t>training set</a:t>
            </a:r>
            <a:r>
              <a:rPr lang="en-GB" altLang="en-US">
                <a:latin typeface="Times New Roman" panose="02020603050405020304" pitchFamily="18" charset="0"/>
              </a:rPr>
              <a:t>”</a:t>
            </a:r>
            <a:r>
              <a:rPr lang="en-GB" altLang="en-US"/>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1056">
            <a:extLst>
              <a:ext uri="{FF2B5EF4-FFF2-40B4-BE49-F238E27FC236}">
                <a16:creationId xmlns:a16="http://schemas.microsoft.com/office/drawing/2014/main" id="{06894B62-4BAE-8D42-9C3D-9B5657DAB091}"/>
              </a:ext>
            </a:extLst>
          </p:cNvPr>
          <p:cNvSpPr>
            <a:spLocks noGrp="1" noChangeArrowheads="1"/>
          </p:cNvSpPr>
          <p:nvPr>
            <p:ph type="title"/>
          </p:nvPr>
        </p:nvSpPr>
        <p:spPr/>
        <p:txBody>
          <a:bodyPr/>
          <a:lstStyle/>
          <a:p>
            <a:pPr eaLnBrk="1" hangingPunct="1"/>
            <a:r>
              <a:rPr lang="en-US" altLang="en-US"/>
              <a:t>The Complex Plane (review)</a:t>
            </a:r>
          </a:p>
        </p:txBody>
      </p:sp>
      <p:sp>
        <p:nvSpPr>
          <p:cNvPr id="48130" name="Line 1027">
            <a:extLst>
              <a:ext uri="{FF2B5EF4-FFF2-40B4-BE49-F238E27FC236}">
                <a16:creationId xmlns:a16="http://schemas.microsoft.com/office/drawing/2014/main" id="{4D630253-387F-9544-B878-D6A9FAC6B62D}"/>
              </a:ext>
            </a:extLst>
          </p:cNvPr>
          <p:cNvSpPr>
            <a:spLocks noChangeShapeType="1"/>
          </p:cNvSpPr>
          <p:nvPr/>
        </p:nvSpPr>
        <p:spPr bwMode="auto">
          <a:xfrm>
            <a:off x="1965325" y="2081213"/>
            <a:ext cx="0" cy="4243387"/>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48131" name="Line 1028">
            <a:extLst>
              <a:ext uri="{FF2B5EF4-FFF2-40B4-BE49-F238E27FC236}">
                <a16:creationId xmlns:a16="http://schemas.microsoft.com/office/drawing/2014/main" id="{43FAC4E2-614B-874E-80F8-6D217CDE25BE}"/>
              </a:ext>
            </a:extLst>
          </p:cNvPr>
          <p:cNvSpPr>
            <a:spLocks noChangeShapeType="1"/>
          </p:cNvSpPr>
          <p:nvPr/>
        </p:nvSpPr>
        <p:spPr bwMode="auto">
          <a:xfrm>
            <a:off x="123825" y="4000500"/>
            <a:ext cx="368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8132" name="Text Box 1029">
            <a:extLst>
              <a:ext uri="{FF2B5EF4-FFF2-40B4-BE49-F238E27FC236}">
                <a16:creationId xmlns:a16="http://schemas.microsoft.com/office/drawing/2014/main" id="{D90C7A78-3D5B-984F-A5CE-9C65D70D0E62}"/>
              </a:ext>
            </a:extLst>
          </p:cNvPr>
          <p:cNvSpPr txBox="1">
            <a:spLocks noChangeArrowheads="1"/>
          </p:cNvSpPr>
          <p:nvPr/>
        </p:nvSpPr>
        <p:spPr bwMode="auto">
          <a:xfrm>
            <a:off x="1676400" y="1676400"/>
            <a:ext cx="214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t>Imaginary axis </a:t>
            </a:r>
            <a:r>
              <a:rPr lang="en-US" altLang="en-US" sz="2000">
                <a:latin typeface="Times New Roman" panose="02020603050405020304" pitchFamily="18" charset="0"/>
              </a:rPr>
              <a:t>(</a:t>
            </a:r>
            <a:r>
              <a:rPr lang="en-US" altLang="en-US" sz="2000" i="1">
                <a:latin typeface="Times New Roman" panose="02020603050405020304" pitchFamily="18" charset="0"/>
              </a:rPr>
              <a:t>j</a:t>
            </a:r>
            <a:r>
              <a:rPr lang="en-US" altLang="en-US" sz="2000">
                <a:latin typeface="Times New Roman" panose="02020603050405020304" pitchFamily="18" charset="0"/>
              </a:rPr>
              <a:t>)</a:t>
            </a:r>
          </a:p>
        </p:txBody>
      </p:sp>
      <p:sp>
        <p:nvSpPr>
          <p:cNvPr id="48133" name="Text Box 1030">
            <a:extLst>
              <a:ext uri="{FF2B5EF4-FFF2-40B4-BE49-F238E27FC236}">
                <a16:creationId xmlns:a16="http://schemas.microsoft.com/office/drawing/2014/main" id="{D3E93CA6-5D32-6F41-A926-D821B42B9AB4}"/>
              </a:ext>
            </a:extLst>
          </p:cNvPr>
          <p:cNvSpPr txBox="1">
            <a:spLocks noChangeArrowheads="1"/>
          </p:cNvSpPr>
          <p:nvPr/>
        </p:nvSpPr>
        <p:spPr bwMode="auto">
          <a:xfrm>
            <a:off x="3733800" y="3802063"/>
            <a:ext cx="117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t>Real axis</a:t>
            </a:r>
          </a:p>
        </p:txBody>
      </p:sp>
      <p:graphicFrame>
        <p:nvGraphicFramePr>
          <p:cNvPr id="48134" name="Object 1031">
            <a:extLst>
              <a:ext uri="{FF2B5EF4-FFF2-40B4-BE49-F238E27FC236}">
                <a16:creationId xmlns:a16="http://schemas.microsoft.com/office/drawing/2014/main" id="{D65354A5-4D1E-174E-9BB6-7F0F51D52EDC}"/>
              </a:ext>
            </a:extLst>
          </p:cNvPr>
          <p:cNvGraphicFramePr>
            <a:graphicFrameLocks noChangeAspect="1"/>
          </p:cNvGraphicFramePr>
          <p:nvPr/>
        </p:nvGraphicFramePr>
        <p:xfrm>
          <a:off x="3048000" y="2514600"/>
          <a:ext cx="1597025" cy="473075"/>
        </p:xfrm>
        <a:graphic>
          <a:graphicData uri="http://schemas.openxmlformats.org/presentationml/2006/ole">
            <mc:AlternateContent xmlns:mc="http://schemas.openxmlformats.org/markup-compatibility/2006">
              <mc:Choice xmlns:v="urn:schemas-microsoft-com:vml" Requires="v">
                <p:oleObj spid="_x0000_s48381" name="Equation" r:id="rId4" imgW="7315200" imgH="2197100" progId="Equation.3">
                  <p:embed/>
                </p:oleObj>
              </mc:Choice>
              <mc:Fallback>
                <p:oleObj name="Equation" r:id="rId4" imgW="7315200" imgH="2197100" progId="Equation.3">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14600"/>
                        <a:ext cx="15970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5" name="Oval 1032">
            <a:extLst>
              <a:ext uri="{FF2B5EF4-FFF2-40B4-BE49-F238E27FC236}">
                <a16:creationId xmlns:a16="http://schemas.microsoft.com/office/drawing/2014/main" id="{B172A861-09DB-6C43-9B52-CFA1447FC500}"/>
              </a:ext>
            </a:extLst>
          </p:cNvPr>
          <p:cNvSpPr>
            <a:spLocks noChangeArrowheads="1"/>
          </p:cNvSpPr>
          <p:nvPr/>
        </p:nvSpPr>
        <p:spPr bwMode="auto">
          <a:xfrm>
            <a:off x="2951163" y="2989263"/>
            <a:ext cx="101600" cy="101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48136" name="Line 1033">
            <a:extLst>
              <a:ext uri="{FF2B5EF4-FFF2-40B4-BE49-F238E27FC236}">
                <a16:creationId xmlns:a16="http://schemas.microsoft.com/office/drawing/2014/main" id="{FC479B8A-7D89-224A-9D4E-77BC4570A823}"/>
              </a:ext>
            </a:extLst>
          </p:cNvPr>
          <p:cNvSpPr>
            <a:spLocks noChangeShapeType="1"/>
          </p:cNvSpPr>
          <p:nvPr/>
        </p:nvSpPr>
        <p:spPr bwMode="auto">
          <a:xfrm>
            <a:off x="2971800" y="3090863"/>
            <a:ext cx="0" cy="9096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48137" name="Object 1035">
            <a:extLst>
              <a:ext uri="{FF2B5EF4-FFF2-40B4-BE49-F238E27FC236}">
                <a16:creationId xmlns:a16="http://schemas.microsoft.com/office/drawing/2014/main" id="{AFDD786F-542A-BB48-B784-4059E492719D}"/>
              </a:ext>
            </a:extLst>
          </p:cNvPr>
          <p:cNvGraphicFramePr>
            <a:graphicFrameLocks noChangeAspect="1"/>
          </p:cNvGraphicFramePr>
          <p:nvPr/>
        </p:nvGraphicFramePr>
        <p:xfrm>
          <a:off x="2819400" y="3990975"/>
          <a:ext cx="325438" cy="352425"/>
        </p:xfrm>
        <a:graphic>
          <a:graphicData uri="http://schemas.openxmlformats.org/presentationml/2006/ole">
            <mc:AlternateContent xmlns:mc="http://schemas.openxmlformats.org/markup-compatibility/2006">
              <mc:Choice xmlns:v="urn:schemas-microsoft-com:vml" Requires="v">
                <p:oleObj spid="_x0000_s48382" name="Equation" r:id="rId6" imgW="1460500" imgH="1606550" progId="Equation.3">
                  <p:embed/>
                </p:oleObj>
              </mc:Choice>
              <mc:Fallback>
                <p:oleObj name="Equation" r:id="rId6" imgW="1460500" imgH="1606550" progId="Equation.3">
                  <p:embed/>
                  <p:pic>
                    <p:nvPicPr>
                      <p:cNvPr id="0" name="Object 10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990975"/>
                        <a:ext cx="32543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8" name="Line 1036">
            <a:extLst>
              <a:ext uri="{FF2B5EF4-FFF2-40B4-BE49-F238E27FC236}">
                <a16:creationId xmlns:a16="http://schemas.microsoft.com/office/drawing/2014/main" id="{ABEB7C9B-D761-8E4C-A59B-8FBA75F88A3C}"/>
              </a:ext>
            </a:extLst>
          </p:cNvPr>
          <p:cNvSpPr>
            <a:spLocks noChangeShapeType="1"/>
          </p:cNvSpPr>
          <p:nvPr/>
        </p:nvSpPr>
        <p:spPr bwMode="auto">
          <a:xfrm flipH="1">
            <a:off x="1981200" y="3048000"/>
            <a:ext cx="92075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48139" name="Object 1037">
            <a:extLst>
              <a:ext uri="{FF2B5EF4-FFF2-40B4-BE49-F238E27FC236}">
                <a16:creationId xmlns:a16="http://schemas.microsoft.com/office/drawing/2014/main" id="{E44D0D21-4F92-4D49-A6F9-B5B737E7F4DF}"/>
              </a:ext>
            </a:extLst>
          </p:cNvPr>
          <p:cNvGraphicFramePr>
            <a:graphicFrameLocks noChangeAspect="1"/>
          </p:cNvGraphicFramePr>
          <p:nvPr/>
        </p:nvGraphicFramePr>
        <p:xfrm>
          <a:off x="1628775" y="2895600"/>
          <a:ext cx="352425" cy="411163"/>
        </p:xfrm>
        <a:graphic>
          <a:graphicData uri="http://schemas.openxmlformats.org/presentationml/2006/ole">
            <mc:AlternateContent xmlns:mc="http://schemas.openxmlformats.org/markup-compatibility/2006">
              <mc:Choice xmlns:v="urn:schemas-microsoft-com:vml" Requires="v">
                <p:oleObj spid="_x0000_s48383" name="Equation" r:id="rId8" imgW="1606550" imgH="1898650" progId="Equation.3">
                  <p:embed/>
                </p:oleObj>
              </mc:Choice>
              <mc:Fallback>
                <p:oleObj name="Equation" r:id="rId8" imgW="1606550" imgH="1898650" progId="Equation.3">
                  <p:embed/>
                  <p:pic>
                    <p:nvPicPr>
                      <p:cNvPr id="0" name="Object 10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8775" y="2895600"/>
                        <a:ext cx="35242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0" name="Oval 1038">
            <a:extLst>
              <a:ext uri="{FF2B5EF4-FFF2-40B4-BE49-F238E27FC236}">
                <a16:creationId xmlns:a16="http://schemas.microsoft.com/office/drawing/2014/main" id="{FC40727E-0EE2-AE4A-86BB-1B3B43B953A8}"/>
              </a:ext>
            </a:extLst>
          </p:cNvPr>
          <p:cNvSpPr>
            <a:spLocks noChangeArrowheads="1"/>
          </p:cNvSpPr>
          <p:nvPr/>
        </p:nvSpPr>
        <p:spPr bwMode="auto">
          <a:xfrm>
            <a:off x="430213" y="2687638"/>
            <a:ext cx="3070225" cy="2828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48141" name="Line 1039">
            <a:extLst>
              <a:ext uri="{FF2B5EF4-FFF2-40B4-BE49-F238E27FC236}">
                <a16:creationId xmlns:a16="http://schemas.microsoft.com/office/drawing/2014/main" id="{8B23ECC9-E07F-0C48-9175-9D4F97090712}"/>
              </a:ext>
            </a:extLst>
          </p:cNvPr>
          <p:cNvSpPr>
            <a:spLocks noChangeShapeType="1"/>
          </p:cNvSpPr>
          <p:nvPr/>
        </p:nvSpPr>
        <p:spPr bwMode="auto">
          <a:xfrm flipV="1">
            <a:off x="1965325" y="3090863"/>
            <a:ext cx="1023938" cy="909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48142" name="Object 1040">
            <a:extLst>
              <a:ext uri="{FF2B5EF4-FFF2-40B4-BE49-F238E27FC236}">
                <a16:creationId xmlns:a16="http://schemas.microsoft.com/office/drawing/2014/main" id="{C61730A3-E2F3-C34E-9FB8-915E1D9D77B8}"/>
              </a:ext>
            </a:extLst>
          </p:cNvPr>
          <p:cNvGraphicFramePr>
            <a:graphicFrameLocks noChangeAspect="1"/>
          </p:cNvGraphicFramePr>
          <p:nvPr/>
        </p:nvGraphicFramePr>
        <p:xfrm>
          <a:off x="2432050" y="3581400"/>
          <a:ext cx="234950" cy="373063"/>
        </p:xfrm>
        <a:graphic>
          <a:graphicData uri="http://schemas.openxmlformats.org/presentationml/2006/ole">
            <mc:AlternateContent xmlns:mc="http://schemas.openxmlformats.org/markup-compatibility/2006">
              <mc:Choice xmlns:v="urn:schemas-microsoft-com:vml" Requires="v">
                <p:oleObj spid="_x0000_s48384" name="Equation" r:id="rId10" imgW="1460500" imgH="2343150" progId="Equation.3">
                  <p:embed/>
                </p:oleObj>
              </mc:Choice>
              <mc:Fallback>
                <p:oleObj name="Equation" r:id="rId10" imgW="1460500" imgH="2343150" progId="Equation.3">
                  <p:embed/>
                  <p:pic>
                    <p:nvPicPr>
                      <p:cNvPr id="0" name="Object 1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2050" y="3581400"/>
                        <a:ext cx="23495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3" name="Oval 1042">
            <a:extLst>
              <a:ext uri="{FF2B5EF4-FFF2-40B4-BE49-F238E27FC236}">
                <a16:creationId xmlns:a16="http://schemas.microsoft.com/office/drawing/2014/main" id="{A308E772-B720-5B46-8531-35465DC8645F}"/>
              </a:ext>
            </a:extLst>
          </p:cNvPr>
          <p:cNvSpPr>
            <a:spLocks noChangeArrowheads="1"/>
          </p:cNvSpPr>
          <p:nvPr/>
        </p:nvSpPr>
        <p:spPr bwMode="auto">
          <a:xfrm>
            <a:off x="3001963" y="5080000"/>
            <a:ext cx="101600" cy="101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48144" name="Line 1043">
            <a:extLst>
              <a:ext uri="{FF2B5EF4-FFF2-40B4-BE49-F238E27FC236}">
                <a16:creationId xmlns:a16="http://schemas.microsoft.com/office/drawing/2014/main" id="{0BFC5FFA-ADF3-AB4A-B767-8AE34B72F01D}"/>
              </a:ext>
            </a:extLst>
          </p:cNvPr>
          <p:cNvSpPr>
            <a:spLocks noChangeShapeType="1"/>
          </p:cNvSpPr>
          <p:nvPr/>
        </p:nvSpPr>
        <p:spPr bwMode="auto">
          <a:xfrm>
            <a:off x="1960563" y="40386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48145" name="Object 1045">
            <a:extLst>
              <a:ext uri="{FF2B5EF4-FFF2-40B4-BE49-F238E27FC236}">
                <a16:creationId xmlns:a16="http://schemas.microsoft.com/office/drawing/2014/main" id="{B29E8899-101D-4A4F-8DE0-EDAFA5F5D1C2}"/>
              </a:ext>
            </a:extLst>
          </p:cNvPr>
          <p:cNvGraphicFramePr>
            <a:graphicFrameLocks noChangeAspect="1"/>
          </p:cNvGraphicFramePr>
          <p:nvPr/>
        </p:nvGraphicFramePr>
        <p:xfrm>
          <a:off x="2439988" y="3960813"/>
          <a:ext cx="422275" cy="787400"/>
        </p:xfrm>
        <a:graphic>
          <a:graphicData uri="http://schemas.openxmlformats.org/presentationml/2006/ole">
            <mc:AlternateContent xmlns:mc="http://schemas.openxmlformats.org/markup-compatibility/2006">
              <mc:Choice xmlns:v="urn:schemas-microsoft-com:vml" Requires="v">
                <p:oleObj spid="_x0000_s48385" name="Equation" r:id="rId12" imgW="1314450" imgH="2489200" progId="Equation.3">
                  <p:embed/>
                </p:oleObj>
              </mc:Choice>
              <mc:Fallback>
                <p:oleObj name="Equation" r:id="rId12" imgW="1314450" imgH="2489200" progId="Equation.3">
                  <p:embed/>
                  <p:pic>
                    <p:nvPicPr>
                      <p:cNvPr id="0" name="Object 10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9988" y="3960813"/>
                        <a:ext cx="42227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6" name="Object 1046">
            <a:extLst>
              <a:ext uri="{FF2B5EF4-FFF2-40B4-BE49-F238E27FC236}">
                <a16:creationId xmlns:a16="http://schemas.microsoft.com/office/drawing/2014/main" id="{1628767D-87DD-DC4B-BBBB-E85F9366F7D9}"/>
              </a:ext>
            </a:extLst>
          </p:cNvPr>
          <p:cNvGraphicFramePr>
            <a:graphicFrameLocks noChangeAspect="1"/>
          </p:cNvGraphicFramePr>
          <p:nvPr/>
        </p:nvGraphicFramePr>
        <p:xfrm>
          <a:off x="2214563" y="4038600"/>
          <a:ext cx="452437" cy="381000"/>
        </p:xfrm>
        <a:graphic>
          <a:graphicData uri="http://schemas.openxmlformats.org/presentationml/2006/ole">
            <mc:AlternateContent xmlns:mc="http://schemas.openxmlformats.org/markup-compatibility/2006">
              <mc:Choice xmlns:v="urn:schemas-microsoft-com:vml" Requires="v">
                <p:oleObj spid="_x0000_s48386" name="Equation" r:id="rId14" imgW="2781300" imgH="2343150" progId="Equation.3">
                  <p:embed/>
                </p:oleObj>
              </mc:Choice>
              <mc:Fallback>
                <p:oleObj name="Equation" r:id="rId14" imgW="2781300" imgH="2343150" progId="Equation.3">
                  <p:embed/>
                  <p:pic>
                    <p:nvPicPr>
                      <p:cNvPr id="0" name="Object 10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4563" y="4038600"/>
                        <a:ext cx="45243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7" name="Object 1047">
            <a:extLst>
              <a:ext uri="{FF2B5EF4-FFF2-40B4-BE49-F238E27FC236}">
                <a16:creationId xmlns:a16="http://schemas.microsoft.com/office/drawing/2014/main" id="{BEB7E0D9-BFE2-A546-914A-5FEBA7D6F98E}"/>
              </a:ext>
            </a:extLst>
          </p:cNvPr>
          <p:cNvGraphicFramePr>
            <a:graphicFrameLocks noChangeAspect="1"/>
          </p:cNvGraphicFramePr>
          <p:nvPr/>
        </p:nvGraphicFramePr>
        <p:xfrm>
          <a:off x="2973388" y="5141913"/>
          <a:ext cx="1522412" cy="573087"/>
        </p:xfrm>
        <a:graphic>
          <a:graphicData uri="http://schemas.openxmlformats.org/presentationml/2006/ole">
            <mc:AlternateContent xmlns:mc="http://schemas.openxmlformats.org/markup-compatibility/2006">
              <mc:Choice xmlns:v="urn:schemas-microsoft-com:vml" Requires="v">
                <p:oleObj spid="_x0000_s48387" name="Equation" r:id="rId16" imgW="7315200" imgH="2781300" progId="Equation.3">
                  <p:embed/>
                </p:oleObj>
              </mc:Choice>
              <mc:Fallback>
                <p:oleObj name="Equation" r:id="rId16" imgW="7315200" imgH="2781300" progId="Equation.3">
                  <p:embed/>
                  <p:pic>
                    <p:nvPicPr>
                      <p:cNvPr id="0" name="Object 10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3388" y="5141913"/>
                        <a:ext cx="1522412"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8" name="Text Box 1048">
            <a:extLst>
              <a:ext uri="{FF2B5EF4-FFF2-40B4-BE49-F238E27FC236}">
                <a16:creationId xmlns:a16="http://schemas.microsoft.com/office/drawing/2014/main" id="{1667239C-0A60-9642-88C7-8A7955E9AB4C}"/>
              </a:ext>
            </a:extLst>
          </p:cNvPr>
          <p:cNvSpPr txBox="1">
            <a:spLocks noChangeArrowheads="1"/>
          </p:cNvSpPr>
          <p:nvPr/>
        </p:nvSpPr>
        <p:spPr bwMode="auto">
          <a:xfrm>
            <a:off x="2743200" y="5638800"/>
            <a:ext cx="2274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50000"/>
              </a:spcBef>
              <a:spcAft>
                <a:spcPct val="0"/>
              </a:spcAft>
              <a:buClrTx/>
              <a:buSzTx/>
              <a:buFontTx/>
              <a:buNone/>
            </a:pPr>
            <a:r>
              <a:rPr lang="en-US" altLang="en-US" sz="2000">
                <a:latin typeface="Times New Roman" panose="02020603050405020304" pitchFamily="18" charset="0"/>
              </a:rPr>
              <a:t>(complex) conjugate</a:t>
            </a:r>
          </a:p>
        </p:txBody>
      </p:sp>
      <p:graphicFrame>
        <p:nvGraphicFramePr>
          <p:cNvPr id="48149" name="Object 1053">
            <a:extLst>
              <a:ext uri="{FF2B5EF4-FFF2-40B4-BE49-F238E27FC236}">
                <a16:creationId xmlns:a16="http://schemas.microsoft.com/office/drawing/2014/main" id="{9569BF92-73A6-D241-A100-B9C5BA5022E7}"/>
              </a:ext>
            </a:extLst>
          </p:cNvPr>
          <p:cNvGraphicFramePr>
            <a:graphicFrameLocks noChangeAspect="1"/>
          </p:cNvGraphicFramePr>
          <p:nvPr/>
        </p:nvGraphicFramePr>
        <p:xfrm>
          <a:off x="5562600" y="3124200"/>
          <a:ext cx="2759075" cy="1339850"/>
        </p:xfrm>
        <a:graphic>
          <a:graphicData uri="http://schemas.openxmlformats.org/presentationml/2006/ole">
            <mc:AlternateContent xmlns:mc="http://schemas.openxmlformats.org/markup-compatibility/2006">
              <mc:Choice xmlns:v="urn:schemas-microsoft-com:vml" Requires="v">
                <p:oleObj spid="_x0000_s48388" name="Equation" r:id="rId18" imgW="16090900" imgH="7899400" progId="Equation.3">
                  <p:embed/>
                </p:oleObj>
              </mc:Choice>
              <mc:Fallback>
                <p:oleObj name="Equation" r:id="rId18" imgW="16090900" imgH="7899400" progId="Equation.3">
                  <p:embed/>
                  <p:pic>
                    <p:nvPicPr>
                      <p:cNvPr id="0" name="Object 10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2600" y="3124200"/>
                        <a:ext cx="2759075"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0" name="Arc 1055">
            <a:extLst>
              <a:ext uri="{FF2B5EF4-FFF2-40B4-BE49-F238E27FC236}">
                <a16:creationId xmlns:a16="http://schemas.microsoft.com/office/drawing/2014/main" id="{2D4C3E24-ADEE-F943-AC89-05C11E4FBDFC}"/>
              </a:ext>
            </a:extLst>
          </p:cNvPr>
          <p:cNvSpPr>
            <a:spLocks/>
          </p:cNvSpPr>
          <p:nvPr/>
        </p:nvSpPr>
        <p:spPr bwMode="auto">
          <a:xfrm>
            <a:off x="2286000" y="3733800"/>
            <a:ext cx="152400" cy="265113"/>
          </a:xfrm>
          <a:custGeom>
            <a:avLst/>
            <a:gdLst>
              <a:gd name="T0" fmla="*/ 0 w 21600"/>
              <a:gd name="T1" fmla="*/ 0 h 26837"/>
              <a:gd name="T2" fmla="*/ 2147483646 w 21600"/>
              <a:gd name="T3" fmla="*/ 2147483646 h 26837"/>
              <a:gd name="T4" fmla="*/ 0 w 21600"/>
              <a:gd name="T5" fmla="*/ 2147483646 h 26837"/>
              <a:gd name="T6" fmla="*/ 0 60000 65536"/>
              <a:gd name="T7" fmla="*/ 0 60000 65536"/>
              <a:gd name="T8" fmla="*/ 0 60000 65536"/>
              <a:gd name="T9" fmla="*/ 0 w 21600"/>
              <a:gd name="T10" fmla="*/ 0 h 26837"/>
              <a:gd name="T11" fmla="*/ 21600 w 21600"/>
              <a:gd name="T12" fmla="*/ 26837 h 26837"/>
            </a:gdLst>
            <a:ahLst/>
            <a:cxnLst>
              <a:cxn ang="T6">
                <a:pos x="T0" y="T1"/>
              </a:cxn>
              <a:cxn ang="T7">
                <a:pos x="T2" y="T3"/>
              </a:cxn>
              <a:cxn ang="T8">
                <a:pos x="T4" y="T5"/>
              </a:cxn>
            </a:cxnLst>
            <a:rect l="T9" t="T10" r="T11" b="T12"/>
            <a:pathLst>
              <a:path w="21600" h="26837" fill="none" extrusionOk="0">
                <a:moveTo>
                  <a:pt x="-1" y="0"/>
                </a:moveTo>
                <a:cubicBezTo>
                  <a:pt x="11929" y="0"/>
                  <a:pt x="21600" y="9670"/>
                  <a:pt x="21600" y="21600"/>
                </a:cubicBezTo>
                <a:cubicBezTo>
                  <a:pt x="21600" y="23365"/>
                  <a:pt x="21383" y="25124"/>
                  <a:pt x="20955" y="26836"/>
                </a:cubicBezTo>
              </a:path>
              <a:path w="21600" h="26837" stroke="0" extrusionOk="0">
                <a:moveTo>
                  <a:pt x="-1" y="0"/>
                </a:moveTo>
                <a:cubicBezTo>
                  <a:pt x="11929" y="0"/>
                  <a:pt x="21600" y="9670"/>
                  <a:pt x="21600" y="21600"/>
                </a:cubicBezTo>
                <a:cubicBezTo>
                  <a:pt x="21600" y="23365"/>
                  <a:pt x="21383" y="25124"/>
                  <a:pt x="20955" y="26836"/>
                </a:cubicBezTo>
                <a:lnTo>
                  <a:pt x="0" y="21600"/>
                </a:lnTo>
                <a:lnTo>
                  <a:pt x="-1"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48151" name="Object 30">
            <a:extLst>
              <a:ext uri="{FF2B5EF4-FFF2-40B4-BE49-F238E27FC236}">
                <a16:creationId xmlns:a16="http://schemas.microsoft.com/office/drawing/2014/main" id="{F1A4B061-BD53-534A-96DB-4A25C95A664B}"/>
              </a:ext>
            </a:extLst>
          </p:cNvPr>
          <p:cNvGraphicFramePr>
            <a:graphicFrameLocks noChangeAspect="1"/>
          </p:cNvGraphicFramePr>
          <p:nvPr/>
        </p:nvGraphicFramePr>
        <p:xfrm>
          <a:off x="2306638" y="3276600"/>
          <a:ext cx="284162" cy="304800"/>
        </p:xfrm>
        <a:graphic>
          <a:graphicData uri="http://schemas.openxmlformats.org/presentationml/2006/ole">
            <mc:AlternateContent xmlns:mc="http://schemas.openxmlformats.org/markup-compatibility/2006">
              <mc:Choice xmlns:v="urn:schemas-microsoft-com:vml" Requires="v">
                <p:oleObj spid="_x0000_s48389" name="Equation" r:id="rId20" imgW="1752600" imgH="1898650" progId="Equation.3">
                  <p:embed/>
                </p:oleObj>
              </mc:Choice>
              <mc:Fallback>
                <p:oleObj name="Equation" r:id="rId20" imgW="1752600" imgH="1898650" progId="Equation.3">
                  <p:embed/>
                  <p:pic>
                    <p:nvPicPr>
                      <p:cNvPr id="0"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6638" y="3276600"/>
                        <a:ext cx="2841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2" name="Text Box 1030">
            <a:extLst>
              <a:ext uri="{FF2B5EF4-FFF2-40B4-BE49-F238E27FC236}">
                <a16:creationId xmlns:a16="http://schemas.microsoft.com/office/drawing/2014/main" id="{F8E9F7B5-FA42-DA4B-9678-ACEF97A260F6}"/>
              </a:ext>
            </a:extLst>
          </p:cNvPr>
          <p:cNvSpPr txBox="1">
            <a:spLocks noChangeArrowheads="1"/>
          </p:cNvSpPr>
          <p:nvPr/>
        </p:nvSpPr>
        <p:spPr bwMode="auto">
          <a:xfrm>
            <a:off x="3505200" y="3124200"/>
            <a:ext cx="163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1800" i="1"/>
              <a:t>argument </a:t>
            </a:r>
            <a:r>
              <a:rPr lang="en-US" altLang="en-US" sz="1800"/>
              <a:t>of u</a:t>
            </a:r>
          </a:p>
        </p:txBody>
      </p:sp>
      <p:sp>
        <p:nvSpPr>
          <p:cNvPr id="48153" name="Text Box 1030">
            <a:extLst>
              <a:ext uri="{FF2B5EF4-FFF2-40B4-BE49-F238E27FC236}">
                <a16:creationId xmlns:a16="http://schemas.microsoft.com/office/drawing/2014/main" id="{8CCAF439-E704-1A4D-A40D-1A10B4385098}"/>
              </a:ext>
            </a:extLst>
          </p:cNvPr>
          <p:cNvSpPr txBox="1">
            <a:spLocks noChangeArrowheads="1"/>
          </p:cNvSpPr>
          <p:nvPr/>
        </p:nvSpPr>
        <p:spPr bwMode="auto">
          <a:xfrm>
            <a:off x="5562600" y="4800600"/>
            <a:ext cx="333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1800" i="1"/>
              <a:t>modulus</a:t>
            </a:r>
            <a:r>
              <a:rPr lang="en-US" altLang="en-US" sz="1800"/>
              <a:t> or </a:t>
            </a:r>
            <a:r>
              <a:rPr lang="en-US" altLang="en-US" sz="1800" i="1"/>
              <a:t>absolute value </a:t>
            </a:r>
            <a:r>
              <a:rPr lang="en-US" altLang="en-US" sz="1800"/>
              <a:t>of u</a:t>
            </a:r>
          </a:p>
        </p:txBody>
      </p:sp>
      <p:cxnSp>
        <p:nvCxnSpPr>
          <p:cNvPr id="48154" name="Straight Arrow Connector 31">
            <a:extLst>
              <a:ext uri="{FF2B5EF4-FFF2-40B4-BE49-F238E27FC236}">
                <a16:creationId xmlns:a16="http://schemas.microsoft.com/office/drawing/2014/main" id="{E5E87DDA-605F-9949-8903-D030ADC2DE11}"/>
              </a:ext>
            </a:extLst>
          </p:cNvPr>
          <p:cNvCxnSpPr>
            <a:cxnSpLocks noChangeShapeType="1"/>
          </p:cNvCxnSpPr>
          <p:nvPr/>
        </p:nvCxnSpPr>
        <p:spPr bwMode="auto">
          <a:xfrm rot="16200000" flipV="1">
            <a:off x="5638800" y="4572000"/>
            <a:ext cx="381000" cy="762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8155" name="Straight Arrow Connector 33">
            <a:extLst>
              <a:ext uri="{FF2B5EF4-FFF2-40B4-BE49-F238E27FC236}">
                <a16:creationId xmlns:a16="http://schemas.microsoft.com/office/drawing/2014/main" id="{1873BFB0-E6D1-9047-B527-FE5C696D6B00}"/>
              </a:ext>
            </a:extLst>
          </p:cNvPr>
          <p:cNvCxnSpPr>
            <a:cxnSpLocks noChangeShapeType="1"/>
          </p:cNvCxnSpPr>
          <p:nvPr/>
        </p:nvCxnSpPr>
        <p:spPr bwMode="auto">
          <a:xfrm rot="10800000" flipV="1">
            <a:off x="2667000" y="3429000"/>
            <a:ext cx="914400" cy="3048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4">
            <a:extLst>
              <a:ext uri="{FF2B5EF4-FFF2-40B4-BE49-F238E27FC236}">
                <a16:creationId xmlns:a16="http://schemas.microsoft.com/office/drawing/2014/main" id="{6C0D52D3-AD80-8540-B8E8-01B7907CC8A2}"/>
              </a:ext>
            </a:extLst>
          </p:cNvPr>
          <p:cNvSpPr>
            <a:spLocks noGrp="1" noChangeArrowheads="1"/>
          </p:cNvSpPr>
          <p:nvPr>
            <p:ph type="title"/>
          </p:nvPr>
        </p:nvSpPr>
        <p:spPr/>
        <p:txBody>
          <a:bodyPr/>
          <a:lstStyle/>
          <a:p>
            <a:pPr eaLnBrk="1" hangingPunct="1"/>
            <a:r>
              <a:rPr lang="en-GB" altLang="en-US"/>
              <a:t>Basic Tool For Continuous Time: </a:t>
            </a:r>
            <a:br>
              <a:rPr lang="en-GB" altLang="en-US"/>
            </a:br>
            <a:r>
              <a:rPr lang="en-GB" altLang="en-US"/>
              <a:t>Laplace Transform</a:t>
            </a:r>
          </a:p>
        </p:txBody>
      </p:sp>
      <p:sp>
        <p:nvSpPr>
          <p:cNvPr id="50178" name="Rectangle 5">
            <a:extLst>
              <a:ext uri="{FF2B5EF4-FFF2-40B4-BE49-F238E27FC236}">
                <a16:creationId xmlns:a16="http://schemas.microsoft.com/office/drawing/2014/main" id="{6A6E5716-F63E-1B44-9E12-1391CCA6E7A9}"/>
              </a:ext>
            </a:extLst>
          </p:cNvPr>
          <p:cNvSpPr>
            <a:spLocks noGrp="1" noChangeArrowheads="1"/>
          </p:cNvSpPr>
          <p:nvPr>
            <p:ph idx="1"/>
          </p:nvPr>
        </p:nvSpPr>
        <p:spPr>
          <a:xfrm>
            <a:off x="609600" y="2743200"/>
            <a:ext cx="8345488" cy="3240088"/>
          </a:xfrm>
        </p:spPr>
        <p:txBody>
          <a:bodyPr/>
          <a:lstStyle/>
          <a:p>
            <a:pPr eaLnBrk="1" hangingPunct="1">
              <a:lnSpc>
                <a:spcPct val="100000"/>
              </a:lnSpc>
            </a:pPr>
            <a:r>
              <a:rPr lang="en-GB" altLang="en-US"/>
              <a:t>Convert time-domain functions and operations into frequency-domain </a:t>
            </a:r>
          </a:p>
          <a:p>
            <a:pPr lvl="1" eaLnBrk="1" hangingPunct="1">
              <a:lnSpc>
                <a:spcPct val="100000"/>
              </a:lnSpc>
            </a:pPr>
            <a:r>
              <a:rPr lang="en-GB" altLang="en-US" i="1">
                <a:latin typeface="Times New Roman" panose="02020603050405020304" pitchFamily="18" charset="0"/>
              </a:rPr>
              <a:t>f</a:t>
            </a:r>
            <a:r>
              <a:rPr lang="en-GB" altLang="en-US">
                <a:latin typeface="Times New Roman" panose="02020603050405020304" pitchFamily="18" charset="0"/>
              </a:rPr>
              <a:t>(</a:t>
            </a:r>
            <a:r>
              <a:rPr lang="en-GB" altLang="en-US" i="1">
                <a:latin typeface="Times New Roman" panose="02020603050405020304" pitchFamily="18" charset="0"/>
              </a:rPr>
              <a:t>t</a:t>
            </a:r>
            <a:r>
              <a:rPr lang="en-GB" altLang="en-US">
                <a:latin typeface="Times New Roman" panose="02020603050405020304" pitchFamily="18" charset="0"/>
              </a:rPr>
              <a:t>) </a:t>
            </a:r>
            <a:r>
              <a:rPr lang="en-GB" altLang="en-US">
                <a:latin typeface="Symbol" pitchFamily="2" charset="2"/>
              </a:rPr>
              <a:t>®</a:t>
            </a:r>
            <a:r>
              <a:rPr lang="en-GB" altLang="en-US">
                <a:latin typeface="Times New Roman" panose="02020603050405020304" pitchFamily="18" charset="0"/>
              </a:rPr>
              <a:t> </a:t>
            </a:r>
            <a:r>
              <a:rPr lang="en-GB" altLang="en-US" i="1">
                <a:latin typeface="Times New Roman" panose="02020603050405020304" pitchFamily="18" charset="0"/>
              </a:rPr>
              <a:t>F</a:t>
            </a:r>
            <a:r>
              <a:rPr lang="en-GB" altLang="en-US">
                <a:latin typeface="Times New Roman" panose="02020603050405020304" pitchFamily="18" charset="0"/>
              </a:rPr>
              <a:t>(</a:t>
            </a:r>
            <a:r>
              <a:rPr lang="en-GB" altLang="en-US" i="1">
                <a:latin typeface="Times New Roman" panose="02020603050405020304" pitchFamily="18" charset="0"/>
              </a:rPr>
              <a:t>s</a:t>
            </a:r>
            <a:r>
              <a:rPr lang="en-GB" altLang="en-US">
                <a:latin typeface="Times New Roman" panose="02020603050405020304" pitchFamily="18" charset="0"/>
              </a:rPr>
              <a:t>) </a:t>
            </a:r>
          </a:p>
          <a:p>
            <a:pPr lvl="1" eaLnBrk="1" hangingPunct="1">
              <a:lnSpc>
                <a:spcPct val="100000"/>
              </a:lnSpc>
            </a:pPr>
            <a:r>
              <a:rPr lang="en-GB" altLang="en-US"/>
              <a:t>Linear differential equations (LDE) </a:t>
            </a:r>
            <a:r>
              <a:rPr lang="en-GB" altLang="en-US">
                <a:latin typeface="Symbol" pitchFamily="2" charset="2"/>
              </a:rPr>
              <a:t>®</a:t>
            </a:r>
            <a:r>
              <a:rPr lang="en-GB" altLang="en-US"/>
              <a:t> algebraic expression in Complex plane</a:t>
            </a:r>
          </a:p>
          <a:p>
            <a:pPr eaLnBrk="1" hangingPunct="1">
              <a:lnSpc>
                <a:spcPct val="100000"/>
              </a:lnSpc>
            </a:pPr>
            <a:r>
              <a:rPr lang="en-GB" altLang="en-US"/>
              <a:t>Graphical solution for key LDE characteristics</a:t>
            </a:r>
          </a:p>
          <a:p>
            <a:pPr eaLnBrk="1" hangingPunct="1">
              <a:lnSpc>
                <a:spcPct val="100000"/>
              </a:lnSpc>
            </a:pPr>
            <a:r>
              <a:rPr lang="en-GB" altLang="en-US"/>
              <a:t>Discrete systems use the analogous z-transform</a:t>
            </a:r>
          </a:p>
        </p:txBody>
      </p:sp>
      <p:graphicFrame>
        <p:nvGraphicFramePr>
          <p:cNvPr id="50179" name="Object 6">
            <a:extLst>
              <a:ext uri="{FF2B5EF4-FFF2-40B4-BE49-F238E27FC236}">
                <a16:creationId xmlns:a16="http://schemas.microsoft.com/office/drawing/2014/main" id="{2816A0B4-092A-1945-BBBA-43FD6EC846B6}"/>
              </a:ext>
            </a:extLst>
          </p:cNvPr>
          <p:cNvGraphicFramePr>
            <a:graphicFrameLocks noChangeAspect="1"/>
          </p:cNvGraphicFramePr>
          <p:nvPr/>
        </p:nvGraphicFramePr>
        <p:xfrm>
          <a:off x="1524000" y="1758950"/>
          <a:ext cx="5486400" cy="984250"/>
        </p:xfrm>
        <a:graphic>
          <a:graphicData uri="http://schemas.openxmlformats.org/presentationml/2006/ole">
            <mc:AlternateContent xmlns:mc="http://schemas.openxmlformats.org/markup-compatibility/2006">
              <mc:Choice xmlns:v="urn:schemas-microsoft-com:vml" Requires="v">
                <p:oleObj spid="_x0000_s50205" name="Equation" r:id="rId4" imgW="21209000" imgH="3803650" progId="Equation.3">
                  <p:embed/>
                </p:oleObj>
              </mc:Choice>
              <mc:Fallback>
                <p:oleObj name="Equation" r:id="rId4" imgW="21209000" imgH="380365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8950"/>
                        <a:ext cx="54864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1066">
            <a:extLst>
              <a:ext uri="{FF2B5EF4-FFF2-40B4-BE49-F238E27FC236}">
                <a16:creationId xmlns:a16="http://schemas.microsoft.com/office/drawing/2014/main" id="{6BECDD99-A339-4540-ACF6-4870ABD95C49}"/>
              </a:ext>
            </a:extLst>
          </p:cNvPr>
          <p:cNvSpPr>
            <a:spLocks noGrp="1" noChangeArrowheads="1"/>
          </p:cNvSpPr>
          <p:nvPr>
            <p:ph type="title"/>
          </p:nvPr>
        </p:nvSpPr>
        <p:spPr/>
        <p:txBody>
          <a:bodyPr/>
          <a:lstStyle/>
          <a:p>
            <a:pPr eaLnBrk="1" hangingPunct="1"/>
            <a:r>
              <a:rPr lang="en-GB" altLang="en-US"/>
              <a:t>Laplace Transforms of Common Functions</a:t>
            </a:r>
          </a:p>
        </p:txBody>
      </p:sp>
      <p:sp>
        <p:nvSpPr>
          <p:cNvPr id="52226" name="Text Box 1029">
            <a:extLst>
              <a:ext uri="{FF2B5EF4-FFF2-40B4-BE49-F238E27FC236}">
                <a16:creationId xmlns:a16="http://schemas.microsoft.com/office/drawing/2014/main" id="{0FAA91FF-BEFF-6B41-B4D8-7E0FC8F7F291}"/>
              </a:ext>
            </a:extLst>
          </p:cNvPr>
          <p:cNvSpPr txBox="1">
            <a:spLocks noChangeArrowheads="1"/>
          </p:cNvSpPr>
          <p:nvPr/>
        </p:nvSpPr>
        <p:spPr bwMode="auto">
          <a:xfrm>
            <a:off x="1246188" y="1905000"/>
            <a:ext cx="6667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Name</a:t>
            </a:r>
          </a:p>
        </p:txBody>
      </p:sp>
      <p:sp>
        <p:nvSpPr>
          <p:cNvPr id="52227" name="Text Box 1030">
            <a:extLst>
              <a:ext uri="{FF2B5EF4-FFF2-40B4-BE49-F238E27FC236}">
                <a16:creationId xmlns:a16="http://schemas.microsoft.com/office/drawing/2014/main" id="{C9E1419D-0DC4-3E40-A98F-385C03C3C49F}"/>
              </a:ext>
            </a:extLst>
          </p:cNvPr>
          <p:cNvSpPr txBox="1">
            <a:spLocks noChangeArrowheads="1"/>
          </p:cNvSpPr>
          <p:nvPr/>
        </p:nvSpPr>
        <p:spPr bwMode="auto">
          <a:xfrm>
            <a:off x="3352800" y="1906588"/>
            <a:ext cx="4191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a:lnSpc>
                <a:spcPct val="100000"/>
              </a:lnSpc>
              <a:spcBef>
                <a:spcPct val="0"/>
              </a:spcBef>
              <a:spcAft>
                <a:spcPct val="0"/>
              </a:spcAft>
              <a:buClr>
                <a:srgbClr val="000000"/>
              </a:buClr>
              <a:buSzPct val="45000"/>
              <a:buFont typeface="StarBats" pitchFamily="2" charset="2"/>
              <a:buNone/>
            </a:pPr>
            <a:r>
              <a:rPr lang="en-GB" altLang="en-US" sz="2200" i="1">
                <a:solidFill>
                  <a:srgbClr val="000000"/>
                </a:solidFill>
                <a:latin typeface="Times New Roman" panose="02020603050405020304" pitchFamily="18" charset="0"/>
              </a:rPr>
              <a:t>f</a:t>
            </a:r>
            <a:r>
              <a:rPr lang="en-GB" altLang="en-US" sz="2200">
                <a:solidFill>
                  <a:srgbClr val="000000"/>
                </a:solidFill>
                <a:latin typeface="Times New Roman" panose="02020603050405020304" pitchFamily="18" charset="0"/>
              </a:rPr>
              <a:t>(</a:t>
            </a:r>
            <a:r>
              <a:rPr lang="en-GB" altLang="en-US" sz="2200" i="1">
                <a:solidFill>
                  <a:srgbClr val="000000"/>
                </a:solidFill>
                <a:latin typeface="Times New Roman" panose="02020603050405020304" pitchFamily="18" charset="0"/>
              </a:rPr>
              <a:t>t</a:t>
            </a:r>
            <a:r>
              <a:rPr lang="en-GB" altLang="en-US" sz="2200">
                <a:solidFill>
                  <a:srgbClr val="000000"/>
                </a:solidFill>
                <a:latin typeface="Times New Roman" panose="02020603050405020304" pitchFamily="18" charset="0"/>
              </a:rPr>
              <a:t>)</a:t>
            </a:r>
          </a:p>
        </p:txBody>
      </p:sp>
      <p:sp>
        <p:nvSpPr>
          <p:cNvPr id="52228" name="Text Box 1031">
            <a:extLst>
              <a:ext uri="{FF2B5EF4-FFF2-40B4-BE49-F238E27FC236}">
                <a16:creationId xmlns:a16="http://schemas.microsoft.com/office/drawing/2014/main" id="{2EE08517-44E2-1B4B-9620-D452D30B8E4D}"/>
              </a:ext>
            </a:extLst>
          </p:cNvPr>
          <p:cNvSpPr txBox="1">
            <a:spLocks noChangeArrowheads="1"/>
          </p:cNvSpPr>
          <p:nvPr/>
        </p:nvSpPr>
        <p:spPr bwMode="auto">
          <a:xfrm>
            <a:off x="7239000" y="19065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a:lnSpc>
                <a:spcPct val="100000"/>
              </a:lnSpc>
              <a:spcBef>
                <a:spcPct val="0"/>
              </a:spcBef>
              <a:spcAft>
                <a:spcPct val="0"/>
              </a:spcAft>
              <a:buClr>
                <a:srgbClr val="000000"/>
              </a:buClr>
              <a:buSzPct val="45000"/>
              <a:buFont typeface="StarBats" pitchFamily="2" charset="2"/>
              <a:buNone/>
            </a:pPr>
            <a:r>
              <a:rPr lang="en-GB" altLang="en-US" sz="2200" i="1">
                <a:solidFill>
                  <a:srgbClr val="000000"/>
                </a:solidFill>
                <a:latin typeface="Times New Roman" panose="02020603050405020304" pitchFamily="18" charset="0"/>
              </a:rPr>
              <a:t>F</a:t>
            </a:r>
            <a:r>
              <a:rPr lang="en-GB" altLang="en-US" sz="2200">
                <a:solidFill>
                  <a:srgbClr val="000000"/>
                </a:solidFill>
                <a:latin typeface="Times New Roman" panose="02020603050405020304" pitchFamily="18" charset="0"/>
              </a:rPr>
              <a:t>(</a:t>
            </a:r>
            <a:r>
              <a:rPr lang="en-GB" altLang="en-US" sz="2200" i="1">
                <a:solidFill>
                  <a:srgbClr val="000000"/>
                </a:solidFill>
                <a:latin typeface="Times New Roman" panose="02020603050405020304" pitchFamily="18" charset="0"/>
              </a:rPr>
              <a:t>s</a:t>
            </a:r>
            <a:r>
              <a:rPr lang="en-GB" altLang="en-US" sz="2200">
                <a:solidFill>
                  <a:srgbClr val="000000"/>
                </a:solidFill>
                <a:latin typeface="Times New Roman" panose="02020603050405020304" pitchFamily="18" charset="0"/>
              </a:rPr>
              <a:t>)</a:t>
            </a:r>
          </a:p>
        </p:txBody>
      </p:sp>
      <p:sp>
        <p:nvSpPr>
          <p:cNvPr id="52229" name="Text Box 1032">
            <a:extLst>
              <a:ext uri="{FF2B5EF4-FFF2-40B4-BE49-F238E27FC236}">
                <a16:creationId xmlns:a16="http://schemas.microsoft.com/office/drawing/2014/main" id="{62522138-680E-F64C-81E1-9C5928219B30}"/>
              </a:ext>
            </a:extLst>
          </p:cNvPr>
          <p:cNvSpPr txBox="1">
            <a:spLocks noChangeArrowheads="1"/>
          </p:cNvSpPr>
          <p:nvPr/>
        </p:nvSpPr>
        <p:spPr bwMode="auto">
          <a:xfrm>
            <a:off x="1131888" y="2525713"/>
            <a:ext cx="900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Impulse</a:t>
            </a:r>
          </a:p>
        </p:txBody>
      </p:sp>
      <p:sp>
        <p:nvSpPr>
          <p:cNvPr id="52230" name="Text Box 1033">
            <a:extLst>
              <a:ext uri="{FF2B5EF4-FFF2-40B4-BE49-F238E27FC236}">
                <a16:creationId xmlns:a16="http://schemas.microsoft.com/office/drawing/2014/main" id="{B5D625D2-8E64-AE4B-926A-D0C307909A06}"/>
              </a:ext>
            </a:extLst>
          </p:cNvPr>
          <p:cNvSpPr txBox="1">
            <a:spLocks noChangeArrowheads="1"/>
          </p:cNvSpPr>
          <p:nvPr/>
        </p:nvSpPr>
        <p:spPr bwMode="auto">
          <a:xfrm>
            <a:off x="1330325" y="3336925"/>
            <a:ext cx="4968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Step</a:t>
            </a:r>
          </a:p>
        </p:txBody>
      </p:sp>
      <p:sp>
        <p:nvSpPr>
          <p:cNvPr id="52231" name="Text Box 1034">
            <a:extLst>
              <a:ext uri="{FF2B5EF4-FFF2-40B4-BE49-F238E27FC236}">
                <a16:creationId xmlns:a16="http://schemas.microsoft.com/office/drawing/2014/main" id="{E7376910-1DAA-AF40-BAF8-EED967C5F165}"/>
              </a:ext>
            </a:extLst>
          </p:cNvPr>
          <p:cNvSpPr txBox="1">
            <a:spLocks noChangeArrowheads="1"/>
          </p:cNvSpPr>
          <p:nvPr/>
        </p:nvSpPr>
        <p:spPr bwMode="auto">
          <a:xfrm>
            <a:off x="1246188" y="4130675"/>
            <a:ext cx="6667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Ramp</a:t>
            </a:r>
          </a:p>
        </p:txBody>
      </p:sp>
      <p:sp>
        <p:nvSpPr>
          <p:cNvPr id="52232" name="Text Box 1035">
            <a:extLst>
              <a:ext uri="{FF2B5EF4-FFF2-40B4-BE49-F238E27FC236}">
                <a16:creationId xmlns:a16="http://schemas.microsoft.com/office/drawing/2014/main" id="{DF0AD4E7-649C-5749-B14C-CB22146B2420}"/>
              </a:ext>
            </a:extLst>
          </p:cNvPr>
          <p:cNvSpPr txBox="1">
            <a:spLocks noChangeArrowheads="1"/>
          </p:cNvSpPr>
          <p:nvPr/>
        </p:nvSpPr>
        <p:spPr bwMode="auto">
          <a:xfrm>
            <a:off x="893763" y="4854575"/>
            <a:ext cx="13509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 pos="1298575"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 pos="1298575"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 pos="1298575"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 pos="1298575"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Exponential</a:t>
            </a:r>
          </a:p>
        </p:txBody>
      </p:sp>
      <p:sp>
        <p:nvSpPr>
          <p:cNvPr id="52233" name="Text Box 1036">
            <a:extLst>
              <a:ext uri="{FF2B5EF4-FFF2-40B4-BE49-F238E27FC236}">
                <a16:creationId xmlns:a16="http://schemas.microsoft.com/office/drawing/2014/main" id="{E41690DE-7FE4-D347-A9C7-7A8607027473}"/>
              </a:ext>
            </a:extLst>
          </p:cNvPr>
          <p:cNvSpPr txBox="1">
            <a:spLocks noChangeArrowheads="1"/>
          </p:cNvSpPr>
          <p:nvPr/>
        </p:nvSpPr>
        <p:spPr bwMode="auto">
          <a:xfrm>
            <a:off x="1330325" y="5568950"/>
            <a:ext cx="4968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Sine</a:t>
            </a:r>
          </a:p>
        </p:txBody>
      </p:sp>
      <p:sp>
        <p:nvSpPr>
          <p:cNvPr id="52234" name="Text Box 1042">
            <a:extLst>
              <a:ext uri="{FF2B5EF4-FFF2-40B4-BE49-F238E27FC236}">
                <a16:creationId xmlns:a16="http://schemas.microsoft.com/office/drawing/2014/main" id="{1A1A94F1-C206-A741-9D5C-2414DF64AF2C}"/>
              </a:ext>
            </a:extLst>
          </p:cNvPr>
          <p:cNvSpPr txBox="1">
            <a:spLocks noChangeArrowheads="1"/>
          </p:cNvSpPr>
          <p:nvPr/>
        </p:nvSpPr>
        <p:spPr bwMode="auto">
          <a:xfrm>
            <a:off x="7392988" y="2525713"/>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solidFill>
                  <a:srgbClr val="000000"/>
                </a:solidFill>
                <a:latin typeface="Times New Roman" panose="02020603050405020304" pitchFamily="18" charset="0"/>
              </a:rPr>
              <a:t>1</a:t>
            </a:r>
          </a:p>
        </p:txBody>
      </p:sp>
      <p:sp>
        <p:nvSpPr>
          <p:cNvPr id="52235" name="Line 1047">
            <a:extLst>
              <a:ext uri="{FF2B5EF4-FFF2-40B4-BE49-F238E27FC236}">
                <a16:creationId xmlns:a16="http://schemas.microsoft.com/office/drawing/2014/main" id="{653146D9-80C6-2848-97FC-3D8F399449B8}"/>
              </a:ext>
            </a:extLst>
          </p:cNvPr>
          <p:cNvSpPr>
            <a:spLocks noChangeShapeType="1"/>
          </p:cNvSpPr>
          <p:nvPr/>
        </p:nvSpPr>
        <p:spPr bwMode="auto">
          <a:xfrm>
            <a:off x="568325" y="2287588"/>
            <a:ext cx="8575675"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36" name="Group 1076">
            <a:extLst>
              <a:ext uri="{FF2B5EF4-FFF2-40B4-BE49-F238E27FC236}">
                <a16:creationId xmlns:a16="http://schemas.microsoft.com/office/drawing/2014/main" id="{7C360D75-9C19-844F-916E-E5FF400EB516}"/>
              </a:ext>
            </a:extLst>
          </p:cNvPr>
          <p:cNvGrpSpPr>
            <a:grpSpLocks/>
          </p:cNvGrpSpPr>
          <p:nvPr/>
        </p:nvGrpSpPr>
        <p:grpSpPr bwMode="auto">
          <a:xfrm>
            <a:off x="5087938" y="3182938"/>
            <a:ext cx="1230312" cy="642937"/>
            <a:chOff x="3205" y="2068"/>
            <a:chExt cx="775" cy="405"/>
          </a:xfrm>
        </p:grpSpPr>
        <p:sp>
          <p:nvSpPr>
            <p:cNvPr id="52264" name="Line 1052">
              <a:extLst>
                <a:ext uri="{FF2B5EF4-FFF2-40B4-BE49-F238E27FC236}">
                  <a16:creationId xmlns:a16="http://schemas.microsoft.com/office/drawing/2014/main" id="{CD543C44-957C-9B49-B9D8-1E9F8D32DA2C}"/>
                </a:ext>
              </a:extLst>
            </p:cNvPr>
            <p:cNvSpPr>
              <a:spLocks noChangeShapeType="1"/>
            </p:cNvSpPr>
            <p:nvPr/>
          </p:nvSpPr>
          <p:spPr bwMode="auto">
            <a:xfrm>
              <a:off x="3306" y="2068"/>
              <a:ext cx="0" cy="4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5" name="Line 1053">
              <a:extLst>
                <a:ext uri="{FF2B5EF4-FFF2-40B4-BE49-F238E27FC236}">
                  <a16:creationId xmlns:a16="http://schemas.microsoft.com/office/drawing/2014/main" id="{87770BD0-9029-3549-9462-1E601F81E9C1}"/>
                </a:ext>
              </a:extLst>
            </p:cNvPr>
            <p:cNvSpPr>
              <a:spLocks noChangeShapeType="1"/>
            </p:cNvSpPr>
            <p:nvPr/>
          </p:nvSpPr>
          <p:spPr bwMode="auto">
            <a:xfrm>
              <a:off x="3205" y="2390"/>
              <a:ext cx="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6" name="Line 1055">
              <a:extLst>
                <a:ext uri="{FF2B5EF4-FFF2-40B4-BE49-F238E27FC236}">
                  <a16:creationId xmlns:a16="http://schemas.microsoft.com/office/drawing/2014/main" id="{5ED97E58-FAE7-2D44-B411-FCBE20304839}"/>
                </a:ext>
              </a:extLst>
            </p:cNvPr>
            <p:cNvSpPr>
              <a:spLocks noChangeShapeType="1"/>
            </p:cNvSpPr>
            <p:nvPr/>
          </p:nvSpPr>
          <p:spPr bwMode="auto">
            <a:xfrm flipV="1">
              <a:off x="3306" y="2192"/>
              <a:ext cx="0" cy="198"/>
            </a:xfrm>
            <a:prstGeom prst="line">
              <a:avLst/>
            </a:prstGeom>
            <a:noFill/>
            <a:ln w="3672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7" name="Line 1056">
              <a:extLst>
                <a:ext uri="{FF2B5EF4-FFF2-40B4-BE49-F238E27FC236}">
                  <a16:creationId xmlns:a16="http://schemas.microsoft.com/office/drawing/2014/main" id="{60C71575-8B82-974B-B630-F02BA4BEC872}"/>
                </a:ext>
              </a:extLst>
            </p:cNvPr>
            <p:cNvSpPr>
              <a:spLocks noChangeShapeType="1"/>
            </p:cNvSpPr>
            <p:nvPr/>
          </p:nvSpPr>
          <p:spPr bwMode="auto">
            <a:xfrm>
              <a:off x="3306" y="2201"/>
              <a:ext cx="640" cy="0"/>
            </a:xfrm>
            <a:prstGeom prst="line">
              <a:avLst/>
            </a:prstGeom>
            <a:noFill/>
            <a:ln w="3672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37" name="Group 1075">
            <a:extLst>
              <a:ext uri="{FF2B5EF4-FFF2-40B4-BE49-F238E27FC236}">
                <a16:creationId xmlns:a16="http://schemas.microsoft.com/office/drawing/2014/main" id="{9384B2CC-0691-5643-A1F2-181D1D13996B}"/>
              </a:ext>
            </a:extLst>
          </p:cNvPr>
          <p:cNvGrpSpPr>
            <a:grpSpLocks/>
          </p:cNvGrpSpPr>
          <p:nvPr/>
        </p:nvGrpSpPr>
        <p:grpSpPr bwMode="auto">
          <a:xfrm>
            <a:off x="5100638" y="3976688"/>
            <a:ext cx="1231900" cy="642937"/>
            <a:chOff x="3213" y="2606"/>
            <a:chExt cx="776" cy="405"/>
          </a:xfrm>
        </p:grpSpPr>
        <p:sp>
          <p:nvSpPr>
            <p:cNvPr id="52261" name="Line 1050">
              <a:extLst>
                <a:ext uri="{FF2B5EF4-FFF2-40B4-BE49-F238E27FC236}">
                  <a16:creationId xmlns:a16="http://schemas.microsoft.com/office/drawing/2014/main" id="{A60BD2F2-B0E6-4D42-9037-5455E90AF5F0}"/>
                </a:ext>
              </a:extLst>
            </p:cNvPr>
            <p:cNvSpPr>
              <a:spLocks noChangeShapeType="1"/>
            </p:cNvSpPr>
            <p:nvPr/>
          </p:nvSpPr>
          <p:spPr bwMode="auto">
            <a:xfrm>
              <a:off x="3315" y="2606"/>
              <a:ext cx="0" cy="4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Line 1051">
              <a:extLst>
                <a:ext uri="{FF2B5EF4-FFF2-40B4-BE49-F238E27FC236}">
                  <a16:creationId xmlns:a16="http://schemas.microsoft.com/office/drawing/2014/main" id="{DC321D6C-4761-3646-9636-F2DAFA2E1F79}"/>
                </a:ext>
              </a:extLst>
            </p:cNvPr>
            <p:cNvSpPr>
              <a:spLocks noChangeShapeType="1"/>
            </p:cNvSpPr>
            <p:nvPr/>
          </p:nvSpPr>
          <p:spPr bwMode="auto">
            <a:xfrm>
              <a:off x="3213" y="2929"/>
              <a:ext cx="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3" name="Line 1057">
              <a:extLst>
                <a:ext uri="{FF2B5EF4-FFF2-40B4-BE49-F238E27FC236}">
                  <a16:creationId xmlns:a16="http://schemas.microsoft.com/office/drawing/2014/main" id="{71FD3A67-2B9D-364D-A4D5-57ACFDEA03C1}"/>
                </a:ext>
              </a:extLst>
            </p:cNvPr>
            <p:cNvSpPr>
              <a:spLocks noChangeShapeType="1"/>
            </p:cNvSpPr>
            <p:nvPr/>
          </p:nvSpPr>
          <p:spPr bwMode="auto">
            <a:xfrm flipV="1">
              <a:off x="3315" y="2639"/>
              <a:ext cx="460" cy="290"/>
            </a:xfrm>
            <a:prstGeom prst="line">
              <a:avLst/>
            </a:prstGeom>
            <a:noFill/>
            <a:ln w="3672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38" name="Group 1074">
            <a:extLst>
              <a:ext uri="{FF2B5EF4-FFF2-40B4-BE49-F238E27FC236}">
                <a16:creationId xmlns:a16="http://schemas.microsoft.com/office/drawing/2014/main" id="{95C1838D-76C3-8B4D-90A3-0C0F83F52265}"/>
              </a:ext>
            </a:extLst>
          </p:cNvPr>
          <p:cNvGrpSpPr>
            <a:grpSpLocks/>
          </p:cNvGrpSpPr>
          <p:nvPr/>
        </p:nvGrpSpPr>
        <p:grpSpPr bwMode="auto">
          <a:xfrm>
            <a:off x="5100638" y="4700588"/>
            <a:ext cx="1231900" cy="642937"/>
            <a:chOff x="3213" y="3086"/>
            <a:chExt cx="776" cy="405"/>
          </a:xfrm>
        </p:grpSpPr>
        <p:sp>
          <p:nvSpPr>
            <p:cNvPr id="52258" name="Freeform 1058">
              <a:extLst>
                <a:ext uri="{FF2B5EF4-FFF2-40B4-BE49-F238E27FC236}">
                  <a16:creationId xmlns:a16="http://schemas.microsoft.com/office/drawing/2014/main" id="{FE8C1F23-FFFA-D145-93EE-6904AE25F307}"/>
                </a:ext>
              </a:extLst>
            </p:cNvPr>
            <p:cNvSpPr>
              <a:spLocks noChangeArrowheads="1"/>
            </p:cNvSpPr>
            <p:nvPr/>
          </p:nvSpPr>
          <p:spPr bwMode="auto">
            <a:xfrm>
              <a:off x="3318" y="3138"/>
              <a:ext cx="417" cy="264"/>
            </a:xfrm>
            <a:custGeom>
              <a:avLst/>
              <a:gdLst>
                <a:gd name="T0" fmla="*/ 0 w 2027"/>
                <a:gd name="T1" fmla="*/ 0 h 1323"/>
                <a:gd name="T2" fmla="*/ 0 w 2027"/>
                <a:gd name="T3" fmla="*/ 0 h 1323"/>
                <a:gd name="T4" fmla="*/ 0 60000 65536"/>
                <a:gd name="T5" fmla="*/ 0 60000 65536"/>
                <a:gd name="T6" fmla="*/ 0 w 2027"/>
                <a:gd name="T7" fmla="*/ 0 h 1323"/>
                <a:gd name="T8" fmla="*/ 2027 w 2027"/>
                <a:gd name="T9" fmla="*/ 1323 h 1323"/>
              </a:gdLst>
              <a:ahLst/>
              <a:cxnLst>
                <a:cxn ang="T4">
                  <a:pos x="T0" y="T1"/>
                </a:cxn>
                <a:cxn ang="T5">
                  <a:pos x="T2" y="T3"/>
                </a:cxn>
              </a:cxnLst>
              <a:rect l="T6" t="T7" r="T8" b="T9"/>
              <a:pathLst>
                <a:path w="2027" h="1323">
                  <a:moveTo>
                    <a:pt x="0" y="1322"/>
                  </a:moveTo>
                  <a:cubicBezTo>
                    <a:pt x="1303" y="1236"/>
                    <a:pt x="2026" y="0"/>
                    <a:pt x="2026" y="0"/>
                  </a:cubicBezTo>
                </a:path>
              </a:pathLst>
            </a:custGeom>
            <a:noFill/>
            <a:ln w="3672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9" name="Line 1059">
              <a:extLst>
                <a:ext uri="{FF2B5EF4-FFF2-40B4-BE49-F238E27FC236}">
                  <a16:creationId xmlns:a16="http://schemas.microsoft.com/office/drawing/2014/main" id="{E461EDA4-681C-D047-B8A6-1AE017EBFDC2}"/>
                </a:ext>
              </a:extLst>
            </p:cNvPr>
            <p:cNvSpPr>
              <a:spLocks noChangeShapeType="1"/>
            </p:cNvSpPr>
            <p:nvPr/>
          </p:nvSpPr>
          <p:spPr bwMode="auto">
            <a:xfrm>
              <a:off x="3315" y="3086"/>
              <a:ext cx="0" cy="4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0" name="Line 1060">
              <a:extLst>
                <a:ext uri="{FF2B5EF4-FFF2-40B4-BE49-F238E27FC236}">
                  <a16:creationId xmlns:a16="http://schemas.microsoft.com/office/drawing/2014/main" id="{CE4EFC54-BFEA-E642-923B-DAD67F6D404C}"/>
                </a:ext>
              </a:extLst>
            </p:cNvPr>
            <p:cNvSpPr>
              <a:spLocks noChangeShapeType="1"/>
            </p:cNvSpPr>
            <p:nvPr/>
          </p:nvSpPr>
          <p:spPr bwMode="auto">
            <a:xfrm>
              <a:off x="3213" y="3409"/>
              <a:ext cx="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2239" name="Group 1073">
            <a:extLst>
              <a:ext uri="{FF2B5EF4-FFF2-40B4-BE49-F238E27FC236}">
                <a16:creationId xmlns:a16="http://schemas.microsoft.com/office/drawing/2014/main" id="{7ECAA645-AF1E-614F-B3BF-0B97EC6131CC}"/>
              </a:ext>
            </a:extLst>
          </p:cNvPr>
          <p:cNvGrpSpPr>
            <a:grpSpLocks/>
          </p:cNvGrpSpPr>
          <p:nvPr/>
        </p:nvGrpSpPr>
        <p:grpSpPr bwMode="auto">
          <a:xfrm>
            <a:off x="5046663" y="5414963"/>
            <a:ext cx="1597025" cy="642937"/>
            <a:chOff x="3179" y="3533"/>
            <a:chExt cx="1006" cy="405"/>
          </a:xfrm>
        </p:grpSpPr>
        <p:sp>
          <p:nvSpPr>
            <p:cNvPr id="52254" name="Line 1061">
              <a:extLst>
                <a:ext uri="{FF2B5EF4-FFF2-40B4-BE49-F238E27FC236}">
                  <a16:creationId xmlns:a16="http://schemas.microsoft.com/office/drawing/2014/main" id="{3CFAD754-23A5-4D44-9BDC-704296A57389}"/>
                </a:ext>
              </a:extLst>
            </p:cNvPr>
            <p:cNvSpPr>
              <a:spLocks noChangeShapeType="1"/>
            </p:cNvSpPr>
            <p:nvPr/>
          </p:nvSpPr>
          <p:spPr bwMode="auto">
            <a:xfrm>
              <a:off x="3179" y="3731"/>
              <a:ext cx="10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Line 1062">
              <a:extLst>
                <a:ext uri="{FF2B5EF4-FFF2-40B4-BE49-F238E27FC236}">
                  <a16:creationId xmlns:a16="http://schemas.microsoft.com/office/drawing/2014/main" id="{DABA0863-FD25-7D43-9605-A281EDE00182}"/>
                </a:ext>
              </a:extLst>
            </p:cNvPr>
            <p:cNvSpPr>
              <a:spLocks noChangeShapeType="1"/>
            </p:cNvSpPr>
            <p:nvPr/>
          </p:nvSpPr>
          <p:spPr bwMode="auto">
            <a:xfrm>
              <a:off x="3315" y="3533"/>
              <a:ext cx="0" cy="4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Freeform 1063">
              <a:extLst>
                <a:ext uri="{FF2B5EF4-FFF2-40B4-BE49-F238E27FC236}">
                  <a16:creationId xmlns:a16="http://schemas.microsoft.com/office/drawing/2014/main" id="{BD26ED34-77FB-EB4E-84F7-303A62581B31}"/>
                </a:ext>
              </a:extLst>
            </p:cNvPr>
            <p:cNvSpPr>
              <a:spLocks noChangeArrowheads="1"/>
            </p:cNvSpPr>
            <p:nvPr/>
          </p:nvSpPr>
          <p:spPr bwMode="auto">
            <a:xfrm>
              <a:off x="3315" y="3557"/>
              <a:ext cx="375" cy="173"/>
            </a:xfrm>
            <a:custGeom>
              <a:avLst/>
              <a:gdLst>
                <a:gd name="T0" fmla="*/ 0 w 1820"/>
                <a:gd name="T1" fmla="*/ 0 h 870"/>
                <a:gd name="T2" fmla="*/ 0 w 1820"/>
                <a:gd name="T3" fmla="*/ 0 h 870"/>
                <a:gd name="T4" fmla="*/ 0 w 1820"/>
                <a:gd name="T5" fmla="*/ 0 h 870"/>
                <a:gd name="T6" fmla="*/ 0 w 1820"/>
                <a:gd name="T7" fmla="*/ 0 h 870"/>
                <a:gd name="T8" fmla="*/ 0 w 1820"/>
                <a:gd name="T9" fmla="*/ 0 h 870"/>
                <a:gd name="T10" fmla="*/ 0 60000 65536"/>
                <a:gd name="T11" fmla="*/ 0 60000 65536"/>
                <a:gd name="T12" fmla="*/ 0 60000 65536"/>
                <a:gd name="T13" fmla="*/ 0 60000 65536"/>
                <a:gd name="T14" fmla="*/ 0 60000 65536"/>
                <a:gd name="T15" fmla="*/ 0 w 1820"/>
                <a:gd name="T16" fmla="*/ 0 h 870"/>
                <a:gd name="T17" fmla="*/ 1820 w 1820"/>
                <a:gd name="T18" fmla="*/ 870 h 870"/>
              </a:gdLst>
              <a:ahLst/>
              <a:cxnLst>
                <a:cxn ang="T10">
                  <a:pos x="T0" y="T1"/>
                </a:cxn>
                <a:cxn ang="T11">
                  <a:pos x="T2" y="T3"/>
                </a:cxn>
                <a:cxn ang="T12">
                  <a:pos x="T4" y="T5"/>
                </a:cxn>
                <a:cxn ang="T13">
                  <a:pos x="T6" y="T7"/>
                </a:cxn>
                <a:cxn ang="T14">
                  <a:pos x="T8" y="T9"/>
                </a:cxn>
              </a:cxnLst>
              <a:rect l="T15" t="T16" r="T17" b="T18"/>
              <a:pathLst>
                <a:path w="1820" h="870">
                  <a:moveTo>
                    <a:pt x="0" y="869"/>
                  </a:moveTo>
                  <a:cubicBezTo>
                    <a:pt x="331" y="290"/>
                    <a:pt x="703" y="0"/>
                    <a:pt x="703" y="0"/>
                  </a:cubicBezTo>
                  <a:cubicBezTo>
                    <a:pt x="703" y="0"/>
                    <a:pt x="1117" y="83"/>
                    <a:pt x="1117" y="83"/>
                  </a:cubicBezTo>
                  <a:cubicBezTo>
                    <a:pt x="1117" y="83"/>
                    <a:pt x="1530" y="538"/>
                    <a:pt x="1530" y="538"/>
                  </a:cubicBezTo>
                  <a:cubicBezTo>
                    <a:pt x="1530" y="538"/>
                    <a:pt x="1819" y="869"/>
                    <a:pt x="1819" y="869"/>
                  </a:cubicBezTo>
                </a:path>
              </a:pathLst>
            </a:custGeom>
            <a:noFill/>
            <a:ln w="3672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7" name="Freeform 1064">
              <a:extLst>
                <a:ext uri="{FF2B5EF4-FFF2-40B4-BE49-F238E27FC236}">
                  <a16:creationId xmlns:a16="http://schemas.microsoft.com/office/drawing/2014/main" id="{4CC23483-AFF4-E041-B54E-B9927FAE2A14}"/>
                </a:ext>
              </a:extLst>
            </p:cNvPr>
            <p:cNvSpPr>
              <a:spLocks noChangeArrowheads="1"/>
            </p:cNvSpPr>
            <p:nvPr/>
          </p:nvSpPr>
          <p:spPr bwMode="auto">
            <a:xfrm>
              <a:off x="3695" y="3734"/>
              <a:ext cx="374" cy="173"/>
            </a:xfrm>
            <a:custGeom>
              <a:avLst/>
              <a:gdLst>
                <a:gd name="T0" fmla="*/ 0 w 1820"/>
                <a:gd name="T1" fmla="*/ 0 h 870"/>
                <a:gd name="T2" fmla="*/ 0 w 1820"/>
                <a:gd name="T3" fmla="*/ 0 h 870"/>
                <a:gd name="T4" fmla="*/ 0 w 1820"/>
                <a:gd name="T5" fmla="*/ 0 h 870"/>
                <a:gd name="T6" fmla="*/ 0 w 1820"/>
                <a:gd name="T7" fmla="*/ 0 h 870"/>
                <a:gd name="T8" fmla="*/ 0 w 1820"/>
                <a:gd name="T9" fmla="*/ 0 h 870"/>
                <a:gd name="T10" fmla="*/ 0 60000 65536"/>
                <a:gd name="T11" fmla="*/ 0 60000 65536"/>
                <a:gd name="T12" fmla="*/ 0 60000 65536"/>
                <a:gd name="T13" fmla="*/ 0 60000 65536"/>
                <a:gd name="T14" fmla="*/ 0 60000 65536"/>
                <a:gd name="T15" fmla="*/ 0 w 1820"/>
                <a:gd name="T16" fmla="*/ 0 h 870"/>
                <a:gd name="T17" fmla="*/ 1820 w 1820"/>
                <a:gd name="T18" fmla="*/ 870 h 870"/>
              </a:gdLst>
              <a:ahLst/>
              <a:cxnLst>
                <a:cxn ang="T10">
                  <a:pos x="T0" y="T1"/>
                </a:cxn>
                <a:cxn ang="T11">
                  <a:pos x="T2" y="T3"/>
                </a:cxn>
                <a:cxn ang="T12">
                  <a:pos x="T4" y="T5"/>
                </a:cxn>
                <a:cxn ang="T13">
                  <a:pos x="T6" y="T7"/>
                </a:cxn>
                <a:cxn ang="T14">
                  <a:pos x="T8" y="T9"/>
                </a:cxn>
              </a:cxnLst>
              <a:rect l="T15" t="T16" r="T17" b="T18"/>
              <a:pathLst>
                <a:path w="1820" h="870">
                  <a:moveTo>
                    <a:pt x="0" y="0"/>
                  </a:moveTo>
                  <a:cubicBezTo>
                    <a:pt x="331" y="579"/>
                    <a:pt x="703" y="869"/>
                    <a:pt x="703" y="869"/>
                  </a:cubicBezTo>
                  <a:cubicBezTo>
                    <a:pt x="703" y="869"/>
                    <a:pt x="1117" y="786"/>
                    <a:pt x="1117" y="786"/>
                  </a:cubicBezTo>
                  <a:cubicBezTo>
                    <a:pt x="1117" y="786"/>
                    <a:pt x="1530" y="331"/>
                    <a:pt x="1530" y="331"/>
                  </a:cubicBezTo>
                  <a:cubicBezTo>
                    <a:pt x="1530" y="331"/>
                    <a:pt x="1819" y="0"/>
                    <a:pt x="1819" y="0"/>
                  </a:cubicBezTo>
                </a:path>
              </a:pathLst>
            </a:custGeom>
            <a:noFill/>
            <a:ln w="3672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240" name="Group 1077">
            <a:extLst>
              <a:ext uri="{FF2B5EF4-FFF2-40B4-BE49-F238E27FC236}">
                <a16:creationId xmlns:a16="http://schemas.microsoft.com/office/drawing/2014/main" id="{D6B7DEC6-A74F-5842-BAF6-79DD718712ED}"/>
              </a:ext>
            </a:extLst>
          </p:cNvPr>
          <p:cNvGrpSpPr>
            <a:grpSpLocks/>
          </p:cNvGrpSpPr>
          <p:nvPr/>
        </p:nvGrpSpPr>
        <p:grpSpPr bwMode="auto">
          <a:xfrm>
            <a:off x="5087938" y="2370138"/>
            <a:ext cx="1230312" cy="644525"/>
            <a:chOff x="3205" y="1571"/>
            <a:chExt cx="775" cy="406"/>
          </a:xfrm>
        </p:grpSpPr>
        <p:sp>
          <p:nvSpPr>
            <p:cNvPr id="52250" name="Line 1048">
              <a:extLst>
                <a:ext uri="{FF2B5EF4-FFF2-40B4-BE49-F238E27FC236}">
                  <a16:creationId xmlns:a16="http://schemas.microsoft.com/office/drawing/2014/main" id="{19C456ED-7AE5-874A-803F-6E75D74CB739}"/>
                </a:ext>
              </a:extLst>
            </p:cNvPr>
            <p:cNvSpPr>
              <a:spLocks noChangeShapeType="1"/>
            </p:cNvSpPr>
            <p:nvPr/>
          </p:nvSpPr>
          <p:spPr bwMode="auto">
            <a:xfrm>
              <a:off x="3306" y="1571"/>
              <a:ext cx="0" cy="4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1049">
              <a:extLst>
                <a:ext uri="{FF2B5EF4-FFF2-40B4-BE49-F238E27FC236}">
                  <a16:creationId xmlns:a16="http://schemas.microsoft.com/office/drawing/2014/main" id="{FECD38DE-7074-5B44-BE23-A05826559B9F}"/>
                </a:ext>
              </a:extLst>
            </p:cNvPr>
            <p:cNvSpPr>
              <a:spLocks noChangeShapeType="1"/>
            </p:cNvSpPr>
            <p:nvPr/>
          </p:nvSpPr>
          <p:spPr bwMode="auto">
            <a:xfrm>
              <a:off x="3205" y="1894"/>
              <a:ext cx="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Line 1054">
              <a:extLst>
                <a:ext uri="{FF2B5EF4-FFF2-40B4-BE49-F238E27FC236}">
                  <a16:creationId xmlns:a16="http://schemas.microsoft.com/office/drawing/2014/main" id="{2CF7FCEB-B347-DA4B-909A-5C6C991AAFF3}"/>
                </a:ext>
              </a:extLst>
            </p:cNvPr>
            <p:cNvSpPr>
              <a:spLocks noChangeShapeType="1"/>
            </p:cNvSpPr>
            <p:nvPr/>
          </p:nvSpPr>
          <p:spPr bwMode="auto">
            <a:xfrm flipV="1">
              <a:off x="3306" y="1687"/>
              <a:ext cx="0" cy="207"/>
            </a:xfrm>
            <a:prstGeom prst="line">
              <a:avLst/>
            </a:prstGeom>
            <a:noFill/>
            <a:ln w="3672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3" name="Line 1065">
              <a:extLst>
                <a:ext uri="{FF2B5EF4-FFF2-40B4-BE49-F238E27FC236}">
                  <a16:creationId xmlns:a16="http://schemas.microsoft.com/office/drawing/2014/main" id="{7656E044-175E-1644-85F6-52F8AEA047B7}"/>
                </a:ext>
              </a:extLst>
            </p:cNvPr>
            <p:cNvSpPr>
              <a:spLocks noChangeShapeType="1"/>
            </p:cNvSpPr>
            <p:nvPr/>
          </p:nvSpPr>
          <p:spPr bwMode="auto">
            <a:xfrm>
              <a:off x="3319" y="1898"/>
              <a:ext cx="482" cy="0"/>
            </a:xfrm>
            <a:prstGeom prst="line">
              <a:avLst/>
            </a:prstGeom>
            <a:noFill/>
            <a:ln w="3672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2241" name="Object 1069">
            <a:extLst>
              <a:ext uri="{FF2B5EF4-FFF2-40B4-BE49-F238E27FC236}">
                <a16:creationId xmlns:a16="http://schemas.microsoft.com/office/drawing/2014/main" id="{F6D1A6B2-0B07-B142-8396-1C25C5AF20BC}"/>
              </a:ext>
            </a:extLst>
          </p:cNvPr>
          <p:cNvGraphicFramePr>
            <a:graphicFrameLocks noChangeAspect="1"/>
          </p:cNvGraphicFramePr>
          <p:nvPr/>
        </p:nvGraphicFramePr>
        <p:xfrm>
          <a:off x="7353300" y="3200400"/>
          <a:ext cx="215900" cy="609600"/>
        </p:xfrm>
        <a:graphic>
          <a:graphicData uri="http://schemas.openxmlformats.org/presentationml/2006/ole">
            <mc:AlternateContent xmlns:mc="http://schemas.openxmlformats.org/markup-compatibility/2006">
              <mc:Choice xmlns:v="urn:schemas-microsoft-com:vml" Requires="v">
                <p:oleObj spid="_x0000_s52493" name="Equation" r:id="rId4" imgW="1606550" imgH="4533900" progId="Equation.3">
                  <p:embed/>
                </p:oleObj>
              </mc:Choice>
              <mc:Fallback>
                <p:oleObj name="Equation" r:id="rId4" imgW="1606550" imgH="4533900" progId="Equation.3">
                  <p:embed/>
                  <p:pic>
                    <p:nvPicPr>
                      <p:cNvPr id="0" name="Object 10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3200400"/>
                        <a:ext cx="215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2" name="Object 1070">
            <a:extLst>
              <a:ext uri="{FF2B5EF4-FFF2-40B4-BE49-F238E27FC236}">
                <a16:creationId xmlns:a16="http://schemas.microsoft.com/office/drawing/2014/main" id="{4CA5E59B-92F5-7E4D-86F4-58728D759C68}"/>
              </a:ext>
            </a:extLst>
          </p:cNvPr>
          <p:cNvGraphicFramePr>
            <a:graphicFrameLocks noChangeAspect="1"/>
          </p:cNvGraphicFramePr>
          <p:nvPr/>
        </p:nvGraphicFramePr>
        <p:xfrm>
          <a:off x="7305675" y="3994150"/>
          <a:ext cx="312738" cy="609600"/>
        </p:xfrm>
        <a:graphic>
          <a:graphicData uri="http://schemas.openxmlformats.org/presentationml/2006/ole">
            <mc:AlternateContent xmlns:mc="http://schemas.openxmlformats.org/markup-compatibility/2006">
              <mc:Choice xmlns:v="urn:schemas-microsoft-com:vml" Requires="v">
                <p:oleObj spid="_x0000_s52494" name="Equation" r:id="rId6" imgW="2343150" imgH="4533900" progId="Equation.3">
                  <p:embed/>
                </p:oleObj>
              </mc:Choice>
              <mc:Fallback>
                <p:oleObj name="Equation" r:id="rId6" imgW="2343150" imgH="4533900" progId="Equation.3">
                  <p:embed/>
                  <p:pic>
                    <p:nvPicPr>
                      <p:cNvPr id="0" name="Object 10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5675" y="3994150"/>
                        <a:ext cx="3127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3" name="Object 1071">
            <a:extLst>
              <a:ext uri="{FF2B5EF4-FFF2-40B4-BE49-F238E27FC236}">
                <a16:creationId xmlns:a16="http://schemas.microsoft.com/office/drawing/2014/main" id="{38BE8DE3-212B-764F-8D14-F142B5E80354}"/>
              </a:ext>
            </a:extLst>
          </p:cNvPr>
          <p:cNvGraphicFramePr>
            <a:graphicFrameLocks noChangeAspect="1"/>
          </p:cNvGraphicFramePr>
          <p:nvPr/>
        </p:nvGraphicFramePr>
        <p:xfrm>
          <a:off x="7177088" y="4718050"/>
          <a:ext cx="569912" cy="609600"/>
        </p:xfrm>
        <a:graphic>
          <a:graphicData uri="http://schemas.openxmlformats.org/presentationml/2006/ole">
            <mc:AlternateContent xmlns:mc="http://schemas.openxmlformats.org/markup-compatibility/2006">
              <mc:Choice xmlns:v="urn:schemas-microsoft-com:vml" Requires="v">
                <p:oleObj spid="_x0000_s52495" name="Equation" r:id="rId8" imgW="4241800" imgH="4533900" progId="Equation.3">
                  <p:embed/>
                </p:oleObj>
              </mc:Choice>
              <mc:Fallback>
                <p:oleObj name="Equation" r:id="rId8" imgW="4241800" imgH="4533900" progId="Equation.3">
                  <p:embed/>
                  <p:pic>
                    <p:nvPicPr>
                      <p:cNvPr id="0" name="Object 10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7088" y="4718050"/>
                        <a:ext cx="56991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4" name="Object 1072">
            <a:extLst>
              <a:ext uri="{FF2B5EF4-FFF2-40B4-BE49-F238E27FC236}">
                <a16:creationId xmlns:a16="http://schemas.microsoft.com/office/drawing/2014/main" id="{D90D5AC5-69C5-5940-98EC-411A1289C1BE}"/>
              </a:ext>
            </a:extLst>
          </p:cNvPr>
          <p:cNvGraphicFramePr>
            <a:graphicFrameLocks noChangeAspect="1"/>
          </p:cNvGraphicFramePr>
          <p:nvPr/>
        </p:nvGraphicFramePr>
        <p:xfrm>
          <a:off x="7058025" y="5430838"/>
          <a:ext cx="808038" cy="609600"/>
        </p:xfrm>
        <a:graphic>
          <a:graphicData uri="http://schemas.openxmlformats.org/presentationml/2006/ole">
            <mc:AlternateContent xmlns:mc="http://schemas.openxmlformats.org/markup-compatibility/2006">
              <mc:Choice xmlns:v="urn:schemas-microsoft-com:vml" Requires="v">
                <p:oleObj spid="_x0000_s52496" name="Equation" r:id="rId10" imgW="6000750" imgH="4533900" progId="Equation.3">
                  <p:embed/>
                </p:oleObj>
              </mc:Choice>
              <mc:Fallback>
                <p:oleObj name="Equation" r:id="rId10" imgW="6000750" imgH="4533900" progId="Equation.3">
                  <p:embed/>
                  <p:pic>
                    <p:nvPicPr>
                      <p:cNvPr id="0" name="Object 10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8025" y="5430838"/>
                        <a:ext cx="8080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5" name="Object 1078">
            <a:extLst>
              <a:ext uri="{FF2B5EF4-FFF2-40B4-BE49-F238E27FC236}">
                <a16:creationId xmlns:a16="http://schemas.microsoft.com/office/drawing/2014/main" id="{09C991B1-FECF-AD47-9EBE-30403F48D211}"/>
              </a:ext>
            </a:extLst>
          </p:cNvPr>
          <p:cNvGraphicFramePr>
            <a:graphicFrameLocks noChangeAspect="1"/>
          </p:cNvGraphicFramePr>
          <p:nvPr/>
        </p:nvGraphicFramePr>
        <p:xfrm>
          <a:off x="3092450" y="3317875"/>
          <a:ext cx="938213" cy="374650"/>
        </p:xfrm>
        <a:graphic>
          <a:graphicData uri="http://schemas.openxmlformats.org/presentationml/2006/ole">
            <mc:AlternateContent xmlns:mc="http://schemas.openxmlformats.org/markup-compatibility/2006">
              <mc:Choice xmlns:v="urn:schemas-microsoft-com:vml" Requires="v">
                <p:oleObj spid="_x0000_s52497" name="Equation" r:id="rId12" imgW="5848350" imgH="2343150" progId="Equation.3">
                  <p:embed/>
                </p:oleObj>
              </mc:Choice>
              <mc:Fallback>
                <p:oleObj name="Equation" r:id="rId12" imgW="5848350" imgH="2343150" progId="Equation.3">
                  <p:embed/>
                  <p:pic>
                    <p:nvPicPr>
                      <p:cNvPr id="0" name="Object 10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2450" y="3317875"/>
                        <a:ext cx="9382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6" name="Object 1079">
            <a:extLst>
              <a:ext uri="{FF2B5EF4-FFF2-40B4-BE49-F238E27FC236}">
                <a16:creationId xmlns:a16="http://schemas.microsoft.com/office/drawing/2014/main" id="{EC066D0C-E5CD-FC43-8C32-51C485CE5AE8}"/>
              </a:ext>
            </a:extLst>
          </p:cNvPr>
          <p:cNvGraphicFramePr>
            <a:graphicFrameLocks noChangeAspect="1"/>
          </p:cNvGraphicFramePr>
          <p:nvPr/>
        </p:nvGraphicFramePr>
        <p:xfrm>
          <a:off x="3092450" y="4111625"/>
          <a:ext cx="938213" cy="374650"/>
        </p:xfrm>
        <a:graphic>
          <a:graphicData uri="http://schemas.openxmlformats.org/presentationml/2006/ole">
            <mc:AlternateContent xmlns:mc="http://schemas.openxmlformats.org/markup-compatibility/2006">
              <mc:Choice xmlns:v="urn:schemas-microsoft-com:vml" Requires="v">
                <p:oleObj spid="_x0000_s52498" name="Equation" r:id="rId14" imgW="5848350" imgH="2343150" progId="Equation.3">
                  <p:embed/>
                </p:oleObj>
              </mc:Choice>
              <mc:Fallback>
                <p:oleObj name="Equation" r:id="rId14" imgW="5848350" imgH="2343150" progId="Equation.3">
                  <p:embed/>
                  <p:pic>
                    <p:nvPicPr>
                      <p:cNvPr id="0" name="Object 10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2450" y="4111625"/>
                        <a:ext cx="9382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7" name="Object 1080">
            <a:extLst>
              <a:ext uri="{FF2B5EF4-FFF2-40B4-BE49-F238E27FC236}">
                <a16:creationId xmlns:a16="http://schemas.microsoft.com/office/drawing/2014/main" id="{45EEA5D8-5A4B-FC41-8AE3-C2734B8AD800}"/>
              </a:ext>
            </a:extLst>
          </p:cNvPr>
          <p:cNvGraphicFramePr>
            <a:graphicFrameLocks noChangeAspect="1"/>
          </p:cNvGraphicFramePr>
          <p:nvPr/>
        </p:nvGraphicFramePr>
        <p:xfrm>
          <a:off x="3014663" y="4816475"/>
          <a:ext cx="1095375" cy="411163"/>
        </p:xfrm>
        <a:graphic>
          <a:graphicData uri="http://schemas.openxmlformats.org/presentationml/2006/ole">
            <mc:AlternateContent xmlns:mc="http://schemas.openxmlformats.org/markup-compatibility/2006">
              <mc:Choice xmlns:v="urn:schemas-microsoft-com:vml" Requires="v">
                <p:oleObj spid="_x0000_s52499" name="Equation" r:id="rId16" imgW="7023100" imgH="2635250" progId="Equation.3">
                  <p:embed/>
                </p:oleObj>
              </mc:Choice>
              <mc:Fallback>
                <p:oleObj name="Equation" r:id="rId16" imgW="7023100" imgH="2635250" progId="Equation.3">
                  <p:embed/>
                  <p:pic>
                    <p:nvPicPr>
                      <p:cNvPr id="0" name="Object 108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14663" y="4816475"/>
                        <a:ext cx="10953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8" name="Object 1081">
            <a:extLst>
              <a:ext uri="{FF2B5EF4-FFF2-40B4-BE49-F238E27FC236}">
                <a16:creationId xmlns:a16="http://schemas.microsoft.com/office/drawing/2014/main" id="{184FC351-3750-3C44-B3F3-8DFC53918D0B}"/>
              </a:ext>
            </a:extLst>
          </p:cNvPr>
          <p:cNvGraphicFramePr>
            <a:graphicFrameLocks noChangeAspect="1"/>
          </p:cNvGraphicFramePr>
          <p:nvPr/>
        </p:nvGraphicFramePr>
        <p:xfrm>
          <a:off x="2703513" y="5543550"/>
          <a:ext cx="1716087" cy="385763"/>
        </p:xfrm>
        <a:graphic>
          <a:graphicData uri="http://schemas.openxmlformats.org/presentationml/2006/ole">
            <mc:AlternateContent xmlns:mc="http://schemas.openxmlformats.org/markup-compatibility/2006">
              <mc:Choice xmlns:v="urn:schemas-microsoft-com:vml" Requires="v">
                <p:oleObj spid="_x0000_s52500" name="Equation" r:id="rId18" imgW="10388600" imgH="2343150" progId="Equation.3">
                  <p:embed/>
                </p:oleObj>
              </mc:Choice>
              <mc:Fallback>
                <p:oleObj name="Equation" r:id="rId18" imgW="10388600" imgH="2343150" progId="Equation.3">
                  <p:embed/>
                  <p:pic>
                    <p:nvPicPr>
                      <p:cNvPr id="0" name="Object 10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3513" y="5543550"/>
                        <a:ext cx="17160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49" name="Object 1082">
            <a:extLst>
              <a:ext uri="{FF2B5EF4-FFF2-40B4-BE49-F238E27FC236}">
                <a16:creationId xmlns:a16="http://schemas.microsoft.com/office/drawing/2014/main" id="{A662FB45-0A65-8A48-A519-1171A5B9C932}"/>
              </a:ext>
            </a:extLst>
          </p:cNvPr>
          <p:cNvGraphicFramePr>
            <a:graphicFrameLocks noChangeAspect="1"/>
          </p:cNvGraphicFramePr>
          <p:nvPr/>
        </p:nvGraphicFramePr>
        <p:xfrm>
          <a:off x="2559050" y="2282825"/>
          <a:ext cx="2006600" cy="820738"/>
        </p:xfrm>
        <a:graphic>
          <a:graphicData uri="http://schemas.openxmlformats.org/presentationml/2006/ole">
            <mc:AlternateContent xmlns:mc="http://schemas.openxmlformats.org/markup-compatibility/2006">
              <mc:Choice xmlns:v="urn:schemas-microsoft-com:vml" Requires="v">
                <p:oleObj spid="_x0000_s52501" name="Equation" r:id="rId20" imgW="12871450" imgH="5264150" progId="Equation.3">
                  <p:embed/>
                </p:oleObj>
              </mc:Choice>
              <mc:Fallback>
                <p:oleObj name="Equation" r:id="rId20" imgW="12871450" imgH="5264150" progId="Equation.3">
                  <p:embed/>
                  <p:pic>
                    <p:nvPicPr>
                      <p:cNvPr id="0" name="Object 108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9050" y="2282825"/>
                        <a:ext cx="20066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D8A0355F-4957-8545-9A0F-5B25345AB979}"/>
              </a:ext>
            </a:extLst>
          </p:cNvPr>
          <p:cNvSpPr>
            <a:spLocks noGrp="1" noChangeArrowheads="1"/>
          </p:cNvSpPr>
          <p:nvPr>
            <p:ph type="title"/>
          </p:nvPr>
        </p:nvSpPr>
        <p:spPr/>
        <p:txBody>
          <a:bodyPr/>
          <a:lstStyle/>
          <a:p>
            <a:pPr eaLnBrk="1" hangingPunct="1"/>
            <a:r>
              <a:rPr lang="en-US" altLang="en-US"/>
              <a:t>Properties of Laplace Transform</a:t>
            </a:r>
          </a:p>
        </p:txBody>
      </p:sp>
      <p:graphicFrame>
        <p:nvGraphicFramePr>
          <p:cNvPr id="54274" name="Object 4">
            <a:extLst>
              <a:ext uri="{FF2B5EF4-FFF2-40B4-BE49-F238E27FC236}">
                <a16:creationId xmlns:a16="http://schemas.microsoft.com/office/drawing/2014/main" id="{85E19C6C-6EDC-5246-AFFF-0B7799C6283F}"/>
              </a:ext>
            </a:extLst>
          </p:cNvPr>
          <p:cNvGraphicFramePr>
            <a:graphicFrameLocks noChangeAspect="1"/>
          </p:cNvGraphicFramePr>
          <p:nvPr/>
        </p:nvGraphicFramePr>
        <p:xfrm>
          <a:off x="814388" y="1752600"/>
          <a:ext cx="6424612" cy="4800600"/>
        </p:xfrm>
        <a:graphic>
          <a:graphicData uri="http://schemas.openxmlformats.org/presentationml/2006/ole">
            <mc:AlternateContent xmlns:mc="http://schemas.openxmlformats.org/markup-compatibility/2006">
              <mc:Choice xmlns:v="urn:schemas-microsoft-com:vml" Requires="v">
                <p:oleObj spid="_x0000_s54300" name="Equation" r:id="rId3" imgW="60121800" imgH="44907200" progId="Equation.3">
                  <p:embed/>
                </p:oleObj>
              </mc:Choice>
              <mc:Fallback>
                <p:oleObj name="Equation" r:id="rId3" imgW="60121800" imgH="4490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752600"/>
                        <a:ext cx="6424612"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6">
            <a:extLst>
              <a:ext uri="{FF2B5EF4-FFF2-40B4-BE49-F238E27FC236}">
                <a16:creationId xmlns:a16="http://schemas.microsoft.com/office/drawing/2014/main" id="{5B62ECD5-6B2E-9041-8236-5ACB33E6A183}"/>
              </a:ext>
            </a:extLst>
          </p:cNvPr>
          <p:cNvSpPr>
            <a:spLocks noGrp="1" noChangeArrowheads="1"/>
          </p:cNvSpPr>
          <p:nvPr>
            <p:ph type="title"/>
          </p:nvPr>
        </p:nvSpPr>
        <p:spPr/>
        <p:txBody>
          <a:bodyPr/>
          <a:lstStyle/>
          <a:p>
            <a:pPr eaLnBrk="1" hangingPunct="1"/>
            <a:r>
              <a:rPr lang="en-GB" altLang="en-US"/>
              <a:t>Insights from Laplace Transforms</a:t>
            </a:r>
          </a:p>
        </p:txBody>
      </p:sp>
      <p:sp>
        <p:nvSpPr>
          <p:cNvPr id="55298" name="Rectangle 7">
            <a:extLst>
              <a:ext uri="{FF2B5EF4-FFF2-40B4-BE49-F238E27FC236}">
                <a16:creationId xmlns:a16="http://schemas.microsoft.com/office/drawing/2014/main" id="{BCFDA3E6-A983-1C4E-8196-52C84537BBC7}"/>
              </a:ext>
            </a:extLst>
          </p:cNvPr>
          <p:cNvSpPr>
            <a:spLocks noGrp="1" noChangeArrowheads="1"/>
          </p:cNvSpPr>
          <p:nvPr>
            <p:ph idx="1"/>
          </p:nvPr>
        </p:nvSpPr>
        <p:spPr/>
        <p:txBody>
          <a:bodyPr/>
          <a:lstStyle/>
          <a:p>
            <a:pPr eaLnBrk="1" hangingPunct="1"/>
            <a:r>
              <a:rPr lang="en-GB" altLang="en-US"/>
              <a:t>What does the Laplace Transform say about f(t)?</a:t>
            </a:r>
          </a:p>
          <a:p>
            <a:pPr lvl="1" eaLnBrk="1" hangingPunct="1"/>
            <a:r>
              <a:rPr lang="en-GB" altLang="en-US"/>
              <a:t>Value of f(0)</a:t>
            </a:r>
          </a:p>
          <a:p>
            <a:pPr lvl="2" eaLnBrk="1" hangingPunct="1"/>
            <a:r>
              <a:rPr lang="en-GB" altLang="en-US"/>
              <a:t>Initial value theorem</a:t>
            </a:r>
          </a:p>
          <a:p>
            <a:pPr lvl="1" eaLnBrk="1" hangingPunct="1"/>
            <a:r>
              <a:rPr lang="en-GB" altLang="en-US"/>
              <a:t>Value of f(t) at steady state (if it converges)</a:t>
            </a:r>
          </a:p>
          <a:p>
            <a:pPr lvl="2" eaLnBrk="1" hangingPunct="1"/>
            <a:r>
              <a:rPr lang="en-GB" altLang="en-US"/>
              <a:t>Final-value theorem</a:t>
            </a:r>
          </a:p>
          <a:p>
            <a:pPr lvl="1" eaLnBrk="1" hangingPunct="1"/>
            <a:endParaRPr lang="en-GB" altLang="en-US"/>
          </a:p>
          <a:p>
            <a:pPr lvl="1" eaLnBrk="1" hangingPunct="1"/>
            <a:r>
              <a:rPr lang="en-GB" altLang="en-US"/>
              <a:t>Does f(t) converge to a finite value</a:t>
            </a:r>
          </a:p>
          <a:p>
            <a:pPr lvl="2" eaLnBrk="1" hangingPunct="1"/>
            <a:r>
              <a:rPr lang="en-GB" altLang="en-US"/>
              <a:t>Poles of F(s): whether negative  (why?)</a:t>
            </a:r>
          </a:p>
          <a:p>
            <a:pPr lvl="1" eaLnBrk="1" hangingPunct="1"/>
            <a:r>
              <a:rPr lang="en-GB" altLang="en-US"/>
              <a:t>Does f(t) oscillate?</a:t>
            </a:r>
          </a:p>
          <a:p>
            <a:pPr lvl="2" eaLnBrk="1" hangingPunct="1"/>
            <a:r>
              <a:rPr lang="en-GB" altLang="en-US"/>
              <a:t>Poles of F(s): whether the imaginary part is 0</a:t>
            </a:r>
          </a:p>
          <a:p>
            <a:pPr eaLnBrk="1" hangingPunct="1"/>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4">
            <a:extLst>
              <a:ext uri="{FF2B5EF4-FFF2-40B4-BE49-F238E27FC236}">
                <a16:creationId xmlns:a16="http://schemas.microsoft.com/office/drawing/2014/main" id="{37B849B7-18FA-F14B-AE97-F9ECA31F4F32}"/>
              </a:ext>
            </a:extLst>
          </p:cNvPr>
          <p:cNvSpPr>
            <a:spLocks noGrp="1" noChangeArrowheads="1"/>
          </p:cNvSpPr>
          <p:nvPr>
            <p:ph type="title"/>
          </p:nvPr>
        </p:nvSpPr>
        <p:spPr/>
        <p:txBody>
          <a:bodyPr/>
          <a:lstStyle/>
          <a:p>
            <a:pPr eaLnBrk="1" hangingPunct="1"/>
            <a:r>
              <a:rPr lang="en-GB" altLang="en-US"/>
              <a:t>Digital/Discrete Control</a:t>
            </a:r>
          </a:p>
        </p:txBody>
      </p:sp>
      <p:sp>
        <p:nvSpPr>
          <p:cNvPr id="57346" name="Rectangle 5">
            <a:extLst>
              <a:ext uri="{FF2B5EF4-FFF2-40B4-BE49-F238E27FC236}">
                <a16:creationId xmlns:a16="http://schemas.microsoft.com/office/drawing/2014/main" id="{B07BF0BE-75F7-694B-9E9A-7BC026D81BAC}"/>
              </a:ext>
            </a:extLst>
          </p:cNvPr>
          <p:cNvSpPr>
            <a:spLocks noGrp="1" noChangeArrowheads="1"/>
          </p:cNvSpPr>
          <p:nvPr>
            <p:ph idx="1"/>
          </p:nvPr>
        </p:nvSpPr>
        <p:spPr>
          <a:xfrm>
            <a:off x="685800" y="1676400"/>
            <a:ext cx="8229600" cy="4724400"/>
          </a:xfrm>
        </p:spPr>
        <p:txBody>
          <a:bodyPr/>
          <a:lstStyle/>
          <a:p>
            <a:pPr eaLnBrk="1" hangingPunct="1">
              <a:lnSpc>
                <a:spcPct val="90000"/>
              </a:lnSpc>
            </a:pPr>
            <a:r>
              <a:rPr lang="en-GB" altLang="en-US"/>
              <a:t>More useful for computer systems</a:t>
            </a:r>
          </a:p>
          <a:p>
            <a:pPr eaLnBrk="1" hangingPunct="1">
              <a:lnSpc>
                <a:spcPct val="90000"/>
              </a:lnSpc>
            </a:pPr>
            <a:r>
              <a:rPr lang="en-GB" altLang="en-US"/>
              <a:t>Time is discrete</a:t>
            </a:r>
          </a:p>
          <a:p>
            <a:pPr lvl="1" eaLnBrk="1" hangingPunct="1">
              <a:lnSpc>
                <a:spcPct val="90000"/>
              </a:lnSpc>
            </a:pPr>
            <a:r>
              <a:rPr lang="en-GB" altLang="en-US"/>
              <a:t>denoted k instead of t, in general </a:t>
            </a:r>
          </a:p>
          <a:p>
            <a:pPr eaLnBrk="1" hangingPunct="1">
              <a:lnSpc>
                <a:spcPct val="90000"/>
              </a:lnSpc>
            </a:pPr>
            <a:r>
              <a:rPr lang="en-GB" altLang="en-US"/>
              <a:t>Main tool is z-transform</a:t>
            </a:r>
          </a:p>
          <a:p>
            <a:pPr lvl="1" eaLnBrk="1" hangingPunct="1">
              <a:lnSpc>
                <a:spcPct val="90000"/>
              </a:lnSpc>
            </a:pPr>
            <a:endParaRPr lang="en-GB" altLang="en-US" i="1">
              <a:latin typeface="Times New Roman" panose="02020603050405020304" pitchFamily="18" charset="0"/>
            </a:endParaRPr>
          </a:p>
          <a:p>
            <a:pPr lvl="1" eaLnBrk="1" hangingPunct="1">
              <a:lnSpc>
                <a:spcPct val="90000"/>
              </a:lnSpc>
            </a:pPr>
            <a:endParaRPr lang="en-GB" altLang="en-US" i="1">
              <a:latin typeface="Times New Roman" panose="02020603050405020304" pitchFamily="18" charset="0"/>
            </a:endParaRPr>
          </a:p>
          <a:p>
            <a:pPr lvl="1" eaLnBrk="1" hangingPunct="1">
              <a:lnSpc>
                <a:spcPct val="90000"/>
              </a:lnSpc>
            </a:pPr>
            <a:r>
              <a:rPr lang="en-GB" altLang="en-US" i="1">
                <a:latin typeface="Times New Roman" panose="02020603050405020304" pitchFamily="18" charset="0"/>
              </a:rPr>
              <a:t>f</a:t>
            </a:r>
            <a:r>
              <a:rPr lang="en-GB" altLang="en-US">
                <a:latin typeface="Times New Roman" panose="02020603050405020304" pitchFamily="18" charset="0"/>
              </a:rPr>
              <a:t>(</a:t>
            </a:r>
            <a:r>
              <a:rPr lang="en-GB" altLang="en-US" i="1">
                <a:latin typeface="Times New Roman" panose="02020603050405020304" pitchFamily="18" charset="0"/>
              </a:rPr>
              <a:t>k</a:t>
            </a:r>
            <a:r>
              <a:rPr lang="en-GB" altLang="en-US">
                <a:latin typeface="Times New Roman" panose="02020603050405020304" pitchFamily="18" charset="0"/>
              </a:rPr>
              <a:t>) </a:t>
            </a:r>
            <a:r>
              <a:rPr lang="en-GB" altLang="en-US">
                <a:latin typeface="Symbol" pitchFamily="2" charset="2"/>
              </a:rPr>
              <a:t>®</a:t>
            </a:r>
            <a:r>
              <a:rPr lang="en-GB" altLang="en-US">
                <a:latin typeface="Times New Roman" panose="02020603050405020304" pitchFamily="18" charset="0"/>
              </a:rPr>
              <a:t> </a:t>
            </a:r>
            <a:r>
              <a:rPr lang="en-GB" altLang="en-US" i="1">
                <a:latin typeface="Times New Roman" panose="02020603050405020304" pitchFamily="18" charset="0"/>
              </a:rPr>
              <a:t>F</a:t>
            </a:r>
            <a:r>
              <a:rPr lang="en-GB" altLang="en-US">
                <a:latin typeface="Times New Roman" panose="02020603050405020304" pitchFamily="18" charset="0"/>
              </a:rPr>
              <a:t>(</a:t>
            </a:r>
            <a:r>
              <a:rPr lang="en-GB" altLang="en-US" i="1">
                <a:latin typeface="Times New Roman" panose="02020603050405020304" pitchFamily="18" charset="0"/>
              </a:rPr>
              <a:t>z</a:t>
            </a:r>
            <a:r>
              <a:rPr lang="en-GB" altLang="en-US">
                <a:latin typeface="Times New Roman" panose="02020603050405020304" pitchFamily="18" charset="0"/>
              </a:rPr>
              <a:t>)</a:t>
            </a:r>
            <a:r>
              <a:rPr lang="en-GB" altLang="en-US"/>
              <a:t> , where </a:t>
            </a:r>
            <a:r>
              <a:rPr lang="en-GB" altLang="en-US" i="1">
                <a:latin typeface="Times New Roman" panose="02020603050405020304" pitchFamily="18" charset="0"/>
              </a:rPr>
              <a:t>z</a:t>
            </a:r>
            <a:r>
              <a:rPr lang="en-GB" altLang="en-US"/>
              <a:t> is complex</a:t>
            </a:r>
          </a:p>
          <a:p>
            <a:pPr lvl="1" eaLnBrk="1" hangingPunct="1">
              <a:lnSpc>
                <a:spcPct val="90000"/>
              </a:lnSpc>
            </a:pPr>
            <a:r>
              <a:rPr lang="en-GB" altLang="en-US"/>
              <a:t>Analogous to Laplace transform for s-domain</a:t>
            </a:r>
          </a:p>
        </p:txBody>
      </p:sp>
      <p:graphicFrame>
        <p:nvGraphicFramePr>
          <p:cNvPr id="57347" name="Object 7">
            <a:extLst>
              <a:ext uri="{FF2B5EF4-FFF2-40B4-BE49-F238E27FC236}">
                <a16:creationId xmlns:a16="http://schemas.microsoft.com/office/drawing/2014/main" id="{42F72BDA-D64A-B24B-BD96-E78791CE7C81}"/>
              </a:ext>
            </a:extLst>
          </p:cNvPr>
          <p:cNvGraphicFramePr>
            <a:graphicFrameLocks noChangeAspect="1"/>
          </p:cNvGraphicFramePr>
          <p:nvPr/>
        </p:nvGraphicFramePr>
        <p:xfrm>
          <a:off x="2362200" y="3611563"/>
          <a:ext cx="3124200" cy="731837"/>
        </p:xfrm>
        <a:graphic>
          <a:graphicData uri="http://schemas.openxmlformats.org/presentationml/2006/ole">
            <mc:AlternateContent xmlns:mc="http://schemas.openxmlformats.org/markup-compatibility/2006">
              <mc:Choice xmlns:v="urn:schemas-microsoft-com:vml" Requires="v">
                <p:oleObj spid="_x0000_s57373" name="Equation" r:id="rId4" imgW="21209000" imgH="4972050" progId="Equation.3">
                  <p:embed/>
                </p:oleObj>
              </mc:Choice>
              <mc:Fallback>
                <p:oleObj name="Equation" r:id="rId4" imgW="21209000" imgH="497205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611563"/>
                        <a:ext cx="312420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0731D31-53E5-4849-8D74-47BD0AA3B6DF}"/>
              </a:ext>
            </a:extLst>
          </p:cNvPr>
          <p:cNvSpPr>
            <a:spLocks noGrp="1" noChangeArrowheads="1"/>
          </p:cNvSpPr>
          <p:nvPr>
            <p:ph type="title"/>
          </p:nvPr>
        </p:nvSpPr>
        <p:spPr/>
        <p:txBody>
          <a:bodyPr/>
          <a:lstStyle/>
          <a:p>
            <a:pPr eaLnBrk="1" hangingPunct="1"/>
            <a:r>
              <a:rPr lang="en-GB" altLang="en-US" i="1"/>
              <a:t>z</a:t>
            </a:r>
            <a:r>
              <a:rPr lang="en-GB" altLang="en-US"/>
              <a:t>-Transforms of Common Functions</a:t>
            </a:r>
          </a:p>
        </p:txBody>
      </p:sp>
      <p:sp>
        <p:nvSpPr>
          <p:cNvPr id="59394" name="Text Box 3">
            <a:extLst>
              <a:ext uri="{FF2B5EF4-FFF2-40B4-BE49-F238E27FC236}">
                <a16:creationId xmlns:a16="http://schemas.microsoft.com/office/drawing/2014/main" id="{78DE0A6B-705A-A941-B18A-E4A4C209C2EF}"/>
              </a:ext>
            </a:extLst>
          </p:cNvPr>
          <p:cNvSpPr txBox="1">
            <a:spLocks noChangeArrowheads="1"/>
          </p:cNvSpPr>
          <p:nvPr/>
        </p:nvSpPr>
        <p:spPr bwMode="auto">
          <a:xfrm>
            <a:off x="982663" y="1908175"/>
            <a:ext cx="6667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Name</a:t>
            </a:r>
          </a:p>
        </p:txBody>
      </p:sp>
      <p:sp>
        <p:nvSpPr>
          <p:cNvPr id="59395" name="Text Box 4">
            <a:extLst>
              <a:ext uri="{FF2B5EF4-FFF2-40B4-BE49-F238E27FC236}">
                <a16:creationId xmlns:a16="http://schemas.microsoft.com/office/drawing/2014/main" id="{1B112590-52EB-B244-9796-3B6DBC1C74BC}"/>
              </a:ext>
            </a:extLst>
          </p:cNvPr>
          <p:cNvSpPr txBox="1">
            <a:spLocks noChangeArrowheads="1"/>
          </p:cNvSpPr>
          <p:nvPr/>
        </p:nvSpPr>
        <p:spPr bwMode="auto">
          <a:xfrm>
            <a:off x="3425825" y="1909763"/>
            <a:ext cx="4191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a:lnSpc>
                <a:spcPct val="100000"/>
              </a:lnSpc>
              <a:spcBef>
                <a:spcPct val="0"/>
              </a:spcBef>
              <a:spcAft>
                <a:spcPct val="0"/>
              </a:spcAft>
              <a:buClr>
                <a:srgbClr val="000000"/>
              </a:buClr>
              <a:buSzPct val="45000"/>
              <a:buFont typeface="StarBats" pitchFamily="2" charset="2"/>
              <a:buNone/>
            </a:pPr>
            <a:r>
              <a:rPr lang="en-GB" altLang="en-US" sz="2200" i="1">
                <a:solidFill>
                  <a:srgbClr val="000000"/>
                </a:solidFill>
                <a:latin typeface="Times New Roman" panose="02020603050405020304" pitchFamily="18" charset="0"/>
              </a:rPr>
              <a:t>f</a:t>
            </a:r>
            <a:r>
              <a:rPr lang="en-GB" altLang="en-US" sz="2200">
                <a:solidFill>
                  <a:srgbClr val="000000"/>
                </a:solidFill>
                <a:latin typeface="Times New Roman" panose="02020603050405020304" pitchFamily="18" charset="0"/>
              </a:rPr>
              <a:t>(</a:t>
            </a:r>
            <a:r>
              <a:rPr lang="en-GB" altLang="en-US" sz="2200" i="1">
                <a:solidFill>
                  <a:srgbClr val="000000"/>
                </a:solidFill>
                <a:latin typeface="Times New Roman" panose="02020603050405020304" pitchFamily="18" charset="0"/>
              </a:rPr>
              <a:t>t</a:t>
            </a:r>
            <a:r>
              <a:rPr lang="en-GB" altLang="en-US" sz="2200">
                <a:solidFill>
                  <a:srgbClr val="000000"/>
                </a:solidFill>
                <a:latin typeface="Times New Roman" panose="02020603050405020304" pitchFamily="18" charset="0"/>
              </a:rPr>
              <a:t>)</a:t>
            </a:r>
          </a:p>
        </p:txBody>
      </p:sp>
      <p:sp>
        <p:nvSpPr>
          <p:cNvPr id="59396" name="Text Box 5">
            <a:extLst>
              <a:ext uri="{FF2B5EF4-FFF2-40B4-BE49-F238E27FC236}">
                <a16:creationId xmlns:a16="http://schemas.microsoft.com/office/drawing/2014/main" id="{385955B4-D0BB-684B-8D7F-19DFD4CDC865}"/>
              </a:ext>
            </a:extLst>
          </p:cNvPr>
          <p:cNvSpPr txBox="1">
            <a:spLocks noChangeArrowheads="1"/>
          </p:cNvSpPr>
          <p:nvPr/>
        </p:nvSpPr>
        <p:spPr bwMode="auto">
          <a:xfrm>
            <a:off x="6975475" y="19097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a:lnSpc>
                <a:spcPct val="100000"/>
              </a:lnSpc>
              <a:spcBef>
                <a:spcPct val="0"/>
              </a:spcBef>
              <a:spcAft>
                <a:spcPct val="0"/>
              </a:spcAft>
              <a:buClr>
                <a:srgbClr val="000000"/>
              </a:buClr>
              <a:buSzPct val="45000"/>
              <a:buFont typeface="StarBats" pitchFamily="2" charset="2"/>
              <a:buNone/>
            </a:pPr>
            <a:r>
              <a:rPr lang="en-GB" altLang="en-US" sz="2200" i="1">
                <a:solidFill>
                  <a:srgbClr val="000000"/>
                </a:solidFill>
                <a:latin typeface="Times New Roman" panose="02020603050405020304" pitchFamily="18" charset="0"/>
              </a:rPr>
              <a:t>F</a:t>
            </a:r>
            <a:r>
              <a:rPr lang="en-GB" altLang="en-US" sz="2200">
                <a:solidFill>
                  <a:srgbClr val="000000"/>
                </a:solidFill>
                <a:latin typeface="Times New Roman" panose="02020603050405020304" pitchFamily="18" charset="0"/>
              </a:rPr>
              <a:t>(</a:t>
            </a:r>
            <a:r>
              <a:rPr lang="en-GB" altLang="en-US" sz="2200" i="1">
                <a:solidFill>
                  <a:srgbClr val="000000"/>
                </a:solidFill>
                <a:latin typeface="Times New Roman" panose="02020603050405020304" pitchFamily="18" charset="0"/>
              </a:rPr>
              <a:t>z</a:t>
            </a:r>
            <a:r>
              <a:rPr lang="en-GB" altLang="en-US" sz="2200">
                <a:solidFill>
                  <a:srgbClr val="000000"/>
                </a:solidFill>
                <a:latin typeface="Times New Roman" panose="02020603050405020304" pitchFamily="18" charset="0"/>
              </a:rPr>
              <a:t>)</a:t>
            </a:r>
          </a:p>
        </p:txBody>
      </p:sp>
      <p:sp>
        <p:nvSpPr>
          <p:cNvPr id="59397" name="Text Box 6">
            <a:extLst>
              <a:ext uri="{FF2B5EF4-FFF2-40B4-BE49-F238E27FC236}">
                <a16:creationId xmlns:a16="http://schemas.microsoft.com/office/drawing/2014/main" id="{C5C79888-B4FF-5145-A669-07D5AA85ECBF}"/>
              </a:ext>
            </a:extLst>
          </p:cNvPr>
          <p:cNvSpPr txBox="1">
            <a:spLocks noChangeArrowheads="1"/>
          </p:cNvSpPr>
          <p:nvPr/>
        </p:nvSpPr>
        <p:spPr bwMode="auto">
          <a:xfrm>
            <a:off x="868363" y="2528888"/>
            <a:ext cx="90011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Impulse</a:t>
            </a:r>
          </a:p>
        </p:txBody>
      </p:sp>
      <p:sp>
        <p:nvSpPr>
          <p:cNvPr id="59398" name="Text Box 7">
            <a:extLst>
              <a:ext uri="{FF2B5EF4-FFF2-40B4-BE49-F238E27FC236}">
                <a16:creationId xmlns:a16="http://schemas.microsoft.com/office/drawing/2014/main" id="{472EB258-E20B-6C41-9BAA-CD0BD74F9263}"/>
              </a:ext>
            </a:extLst>
          </p:cNvPr>
          <p:cNvSpPr txBox="1">
            <a:spLocks noChangeArrowheads="1"/>
          </p:cNvSpPr>
          <p:nvPr/>
        </p:nvSpPr>
        <p:spPr bwMode="auto">
          <a:xfrm>
            <a:off x="1066800" y="3340100"/>
            <a:ext cx="4968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Step</a:t>
            </a:r>
          </a:p>
        </p:txBody>
      </p:sp>
      <p:sp>
        <p:nvSpPr>
          <p:cNvPr id="59399" name="Text Box 8">
            <a:extLst>
              <a:ext uri="{FF2B5EF4-FFF2-40B4-BE49-F238E27FC236}">
                <a16:creationId xmlns:a16="http://schemas.microsoft.com/office/drawing/2014/main" id="{1E08696F-F006-F845-A1B7-DF2DA7175943}"/>
              </a:ext>
            </a:extLst>
          </p:cNvPr>
          <p:cNvSpPr txBox="1">
            <a:spLocks noChangeArrowheads="1"/>
          </p:cNvSpPr>
          <p:nvPr/>
        </p:nvSpPr>
        <p:spPr bwMode="auto">
          <a:xfrm>
            <a:off x="982663" y="4133850"/>
            <a:ext cx="6667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Ramp</a:t>
            </a:r>
          </a:p>
        </p:txBody>
      </p:sp>
      <p:sp>
        <p:nvSpPr>
          <p:cNvPr id="59400" name="Text Box 9">
            <a:extLst>
              <a:ext uri="{FF2B5EF4-FFF2-40B4-BE49-F238E27FC236}">
                <a16:creationId xmlns:a16="http://schemas.microsoft.com/office/drawing/2014/main" id="{A312CB15-B984-B048-8CEC-20489A18E9F0}"/>
              </a:ext>
            </a:extLst>
          </p:cNvPr>
          <p:cNvSpPr txBox="1">
            <a:spLocks noChangeArrowheads="1"/>
          </p:cNvSpPr>
          <p:nvPr/>
        </p:nvSpPr>
        <p:spPr bwMode="auto">
          <a:xfrm>
            <a:off x="630238" y="4857750"/>
            <a:ext cx="13509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tabLst>
                <a:tab pos="649288" algn="l"/>
                <a:tab pos="1298575" algn="l"/>
              </a:tabLst>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tabLst>
                <a:tab pos="649288" algn="l"/>
                <a:tab pos="1298575" algn="l"/>
              </a:tabLst>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tabLst>
                <a:tab pos="649288" algn="l"/>
                <a:tab pos="1298575" algn="l"/>
              </a:tabLst>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tabLst>
                <a:tab pos="649288" algn="l"/>
                <a:tab pos="1298575" algn="l"/>
              </a:tabLst>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tabLst>
                <a:tab pos="649288" algn="l"/>
                <a:tab pos="1298575" algn="l"/>
              </a:tabLst>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Exponential</a:t>
            </a:r>
          </a:p>
        </p:txBody>
      </p:sp>
      <p:sp>
        <p:nvSpPr>
          <p:cNvPr id="59401" name="Text Box 10">
            <a:extLst>
              <a:ext uri="{FF2B5EF4-FFF2-40B4-BE49-F238E27FC236}">
                <a16:creationId xmlns:a16="http://schemas.microsoft.com/office/drawing/2014/main" id="{5E2FEE77-E103-E848-A734-13F5D40A11EF}"/>
              </a:ext>
            </a:extLst>
          </p:cNvPr>
          <p:cNvSpPr txBox="1">
            <a:spLocks noChangeArrowheads="1"/>
          </p:cNvSpPr>
          <p:nvPr/>
        </p:nvSpPr>
        <p:spPr bwMode="auto">
          <a:xfrm>
            <a:off x="1066800" y="5572125"/>
            <a:ext cx="4968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latin typeface="Times New Roman" panose="02020603050405020304" pitchFamily="18" charset="0"/>
              </a:rPr>
              <a:t>Sine</a:t>
            </a:r>
          </a:p>
        </p:txBody>
      </p:sp>
      <p:sp>
        <p:nvSpPr>
          <p:cNvPr id="59402" name="Text Box 12">
            <a:extLst>
              <a:ext uri="{FF2B5EF4-FFF2-40B4-BE49-F238E27FC236}">
                <a16:creationId xmlns:a16="http://schemas.microsoft.com/office/drawing/2014/main" id="{9F707280-651D-994F-A777-A737FBDA3096}"/>
              </a:ext>
            </a:extLst>
          </p:cNvPr>
          <p:cNvSpPr txBox="1">
            <a:spLocks noChangeArrowheads="1"/>
          </p:cNvSpPr>
          <p:nvPr/>
        </p:nvSpPr>
        <p:spPr bwMode="auto">
          <a:xfrm>
            <a:off x="7129463" y="252888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solidFill>
                  <a:srgbClr val="000000"/>
                </a:solidFill>
                <a:latin typeface="Times New Roman" panose="02020603050405020304" pitchFamily="18" charset="0"/>
              </a:rPr>
              <a:t>1</a:t>
            </a:r>
          </a:p>
        </p:txBody>
      </p:sp>
      <p:sp>
        <p:nvSpPr>
          <p:cNvPr id="59403" name="Line 13">
            <a:extLst>
              <a:ext uri="{FF2B5EF4-FFF2-40B4-BE49-F238E27FC236}">
                <a16:creationId xmlns:a16="http://schemas.microsoft.com/office/drawing/2014/main" id="{7986F52E-59D1-0A4A-AC30-6939D5675631}"/>
              </a:ext>
            </a:extLst>
          </p:cNvPr>
          <p:cNvSpPr>
            <a:spLocks noChangeShapeType="1"/>
          </p:cNvSpPr>
          <p:nvPr/>
        </p:nvSpPr>
        <p:spPr bwMode="auto">
          <a:xfrm>
            <a:off x="304800" y="2290763"/>
            <a:ext cx="8575675"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9404" name="Object 37">
            <a:extLst>
              <a:ext uri="{FF2B5EF4-FFF2-40B4-BE49-F238E27FC236}">
                <a16:creationId xmlns:a16="http://schemas.microsoft.com/office/drawing/2014/main" id="{730A031E-873F-6C4B-B145-391E1772E0BA}"/>
              </a:ext>
            </a:extLst>
          </p:cNvPr>
          <p:cNvGraphicFramePr>
            <a:graphicFrameLocks noChangeAspect="1"/>
          </p:cNvGraphicFramePr>
          <p:nvPr/>
        </p:nvGraphicFramePr>
        <p:xfrm>
          <a:off x="6932613" y="3203575"/>
          <a:ext cx="530225" cy="609600"/>
        </p:xfrm>
        <a:graphic>
          <a:graphicData uri="http://schemas.openxmlformats.org/presentationml/2006/ole">
            <mc:AlternateContent xmlns:mc="http://schemas.openxmlformats.org/markup-compatibility/2006">
              <mc:Choice xmlns:v="urn:schemas-microsoft-com:vml" Requires="v">
                <p:oleObj spid="_x0000_s59744" name="Equation" r:id="rId4" imgW="3949700" imgH="4533900" progId="Equation.3">
                  <p:embed/>
                </p:oleObj>
              </mc:Choice>
              <mc:Fallback>
                <p:oleObj name="Equation" r:id="rId4" imgW="3949700" imgH="453390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2613" y="3203575"/>
                        <a:ext cx="5302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5" name="Object 38">
            <a:extLst>
              <a:ext uri="{FF2B5EF4-FFF2-40B4-BE49-F238E27FC236}">
                <a16:creationId xmlns:a16="http://schemas.microsoft.com/office/drawing/2014/main" id="{9F971A2C-B68C-FF49-83C3-6266EC8A81CB}"/>
              </a:ext>
            </a:extLst>
          </p:cNvPr>
          <p:cNvGraphicFramePr>
            <a:graphicFrameLocks noChangeAspect="1"/>
          </p:cNvGraphicFramePr>
          <p:nvPr/>
        </p:nvGraphicFramePr>
        <p:xfrm>
          <a:off x="6799263" y="3968750"/>
          <a:ext cx="800100" cy="668338"/>
        </p:xfrm>
        <a:graphic>
          <a:graphicData uri="http://schemas.openxmlformats.org/presentationml/2006/ole">
            <mc:AlternateContent xmlns:mc="http://schemas.openxmlformats.org/markup-compatibility/2006">
              <mc:Choice xmlns:v="urn:schemas-microsoft-com:vml" Requires="v">
                <p:oleObj spid="_x0000_s59745" name="Equation" r:id="rId6" imgW="6000750" imgH="4972050" progId="Equation.3">
                  <p:embed/>
                </p:oleObj>
              </mc:Choice>
              <mc:Fallback>
                <p:oleObj name="Equation" r:id="rId6" imgW="6000750" imgH="4972050"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9263" y="3968750"/>
                        <a:ext cx="8001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6" name="Object 39">
            <a:extLst>
              <a:ext uri="{FF2B5EF4-FFF2-40B4-BE49-F238E27FC236}">
                <a16:creationId xmlns:a16="http://schemas.microsoft.com/office/drawing/2014/main" id="{B8C1FFD8-B871-9B43-AB94-F031A734AA26}"/>
              </a:ext>
            </a:extLst>
          </p:cNvPr>
          <p:cNvGraphicFramePr>
            <a:graphicFrameLocks noChangeAspect="1"/>
          </p:cNvGraphicFramePr>
          <p:nvPr/>
        </p:nvGraphicFramePr>
        <p:xfrm>
          <a:off x="6864350" y="4721225"/>
          <a:ext cx="669925" cy="609600"/>
        </p:xfrm>
        <a:graphic>
          <a:graphicData uri="http://schemas.openxmlformats.org/presentationml/2006/ole">
            <mc:AlternateContent xmlns:mc="http://schemas.openxmlformats.org/markup-compatibility/2006">
              <mc:Choice xmlns:v="urn:schemas-microsoft-com:vml" Requires="v">
                <p:oleObj spid="_x0000_s59746" name="Equation" r:id="rId8" imgW="4972050" imgH="4533900" progId="Equation.3">
                  <p:embed/>
                </p:oleObj>
              </mc:Choice>
              <mc:Fallback>
                <p:oleObj name="Equation" r:id="rId8" imgW="4972050" imgH="4533900" progId="Equation.3">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4350" y="4721225"/>
                        <a:ext cx="6699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7" name="Object 40">
            <a:extLst>
              <a:ext uri="{FF2B5EF4-FFF2-40B4-BE49-F238E27FC236}">
                <a16:creationId xmlns:a16="http://schemas.microsoft.com/office/drawing/2014/main" id="{638FABDE-5869-C443-A43A-B6DA1854013D}"/>
              </a:ext>
            </a:extLst>
          </p:cNvPr>
          <p:cNvGraphicFramePr>
            <a:graphicFrameLocks noChangeAspect="1"/>
          </p:cNvGraphicFramePr>
          <p:nvPr/>
        </p:nvGraphicFramePr>
        <p:xfrm>
          <a:off x="6324600" y="5410200"/>
          <a:ext cx="1863725" cy="666750"/>
        </p:xfrm>
        <a:graphic>
          <a:graphicData uri="http://schemas.openxmlformats.org/presentationml/2006/ole">
            <mc:AlternateContent xmlns:mc="http://schemas.openxmlformats.org/markup-compatibility/2006">
              <mc:Choice xmlns:v="urn:schemas-microsoft-com:vml" Requires="v">
                <p:oleObj spid="_x0000_s59747" name="Equation" r:id="rId10" imgW="19164300" imgH="6877050" progId="Equation.3">
                  <p:embed/>
                </p:oleObj>
              </mc:Choice>
              <mc:Fallback>
                <p:oleObj name="Equation" r:id="rId10" imgW="19164300" imgH="6877050" progId="Equation.3">
                  <p:embed/>
                  <p:pic>
                    <p:nvPicPr>
                      <p:cNvPr id="0"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410200"/>
                        <a:ext cx="1863725"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8" name="Object 41">
            <a:extLst>
              <a:ext uri="{FF2B5EF4-FFF2-40B4-BE49-F238E27FC236}">
                <a16:creationId xmlns:a16="http://schemas.microsoft.com/office/drawing/2014/main" id="{F480BE43-E4F0-7044-B3C8-405C48A014AB}"/>
              </a:ext>
            </a:extLst>
          </p:cNvPr>
          <p:cNvGraphicFramePr>
            <a:graphicFrameLocks noChangeAspect="1"/>
          </p:cNvGraphicFramePr>
          <p:nvPr/>
        </p:nvGraphicFramePr>
        <p:xfrm>
          <a:off x="3165475" y="3321050"/>
          <a:ext cx="938213" cy="374650"/>
        </p:xfrm>
        <a:graphic>
          <a:graphicData uri="http://schemas.openxmlformats.org/presentationml/2006/ole">
            <mc:AlternateContent xmlns:mc="http://schemas.openxmlformats.org/markup-compatibility/2006">
              <mc:Choice xmlns:v="urn:schemas-microsoft-com:vml" Requires="v">
                <p:oleObj spid="_x0000_s59748" name="Equation" r:id="rId12" imgW="5848350" imgH="2343150" progId="Equation.3">
                  <p:embed/>
                </p:oleObj>
              </mc:Choice>
              <mc:Fallback>
                <p:oleObj name="Equation" r:id="rId12" imgW="5848350" imgH="2343150" progId="Equation.3">
                  <p:embed/>
                  <p:pic>
                    <p:nvPicPr>
                      <p:cNvPr id="0"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5475" y="3321050"/>
                        <a:ext cx="9382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9" name="Object 42">
            <a:extLst>
              <a:ext uri="{FF2B5EF4-FFF2-40B4-BE49-F238E27FC236}">
                <a16:creationId xmlns:a16="http://schemas.microsoft.com/office/drawing/2014/main" id="{701409CE-CA2A-7045-84D7-F5020EF70AEB}"/>
              </a:ext>
            </a:extLst>
          </p:cNvPr>
          <p:cNvGraphicFramePr>
            <a:graphicFrameLocks noChangeAspect="1"/>
          </p:cNvGraphicFramePr>
          <p:nvPr/>
        </p:nvGraphicFramePr>
        <p:xfrm>
          <a:off x="3165475" y="4114800"/>
          <a:ext cx="938213" cy="374650"/>
        </p:xfrm>
        <a:graphic>
          <a:graphicData uri="http://schemas.openxmlformats.org/presentationml/2006/ole">
            <mc:AlternateContent xmlns:mc="http://schemas.openxmlformats.org/markup-compatibility/2006">
              <mc:Choice xmlns:v="urn:schemas-microsoft-com:vml" Requires="v">
                <p:oleObj spid="_x0000_s59749" name="Equation" r:id="rId14" imgW="5848350" imgH="2343150" progId="Equation.3">
                  <p:embed/>
                </p:oleObj>
              </mc:Choice>
              <mc:Fallback>
                <p:oleObj name="Equation" r:id="rId14" imgW="5848350" imgH="2343150" progId="Equation.3">
                  <p:embed/>
                  <p:pic>
                    <p:nvPicPr>
                      <p:cNvPr id="0" name="Object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65475" y="4114800"/>
                        <a:ext cx="9382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0" name="Object 43">
            <a:extLst>
              <a:ext uri="{FF2B5EF4-FFF2-40B4-BE49-F238E27FC236}">
                <a16:creationId xmlns:a16="http://schemas.microsoft.com/office/drawing/2014/main" id="{7C2C35A9-8022-7A4C-87CF-2763936BE9CF}"/>
              </a:ext>
            </a:extLst>
          </p:cNvPr>
          <p:cNvGraphicFramePr>
            <a:graphicFrameLocks noChangeAspect="1"/>
          </p:cNvGraphicFramePr>
          <p:nvPr/>
        </p:nvGraphicFramePr>
        <p:xfrm>
          <a:off x="3087688" y="4819650"/>
          <a:ext cx="1095375" cy="411163"/>
        </p:xfrm>
        <a:graphic>
          <a:graphicData uri="http://schemas.openxmlformats.org/presentationml/2006/ole">
            <mc:AlternateContent xmlns:mc="http://schemas.openxmlformats.org/markup-compatibility/2006">
              <mc:Choice xmlns:v="urn:schemas-microsoft-com:vml" Requires="v">
                <p:oleObj spid="_x0000_s59750" name="Equation" r:id="rId16" imgW="7023100" imgH="2635250" progId="Equation.3">
                  <p:embed/>
                </p:oleObj>
              </mc:Choice>
              <mc:Fallback>
                <p:oleObj name="Equation" r:id="rId16" imgW="7023100" imgH="2635250" progId="Equation.3">
                  <p:embed/>
                  <p:pic>
                    <p:nvPicPr>
                      <p:cNvPr id="0" name="Object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87688" y="4819650"/>
                        <a:ext cx="10953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1" name="Object 44">
            <a:extLst>
              <a:ext uri="{FF2B5EF4-FFF2-40B4-BE49-F238E27FC236}">
                <a16:creationId xmlns:a16="http://schemas.microsoft.com/office/drawing/2014/main" id="{45B5849F-0DCD-6F44-9953-2BA0569C29D6}"/>
              </a:ext>
            </a:extLst>
          </p:cNvPr>
          <p:cNvGraphicFramePr>
            <a:graphicFrameLocks noChangeAspect="1"/>
          </p:cNvGraphicFramePr>
          <p:nvPr/>
        </p:nvGraphicFramePr>
        <p:xfrm>
          <a:off x="2789238" y="5546725"/>
          <a:ext cx="1690687" cy="385763"/>
        </p:xfrm>
        <a:graphic>
          <a:graphicData uri="http://schemas.openxmlformats.org/presentationml/2006/ole">
            <mc:AlternateContent xmlns:mc="http://schemas.openxmlformats.org/markup-compatibility/2006">
              <mc:Choice xmlns:v="urn:schemas-microsoft-com:vml" Requires="v">
                <p:oleObj spid="_x0000_s59751" name="Equation" r:id="rId18" imgW="10242550" imgH="2343150" progId="Equation.3">
                  <p:embed/>
                </p:oleObj>
              </mc:Choice>
              <mc:Fallback>
                <p:oleObj name="Equation" r:id="rId18" imgW="10242550" imgH="2343150" progId="Equation.3">
                  <p:embed/>
                  <p:pic>
                    <p:nvPicPr>
                      <p:cNvPr id="0" name="Object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9238" y="5546725"/>
                        <a:ext cx="16906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12" name="Text Box 45">
            <a:extLst>
              <a:ext uri="{FF2B5EF4-FFF2-40B4-BE49-F238E27FC236}">
                <a16:creationId xmlns:a16="http://schemas.microsoft.com/office/drawing/2014/main" id="{C3968F3E-8D4F-EF4B-9896-F6266BCBF3D6}"/>
              </a:ext>
            </a:extLst>
          </p:cNvPr>
          <p:cNvSpPr txBox="1">
            <a:spLocks noChangeArrowheads="1"/>
          </p:cNvSpPr>
          <p:nvPr/>
        </p:nvSpPr>
        <p:spPr bwMode="auto">
          <a:xfrm>
            <a:off x="5222875" y="1905000"/>
            <a:ext cx="4667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a:lnSpc>
                <a:spcPct val="100000"/>
              </a:lnSpc>
              <a:spcBef>
                <a:spcPct val="0"/>
              </a:spcBef>
              <a:spcAft>
                <a:spcPct val="0"/>
              </a:spcAft>
              <a:buClr>
                <a:srgbClr val="000000"/>
              </a:buClr>
              <a:buSzPct val="45000"/>
              <a:buFont typeface="StarBats" pitchFamily="2" charset="2"/>
              <a:buNone/>
            </a:pPr>
            <a:r>
              <a:rPr lang="en-GB" altLang="en-US" sz="2200" i="1">
                <a:solidFill>
                  <a:srgbClr val="000000"/>
                </a:solidFill>
                <a:latin typeface="Times New Roman" panose="02020603050405020304" pitchFamily="18" charset="0"/>
              </a:rPr>
              <a:t>F</a:t>
            </a:r>
            <a:r>
              <a:rPr lang="en-GB" altLang="en-US" sz="2200">
                <a:solidFill>
                  <a:srgbClr val="000000"/>
                </a:solidFill>
                <a:latin typeface="Times New Roman" panose="02020603050405020304" pitchFamily="18" charset="0"/>
              </a:rPr>
              <a:t>(</a:t>
            </a:r>
            <a:r>
              <a:rPr lang="en-GB" altLang="en-US" sz="2200" i="1">
                <a:solidFill>
                  <a:srgbClr val="000000"/>
                </a:solidFill>
                <a:latin typeface="Times New Roman" panose="02020603050405020304" pitchFamily="18" charset="0"/>
              </a:rPr>
              <a:t>s</a:t>
            </a:r>
            <a:r>
              <a:rPr lang="en-GB" altLang="en-US" sz="2200">
                <a:solidFill>
                  <a:srgbClr val="000000"/>
                </a:solidFill>
                <a:latin typeface="Times New Roman" panose="02020603050405020304" pitchFamily="18" charset="0"/>
              </a:rPr>
              <a:t>)</a:t>
            </a:r>
          </a:p>
        </p:txBody>
      </p:sp>
      <p:sp>
        <p:nvSpPr>
          <p:cNvPr id="59413" name="Text Box 46">
            <a:extLst>
              <a:ext uri="{FF2B5EF4-FFF2-40B4-BE49-F238E27FC236}">
                <a16:creationId xmlns:a16="http://schemas.microsoft.com/office/drawing/2014/main" id="{8F986FD3-1B5B-B543-BC84-F1C50BB603F5}"/>
              </a:ext>
            </a:extLst>
          </p:cNvPr>
          <p:cNvSpPr txBox="1">
            <a:spLocks noChangeArrowheads="1"/>
          </p:cNvSpPr>
          <p:nvPr/>
        </p:nvSpPr>
        <p:spPr bwMode="auto">
          <a:xfrm>
            <a:off x="5376863" y="252888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0738">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defTabSz="820738">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defTabSz="820738">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defTabSz="820738">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defTabSz="820738">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defTabSz="820738"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
                <a:srgbClr val="000000"/>
              </a:buClr>
              <a:buSzPct val="45000"/>
              <a:buFont typeface="StarBats" pitchFamily="2" charset="2"/>
              <a:buNone/>
            </a:pPr>
            <a:r>
              <a:rPr lang="en-GB" altLang="en-US" sz="2200">
                <a:solidFill>
                  <a:srgbClr val="000000"/>
                </a:solidFill>
                <a:latin typeface="Times New Roman" panose="02020603050405020304" pitchFamily="18" charset="0"/>
              </a:rPr>
              <a:t>1</a:t>
            </a:r>
          </a:p>
        </p:txBody>
      </p:sp>
      <p:graphicFrame>
        <p:nvGraphicFramePr>
          <p:cNvPr id="59414" name="Object 47">
            <a:extLst>
              <a:ext uri="{FF2B5EF4-FFF2-40B4-BE49-F238E27FC236}">
                <a16:creationId xmlns:a16="http://schemas.microsoft.com/office/drawing/2014/main" id="{0E4C1F0A-59E7-1849-BA75-236B12F1675F}"/>
              </a:ext>
            </a:extLst>
          </p:cNvPr>
          <p:cNvGraphicFramePr>
            <a:graphicFrameLocks noChangeAspect="1"/>
          </p:cNvGraphicFramePr>
          <p:nvPr/>
        </p:nvGraphicFramePr>
        <p:xfrm>
          <a:off x="5337175" y="3198813"/>
          <a:ext cx="215900" cy="609600"/>
        </p:xfrm>
        <a:graphic>
          <a:graphicData uri="http://schemas.openxmlformats.org/presentationml/2006/ole">
            <mc:AlternateContent xmlns:mc="http://schemas.openxmlformats.org/markup-compatibility/2006">
              <mc:Choice xmlns:v="urn:schemas-microsoft-com:vml" Requires="v">
                <p:oleObj spid="_x0000_s59752" name="Equation" r:id="rId20" imgW="1606550" imgH="4533900" progId="Equation.3">
                  <p:embed/>
                </p:oleObj>
              </mc:Choice>
              <mc:Fallback>
                <p:oleObj name="Equation" r:id="rId20" imgW="1606550" imgH="4533900" progId="Equation.3">
                  <p:embed/>
                  <p:pic>
                    <p:nvPicPr>
                      <p:cNvPr id="0" name="Object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7175" y="3198813"/>
                        <a:ext cx="215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5" name="Object 48">
            <a:extLst>
              <a:ext uri="{FF2B5EF4-FFF2-40B4-BE49-F238E27FC236}">
                <a16:creationId xmlns:a16="http://schemas.microsoft.com/office/drawing/2014/main" id="{3D96CF83-0B9F-1840-9F51-63FEE5DBA167}"/>
              </a:ext>
            </a:extLst>
          </p:cNvPr>
          <p:cNvGraphicFramePr>
            <a:graphicFrameLocks noChangeAspect="1"/>
          </p:cNvGraphicFramePr>
          <p:nvPr/>
        </p:nvGraphicFramePr>
        <p:xfrm>
          <a:off x="5289550" y="3992563"/>
          <a:ext cx="312738" cy="609600"/>
        </p:xfrm>
        <a:graphic>
          <a:graphicData uri="http://schemas.openxmlformats.org/presentationml/2006/ole">
            <mc:AlternateContent xmlns:mc="http://schemas.openxmlformats.org/markup-compatibility/2006">
              <mc:Choice xmlns:v="urn:schemas-microsoft-com:vml" Requires="v">
                <p:oleObj spid="_x0000_s59753" name="Equation" r:id="rId22" imgW="2343150" imgH="4533900" progId="Equation.3">
                  <p:embed/>
                </p:oleObj>
              </mc:Choice>
              <mc:Fallback>
                <p:oleObj name="Equation" r:id="rId22" imgW="2343150" imgH="4533900" progId="Equation.3">
                  <p:embed/>
                  <p:pic>
                    <p:nvPicPr>
                      <p:cNvPr id="0" name="Object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89550" y="3992563"/>
                        <a:ext cx="3127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6" name="Object 49">
            <a:extLst>
              <a:ext uri="{FF2B5EF4-FFF2-40B4-BE49-F238E27FC236}">
                <a16:creationId xmlns:a16="http://schemas.microsoft.com/office/drawing/2014/main" id="{58A43A2D-9D57-934C-B52D-3C347DC9225E}"/>
              </a:ext>
            </a:extLst>
          </p:cNvPr>
          <p:cNvGraphicFramePr>
            <a:graphicFrameLocks noChangeAspect="1"/>
          </p:cNvGraphicFramePr>
          <p:nvPr/>
        </p:nvGraphicFramePr>
        <p:xfrm>
          <a:off x="5160963" y="4716463"/>
          <a:ext cx="571500" cy="609600"/>
        </p:xfrm>
        <a:graphic>
          <a:graphicData uri="http://schemas.openxmlformats.org/presentationml/2006/ole">
            <mc:AlternateContent xmlns:mc="http://schemas.openxmlformats.org/markup-compatibility/2006">
              <mc:Choice xmlns:v="urn:schemas-microsoft-com:vml" Requires="v">
                <p:oleObj spid="_x0000_s59754" name="Equation" r:id="rId24" imgW="4241800" imgH="4533900" progId="Equation.3">
                  <p:embed/>
                </p:oleObj>
              </mc:Choice>
              <mc:Fallback>
                <p:oleObj name="Equation" r:id="rId24" imgW="4241800" imgH="4533900" progId="Equation.3">
                  <p:embed/>
                  <p:pic>
                    <p:nvPicPr>
                      <p:cNvPr id="0" name="Object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60963" y="4716463"/>
                        <a:ext cx="571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7" name="Object 50">
            <a:extLst>
              <a:ext uri="{FF2B5EF4-FFF2-40B4-BE49-F238E27FC236}">
                <a16:creationId xmlns:a16="http://schemas.microsoft.com/office/drawing/2014/main" id="{A6A04E26-C018-AE44-AB19-1F60A2A75BD5}"/>
              </a:ext>
            </a:extLst>
          </p:cNvPr>
          <p:cNvGraphicFramePr>
            <a:graphicFrameLocks noChangeAspect="1"/>
          </p:cNvGraphicFramePr>
          <p:nvPr/>
        </p:nvGraphicFramePr>
        <p:xfrm>
          <a:off x="5041900" y="5429250"/>
          <a:ext cx="808038" cy="609600"/>
        </p:xfrm>
        <a:graphic>
          <a:graphicData uri="http://schemas.openxmlformats.org/presentationml/2006/ole">
            <mc:AlternateContent xmlns:mc="http://schemas.openxmlformats.org/markup-compatibility/2006">
              <mc:Choice xmlns:v="urn:schemas-microsoft-com:vml" Requires="v">
                <p:oleObj spid="_x0000_s59755" name="Equation" r:id="rId26" imgW="6000750" imgH="4533900" progId="Equation.3">
                  <p:embed/>
                </p:oleObj>
              </mc:Choice>
              <mc:Fallback>
                <p:oleObj name="Equation" r:id="rId26" imgW="6000750" imgH="4533900" progId="Equation.3">
                  <p:embed/>
                  <p:pic>
                    <p:nvPicPr>
                      <p:cNvPr id="0" name="Object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41900" y="5429250"/>
                        <a:ext cx="8080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18" name="Object 51">
            <a:extLst>
              <a:ext uri="{FF2B5EF4-FFF2-40B4-BE49-F238E27FC236}">
                <a16:creationId xmlns:a16="http://schemas.microsoft.com/office/drawing/2014/main" id="{22CA1F5C-F576-C24B-B0FC-0C1C90092243}"/>
              </a:ext>
            </a:extLst>
          </p:cNvPr>
          <p:cNvGraphicFramePr>
            <a:graphicFrameLocks noChangeAspect="1"/>
          </p:cNvGraphicFramePr>
          <p:nvPr/>
        </p:nvGraphicFramePr>
        <p:xfrm>
          <a:off x="2632075" y="2286000"/>
          <a:ext cx="2006600" cy="820738"/>
        </p:xfrm>
        <a:graphic>
          <a:graphicData uri="http://schemas.openxmlformats.org/presentationml/2006/ole">
            <mc:AlternateContent xmlns:mc="http://schemas.openxmlformats.org/markup-compatibility/2006">
              <mc:Choice xmlns:v="urn:schemas-microsoft-com:vml" Requires="v">
                <p:oleObj spid="_x0000_s59756" name="Equation" r:id="rId28" imgW="12871450" imgH="5264150" progId="Equation.3">
                  <p:embed/>
                </p:oleObj>
              </mc:Choice>
              <mc:Fallback>
                <p:oleObj name="Equation" r:id="rId28" imgW="12871450" imgH="5264150" progId="Equation.3">
                  <p:embed/>
                  <p:pic>
                    <p:nvPicPr>
                      <p:cNvPr id="0" name="Object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32075" y="2286000"/>
                        <a:ext cx="20066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Rectangle 4">
            <a:extLst>
              <a:ext uri="{FF2B5EF4-FFF2-40B4-BE49-F238E27FC236}">
                <a16:creationId xmlns:a16="http://schemas.microsoft.com/office/drawing/2014/main" id="{AADAE92E-4198-2C46-A5CE-2FFCFA461695}"/>
              </a:ext>
            </a:extLst>
          </p:cNvPr>
          <p:cNvSpPr>
            <a:spLocks noGrp="1" noChangeArrowheads="1"/>
          </p:cNvSpPr>
          <p:nvPr>
            <p:ph type="title"/>
          </p:nvPr>
        </p:nvSpPr>
        <p:spPr/>
        <p:txBody>
          <a:bodyPr/>
          <a:lstStyle/>
          <a:p>
            <a:pPr eaLnBrk="1" hangingPunct="1"/>
            <a:r>
              <a:rPr lang="en-US" altLang="en-US"/>
              <a:t>Properties of z-Transforms</a:t>
            </a:r>
          </a:p>
        </p:txBody>
      </p:sp>
      <p:graphicFrame>
        <p:nvGraphicFramePr>
          <p:cNvPr id="61442" name="Content Placeholder 5">
            <a:extLst>
              <a:ext uri="{FF2B5EF4-FFF2-40B4-BE49-F238E27FC236}">
                <a16:creationId xmlns:a16="http://schemas.microsoft.com/office/drawing/2014/main" id="{4B21B9B7-86EB-5240-9CE4-12E653D41F9F}"/>
              </a:ext>
            </a:extLst>
          </p:cNvPr>
          <p:cNvGraphicFramePr>
            <a:graphicFrameLocks noGrp="1" noChangeAspect="1"/>
          </p:cNvGraphicFramePr>
          <p:nvPr>
            <p:ph idx="1"/>
          </p:nvPr>
        </p:nvGraphicFramePr>
        <p:xfrm>
          <a:off x="819150" y="1905000"/>
          <a:ext cx="7831138" cy="3886200"/>
        </p:xfrm>
        <a:graphic>
          <a:graphicData uri="http://schemas.openxmlformats.org/presentationml/2006/ole">
            <mc:AlternateContent xmlns:mc="http://schemas.openxmlformats.org/markup-compatibility/2006">
              <mc:Choice xmlns:v="urn:schemas-microsoft-com:vml" Requires="v">
                <p:oleObj spid="_x0000_s61469" name="Equation" r:id="rId3" imgW="78117700" imgH="38766750" progId="Equation.3">
                  <p:embed/>
                </p:oleObj>
              </mc:Choice>
              <mc:Fallback>
                <p:oleObj name="Equation" r:id="rId3" imgW="78117700" imgH="38766750" progId="Equation.3">
                  <p:embed/>
                  <p:pic>
                    <p:nvPicPr>
                      <p:cNvPr id="0" name="Content Placehol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1905000"/>
                        <a:ext cx="783113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1443" name="Straight Connector 7">
            <a:extLst>
              <a:ext uri="{FF2B5EF4-FFF2-40B4-BE49-F238E27FC236}">
                <a16:creationId xmlns:a16="http://schemas.microsoft.com/office/drawing/2014/main" id="{A80C017C-95D2-C64D-A35E-A7DF023FC6DE}"/>
              </a:ext>
            </a:extLst>
          </p:cNvPr>
          <p:cNvCxnSpPr>
            <a:cxnSpLocks noChangeShapeType="1"/>
          </p:cNvCxnSpPr>
          <p:nvPr/>
        </p:nvCxnSpPr>
        <p:spPr bwMode="auto">
          <a:xfrm>
            <a:off x="838200" y="2360613"/>
            <a:ext cx="7772400" cy="1587"/>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028">
            <a:extLst>
              <a:ext uri="{FF2B5EF4-FFF2-40B4-BE49-F238E27FC236}">
                <a16:creationId xmlns:a16="http://schemas.microsoft.com/office/drawing/2014/main" id="{7EFA9C45-10BE-0444-BE9D-8C0A39DBEC26}"/>
              </a:ext>
            </a:extLst>
          </p:cNvPr>
          <p:cNvSpPr>
            <a:spLocks noGrp="1" noChangeArrowheads="1"/>
          </p:cNvSpPr>
          <p:nvPr>
            <p:ph type="title"/>
          </p:nvPr>
        </p:nvSpPr>
        <p:spPr/>
        <p:txBody>
          <a:bodyPr/>
          <a:lstStyle/>
          <a:p>
            <a:pPr eaLnBrk="1" hangingPunct="1"/>
            <a:r>
              <a:rPr lang="en-GB" altLang="en-US"/>
              <a:t>Outline</a:t>
            </a:r>
          </a:p>
        </p:txBody>
      </p:sp>
      <p:sp>
        <p:nvSpPr>
          <p:cNvPr id="12290" name="Rectangle 1029">
            <a:extLst>
              <a:ext uri="{FF2B5EF4-FFF2-40B4-BE49-F238E27FC236}">
                <a16:creationId xmlns:a16="http://schemas.microsoft.com/office/drawing/2014/main" id="{2B3AA5CC-0693-A143-B3C7-77A4139F06A9}"/>
              </a:ext>
            </a:extLst>
          </p:cNvPr>
          <p:cNvSpPr>
            <a:spLocks noGrp="1" noChangeArrowheads="1"/>
          </p:cNvSpPr>
          <p:nvPr>
            <p:ph idx="1"/>
          </p:nvPr>
        </p:nvSpPr>
        <p:spPr/>
        <p:txBody>
          <a:bodyPr/>
          <a:lstStyle/>
          <a:p>
            <a:pPr eaLnBrk="1" hangingPunct="1">
              <a:lnSpc>
                <a:spcPct val="100000"/>
              </a:lnSpc>
            </a:pPr>
            <a:r>
              <a:rPr lang="en-GB" altLang="en-US" dirty="0">
                <a:solidFill>
                  <a:srgbClr val="FF0000"/>
                </a:solidFill>
              </a:rPr>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21F0580-0E38-1B4E-8E82-DA37A2B94A0D}"/>
              </a:ext>
            </a:extLst>
          </p:cNvPr>
          <p:cNvSpPr>
            <a:spLocks noGrp="1" noChangeArrowheads="1"/>
          </p:cNvSpPr>
          <p:nvPr>
            <p:ph type="title"/>
          </p:nvPr>
        </p:nvSpPr>
        <p:spPr>
          <a:xfrm>
            <a:off x="365125" y="512763"/>
            <a:ext cx="8245475" cy="498475"/>
          </a:xfrm>
        </p:spPr>
        <p:txBody>
          <a:bodyPr/>
          <a:lstStyle/>
          <a:p>
            <a:pPr eaLnBrk="1" hangingPunct="1"/>
            <a:r>
              <a:rPr lang="en-US" altLang="en-US"/>
              <a:t>Z-Transform: Final Value Theorem</a:t>
            </a:r>
          </a:p>
        </p:txBody>
      </p:sp>
      <p:sp>
        <p:nvSpPr>
          <p:cNvPr id="62466" name="Rectangle 3">
            <a:extLst>
              <a:ext uri="{FF2B5EF4-FFF2-40B4-BE49-F238E27FC236}">
                <a16:creationId xmlns:a16="http://schemas.microsoft.com/office/drawing/2014/main" id="{F04AE6F0-34BB-7040-842C-B7E92C249206}"/>
              </a:ext>
            </a:extLst>
          </p:cNvPr>
          <p:cNvSpPr>
            <a:spLocks noGrp="1" noChangeArrowheads="1"/>
          </p:cNvSpPr>
          <p:nvPr>
            <p:ph type="body" sz="half" idx="1"/>
          </p:nvPr>
        </p:nvSpPr>
        <p:spPr>
          <a:xfrm>
            <a:off x="304800" y="1295400"/>
            <a:ext cx="8382000" cy="2209800"/>
          </a:xfrm>
        </p:spPr>
        <p:txBody>
          <a:bodyPr/>
          <a:lstStyle/>
          <a:p>
            <a:pPr eaLnBrk="1" hangingPunct="1"/>
            <a:r>
              <a:rPr lang="en-US" altLang="en-US" sz="1800"/>
              <a:t>Z-Transform provides a convenient way to determine the steady state value of a signal, if one exists (i.e., poles within unit circle)</a:t>
            </a:r>
          </a:p>
          <a:p>
            <a:pPr lvl="1" eaLnBrk="1" hangingPunct="1"/>
            <a:r>
              <a:rPr lang="en-US" altLang="en-US" sz="1400"/>
              <a:t>If poles within unit circle but is negative, signal will oscillate as it converges to a limit </a:t>
            </a:r>
          </a:p>
          <a:p>
            <a:pPr eaLnBrk="1" hangingPunct="1"/>
            <a:r>
              <a:rPr lang="en-US" altLang="en-US" sz="1800"/>
              <a:t> </a:t>
            </a:r>
          </a:p>
        </p:txBody>
      </p:sp>
      <p:graphicFrame>
        <p:nvGraphicFramePr>
          <p:cNvPr id="62467" name="Object 2">
            <a:extLst>
              <a:ext uri="{FF2B5EF4-FFF2-40B4-BE49-F238E27FC236}">
                <a16:creationId xmlns:a16="http://schemas.microsoft.com/office/drawing/2014/main" id="{914D10F6-F296-DD4A-A2E3-20598E04AAAE}"/>
              </a:ext>
            </a:extLst>
          </p:cNvPr>
          <p:cNvGraphicFramePr>
            <a:graphicFrameLocks noGrp="1" noChangeAspect="1"/>
          </p:cNvGraphicFramePr>
          <p:nvPr>
            <p:ph sz="quarter" idx="2"/>
          </p:nvPr>
        </p:nvGraphicFramePr>
        <p:xfrm>
          <a:off x="685800" y="2743200"/>
          <a:ext cx="7391400" cy="727075"/>
        </p:xfrm>
        <a:graphic>
          <a:graphicData uri="http://schemas.openxmlformats.org/presentationml/2006/ole">
            <mc:AlternateContent xmlns:mc="http://schemas.openxmlformats.org/markup-compatibility/2006">
              <mc:Choice xmlns:v="urn:schemas-microsoft-com:vml" Requires="v">
                <p:oleObj spid="_x0000_s62521" name="Equation" r:id="rId4" imgW="50615850" imgH="4972050" progId="Equation.DSMT4">
                  <p:embed/>
                </p:oleObj>
              </mc:Choice>
              <mc:Fallback>
                <p:oleObj name="Equation" r:id="rId4" imgW="50615850" imgH="497205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743200"/>
                        <a:ext cx="7391400"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DFEE69DD-B3A5-3B42-A254-45587CACCE00}"/>
              </a:ext>
            </a:extLst>
          </p:cNvPr>
          <p:cNvSpPr txBox="1">
            <a:spLocks noChangeArrowheads="1"/>
          </p:cNvSpPr>
          <p:nvPr/>
        </p:nvSpPr>
        <p:spPr bwMode="auto">
          <a:xfrm>
            <a:off x="685800" y="3941763"/>
            <a:ext cx="112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Example:</a:t>
            </a:r>
          </a:p>
        </p:txBody>
      </p:sp>
      <p:graphicFrame>
        <p:nvGraphicFramePr>
          <p:cNvPr id="62469" name="Object 3">
            <a:extLst>
              <a:ext uri="{FF2B5EF4-FFF2-40B4-BE49-F238E27FC236}">
                <a16:creationId xmlns:a16="http://schemas.microsoft.com/office/drawing/2014/main" id="{A74A8F30-D5EE-A74E-8BC1-45B534B73F6E}"/>
              </a:ext>
            </a:extLst>
          </p:cNvPr>
          <p:cNvGraphicFramePr>
            <a:graphicFrameLocks noGrp="1" noChangeAspect="1"/>
          </p:cNvGraphicFramePr>
          <p:nvPr>
            <p:ph sz="quarter" idx="3"/>
          </p:nvPr>
        </p:nvGraphicFramePr>
        <p:xfrm>
          <a:off x="914400" y="4475163"/>
          <a:ext cx="3657600" cy="1285875"/>
        </p:xfrm>
        <a:graphic>
          <a:graphicData uri="http://schemas.openxmlformats.org/presentationml/2006/ole">
            <mc:AlternateContent xmlns:mc="http://schemas.openxmlformats.org/markup-compatibility/2006">
              <mc:Choice xmlns:v="urn:schemas-microsoft-com:vml" Requires="v">
                <p:oleObj spid="_x0000_s62522" name="Equation" r:id="rId6" imgW="27501850" imgH="9652000" progId="Equation.DSMT4">
                  <p:embed/>
                </p:oleObj>
              </mc:Choice>
              <mc:Fallback>
                <p:oleObj name="Equation" r:id="rId6" imgW="27501850" imgH="9652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475163"/>
                        <a:ext cx="36576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470" name="Picture 14">
            <a:extLst>
              <a:ext uri="{FF2B5EF4-FFF2-40B4-BE49-F238E27FC236}">
                <a16:creationId xmlns:a16="http://schemas.microsoft.com/office/drawing/2014/main" id="{ACF54748-E9C7-7E44-B7FD-CF346A8ABF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5538" y="3789363"/>
            <a:ext cx="31416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760CE593-5FDD-D84A-A170-D3AAB5A6E219}"/>
              </a:ext>
            </a:extLst>
          </p:cNvPr>
          <p:cNvSpPr>
            <a:spLocks noGrp="1" noChangeArrowheads="1"/>
          </p:cNvSpPr>
          <p:nvPr>
            <p:ph type="title"/>
          </p:nvPr>
        </p:nvSpPr>
        <p:spPr/>
        <p:txBody>
          <a:bodyPr/>
          <a:lstStyle/>
          <a:p>
            <a:pPr eaLnBrk="1" hangingPunct="1"/>
            <a:r>
              <a:rPr lang="en-GB" altLang="en-US"/>
              <a:t>Transfer Function</a:t>
            </a:r>
          </a:p>
        </p:txBody>
      </p:sp>
      <p:sp>
        <p:nvSpPr>
          <p:cNvPr id="64514" name="Rectangle 8">
            <a:extLst>
              <a:ext uri="{FF2B5EF4-FFF2-40B4-BE49-F238E27FC236}">
                <a16:creationId xmlns:a16="http://schemas.microsoft.com/office/drawing/2014/main" id="{01A31401-9D6B-1346-901C-A7B802DA9EA5}"/>
              </a:ext>
            </a:extLst>
          </p:cNvPr>
          <p:cNvSpPr>
            <a:spLocks noGrp="1" noChangeArrowheads="1"/>
          </p:cNvSpPr>
          <p:nvPr>
            <p:ph idx="1"/>
          </p:nvPr>
        </p:nvSpPr>
        <p:spPr>
          <a:xfrm>
            <a:off x="685800" y="1828800"/>
            <a:ext cx="8458200" cy="4724400"/>
          </a:xfrm>
        </p:spPr>
        <p:txBody>
          <a:bodyPr/>
          <a:lstStyle/>
          <a:p>
            <a:pPr eaLnBrk="1" hangingPunct="1">
              <a:lnSpc>
                <a:spcPct val="150000"/>
              </a:lnSpc>
            </a:pPr>
            <a:r>
              <a:rPr lang="en-GB" altLang="en-US" sz="2000"/>
              <a:t>Definition</a:t>
            </a:r>
          </a:p>
          <a:p>
            <a:pPr lvl="1" eaLnBrk="1" hangingPunct="1">
              <a:lnSpc>
                <a:spcPct val="150000"/>
              </a:lnSpc>
            </a:pPr>
            <a:r>
              <a:rPr lang="en-GB" altLang="en-US" sz="1800"/>
              <a:t>H(s) = Y(s) / X(s)</a:t>
            </a:r>
          </a:p>
          <a:p>
            <a:pPr eaLnBrk="1" hangingPunct="1">
              <a:lnSpc>
                <a:spcPct val="150000"/>
              </a:lnSpc>
            </a:pPr>
            <a:r>
              <a:rPr lang="en-GB" altLang="en-US" sz="2000"/>
              <a:t>Relates the output of a linear system (or component) to its input</a:t>
            </a:r>
          </a:p>
          <a:p>
            <a:pPr eaLnBrk="1" hangingPunct="1">
              <a:lnSpc>
                <a:spcPct val="150000"/>
              </a:lnSpc>
            </a:pPr>
            <a:r>
              <a:rPr lang="en-GB" altLang="en-US" sz="2000"/>
              <a:t>Describes how a linear system responds to an impulse (where X(s)=1)</a:t>
            </a:r>
          </a:p>
          <a:p>
            <a:pPr eaLnBrk="1" hangingPunct="1">
              <a:lnSpc>
                <a:spcPct val="150000"/>
              </a:lnSpc>
            </a:pPr>
            <a:r>
              <a:rPr lang="en-GB" altLang="en-US" sz="2000"/>
              <a:t>All linear operations allowed</a:t>
            </a:r>
          </a:p>
          <a:p>
            <a:pPr lvl="1" eaLnBrk="1" hangingPunct="1">
              <a:lnSpc>
                <a:spcPct val="150000"/>
              </a:lnSpc>
            </a:pPr>
            <a:r>
              <a:rPr lang="en-GB" altLang="en-US" sz="1800"/>
              <a:t>Scaling, addition, multiplication</a:t>
            </a:r>
          </a:p>
          <a:p>
            <a:pPr eaLnBrk="1" hangingPunct="1">
              <a:lnSpc>
                <a:spcPct val="150000"/>
              </a:lnSpc>
            </a:pPr>
            <a:endParaRPr lang="en-GB" altLang="en-US" sz="2000"/>
          </a:p>
        </p:txBody>
      </p:sp>
      <p:sp>
        <p:nvSpPr>
          <p:cNvPr id="64515" name="AutoShape 4">
            <a:extLst>
              <a:ext uri="{FF2B5EF4-FFF2-40B4-BE49-F238E27FC236}">
                <a16:creationId xmlns:a16="http://schemas.microsoft.com/office/drawing/2014/main" id="{C9975AED-4C0A-3146-884C-D213A29B86C7}"/>
              </a:ext>
            </a:extLst>
          </p:cNvPr>
          <p:cNvSpPr>
            <a:spLocks noChangeAspect="1" noChangeArrowheads="1"/>
          </p:cNvSpPr>
          <p:nvPr/>
        </p:nvSpPr>
        <p:spPr bwMode="auto">
          <a:xfrm>
            <a:off x="2400300" y="3914775"/>
            <a:ext cx="3046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grpSp>
        <p:nvGrpSpPr>
          <p:cNvPr id="64516" name="Group 10">
            <a:extLst>
              <a:ext uri="{FF2B5EF4-FFF2-40B4-BE49-F238E27FC236}">
                <a16:creationId xmlns:a16="http://schemas.microsoft.com/office/drawing/2014/main" id="{22AF15C0-4DD1-6E44-AB6A-AE33BA7FC872}"/>
              </a:ext>
            </a:extLst>
          </p:cNvPr>
          <p:cNvGrpSpPr>
            <a:grpSpLocks/>
          </p:cNvGrpSpPr>
          <p:nvPr/>
        </p:nvGrpSpPr>
        <p:grpSpPr bwMode="auto">
          <a:xfrm>
            <a:off x="3810000" y="2362200"/>
            <a:ext cx="3022600" cy="533400"/>
            <a:chOff x="4191000" y="2133600"/>
            <a:chExt cx="3022600" cy="533400"/>
          </a:xfrm>
        </p:grpSpPr>
        <p:sp>
          <p:nvSpPr>
            <p:cNvPr id="64517" name="Rectangle 9">
              <a:extLst>
                <a:ext uri="{FF2B5EF4-FFF2-40B4-BE49-F238E27FC236}">
                  <a16:creationId xmlns:a16="http://schemas.microsoft.com/office/drawing/2014/main" id="{22994D95-0ECF-A44F-9972-EDFAAB8A4B85}"/>
                </a:ext>
              </a:extLst>
            </p:cNvPr>
            <p:cNvSpPr>
              <a:spLocks noChangeArrowheads="1"/>
            </p:cNvSpPr>
            <p:nvPr/>
          </p:nvSpPr>
          <p:spPr bwMode="auto">
            <a:xfrm>
              <a:off x="5257800" y="2133600"/>
              <a:ext cx="914400" cy="533400"/>
            </a:xfrm>
            <a:prstGeom prst="rect">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i="1">
                  <a:latin typeface="Times New Roman" panose="02020603050405020304" pitchFamily="18" charset="0"/>
                </a:rPr>
                <a:t>H</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64518" name="Text Box 10">
              <a:extLst>
                <a:ext uri="{FF2B5EF4-FFF2-40B4-BE49-F238E27FC236}">
                  <a16:creationId xmlns:a16="http://schemas.microsoft.com/office/drawing/2014/main" id="{DCAE0880-4809-2A4E-9209-6BE48A7BA19D}"/>
                </a:ext>
              </a:extLst>
            </p:cNvPr>
            <p:cNvSpPr txBox="1">
              <a:spLocks noChangeArrowheads="1"/>
            </p:cNvSpPr>
            <p:nvPr/>
          </p:nvSpPr>
          <p:spPr bwMode="auto">
            <a:xfrm>
              <a:off x="4191000" y="21717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i="1">
                  <a:latin typeface="Times New Roman" panose="02020603050405020304" pitchFamily="18" charset="0"/>
                </a:rPr>
                <a:t>X</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a:latin typeface="Times New Roman" panose="02020603050405020304" pitchFamily="18" charset="0"/>
                </a:rPr>
                <a:t>)</a:t>
              </a:r>
            </a:p>
          </p:txBody>
        </p:sp>
        <p:sp>
          <p:nvSpPr>
            <p:cNvPr id="64519" name="Text Box 11">
              <a:extLst>
                <a:ext uri="{FF2B5EF4-FFF2-40B4-BE49-F238E27FC236}">
                  <a16:creationId xmlns:a16="http://schemas.microsoft.com/office/drawing/2014/main" id="{866EE65E-35FD-8F4B-927C-C14E21E718C9}"/>
                </a:ext>
              </a:extLst>
            </p:cNvPr>
            <p:cNvSpPr txBox="1">
              <a:spLocks noChangeArrowheads="1"/>
            </p:cNvSpPr>
            <p:nvPr/>
          </p:nvSpPr>
          <p:spPr bwMode="auto">
            <a:xfrm>
              <a:off x="6537325" y="21717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i="1">
                  <a:latin typeface="Times New Roman" panose="02020603050405020304" pitchFamily="18" charset="0"/>
                </a:rPr>
                <a:t>Y</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a:latin typeface="Times New Roman" panose="02020603050405020304" pitchFamily="18" charset="0"/>
                </a:rPr>
                <a:t>)</a:t>
              </a:r>
            </a:p>
          </p:txBody>
        </p:sp>
        <p:cxnSp>
          <p:nvCxnSpPr>
            <p:cNvPr id="64520" name="AutoShape 12">
              <a:extLst>
                <a:ext uri="{FF2B5EF4-FFF2-40B4-BE49-F238E27FC236}">
                  <a16:creationId xmlns:a16="http://schemas.microsoft.com/office/drawing/2014/main" id="{6DB772DB-151E-A047-ACCC-39747670B5B9}"/>
                </a:ext>
              </a:extLst>
            </p:cNvPr>
            <p:cNvCxnSpPr>
              <a:cxnSpLocks noChangeShapeType="1"/>
              <a:stCxn id="64518" idx="3"/>
              <a:endCxn id="64517" idx="1"/>
            </p:cNvCxnSpPr>
            <p:nvPr/>
          </p:nvCxnSpPr>
          <p:spPr bwMode="auto">
            <a:xfrm>
              <a:off x="4883150" y="2400300"/>
              <a:ext cx="374650"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4521" name="AutoShape 13">
              <a:extLst>
                <a:ext uri="{FF2B5EF4-FFF2-40B4-BE49-F238E27FC236}">
                  <a16:creationId xmlns:a16="http://schemas.microsoft.com/office/drawing/2014/main" id="{FB284096-7CB9-7D4A-A584-DE6766DBDA07}"/>
                </a:ext>
              </a:extLst>
            </p:cNvPr>
            <p:cNvCxnSpPr>
              <a:cxnSpLocks noChangeShapeType="1"/>
              <a:stCxn id="64517" idx="3"/>
              <a:endCxn id="64519" idx="1"/>
            </p:cNvCxnSpPr>
            <p:nvPr/>
          </p:nvCxnSpPr>
          <p:spPr bwMode="auto">
            <a:xfrm>
              <a:off x="6172200" y="2400300"/>
              <a:ext cx="365125"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6">
            <a:extLst>
              <a:ext uri="{FF2B5EF4-FFF2-40B4-BE49-F238E27FC236}">
                <a16:creationId xmlns:a16="http://schemas.microsoft.com/office/drawing/2014/main" id="{4959FF46-EA12-8542-B9E1-CD8324449590}"/>
              </a:ext>
            </a:extLst>
          </p:cNvPr>
          <p:cNvSpPr>
            <a:spLocks noGrp="1" noChangeArrowheads="1"/>
          </p:cNvSpPr>
          <p:nvPr>
            <p:ph type="title"/>
          </p:nvPr>
        </p:nvSpPr>
        <p:spPr/>
        <p:txBody>
          <a:bodyPr/>
          <a:lstStyle/>
          <a:p>
            <a:pPr eaLnBrk="1" hangingPunct="1"/>
            <a:r>
              <a:rPr lang="en-GB" altLang="en-US"/>
              <a:t>Block Diagrams</a:t>
            </a:r>
          </a:p>
        </p:txBody>
      </p:sp>
      <p:sp>
        <p:nvSpPr>
          <p:cNvPr id="66562" name="Rectangle 7">
            <a:extLst>
              <a:ext uri="{FF2B5EF4-FFF2-40B4-BE49-F238E27FC236}">
                <a16:creationId xmlns:a16="http://schemas.microsoft.com/office/drawing/2014/main" id="{5095BB7D-5DE3-1F45-8F71-CEA5B1E8779A}"/>
              </a:ext>
            </a:extLst>
          </p:cNvPr>
          <p:cNvSpPr>
            <a:spLocks noGrp="1" noChangeArrowheads="1"/>
          </p:cNvSpPr>
          <p:nvPr>
            <p:ph idx="1"/>
          </p:nvPr>
        </p:nvSpPr>
        <p:spPr/>
        <p:txBody>
          <a:bodyPr/>
          <a:lstStyle/>
          <a:p>
            <a:pPr eaLnBrk="1" hangingPunct="1"/>
            <a:r>
              <a:rPr lang="en-GB" altLang="en-US"/>
              <a:t>Pictorially expresses flows and relationships between elements in system</a:t>
            </a:r>
          </a:p>
          <a:p>
            <a:pPr eaLnBrk="1" hangingPunct="1"/>
            <a:r>
              <a:rPr lang="en-GB" altLang="en-US"/>
              <a:t>Blocks may recursively be systems</a:t>
            </a:r>
          </a:p>
          <a:p>
            <a:pPr eaLnBrk="1" hangingPunct="1"/>
            <a:r>
              <a:rPr lang="en-GB" altLang="en-US"/>
              <a:t>Rules</a:t>
            </a:r>
          </a:p>
          <a:p>
            <a:pPr lvl="1" eaLnBrk="1" hangingPunct="1"/>
            <a:r>
              <a:rPr lang="en-GB" altLang="en-US"/>
              <a:t>Cascaded elements: convolution</a:t>
            </a:r>
          </a:p>
          <a:p>
            <a:pPr lvl="1" eaLnBrk="1" hangingPunct="1"/>
            <a:r>
              <a:rPr lang="en-GB" altLang="en-US"/>
              <a:t>Summation and difference elements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33">
            <a:extLst>
              <a:ext uri="{FF2B5EF4-FFF2-40B4-BE49-F238E27FC236}">
                <a16:creationId xmlns:a16="http://schemas.microsoft.com/office/drawing/2014/main" id="{78DA280A-8B13-CC44-BF1C-0ADA61030043}"/>
              </a:ext>
            </a:extLst>
          </p:cNvPr>
          <p:cNvSpPr>
            <a:spLocks noGrp="1" noChangeArrowheads="1"/>
          </p:cNvSpPr>
          <p:nvPr>
            <p:ph type="title"/>
          </p:nvPr>
        </p:nvSpPr>
        <p:spPr/>
        <p:txBody>
          <a:bodyPr/>
          <a:lstStyle/>
          <a:p>
            <a:pPr eaLnBrk="1" hangingPunct="1"/>
            <a:r>
              <a:rPr lang="en-US" altLang="en-US"/>
              <a:t>Block Diagram of System</a:t>
            </a:r>
          </a:p>
        </p:txBody>
      </p:sp>
      <p:grpSp>
        <p:nvGrpSpPr>
          <p:cNvPr id="68610" name="Group 29">
            <a:extLst>
              <a:ext uri="{FF2B5EF4-FFF2-40B4-BE49-F238E27FC236}">
                <a16:creationId xmlns:a16="http://schemas.microsoft.com/office/drawing/2014/main" id="{62814DD3-941C-B346-9DCD-DC5E79201979}"/>
              </a:ext>
            </a:extLst>
          </p:cNvPr>
          <p:cNvGrpSpPr>
            <a:grpSpLocks/>
          </p:cNvGrpSpPr>
          <p:nvPr/>
        </p:nvGrpSpPr>
        <p:grpSpPr bwMode="auto">
          <a:xfrm>
            <a:off x="381000" y="1905000"/>
            <a:ext cx="8232775" cy="4159250"/>
            <a:chOff x="722313" y="2514600"/>
            <a:chExt cx="8232775" cy="4159250"/>
          </a:xfrm>
        </p:grpSpPr>
        <p:sp>
          <p:nvSpPr>
            <p:cNvPr id="68612" name="Rectangle 35">
              <a:extLst>
                <a:ext uri="{FF2B5EF4-FFF2-40B4-BE49-F238E27FC236}">
                  <a16:creationId xmlns:a16="http://schemas.microsoft.com/office/drawing/2014/main" id="{61BB0445-CBEC-4D45-BFEB-EAEA2A9EEF36}"/>
                </a:ext>
              </a:extLst>
            </p:cNvPr>
            <p:cNvSpPr>
              <a:spLocks noChangeArrowheads="1"/>
            </p:cNvSpPr>
            <p:nvPr/>
          </p:nvSpPr>
          <p:spPr bwMode="auto">
            <a:xfrm>
              <a:off x="6913563" y="4267200"/>
              <a:ext cx="75247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Plant</a:t>
              </a:r>
            </a:p>
          </p:txBody>
        </p:sp>
        <p:sp>
          <p:nvSpPr>
            <p:cNvPr id="68613" name="Rectangle 36">
              <a:extLst>
                <a:ext uri="{FF2B5EF4-FFF2-40B4-BE49-F238E27FC236}">
                  <a16:creationId xmlns:a16="http://schemas.microsoft.com/office/drawing/2014/main" id="{797F2EC9-1489-784B-9668-C2725AEB7EE0}"/>
                </a:ext>
              </a:extLst>
            </p:cNvPr>
            <p:cNvSpPr>
              <a:spLocks noChangeArrowheads="1"/>
            </p:cNvSpPr>
            <p:nvPr/>
          </p:nvSpPr>
          <p:spPr bwMode="auto">
            <a:xfrm>
              <a:off x="3600450" y="4268788"/>
              <a:ext cx="1284288"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Controller</a:t>
              </a:r>
            </a:p>
          </p:txBody>
        </p:sp>
        <p:sp>
          <p:nvSpPr>
            <p:cNvPr id="68614" name="Oval 38">
              <a:extLst>
                <a:ext uri="{FF2B5EF4-FFF2-40B4-BE49-F238E27FC236}">
                  <a16:creationId xmlns:a16="http://schemas.microsoft.com/office/drawing/2014/main" id="{DE9D44E4-D330-2845-9A32-D3B8948760EB}"/>
                </a:ext>
              </a:extLst>
            </p:cNvPr>
            <p:cNvSpPr>
              <a:spLocks noChangeArrowheads="1"/>
            </p:cNvSpPr>
            <p:nvPr/>
          </p:nvSpPr>
          <p:spPr bwMode="auto">
            <a:xfrm>
              <a:off x="1776413" y="4244975"/>
              <a:ext cx="560387" cy="452438"/>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graphicFrame>
          <p:nvGraphicFramePr>
            <p:cNvPr id="68615" name="Object 39">
              <a:extLst>
                <a:ext uri="{FF2B5EF4-FFF2-40B4-BE49-F238E27FC236}">
                  <a16:creationId xmlns:a16="http://schemas.microsoft.com/office/drawing/2014/main" id="{46120490-A8BC-8D4F-9A52-3CD806AE086E}"/>
                </a:ext>
              </a:extLst>
            </p:cNvPr>
            <p:cNvGraphicFramePr>
              <a:graphicFrameLocks noChangeAspect="1"/>
            </p:cNvGraphicFramePr>
            <p:nvPr/>
          </p:nvGraphicFramePr>
          <p:xfrm>
            <a:off x="5072063" y="3990975"/>
            <a:ext cx="788987" cy="501650"/>
          </p:xfrm>
          <a:graphic>
            <a:graphicData uri="http://schemas.openxmlformats.org/presentationml/2006/ole">
              <mc:AlternateContent xmlns:mc="http://schemas.openxmlformats.org/markup-compatibility/2006">
                <mc:Choice xmlns:v="urn:schemas-microsoft-com:vml" Requires="v">
                  <p:oleObj spid="_x0000_s68863" name="Equation" r:id="rId4" imgW="3949700" imgH="2343150" progId="Equation.3">
                    <p:embed/>
                  </p:oleObj>
                </mc:Choice>
                <mc:Fallback>
                  <p:oleObj name="Equation" r:id="rId4" imgW="3949700" imgH="2343150" progId="Equation.3">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3990975"/>
                          <a:ext cx="7889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6" name="Object 40">
              <a:extLst>
                <a:ext uri="{FF2B5EF4-FFF2-40B4-BE49-F238E27FC236}">
                  <a16:creationId xmlns:a16="http://schemas.microsoft.com/office/drawing/2014/main" id="{BEBF3CB5-547B-A349-811F-9E7A9CDBC37E}"/>
                </a:ext>
              </a:extLst>
            </p:cNvPr>
            <p:cNvGraphicFramePr>
              <a:graphicFrameLocks noChangeAspect="1"/>
            </p:cNvGraphicFramePr>
            <p:nvPr/>
          </p:nvGraphicFramePr>
          <p:xfrm>
            <a:off x="6281738" y="3124200"/>
            <a:ext cx="687387" cy="436563"/>
          </p:xfrm>
          <a:graphic>
            <a:graphicData uri="http://schemas.openxmlformats.org/presentationml/2006/ole">
              <mc:AlternateContent xmlns:mc="http://schemas.openxmlformats.org/markup-compatibility/2006">
                <mc:Choice xmlns:v="urn:schemas-microsoft-com:vml" Requires="v">
                  <p:oleObj spid="_x0000_s68864" name="Equation" r:id="rId6" imgW="3949700" imgH="2343150" progId="Equation.3">
                    <p:embed/>
                  </p:oleObj>
                </mc:Choice>
                <mc:Fallback>
                  <p:oleObj name="Equation" r:id="rId6" imgW="3949700" imgH="2343150" progId="Equation.3">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8" y="3124200"/>
                          <a:ext cx="687387"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7" name="Text Box 41">
              <a:extLst>
                <a:ext uri="{FF2B5EF4-FFF2-40B4-BE49-F238E27FC236}">
                  <a16:creationId xmlns:a16="http://schemas.microsoft.com/office/drawing/2014/main" id="{1FB0B8E5-2063-5B48-BEF7-F91421B4444C}"/>
                </a:ext>
              </a:extLst>
            </p:cNvPr>
            <p:cNvSpPr txBox="1">
              <a:spLocks noChangeArrowheads="1"/>
            </p:cNvSpPr>
            <p:nvPr/>
          </p:nvSpPr>
          <p:spPr bwMode="auto">
            <a:xfrm>
              <a:off x="5562600" y="2514600"/>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50000"/>
                </a:spcBef>
                <a:spcAft>
                  <a:spcPct val="0"/>
                </a:spcAft>
                <a:buClrTx/>
                <a:buSzTx/>
                <a:buFontTx/>
                <a:buNone/>
              </a:pPr>
              <a:r>
                <a:rPr lang="en-US" altLang="en-US" sz="2000"/>
                <a:t>Disturbance</a:t>
              </a:r>
            </a:p>
          </p:txBody>
        </p:sp>
        <p:graphicFrame>
          <p:nvGraphicFramePr>
            <p:cNvPr id="68618" name="Object 42">
              <a:extLst>
                <a:ext uri="{FF2B5EF4-FFF2-40B4-BE49-F238E27FC236}">
                  <a16:creationId xmlns:a16="http://schemas.microsoft.com/office/drawing/2014/main" id="{FA9E285E-0E4A-3847-B643-900BDA4045FF}"/>
                </a:ext>
              </a:extLst>
            </p:cNvPr>
            <p:cNvGraphicFramePr>
              <a:graphicFrameLocks noChangeAspect="1"/>
            </p:cNvGraphicFramePr>
            <p:nvPr/>
          </p:nvGraphicFramePr>
          <p:xfrm>
            <a:off x="8318500" y="4495800"/>
            <a:ext cx="636588" cy="436563"/>
          </p:xfrm>
          <a:graphic>
            <a:graphicData uri="http://schemas.openxmlformats.org/presentationml/2006/ole">
              <mc:AlternateContent xmlns:mc="http://schemas.openxmlformats.org/markup-compatibility/2006">
                <mc:Choice xmlns:v="urn:schemas-microsoft-com:vml" Requires="v">
                  <p:oleObj spid="_x0000_s68865" name="Equation" r:id="rId8" imgW="3657600" imgH="2343150" progId="Equation.3">
                    <p:embed/>
                  </p:oleObj>
                </mc:Choice>
                <mc:Fallback>
                  <p:oleObj name="Equation" r:id="rId8" imgW="3657600" imgH="2343150" progId="Equation.3">
                    <p:embed/>
                    <p:pic>
                      <p:nvPicPr>
                        <p:cNvPr id="0"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8500" y="4495800"/>
                          <a:ext cx="63658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9" name="Object 43">
              <a:extLst>
                <a:ext uri="{FF2B5EF4-FFF2-40B4-BE49-F238E27FC236}">
                  <a16:creationId xmlns:a16="http://schemas.microsoft.com/office/drawing/2014/main" id="{C6C793F6-A3BA-D34B-AD29-442FD6FADF4B}"/>
                </a:ext>
              </a:extLst>
            </p:cNvPr>
            <p:cNvGraphicFramePr>
              <a:graphicFrameLocks noChangeAspect="1"/>
            </p:cNvGraphicFramePr>
            <p:nvPr/>
          </p:nvGraphicFramePr>
          <p:xfrm>
            <a:off x="1333500" y="3530600"/>
            <a:ext cx="731838" cy="501650"/>
          </p:xfrm>
          <a:graphic>
            <a:graphicData uri="http://schemas.openxmlformats.org/presentationml/2006/ole">
              <mc:AlternateContent xmlns:mc="http://schemas.openxmlformats.org/markup-compatibility/2006">
                <mc:Choice xmlns:v="urn:schemas-microsoft-com:vml" Requires="v">
                  <p:oleObj spid="_x0000_s68866" name="Equation" r:id="rId10" imgW="3657600" imgH="2343150" progId="Equation.3">
                    <p:embed/>
                  </p:oleObj>
                </mc:Choice>
                <mc:Fallback>
                  <p:oleObj name="Equation" r:id="rId10" imgW="3657600" imgH="2343150" progId="Equation.3">
                    <p:embed/>
                    <p:pic>
                      <p:nvPicPr>
                        <p:cNvPr id="0" name="Object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3500" y="3530600"/>
                          <a:ext cx="73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20" name="Object 44">
              <a:extLst>
                <a:ext uri="{FF2B5EF4-FFF2-40B4-BE49-F238E27FC236}">
                  <a16:creationId xmlns:a16="http://schemas.microsoft.com/office/drawing/2014/main" id="{B1DD0EA9-35E8-3A4C-9015-3F1D93F6E4EF}"/>
                </a:ext>
              </a:extLst>
            </p:cNvPr>
            <p:cNvGraphicFramePr>
              <a:graphicFrameLocks noChangeAspect="1"/>
            </p:cNvGraphicFramePr>
            <p:nvPr/>
          </p:nvGraphicFramePr>
          <p:xfrm>
            <a:off x="2593975" y="3994150"/>
            <a:ext cx="758825" cy="501650"/>
          </p:xfrm>
          <a:graphic>
            <a:graphicData uri="http://schemas.openxmlformats.org/presentationml/2006/ole">
              <mc:AlternateContent xmlns:mc="http://schemas.openxmlformats.org/markup-compatibility/2006">
                <mc:Choice xmlns:v="urn:schemas-microsoft-com:vml" Requires="v">
                  <p:oleObj spid="_x0000_s68867" name="Equation" r:id="rId12" imgW="3803650" imgH="2343150" progId="Equation.3">
                    <p:embed/>
                  </p:oleObj>
                </mc:Choice>
                <mc:Fallback>
                  <p:oleObj name="Equation" r:id="rId12" imgW="3803650" imgH="2343150" progId="Equation.3">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3975" y="3994150"/>
                          <a:ext cx="75882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1" name="Rectangle 45">
              <a:extLst>
                <a:ext uri="{FF2B5EF4-FFF2-40B4-BE49-F238E27FC236}">
                  <a16:creationId xmlns:a16="http://schemas.microsoft.com/office/drawing/2014/main" id="{9BEAD0CC-E5BD-6F40-875D-75754C13F883}"/>
                </a:ext>
              </a:extLst>
            </p:cNvPr>
            <p:cNvSpPr>
              <a:spLocks noChangeArrowheads="1"/>
            </p:cNvSpPr>
            <p:nvPr/>
          </p:nvSpPr>
          <p:spPr bwMode="auto">
            <a:xfrm>
              <a:off x="5194300" y="5773738"/>
              <a:ext cx="144462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Transducer</a:t>
              </a:r>
            </a:p>
          </p:txBody>
        </p:sp>
        <p:graphicFrame>
          <p:nvGraphicFramePr>
            <p:cNvPr id="68622" name="Object 46">
              <a:extLst>
                <a:ext uri="{FF2B5EF4-FFF2-40B4-BE49-F238E27FC236}">
                  <a16:creationId xmlns:a16="http://schemas.microsoft.com/office/drawing/2014/main" id="{0570886E-92F4-1F44-9FE4-5E44FD02A497}"/>
                </a:ext>
              </a:extLst>
            </p:cNvPr>
            <p:cNvGraphicFramePr>
              <a:graphicFrameLocks noChangeAspect="1"/>
            </p:cNvGraphicFramePr>
            <p:nvPr/>
          </p:nvGraphicFramePr>
          <p:xfrm>
            <a:off x="1333500" y="5283200"/>
            <a:ext cx="731838" cy="501650"/>
          </p:xfrm>
          <a:graphic>
            <a:graphicData uri="http://schemas.openxmlformats.org/presentationml/2006/ole">
              <mc:AlternateContent xmlns:mc="http://schemas.openxmlformats.org/markup-compatibility/2006">
                <mc:Choice xmlns:v="urn:schemas-microsoft-com:vml" Requires="v">
                  <p:oleObj spid="_x0000_s68868" name="Equation" r:id="rId14" imgW="3657600" imgH="2343150" progId="Equation.3">
                    <p:embed/>
                  </p:oleObj>
                </mc:Choice>
                <mc:Fallback>
                  <p:oleObj name="Equation" r:id="rId14" imgW="3657600" imgH="2343150" progId="Equation.3">
                    <p:embed/>
                    <p:pic>
                      <p:nvPicPr>
                        <p:cNvPr id="0" name="Object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3500" y="5283200"/>
                          <a:ext cx="73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3" name="Oval 48">
              <a:extLst>
                <a:ext uri="{FF2B5EF4-FFF2-40B4-BE49-F238E27FC236}">
                  <a16:creationId xmlns:a16="http://schemas.microsoft.com/office/drawing/2014/main" id="{4E131211-93B4-FC48-AAE8-036144CE17FC}"/>
                </a:ext>
              </a:extLst>
            </p:cNvPr>
            <p:cNvSpPr>
              <a:spLocks noChangeArrowheads="1"/>
            </p:cNvSpPr>
            <p:nvPr/>
          </p:nvSpPr>
          <p:spPr bwMode="auto">
            <a:xfrm>
              <a:off x="2133600" y="3886200"/>
              <a:ext cx="377825"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t>+</a:t>
              </a:r>
            </a:p>
          </p:txBody>
        </p:sp>
        <p:sp>
          <p:nvSpPr>
            <p:cNvPr id="68624" name="Oval 49">
              <a:extLst>
                <a:ext uri="{FF2B5EF4-FFF2-40B4-BE49-F238E27FC236}">
                  <a16:creationId xmlns:a16="http://schemas.microsoft.com/office/drawing/2014/main" id="{9700A285-61AE-E04F-83F1-06CE0C5836A0}"/>
                </a:ext>
              </a:extLst>
            </p:cNvPr>
            <p:cNvSpPr>
              <a:spLocks noChangeArrowheads="1"/>
            </p:cNvSpPr>
            <p:nvPr/>
          </p:nvSpPr>
          <p:spPr bwMode="auto">
            <a:xfrm>
              <a:off x="2133600" y="4721225"/>
              <a:ext cx="377825"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b="1">
                  <a:cs typeface="Tahoma" panose="020B0604030504040204" pitchFamily="34" charset="0"/>
                </a:rPr>
                <a:t>–</a:t>
              </a:r>
              <a:endParaRPr lang="en-US" altLang="en-US" sz="1600" b="1"/>
            </a:p>
          </p:txBody>
        </p:sp>
        <p:cxnSp>
          <p:nvCxnSpPr>
            <p:cNvPr id="68625" name="AutoShape 50">
              <a:extLst>
                <a:ext uri="{FF2B5EF4-FFF2-40B4-BE49-F238E27FC236}">
                  <a16:creationId xmlns:a16="http://schemas.microsoft.com/office/drawing/2014/main" id="{960EB48B-1BFF-7140-9DFC-5C28F9620FC6}"/>
                </a:ext>
              </a:extLst>
            </p:cNvPr>
            <p:cNvCxnSpPr>
              <a:cxnSpLocks noChangeShapeType="1"/>
              <a:stCxn id="68637" idx="2"/>
              <a:endCxn id="68614" idx="0"/>
            </p:cNvCxnSpPr>
            <p:nvPr/>
          </p:nvCxnSpPr>
          <p:spPr bwMode="auto">
            <a:xfrm>
              <a:off x="2055813" y="3368675"/>
              <a:ext cx="1587" cy="87630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26" name="AutoShape 51">
              <a:extLst>
                <a:ext uri="{FF2B5EF4-FFF2-40B4-BE49-F238E27FC236}">
                  <a16:creationId xmlns:a16="http://schemas.microsoft.com/office/drawing/2014/main" id="{F96F04E6-A45D-0C4D-B782-A4183F83CE0B}"/>
                </a:ext>
              </a:extLst>
            </p:cNvPr>
            <p:cNvCxnSpPr>
              <a:cxnSpLocks noChangeShapeType="1"/>
              <a:stCxn id="68621" idx="1"/>
              <a:endCxn id="68614" idx="4"/>
            </p:cNvCxnSpPr>
            <p:nvPr/>
          </p:nvCxnSpPr>
          <p:spPr bwMode="auto">
            <a:xfrm rot="10800000">
              <a:off x="2057400" y="4697413"/>
              <a:ext cx="3136900" cy="1279525"/>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27" name="AutoShape 52">
              <a:extLst>
                <a:ext uri="{FF2B5EF4-FFF2-40B4-BE49-F238E27FC236}">
                  <a16:creationId xmlns:a16="http://schemas.microsoft.com/office/drawing/2014/main" id="{F1AC2C47-574A-0240-BEAA-1B1DBC6A1C14}"/>
                </a:ext>
              </a:extLst>
            </p:cNvPr>
            <p:cNvCxnSpPr>
              <a:cxnSpLocks noChangeShapeType="1"/>
              <a:stCxn id="68612" idx="3"/>
              <a:endCxn id="68621" idx="3"/>
            </p:cNvCxnSpPr>
            <p:nvPr/>
          </p:nvCxnSpPr>
          <p:spPr bwMode="auto">
            <a:xfrm flipH="1">
              <a:off x="6638925" y="4470400"/>
              <a:ext cx="1027113" cy="1506538"/>
            </a:xfrm>
            <a:prstGeom prst="bentConnector3">
              <a:avLst>
                <a:gd name="adj1" fmla="val -22255"/>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28" name="AutoShape 53">
              <a:extLst>
                <a:ext uri="{FF2B5EF4-FFF2-40B4-BE49-F238E27FC236}">
                  <a16:creationId xmlns:a16="http://schemas.microsoft.com/office/drawing/2014/main" id="{37577786-2213-0947-A18C-3F8D23FF778B}"/>
                </a:ext>
              </a:extLst>
            </p:cNvPr>
            <p:cNvCxnSpPr>
              <a:cxnSpLocks noChangeShapeType="1"/>
              <a:stCxn id="68612" idx="3"/>
            </p:cNvCxnSpPr>
            <p:nvPr/>
          </p:nvCxnSpPr>
          <p:spPr bwMode="auto">
            <a:xfrm flipV="1">
              <a:off x="7666038" y="4456113"/>
              <a:ext cx="987425" cy="14287"/>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29" name="AutoShape 54">
              <a:extLst>
                <a:ext uri="{FF2B5EF4-FFF2-40B4-BE49-F238E27FC236}">
                  <a16:creationId xmlns:a16="http://schemas.microsoft.com/office/drawing/2014/main" id="{996F3286-9EAA-9D49-B2DC-3E0564BAA7D8}"/>
                </a:ext>
              </a:extLst>
            </p:cNvPr>
            <p:cNvCxnSpPr>
              <a:cxnSpLocks noChangeShapeType="1"/>
              <a:stCxn id="68614" idx="6"/>
              <a:endCxn id="68613" idx="1"/>
            </p:cNvCxnSpPr>
            <p:nvPr/>
          </p:nvCxnSpPr>
          <p:spPr bwMode="auto">
            <a:xfrm>
              <a:off x="2336800" y="4471988"/>
              <a:ext cx="1263650"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30" name="AutoShape 55">
              <a:extLst>
                <a:ext uri="{FF2B5EF4-FFF2-40B4-BE49-F238E27FC236}">
                  <a16:creationId xmlns:a16="http://schemas.microsoft.com/office/drawing/2014/main" id="{048274C7-0FA2-CC4A-BD84-AC893CB8E6F9}"/>
                </a:ext>
              </a:extLst>
            </p:cNvPr>
            <p:cNvCxnSpPr>
              <a:cxnSpLocks noChangeShapeType="1"/>
              <a:stCxn id="68613" idx="3"/>
              <a:endCxn id="68632" idx="2"/>
            </p:cNvCxnSpPr>
            <p:nvPr/>
          </p:nvCxnSpPr>
          <p:spPr bwMode="auto">
            <a:xfrm>
              <a:off x="4884738" y="4471988"/>
              <a:ext cx="1187450"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8631" name="AutoShape 56">
              <a:extLst>
                <a:ext uri="{FF2B5EF4-FFF2-40B4-BE49-F238E27FC236}">
                  <a16:creationId xmlns:a16="http://schemas.microsoft.com/office/drawing/2014/main" id="{643DCD09-5635-2046-893D-2F2E6C249D47}"/>
                </a:ext>
              </a:extLst>
            </p:cNvPr>
            <p:cNvCxnSpPr>
              <a:cxnSpLocks noChangeShapeType="1"/>
              <a:stCxn id="68617" idx="2"/>
              <a:endCxn id="68632" idx="0"/>
            </p:cNvCxnSpPr>
            <p:nvPr/>
          </p:nvCxnSpPr>
          <p:spPr bwMode="auto">
            <a:xfrm>
              <a:off x="6353175" y="2911475"/>
              <a:ext cx="0" cy="133350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8632" name="Oval 57">
              <a:extLst>
                <a:ext uri="{FF2B5EF4-FFF2-40B4-BE49-F238E27FC236}">
                  <a16:creationId xmlns:a16="http://schemas.microsoft.com/office/drawing/2014/main" id="{61348F06-EF16-BB45-9650-0E26FAC22BDA}"/>
                </a:ext>
              </a:extLst>
            </p:cNvPr>
            <p:cNvSpPr>
              <a:spLocks noChangeArrowheads="1"/>
            </p:cNvSpPr>
            <p:nvPr/>
          </p:nvSpPr>
          <p:spPr bwMode="auto">
            <a:xfrm>
              <a:off x="6072188" y="4244975"/>
              <a:ext cx="560387" cy="452438"/>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cxnSp>
          <p:nvCxnSpPr>
            <p:cNvPr id="68633" name="AutoShape 58">
              <a:extLst>
                <a:ext uri="{FF2B5EF4-FFF2-40B4-BE49-F238E27FC236}">
                  <a16:creationId xmlns:a16="http://schemas.microsoft.com/office/drawing/2014/main" id="{79749549-EEBA-3C42-997A-11592316D209}"/>
                </a:ext>
              </a:extLst>
            </p:cNvPr>
            <p:cNvCxnSpPr>
              <a:cxnSpLocks noChangeShapeType="1"/>
              <a:stCxn id="68632" idx="6"/>
              <a:endCxn id="68612" idx="1"/>
            </p:cNvCxnSpPr>
            <p:nvPr/>
          </p:nvCxnSpPr>
          <p:spPr bwMode="auto">
            <a:xfrm flipV="1">
              <a:off x="6632575" y="4470400"/>
              <a:ext cx="280988" cy="1588"/>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68634" name="Object 59">
              <a:extLst>
                <a:ext uri="{FF2B5EF4-FFF2-40B4-BE49-F238E27FC236}">
                  <a16:creationId xmlns:a16="http://schemas.microsoft.com/office/drawing/2014/main" id="{ED245690-24E8-7640-9398-D07657AD2098}"/>
                </a:ext>
              </a:extLst>
            </p:cNvPr>
            <p:cNvGraphicFramePr>
              <a:graphicFrameLocks noChangeAspect="1"/>
            </p:cNvGraphicFramePr>
            <p:nvPr/>
          </p:nvGraphicFramePr>
          <p:xfrm>
            <a:off x="3841750" y="3733800"/>
            <a:ext cx="847725" cy="533400"/>
          </p:xfrm>
          <a:graphic>
            <a:graphicData uri="http://schemas.openxmlformats.org/presentationml/2006/ole">
              <mc:AlternateContent xmlns:mc="http://schemas.openxmlformats.org/markup-compatibility/2006">
                <mc:Choice xmlns:v="urn:schemas-microsoft-com:vml" Requires="v">
                  <p:oleObj spid="_x0000_s68869" name="Equation" r:id="rId16" imgW="4241800" imgH="2489200" progId="Equation.3">
                    <p:embed/>
                  </p:oleObj>
                </mc:Choice>
                <mc:Fallback>
                  <p:oleObj name="Equation" r:id="rId16" imgW="4241800" imgH="2489200" progId="Equation.3">
                    <p:embed/>
                    <p:pic>
                      <p:nvPicPr>
                        <p:cNvPr id="0" name="Object 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1750" y="3733800"/>
                          <a:ext cx="847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35" name="Object 60">
              <a:extLst>
                <a:ext uri="{FF2B5EF4-FFF2-40B4-BE49-F238E27FC236}">
                  <a16:creationId xmlns:a16="http://schemas.microsoft.com/office/drawing/2014/main" id="{08A731C0-7060-6A49-885B-1EDE0944A509}"/>
                </a:ext>
              </a:extLst>
            </p:cNvPr>
            <p:cNvGraphicFramePr>
              <a:graphicFrameLocks noChangeAspect="1"/>
            </p:cNvGraphicFramePr>
            <p:nvPr/>
          </p:nvGraphicFramePr>
          <p:xfrm>
            <a:off x="6861175" y="3733800"/>
            <a:ext cx="904875" cy="533400"/>
          </p:xfrm>
          <a:graphic>
            <a:graphicData uri="http://schemas.openxmlformats.org/presentationml/2006/ole">
              <mc:AlternateContent xmlns:mc="http://schemas.openxmlformats.org/markup-compatibility/2006">
                <mc:Choice xmlns:v="urn:schemas-microsoft-com:vml" Requires="v">
                  <p:oleObj spid="_x0000_s68870" name="Equation" r:id="rId18" imgW="4533900" imgH="2489200" progId="Equation.3">
                    <p:embed/>
                  </p:oleObj>
                </mc:Choice>
                <mc:Fallback>
                  <p:oleObj name="Equation" r:id="rId18" imgW="4533900" imgH="2489200" progId="Equation.3">
                    <p:embed/>
                    <p:pic>
                      <p:nvPicPr>
                        <p:cNvPr id="0" name="Object 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61175" y="3733800"/>
                          <a:ext cx="9048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36" name="Object 61">
              <a:extLst>
                <a:ext uri="{FF2B5EF4-FFF2-40B4-BE49-F238E27FC236}">
                  <a16:creationId xmlns:a16="http://schemas.microsoft.com/office/drawing/2014/main" id="{A0AD7824-B684-3144-92DB-42C22215C4F1}"/>
                </a:ext>
              </a:extLst>
            </p:cNvPr>
            <p:cNvGraphicFramePr>
              <a:graphicFrameLocks noChangeAspect="1"/>
            </p:cNvGraphicFramePr>
            <p:nvPr/>
          </p:nvGraphicFramePr>
          <p:xfrm>
            <a:off x="5534025" y="6172200"/>
            <a:ext cx="815975" cy="501650"/>
          </p:xfrm>
          <a:graphic>
            <a:graphicData uri="http://schemas.openxmlformats.org/presentationml/2006/ole">
              <mc:AlternateContent xmlns:mc="http://schemas.openxmlformats.org/markup-compatibility/2006">
                <mc:Choice xmlns:v="urn:schemas-microsoft-com:vml" Requires="v">
                  <p:oleObj spid="_x0000_s68871" name="Equation" r:id="rId20" imgW="4095750" imgH="2343150" progId="Equation.3">
                    <p:embed/>
                  </p:oleObj>
                </mc:Choice>
                <mc:Fallback>
                  <p:oleObj name="Equation" r:id="rId20" imgW="4095750" imgH="2343150" progId="Equation.3">
                    <p:embed/>
                    <p:pic>
                      <p:nvPicPr>
                        <p:cNvPr id="0" name="Object 6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34025" y="6172200"/>
                          <a:ext cx="8159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37" name="Text Box 64">
              <a:extLst>
                <a:ext uri="{FF2B5EF4-FFF2-40B4-BE49-F238E27FC236}">
                  <a16:creationId xmlns:a16="http://schemas.microsoft.com/office/drawing/2014/main" id="{63B7E313-6486-5F41-A984-E2E9C734F33B}"/>
                </a:ext>
              </a:extLst>
            </p:cNvPr>
            <p:cNvSpPr txBox="1">
              <a:spLocks noChangeArrowheads="1"/>
            </p:cNvSpPr>
            <p:nvPr/>
          </p:nvSpPr>
          <p:spPr bwMode="auto">
            <a:xfrm>
              <a:off x="722313" y="29718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50000"/>
                </a:spcBef>
                <a:spcAft>
                  <a:spcPct val="0"/>
                </a:spcAft>
                <a:buClrTx/>
                <a:buSzTx/>
                <a:buFontTx/>
                <a:buNone/>
              </a:pPr>
              <a:r>
                <a:rPr lang="en-US" altLang="en-US" sz="2000"/>
                <a:t>Reference Value</a:t>
              </a:r>
            </a:p>
          </p:txBody>
        </p:sp>
      </p:grpSp>
      <p:sp>
        <p:nvSpPr>
          <p:cNvPr id="30" name="Oval 29">
            <a:extLst>
              <a:ext uri="{FF2B5EF4-FFF2-40B4-BE49-F238E27FC236}">
                <a16:creationId xmlns:a16="http://schemas.microsoft.com/office/drawing/2014/main" id="{F8C93D18-29F9-9541-83B7-FF544DDCCFA9}"/>
              </a:ext>
            </a:extLst>
          </p:cNvPr>
          <p:cNvSpPr>
            <a:spLocks noChangeArrowheads="1"/>
          </p:cNvSpPr>
          <p:nvPr/>
        </p:nvSpPr>
        <p:spPr bwMode="auto">
          <a:xfrm>
            <a:off x="2971800" y="2895600"/>
            <a:ext cx="4724400" cy="1676400"/>
          </a:xfrm>
          <a:prstGeom prst="ellipse">
            <a:avLst/>
          </a:prstGeom>
          <a:solidFill>
            <a:schemeClr val="accent1">
              <a:alpha val="21176"/>
            </a:schemeClr>
          </a:solidFill>
          <a:ln w="28575" algn="ctr">
            <a:solidFill>
              <a:srgbClr val="00B050"/>
            </a:solidFill>
            <a:miter lim="800000"/>
            <a:headEnd/>
            <a:tailEnd/>
          </a:ln>
        </p:spPr>
        <p:txBody>
          <a:bodyPr wrap="none"/>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sz="1000">
              <a:latin typeface="Symbol" pitchFamily="2" charset="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Rectangle 1026">
            <a:extLst>
              <a:ext uri="{FF2B5EF4-FFF2-40B4-BE49-F238E27FC236}">
                <a16:creationId xmlns:a16="http://schemas.microsoft.com/office/drawing/2014/main" id="{15273B89-628E-5C4B-A263-2FD539BF8DAF}"/>
              </a:ext>
            </a:extLst>
          </p:cNvPr>
          <p:cNvSpPr>
            <a:spLocks noGrp="1" noChangeArrowheads="1"/>
          </p:cNvSpPr>
          <p:nvPr>
            <p:ph type="title"/>
          </p:nvPr>
        </p:nvSpPr>
        <p:spPr/>
        <p:txBody>
          <a:bodyPr/>
          <a:lstStyle/>
          <a:p>
            <a:pPr eaLnBrk="1" hangingPunct="1"/>
            <a:r>
              <a:rPr lang="en-US" altLang="en-US"/>
              <a:t>Combining Blocks</a:t>
            </a:r>
          </a:p>
        </p:txBody>
      </p:sp>
      <p:grpSp>
        <p:nvGrpSpPr>
          <p:cNvPr id="70658" name="Group 20">
            <a:extLst>
              <a:ext uri="{FF2B5EF4-FFF2-40B4-BE49-F238E27FC236}">
                <a16:creationId xmlns:a16="http://schemas.microsoft.com/office/drawing/2014/main" id="{4A5AD463-C823-D249-A7EA-86CFB7FD175F}"/>
              </a:ext>
            </a:extLst>
          </p:cNvPr>
          <p:cNvGrpSpPr>
            <a:grpSpLocks/>
          </p:cNvGrpSpPr>
          <p:nvPr/>
        </p:nvGrpSpPr>
        <p:grpSpPr bwMode="auto">
          <a:xfrm>
            <a:off x="762000" y="2057400"/>
            <a:ext cx="7356475" cy="3741738"/>
            <a:chOff x="1065213" y="2932113"/>
            <a:chExt cx="7356475" cy="3741737"/>
          </a:xfrm>
        </p:grpSpPr>
        <p:sp>
          <p:nvSpPr>
            <p:cNvPr id="70659" name="Rectangle 1059">
              <a:extLst>
                <a:ext uri="{FF2B5EF4-FFF2-40B4-BE49-F238E27FC236}">
                  <a16:creationId xmlns:a16="http://schemas.microsoft.com/office/drawing/2014/main" id="{FD695163-ECF3-6841-AB47-ECC44F672484}"/>
                </a:ext>
              </a:extLst>
            </p:cNvPr>
            <p:cNvSpPr>
              <a:spLocks noChangeArrowheads="1"/>
            </p:cNvSpPr>
            <p:nvPr/>
          </p:nvSpPr>
          <p:spPr bwMode="auto">
            <a:xfrm>
              <a:off x="4300538" y="4268788"/>
              <a:ext cx="1979612"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Combined Block</a:t>
              </a:r>
            </a:p>
          </p:txBody>
        </p:sp>
        <p:sp>
          <p:nvSpPr>
            <p:cNvPr id="70660" name="Oval 1061">
              <a:extLst>
                <a:ext uri="{FF2B5EF4-FFF2-40B4-BE49-F238E27FC236}">
                  <a16:creationId xmlns:a16="http://schemas.microsoft.com/office/drawing/2014/main" id="{1A94732B-1CCC-6047-904A-5F5CBA20C31D}"/>
                </a:ext>
              </a:extLst>
            </p:cNvPr>
            <p:cNvSpPr>
              <a:spLocks noChangeArrowheads="1"/>
            </p:cNvSpPr>
            <p:nvPr/>
          </p:nvSpPr>
          <p:spPr bwMode="auto">
            <a:xfrm>
              <a:off x="1790700" y="4244975"/>
              <a:ext cx="560388" cy="452438"/>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graphicFrame>
          <p:nvGraphicFramePr>
            <p:cNvPr id="70661" name="Object 1065">
              <a:extLst>
                <a:ext uri="{FF2B5EF4-FFF2-40B4-BE49-F238E27FC236}">
                  <a16:creationId xmlns:a16="http://schemas.microsoft.com/office/drawing/2014/main" id="{72CE1901-B429-C740-878D-059D16BA4E40}"/>
                </a:ext>
              </a:extLst>
            </p:cNvPr>
            <p:cNvGraphicFramePr>
              <a:graphicFrameLocks noChangeAspect="1"/>
            </p:cNvGraphicFramePr>
            <p:nvPr/>
          </p:nvGraphicFramePr>
          <p:xfrm>
            <a:off x="7785100" y="4495800"/>
            <a:ext cx="636588" cy="436563"/>
          </p:xfrm>
          <a:graphic>
            <a:graphicData uri="http://schemas.openxmlformats.org/presentationml/2006/ole">
              <mc:AlternateContent xmlns:mc="http://schemas.openxmlformats.org/markup-compatibility/2006">
                <mc:Choice xmlns:v="urn:schemas-microsoft-com:vml" Requires="v">
                  <p:oleObj spid="_x0000_s70826" name="Equation" r:id="rId4" imgW="3657600" imgH="2343150" progId="Equation.3">
                    <p:embed/>
                  </p:oleObj>
                </mc:Choice>
                <mc:Fallback>
                  <p:oleObj name="Equation" r:id="rId4" imgW="3657600" imgH="2343150" progId="Equation.3">
                    <p:embed/>
                    <p:pic>
                      <p:nvPicPr>
                        <p:cNvPr id="0" name="Object 10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4495800"/>
                          <a:ext cx="63658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1066">
              <a:extLst>
                <a:ext uri="{FF2B5EF4-FFF2-40B4-BE49-F238E27FC236}">
                  <a16:creationId xmlns:a16="http://schemas.microsoft.com/office/drawing/2014/main" id="{D3F986F8-C62D-BE44-B528-654A03DA657C}"/>
                </a:ext>
              </a:extLst>
            </p:cNvPr>
            <p:cNvGraphicFramePr>
              <a:graphicFrameLocks noChangeAspect="1"/>
            </p:cNvGraphicFramePr>
            <p:nvPr/>
          </p:nvGraphicFramePr>
          <p:xfrm>
            <a:off x="1403350" y="3581400"/>
            <a:ext cx="731838" cy="501650"/>
          </p:xfrm>
          <a:graphic>
            <a:graphicData uri="http://schemas.openxmlformats.org/presentationml/2006/ole">
              <mc:AlternateContent xmlns:mc="http://schemas.openxmlformats.org/markup-compatibility/2006">
                <mc:Choice xmlns:v="urn:schemas-microsoft-com:vml" Requires="v">
                  <p:oleObj spid="_x0000_s70827" name="Equation" r:id="rId6" imgW="3657600" imgH="2343150" progId="Equation.3">
                    <p:embed/>
                  </p:oleObj>
                </mc:Choice>
                <mc:Fallback>
                  <p:oleObj name="Equation" r:id="rId6" imgW="3657600" imgH="2343150" progId="Equation.3">
                    <p:embed/>
                    <p:pic>
                      <p:nvPicPr>
                        <p:cNvPr id="0" name="Object 10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3581400"/>
                          <a:ext cx="73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3" name="Object 1067">
              <a:extLst>
                <a:ext uri="{FF2B5EF4-FFF2-40B4-BE49-F238E27FC236}">
                  <a16:creationId xmlns:a16="http://schemas.microsoft.com/office/drawing/2014/main" id="{3516C961-9F67-3745-A028-45C68A415980}"/>
                </a:ext>
              </a:extLst>
            </p:cNvPr>
            <p:cNvGraphicFramePr>
              <a:graphicFrameLocks noChangeAspect="1"/>
            </p:cNvGraphicFramePr>
            <p:nvPr/>
          </p:nvGraphicFramePr>
          <p:xfrm>
            <a:off x="2593975" y="3992563"/>
            <a:ext cx="758825" cy="501650"/>
          </p:xfrm>
          <a:graphic>
            <a:graphicData uri="http://schemas.openxmlformats.org/presentationml/2006/ole">
              <mc:AlternateContent xmlns:mc="http://schemas.openxmlformats.org/markup-compatibility/2006">
                <mc:Choice xmlns:v="urn:schemas-microsoft-com:vml" Requires="v">
                  <p:oleObj spid="_x0000_s70828" name="Equation" r:id="rId8" imgW="3803650" imgH="2343150" progId="Equation.3">
                    <p:embed/>
                  </p:oleObj>
                </mc:Choice>
                <mc:Fallback>
                  <p:oleObj name="Equation" r:id="rId8" imgW="3803650" imgH="2343150" progId="Equation.3">
                    <p:embed/>
                    <p:pic>
                      <p:nvPicPr>
                        <p:cNvPr id="0" name="Object 10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3975" y="3992563"/>
                          <a:ext cx="75882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4" name="Rectangle 1068">
              <a:extLst>
                <a:ext uri="{FF2B5EF4-FFF2-40B4-BE49-F238E27FC236}">
                  <a16:creationId xmlns:a16="http://schemas.microsoft.com/office/drawing/2014/main" id="{54F17729-C16E-D749-8CCC-59CC787542E6}"/>
                </a:ext>
              </a:extLst>
            </p:cNvPr>
            <p:cNvSpPr>
              <a:spLocks noChangeArrowheads="1"/>
            </p:cNvSpPr>
            <p:nvPr/>
          </p:nvSpPr>
          <p:spPr bwMode="auto">
            <a:xfrm>
              <a:off x="4087813" y="5773738"/>
              <a:ext cx="144462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Transducer</a:t>
              </a:r>
            </a:p>
          </p:txBody>
        </p:sp>
        <p:graphicFrame>
          <p:nvGraphicFramePr>
            <p:cNvPr id="70665" name="Object 1069">
              <a:extLst>
                <a:ext uri="{FF2B5EF4-FFF2-40B4-BE49-F238E27FC236}">
                  <a16:creationId xmlns:a16="http://schemas.microsoft.com/office/drawing/2014/main" id="{723F418B-94DA-6946-B472-DED39C19F322}"/>
                </a:ext>
              </a:extLst>
            </p:cNvPr>
            <p:cNvGraphicFramePr>
              <a:graphicFrameLocks noChangeAspect="1"/>
            </p:cNvGraphicFramePr>
            <p:nvPr/>
          </p:nvGraphicFramePr>
          <p:xfrm>
            <a:off x="1403350" y="5334000"/>
            <a:ext cx="731838" cy="501650"/>
          </p:xfrm>
          <a:graphic>
            <a:graphicData uri="http://schemas.openxmlformats.org/presentationml/2006/ole">
              <mc:AlternateContent xmlns:mc="http://schemas.openxmlformats.org/markup-compatibility/2006">
                <mc:Choice xmlns:v="urn:schemas-microsoft-com:vml" Requires="v">
                  <p:oleObj spid="_x0000_s70829" name="Equation" r:id="rId10" imgW="3657600" imgH="2343150" progId="Equation.3">
                    <p:embed/>
                  </p:oleObj>
                </mc:Choice>
                <mc:Fallback>
                  <p:oleObj name="Equation" r:id="rId10" imgW="3657600" imgH="2343150" progId="Equation.3">
                    <p:embed/>
                    <p:pic>
                      <p:nvPicPr>
                        <p:cNvPr id="0" name="Object 10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350" y="5334000"/>
                          <a:ext cx="73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6" name="Oval 1070">
              <a:extLst>
                <a:ext uri="{FF2B5EF4-FFF2-40B4-BE49-F238E27FC236}">
                  <a16:creationId xmlns:a16="http://schemas.microsoft.com/office/drawing/2014/main" id="{6425B4E2-3F60-1B46-841B-CAA58985E1A1}"/>
                </a:ext>
              </a:extLst>
            </p:cNvPr>
            <p:cNvSpPr>
              <a:spLocks noChangeArrowheads="1"/>
            </p:cNvSpPr>
            <p:nvPr/>
          </p:nvSpPr>
          <p:spPr bwMode="auto">
            <a:xfrm>
              <a:off x="2133600" y="3886200"/>
              <a:ext cx="295275" cy="26828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200"/>
                <a:t>+</a:t>
              </a:r>
            </a:p>
          </p:txBody>
        </p:sp>
        <p:sp>
          <p:nvSpPr>
            <p:cNvPr id="70667" name="Oval 1071">
              <a:extLst>
                <a:ext uri="{FF2B5EF4-FFF2-40B4-BE49-F238E27FC236}">
                  <a16:creationId xmlns:a16="http://schemas.microsoft.com/office/drawing/2014/main" id="{8AD96B1F-B92E-5D44-B156-01003E24FCA4}"/>
                </a:ext>
              </a:extLst>
            </p:cNvPr>
            <p:cNvSpPr>
              <a:spLocks noChangeArrowheads="1"/>
            </p:cNvSpPr>
            <p:nvPr/>
          </p:nvSpPr>
          <p:spPr bwMode="auto">
            <a:xfrm>
              <a:off x="2133600" y="4800600"/>
              <a:ext cx="203200" cy="26828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200" b="1">
                  <a:cs typeface="Tahoma" panose="020B0604030504040204" pitchFamily="34" charset="0"/>
                </a:rPr>
                <a:t>–</a:t>
              </a:r>
              <a:endParaRPr lang="en-US" altLang="en-US" sz="1200" b="1"/>
            </a:p>
          </p:txBody>
        </p:sp>
        <p:cxnSp>
          <p:nvCxnSpPr>
            <p:cNvPr id="70668" name="AutoShape 1072">
              <a:extLst>
                <a:ext uri="{FF2B5EF4-FFF2-40B4-BE49-F238E27FC236}">
                  <a16:creationId xmlns:a16="http://schemas.microsoft.com/office/drawing/2014/main" id="{C77AAFA3-0021-C540-8F4F-CBB9F1D8573A}"/>
                </a:ext>
              </a:extLst>
            </p:cNvPr>
            <p:cNvCxnSpPr>
              <a:cxnSpLocks noChangeShapeType="1"/>
              <a:stCxn id="70675" idx="2"/>
              <a:endCxn id="70660" idx="0"/>
            </p:cNvCxnSpPr>
            <p:nvPr/>
          </p:nvCxnSpPr>
          <p:spPr bwMode="auto">
            <a:xfrm>
              <a:off x="2066925" y="3328988"/>
              <a:ext cx="4763" cy="915987"/>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0669" name="AutoShape 1073">
              <a:extLst>
                <a:ext uri="{FF2B5EF4-FFF2-40B4-BE49-F238E27FC236}">
                  <a16:creationId xmlns:a16="http://schemas.microsoft.com/office/drawing/2014/main" id="{4D29D02C-A465-2F4D-8786-630CC37DB7E3}"/>
                </a:ext>
              </a:extLst>
            </p:cNvPr>
            <p:cNvCxnSpPr>
              <a:cxnSpLocks noChangeShapeType="1"/>
              <a:stCxn id="70664" idx="1"/>
              <a:endCxn id="70660" idx="4"/>
            </p:cNvCxnSpPr>
            <p:nvPr/>
          </p:nvCxnSpPr>
          <p:spPr bwMode="auto">
            <a:xfrm rot="10800000">
              <a:off x="2071688" y="4697413"/>
              <a:ext cx="2016125" cy="1279525"/>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0670" name="AutoShape 1074">
              <a:extLst>
                <a:ext uri="{FF2B5EF4-FFF2-40B4-BE49-F238E27FC236}">
                  <a16:creationId xmlns:a16="http://schemas.microsoft.com/office/drawing/2014/main" id="{C904932D-D771-D945-8604-F28DBD4F0C26}"/>
                </a:ext>
              </a:extLst>
            </p:cNvPr>
            <p:cNvCxnSpPr>
              <a:cxnSpLocks noChangeShapeType="1"/>
              <a:stCxn id="70659" idx="3"/>
              <a:endCxn id="70664" idx="3"/>
            </p:cNvCxnSpPr>
            <p:nvPr/>
          </p:nvCxnSpPr>
          <p:spPr bwMode="auto">
            <a:xfrm flipH="1">
              <a:off x="5532438" y="4471988"/>
              <a:ext cx="747712" cy="1504950"/>
            </a:xfrm>
            <a:prstGeom prst="bentConnector3">
              <a:avLst>
                <a:gd name="adj1" fmla="val -30574"/>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0671" name="AutoShape 1076">
              <a:extLst>
                <a:ext uri="{FF2B5EF4-FFF2-40B4-BE49-F238E27FC236}">
                  <a16:creationId xmlns:a16="http://schemas.microsoft.com/office/drawing/2014/main" id="{A4160474-E2B7-3A49-8B59-5F610392F462}"/>
                </a:ext>
              </a:extLst>
            </p:cNvPr>
            <p:cNvCxnSpPr>
              <a:cxnSpLocks noChangeShapeType="1"/>
              <a:stCxn id="70660" idx="6"/>
              <a:endCxn id="70659" idx="1"/>
            </p:cNvCxnSpPr>
            <p:nvPr/>
          </p:nvCxnSpPr>
          <p:spPr bwMode="auto">
            <a:xfrm>
              <a:off x="2351088" y="4471988"/>
              <a:ext cx="1949450"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70672" name="Object 1083">
              <a:extLst>
                <a:ext uri="{FF2B5EF4-FFF2-40B4-BE49-F238E27FC236}">
                  <a16:creationId xmlns:a16="http://schemas.microsoft.com/office/drawing/2014/main" id="{FEEEAE3B-350C-9141-B461-00195D47B794}"/>
                </a:ext>
              </a:extLst>
            </p:cNvPr>
            <p:cNvGraphicFramePr>
              <a:graphicFrameLocks noChangeAspect="1"/>
            </p:cNvGraphicFramePr>
            <p:nvPr/>
          </p:nvGraphicFramePr>
          <p:xfrm>
            <a:off x="5534025" y="6172200"/>
            <a:ext cx="815975" cy="501650"/>
          </p:xfrm>
          <a:graphic>
            <a:graphicData uri="http://schemas.openxmlformats.org/presentationml/2006/ole">
              <mc:AlternateContent xmlns:mc="http://schemas.openxmlformats.org/markup-compatibility/2006">
                <mc:Choice xmlns:v="urn:schemas-microsoft-com:vml" Requires="v">
                  <p:oleObj spid="_x0000_s70830" name="Equation" r:id="rId12" imgW="4095750" imgH="2343150" progId="Equation.3">
                    <p:embed/>
                  </p:oleObj>
                </mc:Choice>
                <mc:Fallback>
                  <p:oleObj name="Equation" r:id="rId12" imgW="4095750" imgH="2343150" progId="Equation.3">
                    <p:embed/>
                    <p:pic>
                      <p:nvPicPr>
                        <p:cNvPr id="0" name="Object 10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4025" y="6172200"/>
                          <a:ext cx="8159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0673" name="AutoShape 1084">
              <a:extLst>
                <a:ext uri="{FF2B5EF4-FFF2-40B4-BE49-F238E27FC236}">
                  <a16:creationId xmlns:a16="http://schemas.microsoft.com/office/drawing/2014/main" id="{112C4BC7-790B-F349-8E03-943ED3D30790}"/>
                </a:ext>
              </a:extLst>
            </p:cNvPr>
            <p:cNvCxnSpPr>
              <a:cxnSpLocks noChangeShapeType="1"/>
              <a:stCxn id="70659" idx="3"/>
            </p:cNvCxnSpPr>
            <p:nvPr/>
          </p:nvCxnSpPr>
          <p:spPr bwMode="auto">
            <a:xfrm>
              <a:off x="6280150" y="4471988"/>
              <a:ext cx="1392238"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70674" name="Object 1085">
              <a:extLst>
                <a:ext uri="{FF2B5EF4-FFF2-40B4-BE49-F238E27FC236}">
                  <a16:creationId xmlns:a16="http://schemas.microsoft.com/office/drawing/2014/main" id="{8E3E4499-43C6-C746-9290-0A961A7F2AE7}"/>
                </a:ext>
              </a:extLst>
            </p:cNvPr>
            <p:cNvGraphicFramePr>
              <a:graphicFrameLocks noChangeAspect="1"/>
            </p:cNvGraphicFramePr>
            <p:nvPr/>
          </p:nvGraphicFramePr>
          <p:xfrm>
            <a:off x="4046538" y="3770313"/>
            <a:ext cx="2733675" cy="471359"/>
          </p:xfrm>
          <a:graphic>
            <a:graphicData uri="http://schemas.openxmlformats.org/presentationml/2006/ole">
              <mc:AlternateContent xmlns:mc="http://schemas.openxmlformats.org/markup-compatibility/2006">
                <mc:Choice xmlns:v="urn:schemas-microsoft-com:vml" Requires="v">
                  <p:oleObj spid="_x0000_s70831" name="Equation" r:id="rId14" imgW="20916900" imgH="3365500" progId="Equation.3">
                    <p:embed/>
                  </p:oleObj>
                </mc:Choice>
                <mc:Fallback>
                  <p:oleObj name="Equation" r:id="rId14" imgW="20916900" imgH="3365500" progId="Equation.3">
                    <p:embed/>
                    <p:pic>
                      <p:nvPicPr>
                        <p:cNvPr id="0" name="Object 108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6538" y="3770313"/>
                          <a:ext cx="2733675" cy="471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75" name="Text Box 1086">
              <a:extLst>
                <a:ext uri="{FF2B5EF4-FFF2-40B4-BE49-F238E27FC236}">
                  <a16:creationId xmlns:a16="http://schemas.microsoft.com/office/drawing/2014/main" id="{DB835596-C75F-994D-9217-4A3716EC1245}"/>
                </a:ext>
              </a:extLst>
            </p:cNvPr>
            <p:cNvSpPr txBox="1">
              <a:spLocks noChangeArrowheads="1"/>
            </p:cNvSpPr>
            <p:nvPr/>
          </p:nvSpPr>
          <p:spPr bwMode="auto">
            <a:xfrm>
              <a:off x="1065213" y="2932113"/>
              <a:ext cx="200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a:t>Reference Value</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5">
            <a:extLst>
              <a:ext uri="{FF2B5EF4-FFF2-40B4-BE49-F238E27FC236}">
                <a16:creationId xmlns:a16="http://schemas.microsoft.com/office/drawing/2014/main" id="{74561297-3B34-F243-BF0D-FA6053842C47}"/>
              </a:ext>
            </a:extLst>
          </p:cNvPr>
          <p:cNvSpPr>
            <a:spLocks noGrp="1" noChangeArrowheads="1"/>
          </p:cNvSpPr>
          <p:nvPr>
            <p:ph type="title"/>
          </p:nvPr>
        </p:nvSpPr>
        <p:spPr/>
        <p:txBody>
          <a:bodyPr/>
          <a:lstStyle/>
          <a:p>
            <a:pPr eaLnBrk="1" hangingPunct="1"/>
            <a:r>
              <a:rPr lang="en-GB" altLang="en-US"/>
              <a:t>Block Diagram of Access Control</a:t>
            </a:r>
          </a:p>
        </p:txBody>
      </p:sp>
      <p:sp>
        <p:nvSpPr>
          <p:cNvPr id="72706" name="Rectangle 212">
            <a:extLst>
              <a:ext uri="{FF2B5EF4-FFF2-40B4-BE49-F238E27FC236}">
                <a16:creationId xmlns:a16="http://schemas.microsoft.com/office/drawing/2014/main" id="{994EF12B-5661-0A47-9186-F65AC4CAC928}"/>
              </a:ext>
            </a:extLst>
          </p:cNvPr>
          <p:cNvSpPr>
            <a:spLocks noChangeArrowheads="1"/>
          </p:cNvSpPr>
          <p:nvPr/>
        </p:nvSpPr>
        <p:spPr bwMode="auto">
          <a:xfrm>
            <a:off x="5346700" y="3557588"/>
            <a:ext cx="57150" cy="3175"/>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07" name="Rectangle 213">
            <a:extLst>
              <a:ext uri="{FF2B5EF4-FFF2-40B4-BE49-F238E27FC236}">
                <a16:creationId xmlns:a16="http://schemas.microsoft.com/office/drawing/2014/main" id="{C8086372-C777-F249-BE8A-BA17952943C0}"/>
              </a:ext>
            </a:extLst>
          </p:cNvPr>
          <p:cNvSpPr>
            <a:spLocks noChangeArrowheads="1"/>
          </p:cNvSpPr>
          <p:nvPr/>
        </p:nvSpPr>
        <p:spPr bwMode="auto">
          <a:xfrm>
            <a:off x="5346700" y="3554413"/>
            <a:ext cx="57150" cy="3175"/>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08" name="Rectangle 215">
            <a:extLst>
              <a:ext uri="{FF2B5EF4-FFF2-40B4-BE49-F238E27FC236}">
                <a16:creationId xmlns:a16="http://schemas.microsoft.com/office/drawing/2014/main" id="{CB8D2396-D57A-BB48-BF60-99E1CE2AC52E}"/>
              </a:ext>
            </a:extLst>
          </p:cNvPr>
          <p:cNvSpPr>
            <a:spLocks noChangeArrowheads="1"/>
          </p:cNvSpPr>
          <p:nvPr/>
        </p:nvSpPr>
        <p:spPr bwMode="auto">
          <a:xfrm>
            <a:off x="5346700" y="3548063"/>
            <a:ext cx="57150" cy="1587"/>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09" name="Rectangle 216">
            <a:extLst>
              <a:ext uri="{FF2B5EF4-FFF2-40B4-BE49-F238E27FC236}">
                <a16:creationId xmlns:a16="http://schemas.microsoft.com/office/drawing/2014/main" id="{A748BBE1-3543-2A40-9D52-A96C82C60E89}"/>
              </a:ext>
            </a:extLst>
          </p:cNvPr>
          <p:cNvSpPr>
            <a:spLocks noChangeArrowheads="1"/>
          </p:cNvSpPr>
          <p:nvPr/>
        </p:nvSpPr>
        <p:spPr bwMode="auto">
          <a:xfrm>
            <a:off x="5346700" y="3543300"/>
            <a:ext cx="57150" cy="4763"/>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0" name="Rectangle 217">
            <a:extLst>
              <a:ext uri="{FF2B5EF4-FFF2-40B4-BE49-F238E27FC236}">
                <a16:creationId xmlns:a16="http://schemas.microsoft.com/office/drawing/2014/main" id="{F4348DB3-223C-6F40-B295-D35A46618FA5}"/>
              </a:ext>
            </a:extLst>
          </p:cNvPr>
          <p:cNvSpPr>
            <a:spLocks noChangeArrowheads="1"/>
          </p:cNvSpPr>
          <p:nvPr/>
        </p:nvSpPr>
        <p:spPr bwMode="auto">
          <a:xfrm>
            <a:off x="5346700" y="3540125"/>
            <a:ext cx="57150" cy="3175"/>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1" name="Rectangle 219">
            <a:extLst>
              <a:ext uri="{FF2B5EF4-FFF2-40B4-BE49-F238E27FC236}">
                <a16:creationId xmlns:a16="http://schemas.microsoft.com/office/drawing/2014/main" id="{2E6D7F50-13E3-7945-AC80-68800F4DD8AC}"/>
              </a:ext>
            </a:extLst>
          </p:cNvPr>
          <p:cNvSpPr>
            <a:spLocks noChangeArrowheads="1"/>
          </p:cNvSpPr>
          <p:nvPr/>
        </p:nvSpPr>
        <p:spPr bwMode="auto">
          <a:xfrm>
            <a:off x="5346700" y="3533775"/>
            <a:ext cx="57150" cy="3175"/>
          </a:xfrm>
          <a:prstGeom prst="rect">
            <a:avLst/>
          </a:prstGeom>
          <a:solidFill>
            <a:srgbClr val="BCBC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2" name="Rectangle 220">
            <a:extLst>
              <a:ext uri="{FF2B5EF4-FFF2-40B4-BE49-F238E27FC236}">
                <a16:creationId xmlns:a16="http://schemas.microsoft.com/office/drawing/2014/main" id="{04B64600-9387-EE41-A0C7-20785F275E6B}"/>
              </a:ext>
            </a:extLst>
          </p:cNvPr>
          <p:cNvSpPr>
            <a:spLocks noChangeArrowheads="1"/>
          </p:cNvSpPr>
          <p:nvPr/>
        </p:nvSpPr>
        <p:spPr bwMode="auto">
          <a:xfrm>
            <a:off x="5346700" y="3529013"/>
            <a:ext cx="57150" cy="4762"/>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3" name="Rectangle 221">
            <a:extLst>
              <a:ext uri="{FF2B5EF4-FFF2-40B4-BE49-F238E27FC236}">
                <a16:creationId xmlns:a16="http://schemas.microsoft.com/office/drawing/2014/main" id="{78C1C731-45D5-D249-84A9-4C34E59AA6DC}"/>
              </a:ext>
            </a:extLst>
          </p:cNvPr>
          <p:cNvSpPr>
            <a:spLocks noChangeArrowheads="1"/>
          </p:cNvSpPr>
          <p:nvPr/>
        </p:nvSpPr>
        <p:spPr bwMode="auto">
          <a:xfrm>
            <a:off x="5346700" y="3525838"/>
            <a:ext cx="57150" cy="3175"/>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4" name="Rectangle 223">
            <a:extLst>
              <a:ext uri="{FF2B5EF4-FFF2-40B4-BE49-F238E27FC236}">
                <a16:creationId xmlns:a16="http://schemas.microsoft.com/office/drawing/2014/main" id="{42979F63-5813-0145-9028-C771B51F8C98}"/>
              </a:ext>
            </a:extLst>
          </p:cNvPr>
          <p:cNvSpPr>
            <a:spLocks noChangeArrowheads="1"/>
          </p:cNvSpPr>
          <p:nvPr/>
        </p:nvSpPr>
        <p:spPr bwMode="auto">
          <a:xfrm>
            <a:off x="5346700" y="3519488"/>
            <a:ext cx="57150" cy="3175"/>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5" name="Rectangle 224">
            <a:extLst>
              <a:ext uri="{FF2B5EF4-FFF2-40B4-BE49-F238E27FC236}">
                <a16:creationId xmlns:a16="http://schemas.microsoft.com/office/drawing/2014/main" id="{FFA2FC31-B8C7-D44E-ACBD-F0F9078526CE}"/>
              </a:ext>
            </a:extLst>
          </p:cNvPr>
          <p:cNvSpPr>
            <a:spLocks noChangeArrowheads="1"/>
          </p:cNvSpPr>
          <p:nvPr/>
        </p:nvSpPr>
        <p:spPr bwMode="auto">
          <a:xfrm>
            <a:off x="5346700" y="3516313"/>
            <a:ext cx="57150" cy="3175"/>
          </a:xfrm>
          <a:prstGeom prst="rect">
            <a:avLst/>
          </a:prstGeom>
          <a:solidFill>
            <a:srgbClr val="C3C3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6" name="Rectangle 226">
            <a:extLst>
              <a:ext uri="{FF2B5EF4-FFF2-40B4-BE49-F238E27FC236}">
                <a16:creationId xmlns:a16="http://schemas.microsoft.com/office/drawing/2014/main" id="{99A4A461-123F-D64B-94A3-33EAF5D98A8B}"/>
              </a:ext>
            </a:extLst>
          </p:cNvPr>
          <p:cNvSpPr>
            <a:spLocks noChangeArrowheads="1"/>
          </p:cNvSpPr>
          <p:nvPr/>
        </p:nvSpPr>
        <p:spPr bwMode="auto">
          <a:xfrm>
            <a:off x="5346700" y="3508375"/>
            <a:ext cx="57150" cy="3175"/>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7" name="Rectangle 227">
            <a:extLst>
              <a:ext uri="{FF2B5EF4-FFF2-40B4-BE49-F238E27FC236}">
                <a16:creationId xmlns:a16="http://schemas.microsoft.com/office/drawing/2014/main" id="{98D457A0-D480-CF4E-BCEB-EF1DEF8D4EF1}"/>
              </a:ext>
            </a:extLst>
          </p:cNvPr>
          <p:cNvSpPr>
            <a:spLocks noChangeArrowheads="1"/>
          </p:cNvSpPr>
          <p:nvPr/>
        </p:nvSpPr>
        <p:spPr bwMode="auto">
          <a:xfrm>
            <a:off x="5346700" y="3505200"/>
            <a:ext cx="57150" cy="3175"/>
          </a:xfrm>
          <a:prstGeom prst="rect">
            <a:avLst/>
          </a:prstGeom>
          <a:solidFill>
            <a:srgbClr val="C8C8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8" name="Rectangle 228">
            <a:extLst>
              <a:ext uri="{FF2B5EF4-FFF2-40B4-BE49-F238E27FC236}">
                <a16:creationId xmlns:a16="http://schemas.microsoft.com/office/drawing/2014/main" id="{E745B26F-94ED-7D47-92B2-1C49EA917891}"/>
              </a:ext>
            </a:extLst>
          </p:cNvPr>
          <p:cNvSpPr>
            <a:spLocks noChangeArrowheads="1"/>
          </p:cNvSpPr>
          <p:nvPr/>
        </p:nvSpPr>
        <p:spPr bwMode="auto">
          <a:xfrm>
            <a:off x="5346700" y="3502025"/>
            <a:ext cx="57150" cy="3175"/>
          </a:xfrm>
          <a:prstGeom prst="rect">
            <a:avLst/>
          </a:prstGeom>
          <a:solidFill>
            <a:srgbClr val="C9C9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19" name="Rectangle 229">
            <a:extLst>
              <a:ext uri="{FF2B5EF4-FFF2-40B4-BE49-F238E27FC236}">
                <a16:creationId xmlns:a16="http://schemas.microsoft.com/office/drawing/2014/main" id="{FE51F183-A86B-0944-A953-A91BFA58F93C}"/>
              </a:ext>
            </a:extLst>
          </p:cNvPr>
          <p:cNvSpPr>
            <a:spLocks noChangeArrowheads="1"/>
          </p:cNvSpPr>
          <p:nvPr/>
        </p:nvSpPr>
        <p:spPr bwMode="auto">
          <a:xfrm>
            <a:off x="5346700" y="3498850"/>
            <a:ext cx="57150" cy="3175"/>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0" name="Rectangle 231">
            <a:extLst>
              <a:ext uri="{FF2B5EF4-FFF2-40B4-BE49-F238E27FC236}">
                <a16:creationId xmlns:a16="http://schemas.microsoft.com/office/drawing/2014/main" id="{CA1E2115-ACA5-C246-8D77-440B994B6590}"/>
              </a:ext>
            </a:extLst>
          </p:cNvPr>
          <p:cNvSpPr>
            <a:spLocks noChangeArrowheads="1"/>
          </p:cNvSpPr>
          <p:nvPr/>
        </p:nvSpPr>
        <p:spPr bwMode="auto">
          <a:xfrm>
            <a:off x="5346700" y="3492500"/>
            <a:ext cx="57150" cy="1588"/>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1" name="Rectangle 232">
            <a:extLst>
              <a:ext uri="{FF2B5EF4-FFF2-40B4-BE49-F238E27FC236}">
                <a16:creationId xmlns:a16="http://schemas.microsoft.com/office/drawing/2014/main" id="{2E0F30E4-2EBB-F243-94C4-1CFA17592404}"/>
              </a:ext>
            </a:extLst>
          </p:cNvPr>
          <p:cNvSpPr>
            <a:spLocks noChangeArrowheads="1"/>
          </p:cNvSpPr>
          <p:nvPr/>
        </p:nvSpPr>
        <p:spPr bwMode="auto">
          <a:xfrm>
            <a:off x="5346700" y="3487738"/>
            <a:ext cx="57150" cy="4762"/>
          </a:xfrm>
          <a:prstGeom prst="rect">
            <a:avLst/>
          </a:prstGeom>
          <a:solidFill>
            <a:srgbClr val="D0D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2" name="Rectangle 234">
            <a:extLst>
              <a:ext uri="{FF2B5EF4-FFF2-40B4-BE49-F238E27FC236}">
                <a16:creationId xmlns:a16="http://schemas.microsoft.com/office/drawing/2014/main" id="{142978B2-C43A-E341-AD4F-3860B81B25BF}"/>
              </a:ext>
            </a:extLst>
          </p:cNvPr>
          <p:cNvSpPr>
            <a:spLocks noChangeArrowheads="1"/>
          </p:cNvSpPr>
          <p:nvPr/>
        </p:nvSpPr>
        <p:spPr bwMode="auto">
          <a:xfrm>
            <a:off x="5346700" y="3481388"/>
            <a:ext cx="57150" cy="3175"/>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3" name="Rectangle 235">
            <a:extLst>
              <a:ext uri="{FF2B5EF4-FFF2-40B4-BE49-F238E27FC236}">
                <a16:creationId xmlns:a16="http://schemas.microsoft.com/office/drawing/2014/main" id="{82A76716-A718-7D4D-8373-62C42110E12C}"/>
              </a:ext>
            </a:extLst>
          </p:cNvPr>
          <p:cNvSpPr>
            <a:spLocks noChangeArrowheads="1"/>
          </p:cNvSpPr>
          <p:nvPr/>
        </p:nvSpPr>
        <p:spPr bwMode="auto">
          <a:xfrm>
            <a:off x="5346700" y="3478213"/>
            <a:ext cx="57150" cy="3175"/>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4" name="Rectangle 236">
            <a:extLst>
              <a:ext uri="{FF2B5EF4-FFF2-40B4-BE49-F238E27FC236}">
                <a16:creationId xmlns:a16="http://schemas.microsoft.com/office/drawing/2014/main" id="{4BECF5EF-9F23-604B-A51E-4064EFD9EDCA}"/>
              </a:ext>
            </a:extLst>
          </p:cNvPr>
          <p:cNvSpPr>
            <a:spLocks noChangeArrowheads="1"/>
          </p:cNvSpPr>
          <p:nvPr/>
        </p:nvSpPr>
        <p:spPr bwMode="auto">
          <a:xfrm>
            <a:off x="5346700" y="3475038"/>
            <a:ext cx="57150" cy="3175"/>
          </a:xfrm>
          <a:prstGeom prst="rect">
            <a:avLst/>
          </a:prstGeom>
          <a:solidFill>
            <a:srgbClr val="D6D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5" name="Rectangle 238">
            <a:extLst>
              <a:ext uri="{FF2B5EF4-FFF2-40B4-BE49-F238E27FC236}">
                <a16:creationId xmlns:a16="http://schemas.microsoft.com/office/drawing/2014/main" id="{3E4405B4-50C4-4F47-8C27-F6A3E7ED7164}"/>
              </a:ext>
            </a:extLst>
          </p:cNvPr>
          <p:cNvSpPr>
            <a:spLocks noChangeArrowheads="1"/>
          </p:cNvSpPr>
          <p:nvPr/>
        </p:nvSpPr>
        <p:spPr bwMode="auto">
          <a:xfrm>
            <a:off x="5346700" y="3467100"/>
            <a:ext cx="57150" cy="3175"/>
          </a:xfrm>
          <a:prstGeom prst="rect">
            <a:avLst/>
          </a:prstGeom>
          <a:solidFill>
            <a:srgbClr val="D9D9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6" name="Rectangle 239">
            <a:extLst>
              <a:ext uri="{FF2B5EF4-FFF2-40B4-BE49-F238E27FC236}">
                <a16:creationId xmlns:a16="http://schemas.microsoft.com/office/drawing/2014/main" id="{014AB415-4195-A744-A189-0CB6CFC28D9E}"/>
              </a:ext>
            </a:extLst>
          </p:cNvPr>
          <p:cNvSpPr>
            <a:spLocks noChangeArrowheads="1"/>
          </p:cNvSpPr>
          <p:nvPr/>
        </p:nvSpPr>
        <p:spPr bwMode="auto">
          <a:xfrm>
            <a:off x="5346700" y="3463925"/>
            <a:ext cx="57150" cy="3175"/>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7" name="Rectangle 240">
            <a:extLst>
              <a:ext uri="{FF2B5EF4-FFF2-40B4-BE49-F238E27FC236}">
                <a16:creationId xmlns:a16="http://schemas.microsoft.com/office/drawing/2014/main" id="{9F103447-4EA5-3B45-96A0-024D2D8108CD}"/>
              </a:ext>
            </a:extLst>
          </p:cNvPr>
          <p:cNvSpPr>
            <a:spLocks noChangeArrowheads="1"/>
          </p:cNvSpPr>
          <p:nvPr/>
        </p:nvSpPr>
        <p:spPr bwMode="auto">
          <a:xfrm>
            <a:off x="5346700" y="3460750"/>
            <a:ext cx="57150" cy="3175"/>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8" name="Rectangle 242">
            <a:extLst>
              <a:ext uri="{FF2B5EF4-FFF2-40B4-BE49-F238E27FC236}">
                <a16:creationId xmlns:a16="http://schemas.microsoft.com/office/drawing/2014/main" id="{3CD18090-5697-994F-B525-3BD0514E4B1B}"/>
              </a:ext>
            </a:extLst>
          </p:cNvPr>
          <p:cNvSpPr>
            <a:spLocks noChangeArrowheads="1"/>
          </p:cNvSpPr>
          <p:nvPr/>
        </p:nvSpPr>
        <p:spPr bwMode="auto">
          <a:xfrm>
            <a:off x="5346700" y="3454400"/>
            <a:ext cx="57150" cy="3175"/>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29" name="Rectangle 243">
            <a:extLst>
              <a:ext uri="{FF2B5EF4-FFF2-40B4-BE49-F238E27FC236}">
                <a16:creationId xmlns:a16="http://schemas.microsoft.com/office/drawing/2014/main" id="{B9E52009-8520-A04B-9878-0740E76BA96C}"/>
              </a:ext>
            </a:extLst>
          </p:cNvPr>
          <p:cNvSpPr>
            <a:spLocks noChangeArrowheads="1"/>
          </p:cNvSpPr>
          <p:nvPr/>
        </p:nvSpPr>
        <p:spPr bwMode="auto">
          <a:xfrm>
            <a:off x="5346700" y="3449638"/>
            <a:ext cx="57150" cy="4762"/>
          </a:xfrm>
          <a:prstGeom prst="rect">
            <a:avLst/>
          </a:prstGeom>
          <a:solidFill>
            <a:srgbClr val="E0E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0" name="Rectangle 245">
            <a:extLst>
              <a:ext uri="{FF2B5EF4-FFF2-40B4-BE49-F238E27FC236}">
                <a16:creationId xmlns:a16="http://schemas.microsoft.com/office/drawing/2014/main" id="{2A4D77AB-D110-5441-915B-666255C7E73A}"/>
              </a:ext>
            </a:extLst>
          </p:cNvPr>
          <p:cNvSpPr>
            <a:spLocks noChangeArrowheads="1"/>
          </p:cNvSpPr>
          <p:nvPr/>
        </p:nvSpPr>
        <p:spPr bwMode="auto">
          <a:xfrm>
            <a:off x="5346700" y="3443288"/>
            <a:ext cx="57150" cy="3175"/>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1" name="Rectangle 246">
            <a:extLst>
              <a:ext uri="{FF2B5EF4-FFF2-40B4-BE49-F238E27FC236}">
                <a16:creationId xmlns:a16="http://schemas.microsoft.com/office/drawing/2014/main" id="{2B1C3C6E-7025-A046-829E-F8100657D3C3}"/>
              </a:ext>
            </a:extLst>
          </p:cNvPr>
          <p:cNvSpPr>
            <a:spLocks noChangeArrowheads="1"/>
          </p:cNvSpPr>
          <p:nvPr/>
        </p:nvSpPr>
        <p:spPr bwMode="auto">
          <a:xfrm>
            <a:off x="5346700" y="3440113"/>
            <a:ext cx="57150" cy="3175"/>
          </a:xfrm>
          <a:prstGeom prst="rect">
            <a:avLst/>
          </a:prstGeom>
          <a:solidFill>
            <a:srgbClr val="E5E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2" name="Rectangle 247">
            <a:extLst>
              <a:ext uri="{FF2B5EF4-FFF2-40B4-BE49-F238E27FC236}">
                <a16:creationId xmlns:a16="http://schemas.microsoft.com/office/drawing/2014/main" id="{08D404FF-D62C-4F42-8F74-551CAB849E73}"/>
              </a:ext>
            </a:extLst>
          </p:cNvPr>
          <p:cNvSpPr>
            <a:spLocks noChangeArrowheads="1"/>
          </p:cNvSpPr>
          <p:nvPr/>
        </p:nvSpPr>
        <p:spPr bwMode="auto">
          <a:xfrm>
            <a:off x="5346700" y="3436938"/>
            <a:ext cx="57150" cy="3175"/>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3" name="Rectangle 249">
            <a:extLst>
              <a:ext uri="{FF2B5EF4-FFF2-40B4-BE49-F238E27FC236}">
                <a16:creationId xmlns:a16="http://schemas.microsoft.com/office/drawing/2014/main" id="{CE3A0F56-FA4D-A14D-B82D-B1D03258923E}"/>
              </a:ext>
            </a:extLst>
          </p:cNvPr>
          <p:cNvSpPr>
            <a:spLocks noChangeArrowheads="1"/>
          </p:cNvSpPr>
          <p:nvPr/>
        </p:nvSpPr>
        <p:spPr bwMode="auto">
          <a:xfrm>
            <a:off x="5346700" y="3429000"/>
            <a:ext cx="57150" cy="3175"/>
          </a:xfrm>
          <a:prstGeom prst="rect">
            <a:avLst/>
          </a:prstGeom>
          <a:solidFill>
            <a:srgbClr val="EAE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4" name="Rectangle 250">
            <a:extLst>
              <a:ext uri="{FF2B5EF4-FFF2-40B4-BE49-F238E27FC236}">
                <a16:creationId xmlns:a16="http://schemas.microsoft.com/office/drawing/2014/main" id="{3FBEA35C-4FA3-154E-B986-47D94526FED8}"/>
              </a:ext>
            </a:extLst>
          </p:cNvPr>
          <p:cNvSpPr>
            <a:spLocks noChangeArrowheads="1"/>
          </p:cNvSpPr>
          <p:nvPr/>
        </p:nvSpPr>
        <p:spPr bwMode="auto">
          <a:xfrm>
            <a:off x="5346700" y="3425825"/>
            <a:ext cx="57150" cy="3175"/>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5" name="Rectangle 251">
            <a:extLst>
              <a:ext uri="{FF2B5EF4-FFF2-40B4-BE49-F238E27FC236}">
                <a16:creationId xmlns:a16="http://schemas.microsoft.com/office/drawing/2014/main" id="{0982C5CE-98FA-6E41-AEB2-9E00148635E3}"/>
              </a:ext>
            </a:extLst>
          </p:cNvPr>
          <p:cNvSpPr>
            <a:spLocks noChangeArrowheads="1"/>
          </p:cNvSpPr>
          <p:nvPr/>
        </p:nvSpPr>
        <p:spPr bwMode="auto">
          <a:xfrm>
            <a:off x="5346700" y="3422650"/>
            <a:ext cx="57150" cy="3175"/>
          </a:xfrm>
          <a:prstGeom prst="rect">
            <a:avLst/>
          </a:prstGeom>
          <a:solidFill>
            <a:srgbClr val="EDED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6" name="Rectangle 253">
            <a:extLst>
              <a:ext uri="{FF2B5EF4-FFF2-40B4-BE49-F238E27FC236}">
                <a16:creationId xmlns:a16="http://schemas.microsoft.com/office/drawing/2014/main" id="{9102AB24-ADCE-E841-BBB2-B73B8C9A65A1}"/>
              </a:ext>
            </a:extLst>
          </p:cNvPr>
          <p:cNvSpPr>
            <a:spLocks noChangeArrowheads="1"/>
          </p:cNvSpPr>
          <p:nvPr/>
        </p:nvSpPr>
        <p:spPr bwMode="auto">
          <a:xfrm>
            <a:off x="5346700" y="3414713"/>
            <a:ext cx="57150" cy="4762"/>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7" name="Rectangle 254">
            <a:extLst>
              <a:ext uri="{FF2B5EF4-FFF2-40B4-BE49-F238E27FC236}">
                <a16:creationId xmlns:a16="http://schemas.microsoft.com/office/drawing/2014/main" id="{C29DCA66-56F9-EA42-9861-4B3FF5EC268F}"/>
              </a:ext>
            </a:extLst>
          </p:cNvPr>
          <p:cNvSpPr>
            <a:spLocks noChangeArrowheads="1"/>
          </p:cNvSpPr>
          <p:nvPr/>
        </p:nvSpPr>
        <p:spPr bwMode="auto">
          <a:xfrm>
            <a:off x="5346700" y="3413125"/>
            <a:ext cx="57150" cy="1588"/>
          </a:xfrm>
          <a:prstGeom prst="rect">
            <a:avLst/>
          </a:prstGeom>
          <a:solidFill>
            <a:srgbClr val="F1F1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8" name="Rectangle 256">
            <a:extLst>
              <a:ext uri="{FF2B5EF4-FFF2-40B4-BE49-F238E27FC236}">
                <a16:creationId xmlns:a16="http://schemas.microsoft.com/office/drawing/2014/main" id="{652CAC2B-1C12-D844-8295-C107D3D90ADE}"/>
              </a:ext>
            </a:extLst>
          </p:cNvPr>
          <p:cNvSpPr>
            <a:spLocks noChangeArrowheads="1"/>
          </p:cNvSpPr>
          <p:nvPr/>
        </p:nvSpPr>
        <p:spPr bwMode="auto">
          <a:xfrm>
            <a:off x="5346700" y="3405188"/>
            <a:ext cx="57150" cy="3175"/>
          </a:xfrm>
          <a:prstGeom prst="rect">
            <a:avLst/>
          </a:prstGeom>
          <a:solidFill>
            <a:srgbClr val="F4F4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39" name="Rectangle 257">
            <a:extLst>
              <a:ext uri="{FF2B5EF4-FFF2-40B4-BE49-F238E27FC236}">
                <a16:creationId xmlns:a16="http://schemas.microsoft.com/office/drawing/2014/main" id="{18E045C2-2E7E-4C41-855E-A534CFDAF115}"/>
              </a:ext>
            </a:extLst>
          </p:cNvPr>
          <p:cNvSpPr>
            <a:spLocks noChangeArrowheads="1"/>
          </p:cNvSpPr>
          <p:nvPr/>
        </p:nvSpPr>
        <p:spPr bwMode="auto">
          <a:xfrm>
            <a:off x="5346700" y="3402013"/>
            <a:ext cx="57150" cy="3175"/>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0" name="Rectangle 258">
            <a:extLst>
              <a:ext uri="{FF2B5EF4-FFF2-40B4-BE49-F238E27FC236}">
                <a16:creationId xmlns:a16="http://schemas.microsoft.com/office/drawing/2014/main" id="{507CEB71-52CD-0144-B25F-A8DF76E6FCA9}"/>
              </a:ext>
            </a:extLst>
          </p:cNvPr>
          <p:cNvSpPr>
            <a:spLocks noChangeArrowheads="1"/>
          </p:cNvSpPr>
          <p:nvPr/>
        </p:nvSpPr>
        <p:spPr bwMode="auto">
          <a:xfrm>
            <a:off x="5346700" y="3398838"/>
            <a:ext cx="57150" cy="3175"/>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1" name="Rectangle 260">
            <a:extLst>
              <a:ext uri="{FF2B5EF4-FFF2-40B4-BE49-F238E27FC236}">
                <a16:creationId xmlns:a16="http://schemas.microsoft.com/office/drawing/2014/main" id="{6D6BC7A2-AD9A-5642-B318-9BA4FF6E5755}"/>
              </a:ext>
            </a:extLst>
          </p:cNvPr>
          <p:cNvSpPr>
            <a:spLocks noChangeArrowheads="1"/>
          </p:cNvSpPr>
          <p:nvPr/>
        </p:nvSpPr>
        <p:spPr bwMode="auto">
          <a:xfrm>
            <a:off x="5346700" y="3390900"/>
            <a:ext cx="57150" cy="3175"/>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2" name="Rectangle 261">
            <a:extLst>
              <a:ext uri="{FF2B5EF4-FFF2-40B4-BE49-F238E27FC236}">
                <a16:creationId xmlns:a16="http://schemas.microsoft.com/office/drawing/2014/main" id="{D880D282-04A0-3A4D-8B2E-08186A72F25B}"/>
              </a:ext>
            </a:extLst>
          </p:cNvPr>
          <p:cNvSpPr>
            <a:spLocks noChangeArrowheads="1"/>
          </p:cNvSpPr>
          <p:nvPr/>
        </p:nvSpPr>
        <p:spPr bwMode="auto">
          <a:xfrm>
            <a:off x="5346700" y="3387725"/>
            <a:ext cx="57150" cy="3175"/>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3" name="Rectangle 262">
            <a:extLst>
              <a:ext uri="{FF2B5EF4-FFF2-40B4-BE49-F238E27FC236}">
                <a16:creationId xmlns:a16="http://schemas.microsoft.com/office/drawing/2014/main" id="{19B55410-BFDA-E540-A6DC-0E3BADD0E542}"/>
              </a:ext>
            </a:extLst>
          </p:cNvPr>
          <p:cNvSpPr>
            <a:spLocks noChangeArrowheads="1"/>
          </p:cNvSpPr>
          <p:nvPr/>
        </p:nvSpPr>
        <p:spPr bwMode="auto">
          <a:xfrm>
            <a:off x="5346700" y="3384550"/>
            <a:ext cx="57150" cy="3175"/>
          </a:xfrm>
          <a:prstGeom prst="rect">
            <a:avLst/>
          </a:prstGeom>
          <a:solidFill>
            <a:srgbClr val="FDF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4" name="Rectangle 265">
            <a:extLst>
              <a:ext uri="{FF2B5EF4-FFF2-40B4-BE49-F238E27FC236}">
                <a16:creationId xmlns:a16="http://schemas.microsoft.com/office/drawing/2014/main" id="{F7D89D4A-D20B-1945-BD0C-80531F7D49BA}"/>
              </a:ext>
            </a:extLst>
          </p:cNvPr>
          <p:cNvSpPr>
            <a:spLocks noChangeArrowheads="1"/>
          </p:cNvSpPr>
          <p:nvPr/>
        </p:nvSpPr>
        <p:spPr bwMode="auto">
          <a:xfrm>
            <a:off x="5346700" y="3557588"/>
            <a:ext cx="57150" cy="3175"/>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5" name="Rectangle 266">
            <a:extLst>
              <a:ext uri="{FF2B5EF4-FFF2-40B4-BE49-F238E27FC236}">
                <a16:creationId xmlns:a16="http://schemas.microsoft.com/office/drawing/2014/main" id="{3FD74035-9E37-E14C-9A66-5E975CA8B31D}"/>
              </a:ext>
            </a:extLst>
          </p:cNvPr>
          <p:cNvSpPr>
            <a:spLocks noChangeArrowheads="1"/>
          </p:cNvSpPr>
          <p:nvPr/>
        </p:nvSpPr>
        <p:spPr bwMode="auto">
          <a:xfrm>
            <a:off x="5346700" y="3554413"/>
            <a:ext cx="57150" cy="3175"/>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6" name="Rectangle 268">
            <a:extLst>
              <a:ext uri="{FF2B5EF4-FFF2-40B4-BE49-F238E27FC236}">
                <a16:creationId xmlns:a16="http://schemas.microsoft.com/office/drawing/2014/main" id="{524CFB4D-669E-3E43-9B78-BC815A825DE3}"/>
              </a:ext>
            </a:extLst>
          </p:cNvPr>
          <p:cNvSpPr>
            <a:spLocks noChangeArrowheads="1"/>
          </p:cNvSpPr>
          <p:nvPr/>
        </p:nvSpPr>
        <p:spPr bwMode="auto">
          <a:xfrm>
            <a:off x="5346700" y="3548063"/>
            <a:ext cx="57150" cy="1587"/>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7" name="Rectangle 269">
            <a:extLst>
              <a:ext uri="{FF2B5EF4-FFF2-40B4-BE49-F238E27FC236}">
                <a16:creationId xmlns:a16="http://schemas.microsoft.com/office/drawing/2014/main" id="{CE833C96-9BDA-1C42-AD2E-0FBF9DA1F108}"/>
              </a:ext>
            </a:extLst>
          </p:cNvPr>
          <p:cNvSpPr>
            <a:spLocks noChangeArrowheads="1"/>
          </p:cNvSpPr>
          <p:nvPr/>
        </p:nvSpPr>
        <p:spPr bwMode="auto">
          <a:xfrm>
            <a:off x="5346700" y="3543300"/>
            <a:ext cx="57150" cy="4763"/>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8" name="Rectangle 270">
            <a:extLst>
              <a:ext uri="{FF2B5EF4-FFF2-40B4-BE49-F238E27FC236}">
                <a16:creationId xmlns:a16="http://schemas.microsoft.com/office/drawing/2014/main" id="{4DA4414E-9DCE-3342-9723-79A4857EE31F}"/>
              </a:ext>
            </a:extLst>
          </p:cNvPr>
          <p:cNvSpPr>
            <a:spLocks noChangeArrowheads="1"/>
          </p:cNvSpPr>
          <p:nvPr/>
        </p:nvSpPr>
        <p:spPr bwMode="auto">
          <a:xfrm>
            <a:off x="5346700" y="3540125"/>
            <a:ext cx="57150" cy="3175"/>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49" name="Rectangle 272">
            <a:extLst>
              <a:ext uri="{FF2B5EF4-FFF2-40B4-BE49-F238E27FC236}">
                <a16:creationId xmlns:a16="http://schemas.microsoft.com/office/drawing/2014/main" id="{33E12778-7E07-3D44-87CF-19153960AAA9}"/>
              </a:ext>
            </a:extLst>
          </p:cNvPr>
          <p:cNvSpPr>
            <a:spLocks noChangeArrowheads="1"/>
          </p:cNvSpPr>
          <p:nvPr/>
        </p:nvSpPr>
        <p:spPr bwMode="auto">
          <a:xfrm>
            <a:off x="5346700" y="3533775"/>
            <a:ext cx="57150" cy="3175"/>
          </a:xfrm>
          <a:prstGeom prst="rect">
            <a:avLst/>
          </a:prstGeom>
          <a:solidFill>
            <a:srgbClr val="BCBC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0" name="Rectangle 273">
            <a:extLst>
              <a:ext uri="{FF2B5EF4-FFF2-40B4-BE49-F238E27FC236}">
                <a16:creationId xmlns:a16="http://schemas.microsoft.com/office/drawing/2014/main" id="{D34D9E2C-BDC2-EB44-BA1F-9F862ED2AB12}"/>
              </a:ext>
            </a:extLst>
          </p:cNvPr>
          <p:cNvSpPr>
            <a:spLocks noChangeArrowheads="1"/>
          </p:cNvSpPr>
          <p:nvPr/>
        </p:nvSpPr>
        <p:spPr bwMode="auto">
          <a:xfrm>
            <a:off x="5346700" y="3529013"/>
            <a:ext cx="57150" cy="4762"/>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1" name="Rectangle 274">
            <a:extLst>
              <a:ext uri="{FF2B5EF4-FFF2-40B4-BE49-F238E27FC236}">
                <a16:creationId xmlns:a16="http://schemas.microsoft.com/office/drawing/2014/main" id="{4EA6BCF4-8509-E440-B804-B65D2DC780B1}"/>
              </a:ext>
            </a:extLst>
          </p:cNvPr>
          <p:cNvSpPr>
            <a:spLocks noChangeArrowheads="1"/>
          </p:cNvSpPr>
          <p:nvPr/>
        </p:nvSpPr>
        <p:spPr bwMode="auto">
          <a:xfrm>
            <a:off x="5346700" y="3525838"/>
            <a:ext cx="57150" cy="3175"/>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2" name="Rectangle 276">
            <a:extLst>
              <a:ext uri="{FF2B5EF4-FFF2-40B4-BE49-F238E27FC236}">
                <a16:creationId xmlns:a16="http://schemas.microsoft.com/office/drawing/2014/main" id="{37429364-8EBC-284C-B031-ED4DDE69B4C1}"/>
              </a:ext>
            </a:extLst>
          </p:cNvPr>
          <p:cNvSpPr>
            <a:spLocks noChangeArrowheads="1"/>
          </p:cNvSpPr>
          <p:nvPr/>
        </p:nvSpPr>
        <p:spPr bwMode="auto">
          <a:xfrm>
            <a:off x="5346700" y="3519488"/>
            <a:ext cx="57150" cy="3175"/>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3" name="Rectangle 277">
            <a:extLst>
              <a:ext uri="{FF2B5EF4-FFF2-40B4-BE49-F238E27FC236}">
                <a16:creationId xmlns:a16="http://schemas.microsoft.com/office/drawing/2014/main" id="{21F99EFA-6372-F24C-A8FE-8688831C0298}"/>
              </a:ext>
            </a:extLst>
          </p:cNvPr>
          <p:cNvSpPr>
            <a:spLocks noChangeArrowheads="1"/>
          </p:cNvSpPr>
          <p:nvPr/>
        </p:nvSpPr>
        <p:spPr bwMode="auto">
          <a:xfrm>
            <a:off x="5346700" y="3516313"/>
            <a:ext cx="57150" cy="3175"/>
          </a:xfrm>
          <a:prstGeom prst="rect">
            <a:avLst/>
          </a:prstGeom>
          <a:solidFill>
            <a:srgbClr val="C3C3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4" name="Rectangle 279">
            <a:extLst>
              <a:ext uri="{FF2B5EF4-FFF2-40B4-BE49-F238E27FC236}">
                <a16:creationId xmlns:a16="http://schemas.microsoft.com/office/drawing/2014/main" id="{1B51B262-E21C-EB40-8C92-78BC6E4F45D6}"/>
              </a:ext>
            </a:extLst>
          </p:cNvPr>
          <p:cNvSpPr>
            <a:spLocks noChangeArrowheads="1"/>
          </p:cNvSpPr>
          <p:nvPr/>
        </p:nvSpPr>
        <p:spPr bwMode="auto">
          <a:xfrm>
            <a:off x="5346700" y="3508375"/>
            <a:ext cx="57150" cy="3175"/>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5" name="Rectangle 280">
            <a:extLst>
              <a:ext uri="{FF2B5EF4-FFF2-40B4-BE49-F238E27FC236}">
                <a16:creationId xmlns:a16="http://schemas.microsoft.com/office/drawing/2014/main" id="{67CD4F12-8005-2C46-8881-AB33A3C490A5}"/>
              </a:ext>
            </a:extLst>
          </p:cNvPr>
          <p:cNvSpPr>
            <a:spLocks noChangeArrowheads="1"/>
          </p:cNvSpPr>
          <p:nvPr/>
        </p:nvSpPr>
        <p:spPr bwMode="auto">
          <a:xfrm>
            <a:off x="5346700" y="3505200"/>
            <a:ext cx="57150" cy="3175"/>
          </a:xfrm>
          <a:prstGeom prst="rect">
            <a:avLst/>
          </a:prstGeom>
          <a:solidFill>
            <a:srgbClr val="C8C8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6" name="Rectangle 281">
            <a:extLst>
              <a:ext uri="{FF2B5EF4-FFF2-40B4-BE49-F238E27FC236}">
                <a16:creationId xmlns:a16="http://schemas.microsoft.com/office/drawing/2014/main" id="{836054AB-CA76-B747-854F-C80A82CF1AAA}"/>
              </a:ext>
            </a:extLst>
          </p:cNvPr>
          <p:cNvSpPr>
            <a:spLocks noChangeArrowheads="1"/>
          </p:cNvSpPr>
          <p:nvPr/>
        </p:nvSpPr>
        <p:spPr bwMode="auto">
          <a:xfrm>
            <a:off x="5346700" y="3502025"/>
            <a:ext cx="57150" cy="3175"/>
          </a:xfrm>
          <a:prstGeom prst="rect">
            <a:avLst/>
          </a:prstGeom>
          <a:solidFill>
            <a:srgbClr val="C9C9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7" name="Rectangle 282">
            <a:extLst>
              <a:ext uri="{FF2B5EF4-FFF2-40B4-BE49-F238E27FC236}">
                <a16:creationId xmlns:a16="http://schemas.microsoft.com/office/drawing/2014/main" id="{26DA83F9-C815-B442-B669-DF0574057F04}"/>
              </a:ext>
            </a:extLst>
          </p:cNvPr>
          <p:cNvSpPr>
            <a:spLocks noChangeArrowheads="1"/>
          </p:cNvSpPr>
          <p:nvPr/>
        </p:nvSpPr>
        <p:spPr bwMode="auto">
          <a:xfrm>
            <a:off x="5346700" y="3498850"/>
            <a:ext cx="57150" cy="3175"/>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8" name="Rectangle 284">
            <a:extLst>
              <a:ext uri="{FF2B5EF4-FFF2-40B4-BE49-F238E27FC236}">
                <a16:creationId xmlns:a16="http://schemas.microsoft.com/office/drawing/2014/main" id="{6DC5A58C-BABC-9B43-99E0-046609398967}"/>
              </a:ext>
            </a:extLst>
          </p:cNvPr>
          <p:cNvSpPr>
            <a:spLocks noChangeArrowheads="1"/>
          </p:cNvSpPr>
          <p:nvPr/>
        </p:nvSpPr>
        <p:spPr bwMode="auto">
          <a:xfrm>
            <a:off x="5346700" y="3492500"/>
            <a:ext cx="57150" cy="1588"/>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59" name="Rectangle 285">
            <a:extLst>
              <a:ext uri="{FF2B5EF4-FFF2-40B4-BE49-F238E27FC236}">
                <a16:creationId xmlns:a16="http://schemas.microsoft.com/office/drawing/2014/main" id="{CB103695-04EE-7143-99CF-94BE57D3DDA0}"/>
              </a:ext>
            </a:extLst>
          </p:cNvPr>
          <p:cNvSpPr>
            <a:spLocks noChangeArrowheads="1"/>
          </p:cNvSpPr>
          <p:nvPr/>
        </p:nvSpPr>
        <p:spPr bwMode="auto">
          <a:xfrm>
            <a:off x="5346700" y="3487738"/>
            <a:ext cx="57150" cy="4762"/>
          </a:xfrm>
          <a:prstGeom prst="rect">
            <a:avLst/>
          </a:prstGeom>
          <a:solidFill>
            <a:srgbClr val="D0D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0" name="Rectangle 287">
            <a:extLst>
              <a:ext uri="{FF2B5EF4-FFF2-40B4-BE49-F238E27FC236}">
                <a16:creationId xmlns:a16="http://schemas.microsoft.com/office/drawing/2014/main" id="{2D4DA866-BB8A-EE45-97E1-63F120855C41}"/>
              </a:ext>
            </a:extLst>
          </p:cNvPr>
          <p:cNvSpPr>
            <a:spLocks noChangeArrowheads="1"/>
          </p:cNvSpPr>
          <p:nvPr/>
        </p:nvSpPr>
        <p:spPr bwMode="auto">
          <a:xfrm>
            <a:off x="5346700" y="3481388"/>
            <a:ext cx="57150" cy="3175"/>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1" name="Rectangle 288">
            <a:extLst>
              <a:ext uri="{FF2B5EF4-FFF2-40B4-BE49-F238E27FC236}">
                <a16:creationId xmlns:a16="http://schemas.microsoft.com/office/drawing/2014/main" id="{EDC67482-A11D-554C-86BF-B441CFA37614}"/>
              </a:ext>
            </a:extLst>
          </p:cNvPr>
          <p:cNvSpPr>
            <a:spLocks noChangeArrowheads="1"/>
          </p:cNvSpPr>
          <p:nvPr/>
        </p:nvSpPr>
        <p:spPr bwMode="auto">
          <a:xfrm>
            <a:off x="5346700" y="3478213"/>
            <a:ext cx="57150" cy="3175"/>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2" name="Rectangle 289">
            <a:extLst>
              <a:ext uri="{FF2B5EF4-FFF2-40B4-BE49-F238E27FC236}">
                <a16:creationId xmlns:a16="http://schemas.microsoft.com/office/drawing/2014/main" id="{BE76F7CC-DA2F-3F40-9665-D6919495B0DB}"/>
              </a:ext>
            </a:extLst>
          </p:cNvPr>
          <p:cNvSpPr>
            <a:spLocks noChangeArrowheads="1"/>
          </p:cNvSpPr>
          <p:nvPr/>
        </p:nvSpPr>
        <p:spPr bwMode="auto">
          <a:xfrm>
            <a:off x="5346700" y="3475038"/>
            <a:ext cx="57150" cy="3175"/>
          </a:xfrm>
          <a:prstGeom prst="rect">
            <a:avLst/>
          </a:prstGeom>
          <a:solidFill>
            <a:srgbClr val="D6D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3" name="Rectangle 291">
            <a:extLst>
              <a:ext uri="{FF2B5EF4-FFF2-40B4-BE49-F238E27FC236}">
                <a16:creationId xmlns:a16="http://schemas.microsoft.com/office/drawing/2014/main" id="{58EEBBAE-97F5-1D45-B606-DBCA82E4B901}"/>
              </a:ext>
            </a:extLst>
          </p:cNvPr>
          <p:cNvSpPr>
            <a:spLocks noChangeArrowheads="1"/>
          </p:cNvSpPr>
          <p:nvPr/>
        </p:nvSpPr>
        <p:spPr bwMode="auto">
          <a:xfrm>
            <a:off x="5346700" y="3467100"/>
            <a:ext cx="57150" cy="3175"/>
          </a:xfrm>
          <a:prstGeom prst="rect">
            <a:avLst/>
          </a:prstGeom>
          <a:solidFill>
            <a:srgbClr val="D9D9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4" name="Rectangle 292">
            <a:extLst>
              <a:ext uri="{FF2B5EF4-FFF2-40B4-BE49-F238E27FC236}">
                <a16:creationId xmlns:a16="http://schemas.microsoft.com/office/drawing/2014/main" id="{314C5175-29C5-EF4E-987D-A0860C5B875A}"/>
              </a:ext>
            </a:extLst>
          </p:cNvPr>
          <p:cNvSpPr>
            <a:spLocks noChangeArrowheads="1"/>
          </p:cNvSpPr>
          <p:nvPr/>
        </p:nvSpPr>
        <p:spPr bwMode="auto">
          <a:xfrm>
            <a:off x="5346700" y="3463925"/>
            <a:ext cx="57150" cy="3175"/>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5" name="Rectangle 293">
            <a:extLst>
              <a:ext uri="{FF2B5EF4-FFF2-40B4-BE49-F238E27FC236}">
                <a16:creationId xmlns:a16="http://schemas.microsoft.com/office/drawing/2014/main" id="{5F1EF7B9-69E4-8F43-ADE2-96EF673CEA09}"/>
              </a:ext>
            </a:extLst>
          </p:cNvPr>
          <p:cNvSpPr>
            <a:spLocks noChangeArrowheads="1"/>
          </p:cNvSpPr>
          <p:nvPr/>
        </p:nvSpPr>
        <p:spPr bwMode="auto">
          <a:xfrm>
            <a:off x="5346700" y="3460750"/>
            <a:ext cx="57150" cy="3175"/>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6" name="Rectangle 295">
            <a:extLst>
              <a:ext uri="{FF2B5EF4-FFF2-40B4-BE49-F238E27FC236}">
                <a16:creationId xmlns:a16="http://schemas.microsoft.com/office/drawing/2014/main" id="{409AECED-FF14-FE4D-88EF-60B561240689}"/>
              </a:ext>
            </a:extLst>
          </p:cNvPr>
          <p:cNvSpPr>
            <a:spLocks noChangeArrowheads="1"/>
          </p:cNvSpPr>
          <p:nvPr/>
        </p:nvSpPr>
        <p:spPr bwMode="auto">
          <a:xfrm>
            <a:off x="5346700" y="3454400"/>
            <a:ext cx="57150" cy="3175"/>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7" name="Rectangle 296">
            <a:extLst>
              <a:ext uri="{FF2B5EF4-FFF2-40B4-BE49-F238E27FC236}">
                <a16:creationId xmlns:a16="http://schemas.microsoft.com/office/drawing/2014/main" id="{30789DD1-294D-E44E-B60E-8CDAA43B7DD5}"/>
              </a:ext>
            </a:extLst>
          </p:cNvPr>
          <p:cNvSpPr>
            <a:spLocks noChangeArrowheads="1"/>
          </p:cNvSpPr>
          <p:nvPr/>
        </p:nvSpPr>
        <p:spPr bwMode="auto">
          <a:xfrm>
            <a:off x="5346700" y="3449638"/>
            <a:ext cx="57150" cy="4762"/>
          </a:xfrm>
          <a:prstGeom prst="rect">
            <a:avLst/>
          </a:prstGeom>
          <a:solidFill>
            <a:srgbClr val="E0E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8" name="Rectangle 298">
            <a:extLst>
              <a:ext uri="{FF2B5EF4-FFF2-40B4-BE49-F238E27FC236}">
                <a16:creationId xmlns:a16="http://schemas.microsoft.com/office/drawing/2014/main" id="{5255AF38-F779-0846-A82D-ECB69A4BD04B}"/>
              </a:ext>
            </a:extLst>
          </p:cNvPr>
          <p:cNvSpPr>
            <a:spLocks noChangeArrowheads="1"/>
          </p:cNvSpPr>
          <p:nvPr/>
        </p:nvSpPr>
        <p:spPr bwMode="auto">
          <a:xfrm>
            <a:off x="5346700" y="3443288"/>
            <a:ext cx="57150" cy="3175"/>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69" name="Rectangle 299">
            <a:extLst>
              <a:ext uri="{FF2B5EF4-FFF2-40B4-BE49-F238E27FC236}">
                <a16:creationId xmlns:a16="http://schemas.microsoft.com/office/drawing/2014/main" id="{1C124C87-7384-204B-931E-D952AF5A6738}"/>
              </a:ext>
            </a:extLst>
          </p:cNvPr>
          <p:cNvSpPr>
            <a:spLocks noChangeArrowheads="1"/>
          </p:cNvSpPr>
          <p:nvPr/>
        </p:nvSpPr>
        <p:spPr bwMode="auto">
          <a:xfrm>
            <a:off x="5346700" y="3440113"/>
            <a:ext cx="57150" cy="3175"/>
          </a:xfrm>
          <a:prstGeom prst="rect">
            <a:avLst/>
          </a:prstGeom>
          <a:solidFill>
            <a:srgbClr val="E5E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0" name="Rectangle 300">
            <a:extLst>
              <a:ext uri="{FF2B5EF4-FFF2-40B4-BE49-F238E27FC236}">
                <a16:creationId xmlns:a16="http://schemas.microsoft.com/office/drawing/2014/main" id="{2A9BA695-FC84-C341-B54D-C5E236E705F8}"/>
              </a:ext>
            </a:extLst>
          </p:cNvPr>
          <p:cNvSpPr>
            <a:spLocks noChangeArrowheads="1"/>
          </p:cNvSpPr>
          <p:nvPr/>
        </p:nvSpPr>
        <p:spPr bwMode="auto">
          <a:xfrm>
            <a:off x="5346700" y="3436938"/>
            <a:ext cx="57150" cy="3175"/>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1" name="Rectangle 302">
            <a:extLst>
              <a:ext uri="{FF2B5EF4-FFF2-40B4-BE49-F238E27FC236}">
                <a16:creationId xmlns:a16="http://schemas.microsoft.com/office/drawing/2014/main" id="{B9A25AE4-3136-5E41-ABB0-ECD3D83721D1}"/>
              </a:ext>
            </a:extLst>
          </p:cNvPr>
          <p:cNvSpPr>
            <a:spLocks noChangeArrowheads="1"/>
          </p:cNvSpPr>
          <p:nvPr/>
        </p:nvSpPr>
        <p:spPr bwMode="auto">
          <a:xfrm>
            <a:off x="5346700" y="3429000"/>
            <a:ext cx="57150" cy="3175"/>
          </a:xfrm>
          <a:prstGeom prst="rect">
            <a:avLst/>
          </a:prstGeom>
          <a:solidFill>
            <a:srgbClr val="EAE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2" name="Rectangle 303">
            <a:extLst>
              <a:ext uri="{FF2B5EF4-FFF2-40B4-BE49-F238E27FC236}">
                <a16:creationId xmlns:a16="http://schemas.microsoft.com/office/drawing/2014/main" id="{A26737C7-75B3-7F48-A469-E7076A4E27F5}"/>
              </a:ext>
            </a:extLst>
          </p:cNvPr>
          <p:cNvSpPr>
            <a:spLocks noChangeArrowheads="1"/>
          </p:cNvSpPr>
          <p:nvPr/>
        </p:nvSpPr>
        <p:spPr bwMode="auto">
          <a:xfrm>
            <a:off x="5346700" y="3425825"/>
            <a:ext cx="57150" cy="3175"/>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3" name="Rectangle 304">
            <a:extLst>
              <a:ext uri="{FF2B5EF4-FFF2-40B4-BE49-F238E27FC236}">
                <a16:creationId xmlns:a16="http://schemas.microsoft.com/office/drawing/2014/main" id="{3D6A56EB-5034-554C-87A5-9D5D6DAB4CC5}"/>
              </a:ext>
            </a:extLst>
          </p:cNvPr>
          <p:cNvSpPr>
            <a:spLocks noChangeArrowheads="1"/>
          </p:cNvSpPr>
          <p:nvPr/>
        </p:nvSpPr>
        <p:spPr bwMode="auto">
          <a:xfrm>
            <a:off x="5346700" y="3422650"/>
            <a:ext cx="57150" cy="3175"/>
          </a:xfrm>
          <a:prstGeom prst="rect">
            <a:avLst/>
          </a:prstGeom>
          <a:solidFill>
            <a:srgbClr val="EDED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4" name="Rectangle 306">
            <a:extLst>
              <a:ext uri="{FF2B5EF4-FFF2-40B4-BE49-F238E27FC236}">
                <a16:creationId xmlns:a16="http://schemas.microsoft.com/office/drawing/2014/main" id="{847FA429-74E1-614A-8069-DA02ABCD4B93}"/>
              </a:ext>
            </a:extLst>
          </p:cNvPr>
          <p:cNvSpPr>
            <a:spLocks noChangeArrowheads="1"/>
          </p:cNvSpPr>
          <p:nvPr/>
        </p:nvSpPr>
        <p:spPr bwMode="auto">
          <a:xfrm>
            <a:off x="5346700" y="3414713"/>
            <a:ext cx="57150" cy="4762"/>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5" name="Rectangle 307">
            <a:extLst>
              <a:ext uri="{FF2B5EF4-FFF2-40B4-BE49-F238E27FC236}">
                <a16:creationId xmlns:a16="http://schemas.microsoft.com/office/drawing/2014/main" id="{DD4BF7DD-ACFE-2A4A-A071-00CBAAD02C75}"/>
              </a:ext>
            </a:extLst>
          </p:cNvPr>
          <p:cNvSpPr>
            <a:spLocks noChangeArrowheads="1"/>
          </p:cNvSpPr>
          <p:nvPr/>
        </p:nvSpPr>
        <p:spPr bwMode="auto">
          <a:xfrm>
            <a:off x="5346700" y="3413125"/>
            <a:ext cx="57150" cy="1588"/>
          </a:xfrm>
          <a:prstGeom prst="rect">
            <a:avLst/>
          </a:prstGeom>
          <a:solidFill>
            <a:srgbClr val="F1F1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6" name="Rectangle 309">
            <a:extLst>
              <a:ext uri="{FF2B5EF4-FFF2-40B4-BE49-F238E27FC236}">
                <a16:creationId xmlns:a16="http://schemas.microsoft.com/office/drawing/2014/main" id="{D397EF94-01D0-4D4D-A2E9-78C970534B05}"/>
              </a:ext>
            </a:extLst>
          </p:cNvPr>
          <p:cNvSpPr>
            <a:spLocks noChangeArrowheads="1"/>
          </p:cNvSpPr>
          <p:nvPr/>
        </p:nvSpPr>
        <p:spPr bwMode="auto">
          <a:xfrm>
            <a:off x="5346700" y="3405188"/>
            <a:ext cx="57150" cy="3175"/>
          </a:xfrm>
          <a:prstGeom prst="rect">
            <a:avLst/>
          </a:prstGeom>
          <a:solidFill>
            <a:srgbClr val="F4F4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7" name="Rectangle 310">
            <a:extLst>
              <a:ext uri="{FF2B5EF4-FFF2-40B4-BE49-F238E27FC236}">
                <a16:creationId xmlns:a16="http://schemas.microsoft.com/office/drawing/2014/main" id="{AFF5A644-B9EF-FB46-9CDD-E7F073A40037}"/>
              </a:ext>
            </a:extLst>
          </p:cNvPr>
          <p:cNvSpPr>
            <a:spLocks noChangeArrowheads="1"/>
          </p:cNvSpPr>
          <p:nvPr/>
        </p:nvSpPr>
        <p:spPr bwMode="auto">
          <a:xfrm>
            <a:off x="5346700" y="3402013"/>
            <a:ext cx="57150" cy="3175"/>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8" name="Rectangle 311">
            <a:extLst>
              <a:ext uri="{FF2B5EF4-FFF2-40B4-BE49-F238E27FC236}">
                <a16:creationId xmlns:a16="http://schemas.microsoft.com/office/drawing/2014/main" id="{C0072149-DAFA-E54D-BC62-356E39CB544B}"/>
              </a:ext>
            </a:extLst>
          </p:cNvPr>
          <p:cNvSpPr>
            <a:spLocks noChangeArrowheads="1"/>
          </p:cNvSpPr>
          <p:nvPr/>
        </p:nvSpPr>
        <p:spPr bwMode="auto">
          <a:xfrm>
            <a:off x="5346700" y="3398838"/>
            <a:ext cx="57150" cy="3175"/>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79" name="Rectangle 313">
            <a:extLst>
              <a:ext uri="{FF2B5EF4-FFF2-40B4-BE49-F238E27FC236}">
                <a16:creationId xmlns:a16="http://schemas.microsoft.com/office/drawing/2014/main" id="{D7545B83-4BC1-B74C-8E57-EAD2F9ED3849}"/>
              </a:ext>
            </a:extLst>
          </p:cNvPr>
          <p:cNvSpPr>
            <a:spLocks noChangeArrowheads="1"/>
          </p:cNvSpPr>
          <p:nvPr/>
        </p:nvSpPr>
        <p:spPr bwMode="auto">
          <a:xfrm>
            <a:off x="5346700" y="3390900"/>
            <a:ext cx="57150" cy="3175"/>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0" name="Rectangle 314">
            <a:extLst>
              <a:ext uri="{FF2B5EF4-FFF2-40B4-BE49-F238E27FC236}">
                <a16:creationId xmlns:a16="http://schemas.microsoft.com/office/drawing/2014/main" id="{CEA2DBC9-7332-5F43-BB68-66CBE99FED79}"/>
              </a:ext>
            </a:extLst>
          </p:cNvPr>
          <p:cNvSpPr>
            <a:spLocks noChangeArrowheads="1"/>
          </p:cNvSpPr>
          <p:nvPr/>
        </p:nvSpPr>
        <p:spPr bwMode="auto">
          <a:xfrm>
            <a:off x="5346700" y="3387725"/>
            <a:ext cx="57150" cy="3175"/>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1" name="Rectangle 315">
            <a:extLst>
              <a:ext uri="{FF2B5EF4-FFF2-40B4-BE49-F238E27FC236}">
                <a16:creationId xmlns:a16="http://schemas.microsoft.com/office/drawing/2014/main" id="{47036F11-B880-2F48-9D81-D73A410F65BB}"/>
              </a:ext>
            </a:extLst>
          </p:cNvPr>
          <p:cNvSpPr>
            <a:spLocks noChangeArrowheads="1"/>
          </p:cNvSpPr>
          <p:nvPr/>
        </p:nvSpPr>
        <p:spPr bwMode="auto">
          <a:xfrm>
            <a:off x="5346700" y="3384550"/>
            <a:ext cx="57150" cy="3175"/>
          </a:xfrm>
          <a:prstGeom prst="rect">
            <a:avLst/>
          </a:prstGeom>
          <a:solidFill>
            <a:srgbClr val="FDF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2" name="Rectangle 744">
            <a:extLst>
              <a:ext uri="{FF2B5EF4-FFF2-40B4-BE49-F238E27FC236}">
                <a16:creationId xmlns:a16="http://schemas.microsoft.com/office/drawing/2014/main" id="{927C62E1-F9DE-D04C-9ACF-5EEBD66EF74E}"/>
              </a:ext>
            </a:extLst>
          </p:cNvPr>
          <p:cNvSpPr>
            <a:spLocks noChangeArrowheads="1"/>
          </p:cNvSpPr>
          <p:nvPr/>
        </p:nvSpPr>
        <p:spPr bwMode="auto">
          <a:xfrm>
            <a:off x="5426075" y="3422650"/>
            <a:ext cx="55563" cy="3175"/>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3" name="Rectangle 745">
            <a:extLst>
              <a:ext uri="{FF2B5EF4-FFF2-40B4-BE49-F238E27FC236}">
                <a16:creationId xmlns:a16="http://schemas.microsoft.com/office/drawing/2014/main" id="{57AFF035-8AB1-CF47-ABDF-F1F7840B88CF}"/>
              </a:ext>
            </a:extLst>
          </p:cNvPr>
          <p:cNvSpPr>
            <a:spLocks noChangeArrowheads="1"/>
          </p:cNvSpPr>
          <p:nvPr/>
        </p:nvSpPr>
        <p:spPr bwMode="auto">
          <a:xfrm>
            <a:off x="5426075" y="3416300"/>
            <a:ext cx="55563" cy="1588"/>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4" name="Rectangle 746">
            <a:extLst>
              <a:ext uri="{FF2B5EF4-FFF2-40B4-BE49-F238E27FC236}">
                <a16:creationId xmlns:a16="http://schemas.microsoft.com/office/drawing/2014/main" id="{ED01FE71-E890-A54A-9D61-CDD93FC9E180}"/>
              </a:ext>
            </a:extLst>
          </p:cNvPr>
          <p:cNvSpPr>
            <a:spLocks noChangeArrowheads="1"/>
          </p:cNvSpPr>
          <p:nvPr/>
        </p:nvSpPr>
        <p:spPr bwMode="auto">
          <a:xfrm>
            <a:off x="5426075" y="3405188"/>
            <a:ext cx="55563" cy="3175"/>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5" name="Rectangle 747">
            <a:extLst>
              <a:ext uri="{FF2B5EF4-FFF2-40B4-BE49-F238E27FC236}">
                <a16:creationId xmlns:a16="http://schemas.microsoft.com/office/drawing/2014/main" id="{4539B54F-06C1-614F-977E-D51FC737CA2A}"/>
              </a:ext>
            </a:extLst>
          </p:cNvPr>
          <p:cNvSpPr>
            <a:spLocks noChangeArrowheads="1"/>
          </p:cNvSpPr>
          <p:nvPr/>
        </p:nvSpPr>
        <p:spPr bwMode="auto">
          <a:xfrm>
            <a:off x="5426075" y="3397250"/>
            <a:ext cx="55563" cy="4763"/>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6" name="Rectangle 748">
            <a:extLst>
              <a:ext uri="{FF2B5EF4-FFF2-40B4-BE49-F238E27FC236}">
                <a16:creationId xmlns:a16="http://schemas.microsoft.com/office/drawing/2014/main" id="{ED6AD574-5636-6246-A8E9-77A312DAEA8D}"/>
              </a:ext>
            </a:extLst>
          </p:cNvPr>
          <p:cNvSpPr>
            <a:spLocks noChangeArrowheads="1"/>
          </p:cNvSpPr>
          <p:nvPr/>
        </p:nvSpPr>
        <p:spPr bwMode="auto">
          <a:xfrm>
            <a:off x="5426075" y="3387725"/>
            <a:ext cx="55563" cy="3175"/>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7" name="Rectangle 749">
            <a:extLst>
              <a:ext uri="{FF2B5EF4-FFF2-40B4-BE49-F238E27FC236}">
                <a16:creationId xmlns:a16="http://schemas.microsoft.com/office/drawing/2014/main" id="{D8FD7832-FC7E-7D43-BC14-3B78DF7022FC}"/>
              </a:ext>
            </a:extLst>
          </p:cNvPr>
          <p:cNvSpPr>
            <a:spLocks noChangeArrowheads="1"/>
          </p:cNvSpPr>
          <p:nvPr/>
        </p:nvSpPr>
        <p:spPr bwMode="auto">
          <a:xfrm>
            <a:off x="5426075" y="3378200"/>
            <a:ext cx="55563" cy="3175"/>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8" name="Rectangle 750">
            <a:extLst>
              <a:ext uri="{FF2B5EF4-FFF2-40B4-BE49-F238E27FC236}">
                <a16:creationId xmlns:a16="http://schemas.microsoft.com/office/drawing/2014/main" id="{8C4A748D-1662-FB42-BA6D-F2AA9C5D558C}"/>
              </a:ext>
            </a:extLst>
          </p:cNvPr>
          <p:cNvSpPr>
            <a:spLocks noChangeArrowheads="1"/>
          </p:cNvSpPr>
          <p:nvPr/>
        </p:nvSpPr>
        <p:spPr bwMode="auto">
          <a:xfrm>
            <a:off x="5426075" y="3371850"/>
            <a:ext cx="55563" cy="3175"/>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89" name="Rectangle 751">
            <a:extLst>
              <a:ext uri="{FF2B5EF4-FFF2-40B4-BE49-F238E27FC236}">
                <a16:creationId xmlns:a16="http://schemas.microsoft.com/office/drawing/2014/main" id="{D94705BF-D5E4-9040-9457-E8B92BA9C3DF}"/>
              </a:ext>
            </a:extLst>
          </p:cNvPr>
          <p:cNvSpPr>
            <a:spLocks noChangeArrowheads="1"/>
          </p:cNvSpPr>
          <p:nvPr/>
        </p:nvSpPr>
        <p:spPr bwMode="auto">
          <a:xfrm>
            <a:off x="5426075" y="3362325"/>
            <a:ext cx="55563" cy="1588"/>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0" name="Rectangle 752">
            <a:extLst>
              <a:ext uri="{FF2B5EF4-FFF2-40B4-BE49-F238E27FC236}">
                <a16:creationId xmlns:a16="http://schemas.microsoft.com/office/drawing/2014/main" id="{5BCE1530-3E40-AC44-BFB0-0F1654416452}"/>
              </a:ext>
            </a:extLst>
          </p:cNvPr>
          <p:cNvSpPr>
            <a:spLocks noChangeArrowheads="1"/>
          </p:cNvSpPr>
          <p:nvPr/>
        </p:nvSpPr>
        <p:spPr bwMode="auto">
          <a:xfrm>
            <a:off x="5426075" y="3351213"/>
            <a:ext cx="55563" cy="3175"/>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1" name="Rectangle 754">
            <a:extLst>
              <a:ext uri="{FF2B5EF4-FFF2-40B4-BE49-F238E27FC236}">
                <a16:creationId xmlns:a16="http://schemas.microsoft.com/office/drawing/2014/main" id="{5481DEA3-F4D5-D647-A945-59DA16696319}"/>
              </a:ext>
            </a:extLst>
          </p:cNvPr>
          <p:cNvSpPr>
            <a:spLocks noChangeArrowheads="1"/>
          </p:cNvSpPr>
          <p:nvPr/>
        </p:nvSpPr>
        <p:spPr bwMode="auto">
          <a:xfrm>
            <a:off x="5426075" y="3333750"/>
            <a:ext cx="55563" cy="3175"/>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2" name="Rectangle 755">
            <a:extLst>
              <a:ext uri="{FF2B5EF4-FFF2-40B4-BE49-F238E27FC236}">
                <a16:creationId xmlns:a16="http://schemas.microsoft.com/office/drawing/2014/main" id="{67F60636-2B85-2345-B2A9-B2C3535C28E5}"/>
              </a:ext>
            </a:extLst>
          </p:cNvPr>
          <p:cNvSpPr>
            <a:spLocks noChangeArrowheads="1"/>
          </p:cNvSpPr>
          <p:nvPr/>
        </p:nvSpPr>
        <p:spPr bwMode="auto">
          <a:xfrm>
            <a:off x="5426075" y="3324225"/>
            <a:ext cx="55563" cy="3175"/>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3" name="Rectangle 757">
            <a:extLst>
              <a:ext uri="{FF2B5EF4-FFF2-40B4-BE49-F238E27FC236}">
                <a16:creationId xmlns:a16="http://schemas.microsoft.com/office/drawing/2014/main" id="{BB2E7560-905D-C947-BB62-843B7F2F9854}"/>
              </a:ext>
            </a:extLst>
          </p:cNvPr>
          <p:cNvSpPr>
            <a:spLocks noChangeArrowheads="1"/>
          </p:cNvSpPr>
          <p:nvPr/>
        </p:nvSpPr>
        <p:spPr bwMode="auto">
          <a:xfrm>
            <a:off x="5426075" y="3308350"/>
            <a:ext cx="55563" cy="3175"/>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4" name="Rectangle 758">
            <a:extLst>
              <a:ext uri="{FF2B5EF4-FFF2-40B4-BE49-F238E27FC236}">
                <a16:creationId xmlns:a16="http://schemas.microsoft.com/office/drawing/2014/main" id="{08FC7089-A18E-4240-B89E-5837BA0B1CF5}"/>
              </a:ext>
            </a:extLst>
          </p:cNvPr>
          <p:cNvSpPr>
            <a:spLocks noChangeArrowheads="1"/>
          </p:cNvSpPr>
          <p:nvPr/>
        </p:nvSpPr>
        <p:spPr bwMode="auto">
          <a:xfrm>
            <a:off x="5426075" y="3297238"/>
            <a:ext cx="55563" cy="3175"/>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5" name="Rectangle 761">
            <a:extLst>
              <a:ext uri="{FF2B5EF4-FFF2-40B4-BE49-F238E27FC236}">
                <a16:creationId xmlns:a16="http://schemas.microsoft.com/office/drawing/2014/main" id="{CC1B08DD-D500-2141-AB6A-9DD54D0BCC63}"/>
              </a:ext>
            </a:extLst>
          </p:cNvPr>
          <p:cNvSpPr>
            <a:spLocks noChangeArrowheads="1"/>
          </p:cNvSpPr>
          <p:nvPr/>
        </p:nvSpPr>
        <p:spPr bwMode="auto">
          <a:xfrm>
            <a:off x="5426075" y="3270250"/>
            <a:ext cx="55563" cy="3175"/>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6" name="Rectangle 765">
            <a:extLst>
              <a:ext uri="{FF2B5EF4-FFF2-40B4-BE49-F238E27FC236}">
                <a16:creationId xmlns:a16="http://schemas.microsoft.com/office/drawing/2014/main" id="{515A8D9D-5713-BD4E-A6B6-47048116B6AE}"/>
              </a:ext>
            </a:extLst>
          </p:cNvPr>
          <p:cNvSpPr>
            <a:spLocks noChangeArrowheads="1"/>
          </p:cNvSpPr>
          <p:nvPr/>
        </p:nvSpPr>
        <p:spPr bwMode="auto">
          <a:xfrm>
            <a:off x="5426075" y="3422650"/>
            <a:ext cx="55563" cy="3175"/>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7" name="Rectangle 766">
            <a:extLst>
              <a:ext uri="{FF2B5EF4-FFF2-40B4-BE49-F238E27FC236}">
                <a16:creationId xmlns:a16="http://schemas.microsoft.com/office/drawing/2014/main" id="{21ABA0B5-D7D9-D04E-B62F-A0B0A917169B}"/>
              </a:ext>
            </a:extLst>
          </p:cNvPr>
          <p:cNvSpPr>
            <a:spLocks noChangeArrowheads="1"/>
          </p:cNvSpPr>
          <p:nvPr/>
        </p:nvSpPr>
        <p:spPr bwMode="auto">
          <a:xfrm>
            <a:off x="5426075" y="3416300"/>
            <a:ext cx="55563" cy="1588"/>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8" name="Rectangle 767">
            <a:extLst>
              <a:ext uri="{FF2B5EF4-FFF2-40B4-BE49-F238E27FC236}">
                <a16:creationId xmlns:a16="http://schemas.microsoft.com/office/drawing/2014/main" id="{86A27E06-AAFC-814D-B6EF-54AD818832E5}"/>
              </a:ext>
            </a:extLst>
          </p:cNvPr>
          <p:cNvSpPr>
            <a:spLocks noChangeArrowheads="1"/>
          </p:cNvSpPr>
          <p:nvPr/>
        </p:nvSpPr>
        <p:spPr bwMode="auto">
          <a:xfrm>
            <a:off x="5426075" y="3405188"/>
            <a:ext cx="55563" cy="3175"/>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799" name="Rectangle 768">
            <a:extLst>
              <a:ext uri="{FF2B5EF4-FFF2-40B4-BE49-F238E27FC236}">
                <a16:creationId xmlns:a16="http://schemas.microsoft.com/office/drawing/2014/main" id="{753E2250-DDCC-054F-A942-8D319E945DE4}"/>
              </a:ext>
            </a:extLst>
          </p:cNvPr>
          <p:cNvSpPr>
            <a:spLocks noChangeArrowheads="1"/>
          </p:cNvSpPr>
          <p:nvPr/>
        </p:nvSpPr>
        <p:spPr bwMode="auto">
          <a:xfrm>
            <a:off x="5426075" y="3397250"/>
            <a:ext cx="55563" cy="4763"/>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0" name="Rectangle 769">
            <a:extLst>
              <a:ext uri="{FF2B5EF4-FFF2-40B4-BE49-F238E27FC236}">
                <a16:creationId xmlns:a16="http://schemas.microsoft.com/office/drawing/2014/main" id="{DB501FE5-2E23-7845-9472-5E0A1188E46E}"/>
              </a:ext>
            </a:extLst>
          </p:cNvPr>
          <p:cNvSpPr>
            <a:spLocks noChangeArrowheads="1"/>
          </p:cNvSpPr>
          <p:nvPr/>
        </p:nvSpPr>
        <p:spPr bwMode="auto">
          <a:xfrm>
            <a:off x="5426075" y="3387725"/>
            <a:ext cx="55563" cy="3175"/>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1" name="Rectangle 770">
            <a:extLst>
              <a:ext uri="{FF2B5EF4-FFF2-40B4-BE49-F238E27FC236}">
                <a16:creationId xmlns:a16="http://schemas.microsoft.com/office/drawing/2014/main" id="{40830197-D550-4E4A-93DF-3F2A90C4186B}"/>
              </a:ext>
            </a:extLst>
          </p:cNvPr>
          <p:cNvSpPr>
            <a:spLocks noChangeArrowheads="1"/>
          </p:cNvSpPr>
          <p:nvPr/>
        </p:nvSpPr>
        <p:spPr bwMode="auto">
          <a:xfrm>
            <a:off x="5426075" y="3378200"/>
            <a:ext cx="55563" cy="3175"/>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2" name="Rectangle 771">
            <a:extLst>
              <a:ext uri="{FF2B5EF4-FFF2-40B4-BE49-F238E27FC236}">
                <a16:creationId xmlns:a16="http://schemas.microsoft.com/office/drawing/2014/main" id="{CB1B0E1B-D036-2349-9500-E005157CF8E1}"/>
              </a:ext>
            </a:extLst>
          </p:cNvPr>
          <p:cNvSpPr>
            <a:spLocks noChangeArrowheads="1"/>
          </p:cNvSpPr>
          <p:nvPr/>
        </p:nvSpPr>
        <p:spPr bwMode="auto">
          <a:xfrm>
            <a:off x="5426075" y="3371850"/>
            <a:ext cx="55563" cy="3175"/>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3" name="Rectangle 772">
            <a:extLst>
              <a:ext uri="{FF2B5EF4-FFF2-40B4-BE49-F238E27FC236}">
                <a16:creationId xmlns:a16="http://schemas.microsoft.com/office/drawing/2014/main" id="{20A51654-2F79-3E49-960B-C454BAD9AC1F}"/>
              </a:ext>
            </a:extLst>
          </p:cNvPr>
          <p:cNvSpPr>
            <a:spLocks noChangeArrowheads="1"/>
          </p:cNvSpPr>
          <p:nvPr/>
        </p:nvSpPr>
        <p:spPr bwMode="auto">
          <a:xfrm>
            <a:off x="5426075" y="3362325"/>
            <a:ext cx="55563" cy="1588"/>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4" name="Rectangle 773">
            <a:extLst>
              <a:ext uri="{FF2B5EF4-FFF2-40B4-BE49-F238E27FC236}">
                <a16:creationId xmlns:a16="http://schemas.microsoft.com/office/drawing/2014/main" id="{3F597EAD-1D6C-6B46-B3E2-3ECB762A2086}"/>
              </a:ext>
            </a:extLst>
          </p:cNvPr>
          <p:cNvSpPr>
            <a:spLocks noChangeArrowheads="1"/>
          </p:cNvSpPr>
          <p:nvPr/>
        </p:nvSpPr>
        <p:spPr bwMode="auto">
          <a:xfrm>
            <a:off x="5426075" y="3351213"/>
            <a:ext cx="55563" cy="3175"/>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5" name="Rectangle 775">
            <a:extLst>
              <a:ext uri="{FF2B5EF4-FFF2-40B4-BE49-F238E27FC236}">
                <a16:creationId xmlns:a16="http://schemas.microsoft.com/office/drawing/2014/main" id="{226E1677-1D12-9447-932E-26DFD2B08D20}"/>
              </a:ext>
            </a:extLst>
          </p:cNvPr>
          <p:cNvSpPr>
            <a:spLocks noChangeArrowheads="1"/>
          </p:cNvSpPr>
          <p:nvPr/>
        </p:nvSpPr>
        <p:spPr bwMode="auto">
          <a:xfrm>
            <a:off x="5426075" y="3333750"/>
            <a:ext cx="55563" cy="3175"/>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6" name="Rectangle 776">
            <a:extLst>
              <a:ext uri="{FF2B5EF4-FFF2-40B4-BE49-F238E27FC236}">
                <a16:creationId xmlns:a16="http://schemas.microsoft.com/office/drawing/2014/main" id="{B57D154C-9F5F-BD46-BE08-615BFA7DC44C}"/>
              </a:ext>
            </a:extLst>
          </p:cNvPr>
          <p:cNvSpPr>
            <a:spLocks noChangeArrowheads="1"/>
          </p:cNvSpPr>
          <p:nvPr/>
        </p:nvSpPr>
        <p:spPr bwMode="auto">
          <a:xfrm>
            <a:off x="5426075" y="3324225"/>
            <a:ext cx="55563" cy="3175"/>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7" name="Rectangle 778">
            <a:extLst>
              <a:ext uri="{FF2B5EF4-FFF2-40B4-BE49-F238E27FC236}">
                <a16:creationId xmlns:a16="http://schemas.microsoft.com/office/drawing/2014/main" id="{4AAB12A0-BC91-1E4F-9A82-4818E90165B7}"/>
              </a:ext>
            </a:extLst>
          </p:cNvPr>
          <p:cNvSpPr>
            <a:spLocks noChangeArrowheads="1"/>
          </p:cNvSpPr>
          <p:nvPr/>
        </p:nvSpPr>
        <p:spPr bwMode="auto">
          <a:xfrm>
            <a:off x="5426075" y="3308350"/>
            <a:ext cx="55563" cy="3175"/>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8" name="Rectangle 779">
            <a:extLst>
              <a:ext uri="{FF2B5EF4-FFF2-40B4-BE49-F238E27FC236}">
                <a16:creationId xmlns:a16="http://schemas.microsoft.com/office/drawing/2014/main" id="{1577972D-3658-314D-9317-3419796363DD}"/>
              </a:ext>
            </a:extLst>
          </p:cNvPr>
          <p:cNvSpPr>
            <a:spLocks noChangeArrowheads="1"/>
          </p:cNvSpPr>
          <p:nvPr/>
        </p:nvSpPr>
        <p:spPr bwMode="auto">
          <a:xfrm>
            <a:off x="5426075" y="3297238"/>
            <a:ext cx="55563" cy="3175"/>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09" name="Rectangle 782">
            <a:extLst>
              <a:ext uri="{FF2B5EF4-FFF2-40B4-BE49-F238E27FC236}">
                <a16:creationId xmlns:a16="http://schemas.microsoft.com/office/drawing/2014/main" id="{873B123A-89F2-BD4B-9D9E-6A1BC94C25F0}"/>
              </a:ext>
            </a:extLst>
          </p:cNvPr>
          <p:cNvSpPr>
            <a:spLocks noChangeArrowheads="1"/>
          </p:cNvSpPr>
          <p:nvPr/>
        </p:nvSpPr>
        <p:spPr bwMode="auto">
          <a:xfrm>
            <a:off x="5426075" y="3270250"/>
            <a:ext cx="55563" cy="3175"/>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grpSp>
        <p:nvGrpSpPr>
          <p:cNvPr id="72810" name="Group 822">
            <a:extLst>
              <a:ext uri="{FF2B5EF4-FFF2-40B4-BE49-F238E27FC236}">
                <a16:creationId xmlns:a16="http://schemas.microsoft.com/office/drawing/2014/main" id="{80CA9982-49CF-8D43-88FC-F120D70D166F}"/>
              </a:ext>
            </a:extLst>
          </p:cNvPr>
          <p:cNvGrpSpPr>
            <a:grpSpLocks/>
          </p:cNvGrpSpPr>
          <p:nvPr/>
        </p:nvGrpSpPr>
        <p:grpSpPr bwMode="auto">
          <a:xfrm>
            <a:off x="1069975" y="5181600"/>
            <a:ext cx="5491163" cy="944563"/>
            <a:chOff x="1058" y="3360"/>
            <a:chExt cx="3459" cy="595"/>
          </a:xfrm>
        </p:grpSpPr>
        <p:sp>
          <p:nvSpPr>
            <p:cNvPr id="73024" name="Rectangle 325">
              <a:extLst>
                <a:ext uri="{FF2B5EF4-FFF2-40B4-BE49-F238E27FC236}">
                  <a16:creationId xmlns:a16="http://schemas.microsoft.com/office/drawing/2014/main" id="{F2179565-C1A7-E440-8A75-185DE2B50F95}"/>
                </a:ext>
              </a:extLst>
            </p:cNvPr>
            <p:cNvSpPr>
              <a:spLocks noChangeArrowheads="1"/>
            </p:cNvSpPr>
            <p:nvPr/>
          </p:nvSpPr>
          <p:spPr bwMode="auto">
            <a:xfrm>
              <a:off x="4320" y="3744"/>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M(z)</a:t>
              </a:r>
              <a:endParaRPr lang="en-US" altLang="en-US"/>
            </a:p>
          </p:txBody>
        </p:sp>
        <p:sp>
          <p:nvSpPr>
            <p:cNvPr id="73025" name="Rectangle 328">
              <a:extLst>
                <a:ext uri="{FF2B5EF4-FFF2-40B4-BE49-F238E27FC236}">
                  <a16:creationId xmlns:a16="http://schemas.microsoft.com/office/drawing/2014/main" id="{43A88C82-F438-1B47-9EAE-066563A94501}"/>
                </a:ext>
              </a:extLst>
            </p:cNvPr>
            <p:cNvSpPr>
              <a:spLocks noChangeArrowheads="1"/>
            </p:cNvSpPr>
            <p:nvPr/>
          </p:nvSpPr>
          <p:spPr bwMode="auto">
            <a:xfrm>
              <a:off x="1953" y="3453"/>
              <a:ext cx="470" cy="251"/>
            </a:xfrm>
            <a:prstGeom prst="rect">
              <a:avLst/>
            </a:prstGeom>
            <a:solidFill>
              <a:srgbClr val="FF956B"/>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3026" name="Rectangle 329">
              <a:extLst>
                <a:ext uri="{FF2B5EF4-FFF2-40B4-BE49-F238E27FC236}">
                  <a16:creationId xmlns:a16="http://schemas.microsoft.com/office/drawing/2014/main" id="{C8B8372D-7761-9F4A-A984-97F8C74C32BC}"/>
                </a:ext>
              </a:extLst>
            </p:cNvPr>
            <p:cNvSpPr>
              <a:spLocks noChangeArrowheads="1"/>
            </p:cNvSpPr>
            <p:nvPr/>
          </p:nvSpPr>
          <p:spPr bwMode="auto">
            <a:xfrm>
              <a:off x="2093" y="3523"/>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G(z)</a:t>
              </a:r>
              <a:endParaRPr lang="en-US" altLang="en-US"/>
            </a:p>
          </p:txBody>
        </p:sp>
        <p:sp>
          <p:nvSpPr>
            <p:cNvPr id="73027" name="Rectangle 330">
              <a:extLst>
                <a:ext uri="{FF2B5EF4-FFF2-40B4-BE49-F238E27FC236}">
                  <a16:creationId xmlns:a16="http://schemas.microsoft.com/office/drawing/2014/main" id="{C9D245AD-39D9-3E48-A1BA-DDC0493E1D0C}"/>
                </a:ext>
              </a:extLst>
            </p:cNvPr>
            <p:cNvSpPr>
              <a:spLocks noChangeArrowheads="1"/>
            </p:cNvSpPr>
            <p:nvPr/>
          </p:nvSpPr>
          <p:spPr bwMode="auto">
            <a:xfrm>
              <a:off x="2859" y="3453"/>
              <a:ext cx="470" cy="251"/>
            </a:xfrm>
            <a:prstGeom prst="rect">
              <a:avLst/>
            </a:prstGeom>
            <a:solidFill>
              <a:srgbClr val="C0C0C0"/>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3028" name="Rectangle 331">
              <a:extLst>
                <a:ext uri="{FF2B5EF4-FFF2-40B4-BE49-F238E27FC236}">
                  <a16:creationId xmlns:a16="http://schemas.microsoft.com/office/drawing/2014/main" id="{C967A602-D8FA-1A4C-949E-5CE8672BC362}"/>
                </a:ext>
              </a:extLst>
            </p:cNvPr>
            <p:cNvSpPr>
              <a:spLocks noChangeArrowheads="1"/>
            </p:cNvSpPr>
            <p:nvPr/>
          </p:nvSpPr>
          <p:spPr bwMode="auto">
            <a:xfrm>
              <a:off x="3001" y="3523"/>
              <a:ext cx="1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N(z)</a:t>
              </a:r>
              <a:endParaRPr lang="en-US" altLang="en-US"/>
            </a:p>
          </p:txBody>
        </p:sp>
        <p:sp>
          <p:nvSpPr>
            <p:cNvPr id="73029" name="Rectangle 332">
              <a:extLst>
                <a:ext uri="{FF2B5EF4-FFF2-40B4-BE49-F238E27FC236}">
                  <a16:creationId xmlns:a16="http://schemas.microsoft.com/office/drawing/2014/main" id="{336F490F-1ADE-8640-A4E9-02019E8307F7}"/>
                </a:ext>
              </a:extLst>
            </p:cNvPr>
            <p:cNvSpPr>
              <a:spLocks noChangeArrowheads="1"/>
            </p:cNvSpPr>
            <p:nvPr/>
          </p:nvSpPr>
          <p:spPr bwMode="auto">
            <a:xfrm>
              <a:off x="3661" y="3453"/>
              <a:ext cx="470" cy="251"/>
            </a:xfrm>
            <a:prstGeom prst="rect">
              <a:avLst/>
            </a:prstGeom>
            <a:solidFill>
              <a:srgbClr val="CD8CFF"/>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3030" name="Rectangle 333">
              <a:extLst>
                <a:ext uri="{FF2B5EF4-FFF2-40B4-BE49-F238E27FC236}">
                  <a16:creationId xmlns:a16="http://schemas.microsoft.com/office/drawing/2014/main" id="{62EB1CAD-932E-4F4F-B7A2-7A42B9D7F79A}"/>
                </a:ext>
              </a:extLst>
            </p:cNvPr>
            <p:cNvSpPr>
              <a:spLocks noChangeArrowheads="1"/>
            </p:cNvSpPr>
            <p:nvPr/>
          </p:nvSpPr>
          <p:spPr bwMode="auto">
            <a:xfrm>
              <a:off x="3812" y="3523"/>
              <a:ext cx="1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S(z)</a:t>
              </a:r>
              <a:endParaRPr lang="en-US" altLang="en-US"/>
            </a:p>
          </p:txBody>
        </p:sp>
        <p:sp>
          <p:nvSpPr>
            <p:cNvPr id="73031" name="Rectangle 336">
              <a:extLst>
                <a:ext uri="{FF2B5EF4-FFF2-40B4-BE49-F238E27FC236}">
                  <a16:creationId xmlns:a16="http://schemas.microsoft.com/office/drawing/2014/main" id="{7D0B7F30-227D-874A-9F56-08A9A5E7B282}"/>
                </a:ext>
              </a:extLst>
            </p:cNvPr>
            <p:cNvSpPr>
              <a:spLocks noChangeArrowheads="1"/>
            </p:cNvSpPr>
            <p:nvPr/>
          </p:nvSpPr>
          <p:spPr bwMode="auto">
            <a:xfrm>
              <a:off x="1959" y="3723"/>
              <a:ext cx="4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Controller</a:t>
              </a:r>
              <a:endParaRPr lang="en-US" altLang="en-US"/>
            </a:p>
          </p:txBody>
        </p:sp>
        <p:sp>
          <p:nvSpPr>
            <p:cNvPr id="73032" name="Rectangle 337">
              <a:extLst>
                <a:ext uri="{FF2B5EF4-FFF2-40B4-BE49-F238E27FC236}">
                  <a16:creationId xmlns:a16="http://schemas.microsoft.com/office/drawing/2014/main" id="{41905374-029C-834D-96DE-6A641C8AD702}"/>
                </a:ext>
              </a:extLst>
            </p:cNvPr>
            <p:cNvSpPr>
              <a:spLocks noChangeArrowheads="1"/>
            </p:cNvSpPr>
            <p:nvPr/>
          </p:nvSpPr>
          <p:spPr bwMode="auto">
            <a:xfrm>
              <a:off x="2955" y="3712"/>
              <a:ext cx="30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Notes </a:t>
              </a:r>
              <a:endParaRPr lang="en-US" altLang="en-US"/>
            </a:p>
          </p:txBody>
        </p:sp>
        <p:sp>
          <p:nvSpPr>
            <p:cNvPr id="73033" name="Rectangle 338">
              <a:extLst>
                <a:ext uri="{FF2B5EF4-FFF2-40B4-BE49-F238E27FC236}">
                  <a16:creationId xmlns:a16="http://schemas.microsoft.com/office/drawing/2014/main" id="{FA903711-35AA-C04E-B3FE-BB4BEDF4CA44}"/>
                </a:ext>
              </a:extLst>
            </p:cNvPr>
            <p:cNvSpPr>
              <a:spLocks noChangeArrowheads="1"/>
            </p:cNvSpPr>
            <p:nvPr/>
          </p:nvSpPr>
          <p:spPr bwMode="auto">
            <a:xfrm>
              <a:off x="2937" y="3830"/>
              <a:ext cx="30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Server</a:t>
              </a:r>
              <a:endParaRPr lang="en-US" altLang="en-US"/>
            </a:p>
          </p:txBody>
        </p:sp>
        <p:sp>
          <p:nvSpPr>
            <p:cNvPr id="73034" name="Rectangle 339">
              <a:extLst>
                <a:ext uri="{FF2B5EF4-FFF2-40B4-BE49-F238E27FC236}">
                  <a16:creationId xmlns:a16="http://schemas.microsoft.com/office/drawing/2014/main" id="{A291FFE4-9F3B-C94F-877B-144C31A2C15F}"/>
                </a:ext>
              </a:extLst>
            </p:cNvPr>
            <p:cNvSpPr>
              <a:spLocks noChangeArrowheads="1"/>
            </p:cNvSpPr>
            <p:nvPr/>
          </p:nvSpPr>
          <p:spPr bwMode="auto">
            <a:xfrm>
              <a:off x="3742" y="3710"/>
              <a:ext cx="3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Sensor</a:t>
              </a:r>
              <a:endParaRPr lang="en-US" altLang="en-US"/>
            </a:p>
          </p:txBody>
        </p:sp>
        <p:sp>
          <p:nvSpPr>
            <p:cNvPr id="73035" name="Rectangle 522">
              <a:extLst>
                <a:ext uri="{FF2B5EF4-FFF2-40B4-BE49-F238E27FC236}">
                  <a16:creationId xmlns:a16="http://schemas.microsoft.com/office/drawing/2014/main" id="{842FC85D-70D3-9A4C-AD2A-8E1B7FD0ECBC}"/>
                </a:ext>
              </a:extLst>
            </p:cNvPr>
            <p:cNvSpPr>
              <a:spLocks noChangeArrowheads="1"/>
            </p:cNvSpPr>
            <p:nvPr/>
          </p:nvSpPr>
          <p:spPr bwMode="auto">
            <a:xfrm>
              <a:off x="1058" y="351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R(z)</a:t>
              </a:r>
              <a:endParaRPr lang="en-US" altLang="en-US"/>
            </a:p>
          </p:txBody>
        </p:sp>
        <p:sp>
          <p:nvSpPr>
            <p:cNvPr id="73036" name="Rectangle 525">
              <a:extLst>
                <a:ext uri="{FF2B5EF4-FFF2-40B4-BE49-F238E27FC236}">
                  <a16:creationId xmlns:a16="http://schemas.microsoft.com/office/drawing/2014/main" id="{8D692E09-E483-0C42-93A9-F0790C15AEAB}"/>
                </a:ext>
              </a:extLst>
            </p:cNvPr>
            <p:cNvSpPr>
              <a:spLocks noChangeArrowheads="1"/>
            </p:cNvSpPr>
            <p:nvPr/>
          </p:nvSpPr>
          <p:spPr bwMode="auto">
            <a:xfrm>
              <a:off x="1344" y="3456"/>
              <a:ext cx="6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a:t>
              </a:r>
              <a:endParaRPr lang="en-US" altLang="en-US"/>
            </a:p>
          </p:txBody>
        </p:sp>
        <p:sp>
          <p:nvSpPr>
            <p:cNvPr id="73037" name="Rectangle 528">
              <a:extLst>
                <a:ext uri="{FF2B5EF4-FFF2-40B4-BE49-F238E27FC236}">
                  <a16:creationId xmlns:a16="http://schemas.microsoft.com/office/drawing/2014/main" id="{89B7EA0B-0204-6642-9FC6-654DADCBF858}"/>
                </a:ext>
              </a:extLst>
            </p:cNvPr>
            <p:cNvSpPr>
              <a:spLocks noChangeArrowheads="1"/>
            </p:cNvSpPr>
            <p:nvPr/>
          </p:nvSpPr>
          <p:spPr bwMode="auto">
            <a:xfrm>
              <a:off x="1632" y="3360"/>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E(z)</a:t>
              </a:r>
              <a:endParaRPr lang="en-US" altLang="en-US"/>
            </a:p>
          </p:txBody>
        </p:sp>
        <p:sp>
          <p:nvSpPr>
            <p:cNvPr id="73038" name="Rectangle 529">
              <a:extLst>
                <a:ext uri="{FF2B5EF4-FFF2-40B4-BE49-F238E27FC236}">
                  <a16:creationId xmlns:a16="http://schemas.microsoft.com/office/drawing/2014/main" id="{8B734983-90E3-8242-834A-8C03D3E7FCFE}"/>
                </a:ext>
              </a:extLst>
            </p:cNvPr>
            <p:cNvSpPr>
              <a:spLocks noChangeArrowheads="1"/>
            </p:cNvSpPr>
            <p:nvPr/>
          </p:nvSpPr>
          <p:spPr bwMode="auto">
            <a:xfrm>
              <a:off x="2463" y="3440"/>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U(z)</a:t>
              </a:r>
              <a:endParaRPr lang="en-US" altLang="en-US"/>
            </a:p>
          </p:txBody>
        </p:sp>
        <p:sp>
          <p:nvSpPr>
            <p:cNvPr id="73039" name="Rectangle 530">
              <a:extLst>
                <a:ext uri="{FF2B5EF4-FFF2-40B4-BE49-F238E27FC236}">
                  <a16:creationId xmlns:a16="http://schemas.microsoft.com/office/drawing/2014/main" id="{A6AB6386-330A-9940-98B4-610665166A4C}"/>
                </a:ext>
              </a:extLst>
            </p:cNvPr>
            <p:cNvSpPr>
              <a:spLocks noChangeArrowheads="1"/>
            </p:cNvSpPr>
            <p:nvPr/>
          </p:nvSpPr>
          <p:spPr bwMode="auto">
            <a:xfrm>
              <a:off x="1632" y="3648"/>
              <a:ext cx="5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900">
                  <a:latin typeface="Arial" panose="020B0604020202020204" pitchFamily="34" charset="0"/>
                </a:rPr>
                <a:t>-</a:t>
              </a:r>
              <a:endParaRPr lang="en-US" altLang="en-US"/>
            </a:p>
          </p:txBody>
        </p:sp>
        <p:sp>
          <p:nvSpPr>
            <p:cNvPr id="73040" name="Rectangle 531">
              <a:extLst>
                <a:ext uri="{FF2B5EF4-FFF2-40B4-BE49-F238E27FC236}">
                  <a16:creationId xmlns:a16="http://schemas.microsoft.com/office/drawing/2014/main" id="{A1BB65F6-7E8B-9D43-9C70-1691BEE0975B}"/>
                </a:ext>
              </a:extLst>
            </p:cNvPr>
            <p:cNvSpPr>
              <a:spLocks noChangeArrowheads="1"/>
            </p:cNvSpPr>
            <p:nvPr/>
          </p:nvSpPr>
          <p:spPr bwMode="auto">
            <a:xfrm>
              <a:off x="3383" y="3439"/>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Q(z)</a:t>
              </a:r>
              <a:endParaRPr lang="en-US" altLang="en-US"/>
            </a:p>
          </p:txBody>
        </p:sp>
        <p:cxnSp>
          <p:nvCxnSpPr>
            <p:cNvPr id="73041" name="AutoShape 792">
              <a:extLst>
                <a:ext uri="{FF2B5EF4-FFF2-40B4-BE49-F238E27FC236}">
                  <a16:creationId xmlns:a16="http://schemas.microsoft.com/office/drawing/2014/main" id="{02FB311A-428E-3E46-9F27-399F1DD51149}"/>
                </a:ext>
              </a:extLst>
            </p:cNvPr>
            <p:cNvCxnSpPr>
              <a:cxnSpLocks noChangeShapeType="1"/>
              <a:stCxn id="73035" idx="3"/>
              <a:endCxn id="73043" idx="2"/>
            </p:cNvCxnSpPr>
            <p:nvPr/>
          </p:nvCxnSpPr>
          <p:spPr bwMode="auto">
            <a:xfrm flipV="1">
              <a:off x="1232" y="3576"/>
              <a:ext cx="256" cy="3"/>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3042" name="AutoShape 794">
              <a:extLst>
                <a:ext uri="{FF2B5EF4-FFF2-40B4-BE49-F238E27FC236}">
                  <a16:creationId xmlns:a16="http://schemas.microsoft.com/office/drawing/2014/main" id="{E137C928-5DB9-E548-B68E-94655F89FAF2}"/>
                </a:ext>
              </a:extLst>
            </p:cNvPr>
            <p:cNvCxnSpPr>
              <a:cxnSpLocks noChangeShapeType="1"/>
              <a:stCxn id="73043" idx="6"/>
              <a:endCxn id="73025" idx="1"/>
            </p:cNvCxnSpPr>
            <p:nvPr/>
          </p:nvCxnSpPr>
          <p:spPr bwMode="auto">
            <a:xfrm>
              <a:off x="1632" y="3576"/>
              <a:ext cx="321" cy="3"/>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73043" name="Oval 795">
              <a:extLst>
                <a:ext uri="{FF2B5EF4-FFF2-40B4-BE49-F238E27FC236}">
                  <a16:creationId xmlns:a16="http://schemas.microsoft.com/office/drawing/2014/main" id="{0C0EAA0D-5050-8742-94A3-D9F939526470}"/>
                </a:ext>
              </a:extLst>
            </p:cNvPr>
            <p:cNvSpPr>
              <a:spLocks noChangeArrowheads="1"/>
            </p:cNvSpPr>
            <p:nvPr/>
          </p:nvSpPr>
          <p:spPr bwMode="auto">
            <a:xfrm>
              <a:off x="1488" y="3504"/>
              <a:ext cx="144" cy="144"/>
            </a:xfrm>
            <a:prstGeom prst="ellipse">
              <a:avLst/>
            </a:prstGeom>
            <a:solidFill>
              <a:schemeClr val="accent2"/>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800">
                  <a:latin typeface="Symbol" pitchFamily="2" charset="2"/>
                </a:rPr>
                <a:t>S</a:t>
              </a:r>
            </a:p>
          </p:txBody>
        </p:sp>
        <p:cxnSp>
          <p:nvCxnSpPr>
            <p:cNvPr id="73044" name="AutoShape 796">
              <a:extLst>
                <a:ext uri="{FF2B5EF4-FFF2-40B4-BE49-F238E27FC236}">
                  <a16:creationId xmlns:a16="http://schemas.microsoft.com/office/drawing/2014/main" id="{963D417F-8A9E-BE4A-BC23-CF0D33EA9629}"/>
                </a:ext>
              </a:extLst>
            </p:cNvPr>
            <p:cNvCxnSpPr>
              <a:cxnSpLocks noChangeShapeType="1"/>
              <a:stCxn id="73025" idx="3"/>
              <a:endCxn id="73027" idx="1"/>
            </p:cNvCxnSpPr>
            <p:nvPr/>
          </p:nvCxnSpPr>
          <p:spPr bwMode="auto">
            <a:xfrm>
              <a:off x="2423" y="3579"/>
              <a:ext cx="436"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3045" name="AutoShape 797">
              <a:extLst>
                <a:ext uri="{FF2B5EF4-FFF2-40B4-BE49-F238E27FC236}">
                  <a16:creationId xmlns:a16="http://schemas.microsoft.com/office/drawing/2014/main" id="{609B04D9-93D3-D746-84ED-77E3D0E4540D}"/>
                </a:ext>
              </a:extLst>
            </p:cNvPr>
            <p:cNvCxnSpPr>
              <a:cxnSpLocks noChangeShapeType="1"/>
              <a:stCxn id="73027" idx="3"/>
              <a:endCxn id="73029" idx="1"/>
            </p:cNvCxnSpPr>
            <p:nvPr/>
          </p:nvCxnSpPr>
          <p:spPr bwMode="auto">
            <a:xfrm>
              <a:off x="3329" y="3579"/>
              <a:ext cx="332"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3046" name="AutoShape 798">
              <a:extLst>
                <a:ext uri="{FF2B5EF4-FFF2-40B4-BE49-F238E27FC236}">
                  <a16:creationId xmlns:a16="http://schemas.microsoft.com/office/drawing/2014/main" id="{4CB87C9D-1612-6F43-926C-CE9189F8DAF0}"/>
                </a:ext>
              </a:extLst>
            </p:cNvPr>
            <p:cNvCxnSpPr>
              <a:cxnSpLocks noChangeShapeType="1"/>
              <a:stCxn id="73029" idx="3"/>
              <a:endCxn id="73043" idx="4"/>
            </p:cNvCxnSpPr>
            <p:nvPr/>
          </p:nvCxnSpPr>
          <p:spPr bwMode="auto">
            <a:xfrm flipH="1">
              <a:off x="1560" y="3579"/>
              <a:ext cx="2571" cy="69"/>
            </a:xfrm>
            <a:prstGeom prst="bentConnector4">
              <a:avLst>
                <a:gd name="adj1" fmla="val -5602"/>
                <a:gd name="adj2" fmla="val 776810"/>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grpSp>
      <p:grpSp>
        <p:nvGrpSpPr>
          <p:cNvPr id="72811" name="Group 819">
            <a:extLst>
              <a:ext uri="{FF2B5EF4-FFF2-40B4-BE49-F238E27FC236}">
                <a16:creationId xmlns:a16="http://schemas.microsoft.com/office/drawing/2014/main" id="{C1C8969C-4F5B-C74D-88A4-DD8A52AE489D}"/>
              </a:ext>
            </a:extLst>
          </p:cNvPr>
          <p:cNvGrpSpPr>
            <a:grpSpLocks/>
          </p:cNvGrpSpPr>
          <p:nvPr/>
        </p:nvGrpSpPr>
        <p:grpSpPr bwMode="auto">
          <a:xfrm>
            <a:off x="1066800" y="1676400"/>
            <a:ext cx="5707063" cy="2230438"/>
            <a:chOff x="1445" y="1152"/>
            <a:chExt cx="3595" cy="1405"/>
          </a:xfrm>
        </p:grpSpPr>
        <p:grpSp>
          <p:nvGrpSpPr>
            <p:cNvPr id="72813" name="Group 537">
              <a:extLst>
                <a:ext uri="{FF2B5EF4-FFF2-40B4-BE49-F238E27FC236}">
                  <a16:creationId xmlns:a16="http://schemas.microsoft.com/office/drawing/2014/main" id="{FC3A6EF7-DF30-4844-BA94-49F02E602408}"/>
                </a:ext>
              </a:extLst>
            </p:cNvPr>
            <p:cNvGrpSpPr>
              <a:grpSpLocks/>
            </p:cNvGrpSpPr>
            <p:nvPr/>
          </p:nvGrpSpPr>
          <p:grpSpPr bwMode="auto">
            <a:xfrm>
              <a:off x="3144" y="1152"/>
              <a:ext cx="297" cy="256"/>
              <a:chOff x="3132" y="1344"/>
              <a:chExt cx="429" cy="369"/>
            </a:xfrm>
          </p:grpSpPr>
          <p:sp>
            <p:nvSpPr>
              <p:cNvPr id="73011" name="Freeform 538">
                <a:extLst>
                  <a:ext uri="{FF2B5EF4-FFF2-40B4-BE49-F238E27FC236}">
                    <a16:creationId xmlns:a16="http://schemas.microsoft.com/office/drawing/2014/main" id="{289C13BB-AFEA-4E4A-A16D-3CAB227D31BE}"/>
                  </a:ext>
                </a:extLst>
              </p:cNvPr>
              <p:cNvSpPr>
                <a:spLocks/>
              </p:cNvSpPr>
              <p:nvPr/>
            </p:nvSpPr>
            <p:spPr bwMode="auto">
              <a:xfrm>
                <a:off x="3132" y="1363"/>
                <a:ext cx="115" cy="244"/>
              </a:xfrm>
              <a:custGeom>
                <a:avLst/>
                <a:gdLst>
                  <a:gd name="T0" fmla="*/ 0 w 231"/>
                  <a:gd name="T1" fmla="*/ 0 h 489"/>
                  <a:gd name="T2" fmla="*/ 0 w 231"/>
                  <a:gd name="T3" fmla="*/ 0 h 489"/>
                  <a:gd name="T4" fmla="*/ 0 w 231"/>
                  <a:gd name="T5" fmla="*/ 0 h 489"/>
                  <a:gd name="T6" fmla="*/ 0 w 231"/>
                  <a:gd name="T7" fmla="*/ 0 h 489"/>
                  <a:gd name="T8" fmla="*/ 0 w 231"/>
                  <a:gd name="T9" fmla="*/ 0 h 489"/>
                  <a:gd name="T10" fmla="*/ 0 w 231"/>
                  <a:gd name="T11" fmla="*/ 0 h 489"/>
                  <a:gd name="T12" fmla="*/ 0 w 231"/>
                  <a:gd name="T13" fmla="*/ 0 h 489"/>
                  <a:gd name="T14" fmla="*/ 0 w 231"/>
                  <a:gd name="T15" fmla="*/ 0 h 489"/>
                  <a:gd name="T16" fmla="*/ 0 w 231"/>
                  <a:gd name="T17" fmla="*/ 0 h 489"/>
                  <a:gd name="T18" fmla="*/ 0 w 231"/>
                  <a:gd name="T19" fmla="*/ 0 h 489"/>
                  <a:gd name="T20" fmla="*/ 0 w 231"/>
                  <a:gd name="T21" fmla="*/ 0 h 489"/>
                  <a:gd name="T22" fmla="*/ 0 w 231"/>
                  <a:gd name="T23" fmla="*/ 0 h 489"/>
                  <a:gd name="T24" fmla="*/ 0 w 231"/>
                  <a:gd name="T25" fmla="*/ 0 h 489"/>
                  <a:gd name="T26" fmla="*/ 0 w 231"/>
                  <a:gd name="T27" fmla="*/ 0 h 489"/>
                  <a:gd name="T28" fmla="*/ 0 w 231"/>
                  <a:gd name="T29" fmla="*/ 0 h 489"/>
                  <a:gd name="T30" fmla="*/ 0 w 231"/>
                  <a:gd name="T31" fmla="*/ 0 h 489"/>
                  <a:gd name="T32" fmla="*/ 0 w 231"/>
                  <a:gd name="T33" fmla="*/ 0 h 489"/>
                  <a:gd name="T34" fmla="*/ 0 w 231"/>
                  <a:gd name="T35" fmla="*/ 0 h 489"/>
                  <a:gd name="T36" fmla="*/ 0 w 231"/>
                  <a:gd name="T37" fmla="*/ 0 h 489"/>
                  <a:gd name="T38" fmla="*/ 0 w 231"/>
                  <a:gd name="T39" fmla="*/ 0 h 489"/>
                  <a:gd name="T40" fmla="*/ 0 w 231"/>
                  <a:gd name="T41" fmla="*/ 0 h 489"/>
                  <a:gd name="T42" fmla="*/ 0 w 231"/>
                  <a:gd name="T43" fmla="*/ 0 h 489"/>
                  <a:gd name="T44" fmla="*/ 0 w 231"/>
                  <a:gd name="T45" fmla="*/ 0 h 489"/>
                  <a:gd name="T46" fmla="*/ 0 w 231"/>
                  <a:gd name="T47" fmla="*/ 0 h 489"/>
                  <a:gd name="T48" fmla="*/ 0 w 231"/>
                  <a:gd name="T49" fmla="*/ 0 h 489"/>
                  <a:gd name="T50" fmla="*/ 0 w 231"/>
                  <a:gd name="T51" fmla="*/ 0 h 489"/>
                  <a:gd name="T52" fmla="*/ 0 w 231"/>
                  <a:gd name="T53" fmla="*/ 0 h 489"/>
                  <a:gd name="T54" fmla="*/ 0 w 231"/>
                  <a:gd name="T55" fmla="*/ 0 h 489"/>
                  <a:gd name="T56" fmla="*/ 0 w 231"/>
                  <a:gd name="T57" fmla="*/ 0 h 489"/>
                  <a:gd name="T58" fmla="*/ 0 w 231"/>
                  <a:gd name="T59" fmla="*/ 0 h 489"/>
                  <a:gd name="T60" fmla="*/ 0 w 231"/>
                  <a:gd name="T61" fmla="*/ 0 h 489"/>
                  <a:gd name="T62" fmla="*/ 0 w 231"/>
                  <a:gd name="T63" fmla="*/ 0 h 489"/>
                  <a:gd name="T64" fmla="*/ 0 w 231"/>
                  <a:gd name="T65" fmla="*/ 0 h 489"/>
                  <a:gd name="T66" fmla="*/ 0 w 231"/>
                  <a:gd name="T67" fmla="*/ 0 h 489"/>
                  <a:gd name="T68" fmla="*/ 0 w 231"/>
                  <a:gd name="T69" fmla="*/ 0 h 489"/>
                  <a:gd name="T70" fmla="*/ 0 w 231"/>
                  <a:gd name="T71" fmla="*/ 0 h 489"/>
                  <a:gd name="T72" fmla="*/ 0 w 231"/>
                  <a:gd name="T73" fmla="*/ 0 h 489"/>
                  <a:gd name="T74" fmla="*/ 0 w 231"/>
                  <a:gd name="T75" fmla="*/ 0 h 489"/>
                  <a:gd name="T76" fmla="*/ 0 w 231"/>
                  <a:gd name="T77" fmla="*/ 0 h 4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489"/>
                  <a:gd name="T119" fmla="*/ 231 w 231"/>
                  <a:gd name="T120" fmla="*/ 489 h 4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489">
                    <a:moveTo>
                      <a:pt x="0" y="489"/>
                    </a:moveTo>
                    <a:lnTo>
                      <a:pt x="7" y="304"/>
                    </a:lnTo>
                    <a:lnTo>
                      <a:pt x="15" y="250"/>
                    </a:lnTo>
                    <a:lnTo>
                      <a:pt x="31" y="226"/>
                    </a:lnTo>
                    <a:lnTo>
                      <a:pt x="54" y="219"/>
                    </a:lnTo>
                    <a:lnTo>
                      <a:pt x="74" y="213"/>
                    </a:lnTo>
                    <a:lnTo>
                      <a:pt x="82" y="194"/>
                    </a:lnTo>
                    <a:lnTo>
                      <a:pt x="85" y="169"/>
                    </a:lnTo>
                    <a:lnTo>
                      <a:pt x="74" y="154"/>
                    </a:lnTo>
                    <a:lnTo>
                      <a:pt x="74" y="142"/>
                    </a:lnTo>
                    <a:lnTo>
                      <a:pt x="69" y="132"/>
                    </a:lnTo>
                    <a:lnTo>
                      <a:pt x="64" y="109"/>
                    </a:lnTo>
                    <a:lnTo>
                      <a:pt x="64" y="107"/>
                    </a:lnTo>
                    <a:lnTo>
                      <a:pt x="61" y="89"/>
                    </a:lnTo>
                    <a:lnTo>
                      <a:pt x="64" y="54"/>
                    </a:lnTo>
                    <a:lnTo>
                      <a:pt x="77" y="36"/>
                    </a:lnTo>
                    <a:lnTo>
                      <a:pt x="89" y="12"/>
                    </a:lnTo>
                    <a:lnTo>
                      <a:pt x="121" y="0"/>
                    </a:lnTo>
                    <a:lnTo>
                      <a:pt x="142" y="19"/>
                    </a:lnTo>
                    <a:lnTo>
                      <a:pt x="151" y="35"/>
                    </a:lnTo>
                    <a:lnTo>
                      <a:pt x="165" y="40"/>
                    </a:lnTo>
                    <a:lnTo>
                      <a:pt x="165" y="60"/>
                    </a:lnTo>
                    <a:lnTo>
                      <a:pt x="166" y="64"/>
                    </a:lnTo>
                    <a:lnTo>
                      <a:pt x="175" y="85"/>
                    </a:lnTo>
                    <a:lnTo>
                      <a:pt x="167" y="109"/>
                    </a:lnTo>
                    <a:lnTo>
                      <a:pt x="167" y="126"/>
                    </a:lnTo>
                    <a:lnTo>
                      <a:pt x="165" y="142"/>
                    </a:lnTo>
                    <a:lnTo>
                      <a:pt x="154" y="150"/>
                    </a:lnTo>
                    <a:lnTo>
                      <a:pt x="154" y="157"/>
                    </a:lnTo>
                    <a:lnTo>
                      <a:pt x="150" y="178"/>
                    </a:lnTo>
                    <a:lnTo>
                      <a:pt x="143" y="194"/>
                    </a:lnTo>
                    <a:lnTo>
                      <a:pt x="158" y="213"/>
                    </a:lnTo>
                    <a:lnTo>
                      <a:pt x="183" y="229"/>
                    </a:lnTo>
                    <a:lnTo>
                      <a:pt x="208" y="247"/>
                    </a:lnTo>
                    <a:lnTo>
                      <a:pt x="222" y="268"/>
                    </a:lnTo>
                    <a:lnTo>
                      <a:pt x="224" y="296"/>
                    </a:lnTo>
                    <a:lnTo>
                      <a:pt x="229" y="343"/>
                    </a:lnTo>
                    <a:lnTo>
                      <a:pt x="231" y="467"/>
                    </a:lnTo>
                    <a:lnTo>
                      <a:pt x="0" y="489"/>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2" name="Freeform 539">
                <a:extLst>
                  <a:ext uri="{FF2B5EF4-FFF2-40B4-BE49-F238E27FC236}">
                    <a16:creationId xmlns:a16="http://schemas.microsoft.com/office/drawing/2014/main" id="{4B8D54C6-D9DE-7B4B-A44C-102BB4EBC288}"/>
                  </a:ext>
                </a:extLst>
              </p:cNvPr>
              <p:cNvSpPr>
                <a:spLocks/>
              </p:cNvSpPr>
              <p:nvPr/>
            </p:nvSpPr>
            <p:spPr bwMode="auto">
              <a:xfrm>
                <a:off x="3218" y="1351"/>
                <a:ext cx="122" cy="230"/>
              </a:xfrm>
              <a:custGeom>
                <a:avLst/>
                <a:gdLst>
                  <a:gd name="T0" fmla="*/ 0 w 246"/>
                  <a:gd name="T1" fmla="*/ 0 h 461"/>
                  <a:gd name="T2" fmla="*/ 0 w 246"/>
                  <a:gd name="T3" fmla="*/ 0 h 461"/>
                  <a:gd name="T4" fmla="*/ 0 w 246"/>
                  <a:gd name="T5" fmla="*/ 0 h 461"/>
                  <a:gd name="T6" fmla="*/ 0 w 246"/>
                  <a:gd name="T7" fmla="*/ 0 h 461"/>
                  <a:gd name="T8" fmla="*/ 0 w 246"/>
                  <a:gd name="T9" fmla="*/ 0 h 461"/>
                  <a:gd name="T10" fmla="*/ 0 w 246"/>
                  <a:gd name="T11" fmla="*/ 0 h 461"/>
                  <a:gd name="T12" fmla="*/ 0 w 246"/>
                  <a:gd name="T13" fmla="*/ 0 h 461"/>
                  <a:gd name="T14" fmla="*/ 0 w 246"/>
                  <a:gd name="T15" fmla="*/ 0 h 461"/>
                  <a:gd name="T16" fmla="*/ 0 w 246"/>
                  <a:gd name="T17" fmla="*/ 0 h 461"/>
                  <a:gd name="T18" fmla="*/ 0 w 246"/>
                  <a:gd name="T19" fmla="*/ 0 h 461"/>
                  <a:gd name="T20" fmla="*/ 0 w 246"/>
                  <a:gd name="T21" fmla="*/ 0 h 461"/>
                  <a:gd name="T22" fmla="*/ 0 w 246"/>
                  <a:gd name="T23" fmla="*/ 0 h 461"/>
                  <a:gd name="T24" fmla="*/ 0 w 246"/>
                  <a:gd name="T25" fmla="*/ 0 h 461"/>
                  <a:gd name="T26" fmla="*/ 0 w 246"/>
                  <a:gd name="T27" fmla="*/ 0 h 461"/>
                  <a:gd name="T28" fmla="*/ 0 w 246"/>
                  <a:gd name="T29" fmla="*/ 0 h 461"/>
                  <a:gd name="T30" fmla="*/ 0 w 246"/>
                  <a:gd name="T31" fmla="*/ 0 h 461"/>
                  <a:gd name="T32" fmla="*/ 0 w 246"/>
                  <a:gd name="T33" fmla="*/ 0 h 461"/>
                  <a:gd name="T34" fmla="*/ 0 w 246"/>
                  <a:gd name="T35" fmla="*/ 0 h 461"/>
                  <a:gd name="T36" fmla="*/ 0 w 246"/>
                  <a:gd name="T37" fmla="*/ 0 h 461"/>
                  <a:gd name="T38" fmla="*/ 0 w 246"/>
                  <a:gd name="T39" fmla="*/ 0 h 461"/>
                  <a:gd name="T40" fmla="*/ 0 w 246"/>
                  <a:gd name="T41" fmla="*/ 0 h 461"/>
                  <a:gd name="T42" fmla="*/ 0 w 246"/>
                  <a:gd name="T43" fmla="*/ 0 h 461"/>
                  <a:gd name="T44" fmla="*/ 0 w 246"/>
                  <a:gd name="T45" fmla="*/ 0 h 461"/>
                  <a:gd name="T46" fmla="*/ 0 w 246"/>
                  <a:gd name="T47" fmla="*/ 0 h 461"/>
                  <a:gd name="T48" fmla="*/ 0 w 246"/>
                  <a:gd name="T49" fmla="*/ 0 h 461"/>
                  <a:gd name="T50" fmla="*/ 0 w 246"/>
                  <a:gd name="T51" fmla="*/ 0 h 461"/>
                  <a:gd name="T52" fmla="*/ 0 w 246"/>
                  <a:gd name="T53" fmla="*/ 0 h 461"/>
                  <a:gd name="T54" fmla="*/ 0 w 246"/>
                  <a:gd name="T55" fmla="*/ 0 h 461"/>
                  <a:gd name="T56" fmla="*/ 0 w 246"/>
                  <a:gd name="T57" fmla="*/ 0 h 461"/>
                  <a:gd name="T58" fmla="*/ 0 w 246"/>
                  <a:gd name="T59" fmla="*/ 0 h 461"/>
                  <a:gd name="T60" fmla="*/ 0 w 246"/>
                  <a:gd name="T61" fmla="*/ 0 h 4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461"/>
                  <a:gd name="T95" fmla="*/ 246 w 246"/>
                  <a:gd name="T96" fmla="*/ 461 h 4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461">
                    <a:moveTo>
                      <a:pt x="4" y="457"/>
                    </a:moveTo>
                    <a:lnTo>
                      <a:pt x="0" y="393"/>
                    </a:lnTo>
                    <a:lnTo>
                      <a:pt x="3" y="317"/>
                    </a:lnTo>
                    <a:lnTo>
                      <a:pt x="10" y="284"/>
                    </a:lnTo>
                    <a:lnTo>
                      <a:pt x="28" y="251"/>
                    </a:lnTo>
                    <a:lnTo>
                      <a:pt x="50" y="235"/>
                    </a:lnTo>
                    <a:lnTo>
                      <a:pt x="42" y="212"/>
                    </a:lnTo>
                    <a:lnTo>
                      <a:pt x="52" y="170"/>
                    </a:lnTo>
                    <a:lnTo>
                      <a:pt x="52" y="118"/>
                    </a:lnTo>
                    <a:lnTo>
                      <a:pt x="47" y="79"/>
                    </a:lnTo>
                    <a:lnTo>
                      <a:pt x="59" y="29"/>
                    </a:lnTo>
                    <a:lnTo>
                      <a:pt x="87" y="0"/>
                    </a:lnTo>
                    <a:lnTo>
                      <a:pt x="95" y="4"/>
                    </a:lnTo>
                    <a:lnTo>
                      <a:pt x="108" y="10"/>
                    </a:lnTo>
                    <a:lnTo>
                      <a:pt x="119" y="8"/>
                    </a:lnTo>
                    <a:lnTo>
                      <a:pt x="145" y="44"/>
                    </a:lnTo>
                    <a:lnTo>
                      <a:pt x="157" y="93"/>
                    </a:lnTo>
                    <a:lnTo>
                      <a:pt x="165" y="146"/>
                    </a:lnTo>
                    <a:lnTo>
                      <a:pt x="166" y="187"/>
                    </a:lnTo>
                    <a:lnTo>
                      <a:pt x="166" y="215"/>
                    </a:lnTo>
                    <a:lnTo>
                      <a:pt x="165" y="227"/>
                    </a:lnTo>
                    <a:lnTo>
                      <a:pt x="181" y="244"/>
                    </a:lnTo>
                    <a:lnTo>
                      <a:pt x="201" y="266"/>
                    </a:lnTo>
                    <a:lnTo>
                      <a:pt x="245" y="346"/>
                    </a:lnTo>
                    <a:lnTo>
                      <a:pt x="242" y="380"/>
                    </a:lnTo>
                    <a:lnTo>
                      <a:pt x="246" y="459"/>
                    </a:lnTo>
                    <a:lnTo>
                      <a:pt x="185" y="459"/>
                    </a:lnTo>
                    <a:lnTo>
                      <a:pt x="153" y="459"/>
                    </a:lnTo>
                    <a:lnTo>
                      <a:pt x="120" y="461"/>
                    </a:lnTo>
                    <a:lnTo>
                      <a:pt x="59" y="461"/>
                    </a:lnTo>
                    <a:lnTo>
                      <a:pt x="4" y="45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3" name="Freeform 540">
                <a:extLst>
                  <a:ext uri="{FF2B5EF4-FFF2-40B4-BE49-F238E27FC236}">
                    <a16:creationId xmlns:a16="http://schemas.microsoft.com/office/drawing/2014/main" id="{7C827406-65B4-E348-86B9-500001E2C304}"/>
                  </a:ext>
                </a:extLst>
              </p:cNvPr>
              <p:cNvSpPr>
                <a:spLocks/>
              </p:cNvSpPr>
              <p:nvPr/>
            </p:nvSpPr>
            <p:spPr bwMode="auto">
              <a:xfrm>
                <a:off x="3334" y="1344"/>
                <a:ext cx="124" cy="241"/>
              </a:xfrm>
              <a:custGeom>
                <a:avLst/>
                <a:gdLst>
                  <a:gd name="T0" fmla="*/ 1 w 248"/>
                  <a:gd name="T1" fmla="*/ 0 h 483"/>
                  <a:gd name="T2" fmla="*/ 1 w 248"/>
                  <a:gd name="T3" fmla="*/ 0 h 483"/>
                  <a:gd name="T4" fmla="*/ 1 w 248"/>
                  <a:gd name="T5" fmla="*/ 0 h 483"/>
                  <a:gd name="T6" fmla="*/ 1 w 248"/>
                  <a:gd name="T7" fmla="*/ 0 h 483"/>
                  <a:gd name="T8" fmla="*/ 1 w 248"/>
                  <a:gd name="T9" fmla="*/ 0 h 483"/>
                  <a:gd name="T10" fmla="*/ 1 w 248"/>
                  <a:gd name="T11" fmla="*/ 0 h 483"/>
                  <a:gd name="T12" fmla="*/ 1 w 248"/>
                  <a:gd name="T13" fmla="*/ 0 h 483"/>
                  <a:gd name="T14" fmla="*/ 1 w 248"/>
                  <a:gd name="T15" fmla="*/ 0 h 483"/>
                  <a:gd name="T16" fmla="*/ 1 w 248"/>
                  <a:gd name="T17" fmla="*/ 0 h 483"/>
                  <a:gd name="T18" fmla="*/ 1 w 248"/>
                  <a:gd name="T19" fmla="*/ 0 h 483"/>
                  <a:gd name="T20" fmla="*/ 1 w 248"/>
                  <a:gd name="T21" fmla="*/ 0 h 483"/>
                  <a:gd name="T22" fmla="*/ 1 w 248"/>
                  <a:gd name="T23" fmla="*/ 0 h 483"/>
                  <a:gd name="T24" fmla="*/ 1 w 248"/>
                  <a:gd name="T25" fmla="*/ 0 h 483"/>
                  <a:gd name="T26" fmla="*/ 1 w 248"/>
                  <a:gd name="T27" fmla="*/ 0 h 483"/>
                  <a:gd name="T28" fmla="*/ 1 w 248"/>
                  <a:gd name="T29" fmla="*/ 0 h 483"/>
                  <a:gd name="T30" fmla="*/ 1 w 248"/>
                  <a:gd name="T31" fmla="*/ 0 h 483"/>
                  <a:gd name="T32" fmla="*/ 1 w 248"/>
                  <a:gd name="T33" fmla="*/ 0 h 483"/>
                  <a:gd name="T34" fmla="*/ 1 w 248"/>
                  <a:gd name="T35" fmla="*/ 0 h 483"/>
                  <a:gd name="T36" fmla="*/ 1 w 248"/>
                  <a:gd name="T37" fmla="*/ 0 h 483"/>
                  <a:gd name="T38" fmla="*/ 1 w 248"/>
                  <a:gd name="T39" fmla="*/ 0 h 483"/>
                  <a:gd name="T40" fmla="*/ 1 w 248"/>
                  <a:gd name="T41" fmla="*/ 0 h 483"/>
                  <a:gd name="T42" fmla="*/ 1 w 248"/>
                  <a:gd name="T43" fmla="*/ 0 h 483"/>
                  <a:gd name="T44" fmla="*/ 1 w 248"/>
                  <a:gd name="T45" fmla="*/ 0 h 483"/>
                  <a:gd name="T46" fmla="*/ 1 w 248"/>
                  <a:gd name="T47" fmla="*/ 0 h 483"/>
                  <a:gd name="T48" fmla="*/ 1 w 248"/>
                  <a:gd name="T49" fmla="*/ 0 h 483"/>
                  <a:gd name="T50" fmla="*/ 1 w 248"/>
                  <a:gd name="T51" fmla="*/ 0 h 483"/>
                  <a:gd name="T52" fmla="*/ 1 w 248"/>
                  <a:gd name="T53" fmla="*/ 0 h 483"/>
                  <a:gd name="T54" fmla="*/ 1 w 248"/>
                  <a:gd name="T55" fmla="*/ 0 h 483"/>
                  <a:gd name="T56" fmla="*/ 1 w 248"/>
                  <a:gd name="T57" fmla="*/ 0 h 483"/>
                  <a:gd name="T58" fmla="*/ 0 w 248"/>
                  <a:gd name="T59" fmla="*/ 0 h 483"/>
                  <a:gd name="T60" fmla="*/ 0 w 248"/>
                  <a:gd name="T61" fmla="*/ 0 h 483"/>
                  <a:gd name="T62" fmla="*/ 0 w 248"/>
                  <a:gd name="T63" fmla="*/ 0 h 483"/>
                  <a:gd name="T64" fmla="*/ 0 w 248"/>
                  <a:gd name="T65" fmla="*/ 0 h 483"/>
                  <a:gd name="T66" fmla="*/ 1 w 248"/>
                  <a:gd name="T67" fmla="*/ 0 h 483"/>
                  <a:gd name="T68" fmla="*/ 1 w 248"/>
                  <a:gd name="T69" fmla="*/ 0 h 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483"/>
                  <a:gd name="T107" fmla="*/ 248 w 248"/>
                  <a:gd name="T108" fmla="*/ 483 h 4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483">
                    <a:moveTo>
                      <a:pt x="236" y="472"/>
                    </a:moveTo>
                    <a:lnTo>
                      <a:pt x="248" y="446"/>
                    </a:lnTo>
                    <a:lnTo>
                      <a:pt x="248" y="416"/>
                    </a:lnTo>
                    <a:lnTo>
                      <a:pt x="245" y="379"/>
                    </a:lnTo>
                    <a:lnTo>
                      <a:pt x="218" y="256"/>
                    </a:lnTo>
                    <a:lnTo>
                      <a:pt x="201" y="247"/>
                    </a:lnTo>
                    <a:lnTo>
                      <a:pt x="173" y="228"/>
                    </a:lnTo>
                    <a:lnTo>
                      <a:pt x="142" y="203"/>
                    </a:lnTo>
                    <a:lnTo>
                      <a:pt x="142" y="175"/>
                    </a:lnTo>
                    <a:lnTo>
                      <a:pt x="145" y="157"/>
                    </a:lnTo>
                    <a:lnTo>
                      <a:pt x="156" y="146"/>
                    </a:lnTo>
                    <a:lnTo>
                      <a:pt x="160" y="109"/>
                    </a:lnTo>
                    <a:lnTo>
                      <a:pt x="156" y="93"/>
                    </a:lnTo>
                    <a:lnTo>
                      <a:pt x="149" y="44"/>
                    </a:lnTo>
                    <a:lnTo>
                      <a:pt x="126" y="13"/>
                    </a:lnTo>
                    <a:lnTo>
                      <a:pt x="95" y="0"/>
                    </a:lnTo>
                    <a:lnTo>
                      <a:pt x="74" y="17"/>
                    </a:lnTo>
                    <a:lnTo>
                      <a:pt x="62" y="52"/>
                    </a:lnTo>
                    <a:lnTo>
                      <a:pt x="63" y="98"/>
                    </a:lnTo>
                    <a:lnTo>
                      <a:pt x="61" y="102"/>
                    </a:lnTo>
                    <a:lnTo>
                      <a:pt x="63" y="138"/>
                    </a:lnTo>
                    <a:lnTo>
                      <a:pt x="74" y="157"/>
                    </a:lnTo>
                    <a:lnTo>
                      <a:pt x="79" y="175"/>
                    </a:lnTo>
                    <a:lnTo>
                      <a:pt x="82" y="200"/>
                    </a:lnTo>
                    <a:lnTo>
                      <a:pt x="67" y="212"/>
                    </a:lnTo>
                    <a:lnTo>
                      <a:pt x="47" y="212"/>
                    </a:lnTo>
                    <a:lnTo>
                      <a:pt x="15" y="210"/>
                    </a:lnTo>
                    <a:lnTo>
                      <a:pt x="13" y="240"/>
                    </a:lnTo>
                    <a:lnTo>
                      <a:pt x="6" y="271"/>
                    </a:lnTo>
                    <a:lnTo>
                      <a:pt x="0" y="349"/>
                    </a:lnTo>
                    <a:lnTo>
                      <a:pt x="0" y="423"/>
                    </a:lnTo>
                    <a:lnTo>
                      <a:pt x="0" y="460"/>
                    </a:lnTo>
                    <a:lnTo>
                      <a:pt x="0" y="477"/>
                    </a:lnTo>
                    <a:lnTo>
                      <a:pt x="100" y="483"/>
                    </a:lnTo>
                    <a:lnTo>
                      <a:pt x="236" y="472"/>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4" name="Freeform 541">
                <a:extLst>
                  <a:ext uri="{FF2B5EF4-FFF2-40B4-BE49-F238E27FC236}">
                    <a16:creationId xmlns:a16="http://schemas.microsoft.com/office/drawing/2014/main" id="{DF596FFB-6DCD-EB46-90C0-9AD2F6CB7E89}"/>
                  </a:ext>
                </a:extLst>
              </p:cNvPr>
              <p:cNvSpPr>
                <a:spLocks/>
              </p:cNvSpPr>
              <p:nvPr/>
            </p:nvSpPr>
            <p:spPr bwMode="auto">
              <a:xfrm>
                <a:off x="3421" y="1353"/>
                <a:ext cx="119" cy="237"/>
              </a:xfrm>
              <a:custGeom>
                <a:avLst/>
                <a:gdLst>
                  <a:gd name="T0" fmla="*/ 0 w 239"/>
                  <a:gd name="T1" fmla="*/ 0 h 475"/>
                  <a:gd name="T2" fmla="*/ 0 w 239"/>
                  <a:gd name="T3" fmla="*/ 0 h 475"/>
                  <a:gd name="T4" fmla="*/ 0 w 239"/>
                  <a:gd name="T5" fmla="*/ 0 h 475"/>
                  <a:gd name="T6" fmla="*/ 0 w 239"/>
                  <a:gd name="T7" fmla="*/ 0 h 475"/>
                  <a:gd name="T8" fmla="*/ 0 w 239"/>
                  <a:gd name="T9" fmla="*/ 0 h 475"/>
                  <a:gd name="T10" fmla="*/ 0 w 239"/>
                  <a:gd name="T11" fmla="*/ 0 h 475"/>
                  <a:gd name="T12" fmla="*/ 0 w 239"/>
                  <a:gd name="T13" fmla="*/ 0 h 475"/>
                  <a:gd name="T14" fmla="*/ 0 w 239"/>
                  <a:gd name="T15" fmla="*/ 0 h 475"/>
                  <a:gd name="T16" fmla="*/ 0 w 239"/>
                  <a:gd name="T17" fmla="*/ 0 h 475"/>
                  <a:gd name="T18" fmla="*/ 0 w 239"/>
                  <a:gd name="T19" fmla="*/ 0 h 475"/>
                  <a:gd name="T20" fmla="*/ 0 w 239"/>
                  <a:gd name="T21" fmla="*/ 0 h 475"/>
                  <a:gd name="T22" fmla="*/ 0 w 239"/>
                  <a:gd name="T23" fmla="*/ 0 h 475"/>
                  <a:gd name="T24" fmla="*/ 0 w 239"/>
                  <a:gd name="T25" fmla="*/ 0 h 475"/>
                  <a:gd name="T26" fmla="*/ 0 w 239"/>
                  <a:gd name="T27" fmla="*/ 0 h 475"/>
                  <a:gd name="T28" fmla="*/ 0 w 239"/>
                  <a:gd name="T29" fmla="*/ 0 h 475"/>
                  <a:gd name="T30" fmla="*/ 0 w 239"/>
                  <a:gd name="T31" fmla="*/ 0 h 475"/>
                  <a:gd name="T32" fmla="*/ 0 w 239"/>
                  <a:gd name="T33" fmla="*/ 0 h 475"/>
                  <a:gd name="T34" fmla="*/ 0 w 239"/>
                  <a:gd name="T35" fmla="*/ 0 h 475"/>
                  <a:gd name="T36" fmla="*/ 0 w 239"/>
                  <a:gd name="T37" fmla="*/ 0 h 475"/>
                  <a:gd name="T38" fmla="*/ 0 w 239"/>
                  <a:gd name="T39" fmla="*/ 0 h 475"/>
                  <a:gd name="T40" fmla="*/ 0 w 239"/>
                  <a:gd name="T41" fmla="*/ 0 h 475"/>
                  <a:gd name="T42" fmla="*/ 0 w 239"/>
                  <a:gd name="T43" fmla="*/ 0 h 475"/>
                  <a:gd name="T44" fmla="*/ 0 w 239"/>
                  <a:gd name="T45" fmla="*/ 0 h 475"/>
                  <a:gd name="T46" fmla="*/ 0 w 239"/>
                  <a:gd name="T47" fmla="*/ 0 h 475"/>
                  <a:gd name="T48" fmla="*/ 0 w 239"/>
                  <a:gd name="T49" fmla="*/ 0 h 475"/>
                  <a:gd name="T50" fmla="*/ 0 w 239"/>
                  <a:gd name="T51" fmla="*/ 0 h 475"/>
                  <a:gd name="T52" fmla="*/ 0 w 239"/>
                  <a:gd name="T53" fmla="*/ 0 h 475"/>
                  <a:gd name="T54" fmla="*/ 0 w 239"/>
                  <a:gd name="T55" fmla="*/ 0 h 475"/>
                  <a:gd name="T56" fmla="*/ 0 w 239"/>
                  <a:gd name="T57" fmla="*/ 0 h 475"/>
                  <a:gd name="T58" fmla="*/ 0 w 239"/>
                  <a:gd name="T59" fmla="*/ 0 h 475"/>
                  <a:gd name="T60" fmla="*/ 0 w 239"/>
                  <a:gd name="T61" fmla="*/ 0 h 475"/>
                  <a:gd name="T62" fmla="*/ 0 w 239"/>
                  <a:gd name="T63" fmla="*/ 0 h 475"/>
                  <a:gd name="T64" fmla="*/ 0 w 239"/>
                  <a:gd name="T65" fmla="*/ 0 h 475"/>
                  <a:gd name="T66" fmla="*/ 0 w 239"/>
                  <a:gd name="T67" fmla="*/ 0 h 475"/>
                  <a:gd name="T68" fmla="*/ 0 w 239"/>
                  <a:gd name="T69" fmla="*/ 0 h 475"/>
                  <a:gd name="T70" fmla="*/ 0 w 239"/>
                  <a:gd name="T71" fmla="*/ 0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
                  <a:gd name="T109" fmla="*/ 0 h 475"/>
                  <a:gd name="T110" fmla="*/ 239 w 239"/>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 h="475">
                    <a:moveTo>
                      <a:pt x="226" y="475"/>
                    </a:moveTo>
                    <a:lnTo>
                      <a:pt x="239" y="447"/>
                    </a:lnTo>
                    <a:lnTo>
                      <a:pt x="239" y="417"/>
                    </a:lnTo>
                    <a:lnTo>
                      <a:pt x="234" y="378"/>
                    </a:lnTo>
                    <a:lnTo>
                      <a:pt x="203" y="250"/>
                    </a:lnTo>
                    <a:lnTo>
                      <a:pt x="189" y="239"/>
                    </a:lnTo>
                    <a:lnTo>
                      <a:pt x="161" y="223"/>
                    </a:lnTo>
                    <a:lnTo>
                      <a:pt x="145" y="203"/>
                    </a:lnTo>
                    <a:lnTo>
                      <a:pt x="145" y="186"/>
                    </a:lnTo>
                    <a:lnTo>
                      <a:pt x="157" y="154"/>
                    </a:lnTo>
                    <a:lnTo>
                      <a:pt x="166" y="121"/>
                    </a:lnTo>
                    <a:lnTo>
                      <a:pt x="166" y="106"/>
                    </a:lnTo>
                    <a:lnTo>
                      <a:pt x="165" y="82"/>
                    </a:lnTo>
                    <a:lnTo>
                      <a:pt x="161" y="44"/>
                    </a:lnTo>
                    <a:lnTo>
                      <a:pt x="125" y="0"/>
                    </a:lnTo>
                    <a:lnTo>
                      <a:pt x="113" y="8"/>
                    </a:lnTo>
                    <a:lnTo>
                      <a:pt x="97" y="0"/>
                    </a:lnTo>
                    <a:lnTo>
                      <a:pt x="69" y="35"/>
                    </a:lnTo>
                    <a:lnTo>
                      <a:pt x="68" y="100"/>
                    </a:lnTo>
                    <a:lnTo>
                      <a:pt x="63" y="114"/>
                    </a:lnTo>
                    <a:lnTo>
                      <a:pt x="63" y="130"/>
                    </a:lnTo>
                    <a:lnTo>
                      <a:pt x="76" y="153"/>
                    </a:lnTo>
                    <a:lnTo>
                      <a:pt x="83" y="175"/>
                    </a:lnTo>
                    <a:lnTo>
                      <a:pt x="84" y="190"/>
                    </a:lnTo>
                    <a:lnTo>
                      <a:pt x="80" y="208"/>
                    </a:lnTo>
                    <a:lnTo>
                      <a:pt x="64" y="223"/>
                    </a:lnTo>
                    <a:lnTo>
                      <a:pt x="31" y="231"/>
                    </a:lnTo>
                    <a:lnTo>
                      <a:pt x="14" y="242"/>
                    </a:lnTo>
                    <a:lnTo>
                      <a:pt x="4" y="287"/>
                    </a:lnTo>
                    <a:lnTo>
                      <a:pt x="0" y="390"/>
                    </a:lnTo>
                    <a:lnTo>
                      <a:pt x="0" y="468"/>
                    </a:lnTo>
                    <a:lnTo>
                      <a:pt x="72" y="474"/>
                    </a:lnTo>
                    <a:lnTo>
                      <a:pt x="144" y="475"/>
                    </a:lnTo>
                    <a:lnTo>
                      <a:pt x="183" y="475"/>
                    </a:lnTo>
                    <a:lnTo>
                      <a:pt x="203" y="475"/>
                    </a:lnTo>
                    <a:lnTo>
                      <a:pt x="226" y="475"/>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5" name="Freeform 542">
                <a:extLst>
                  <a:ext uri="{FF2B5EF4-FFF2-40B4-BE49-F238E27FC236}">
                    <a16:creationId xmlns:a16="http://schemas.microsoft.com/office/drawing/2014/main" id="{54AD52F2-EAB9-B54A-81F7-C36469D0AF13}"/>
                  </a:ext>
                </a:extLst>
              </p:cNvPr>
              <p:cNvSpPr>
                <a:spLocks/>
              </p:cNvSpPr>
              <p:nvPr/>
            </p:nvSpPr>
            <p:spPr bwMode="auto">
              <a:xfrm>
                <a:off x="3132" y="1421"/>
                <a:ext cx="127" cy="249"/>
              </a:xfrm>
              <a:custGeom>
                <a:avLst/>
                <a:gdLst>
                  <a:gd name="T0" fmla="*/ 0 w 255"/>
                  <a:gd name="T1" fmla="*/ 1 h 497"/>
                  <a:gd name="T2" fmla="*/ 0 w 255"/>
                  <a:gd name="T3" fmla="*/ 1 h 497"/>
                  <a:gd name="T4" fmla="*/ 0 w 255"/>
                  <a:gd name="T5" fmla="*/ 1 h 497"/>
                  <a:gd name="T6" fmla="*/ 0 w 255"/>
                  <a:gd name="T7" fmla="*/ 1 h 497"/>
                  <a:gd name="T8" fmla="*/ 0 w 255"/>
                  <a:gd name="T9" fmla="*/ 1 h 497"/>
                  <a:gd name="T10" fmla="*/ 0 w 255"/>
                  <a:gd name="T11" fmla="*/ 1 h 497"/>
                  <a:gd name="T12" fmla="*/ 0 w 255"/>
                  <a:gd name="T13" fmla="*/ 1 h 497"/>
                  <a:gd name="T14" fmla="*/ 0 w 255"/>
                  <a:gd name="T15" fmla="*/ 1 h 497"/>
                  <a:gd name="T16" fmla="*/ 0 w 255"/>
                  <a:gd name="T17" fmla="*/ 1 h 497"/>
                  <a:gd name="T18" fmla="*/ 0 w 255"/>
                  <a:gd name="T19" fmla="*/ 1 h 497"/>
                  <a:gd name="T20" fmla="*/ 0 w 255"/>
                  <a:gd name="T21" fmla="*/ 1 h 497"/>
                  <a:gd name="T22" fmla="*/ 0 w 255"/>
                  <a:gd name="T23" fmla="*/ 1 h 497"/>
                  <a:gd name="T24" fmla="*/ 0 w 255"/>
                  <a:gd name="T25" fmla="*/ 1 h 497"/>
                  <a:gd name="T26" fmla="*/ 0 w 255"/>
                  <a:gd name="T27" fmla="*/ 1 h 497"/>
                  <a:gd name="T28" fmla="*/ 0 w 255"/>
                  <a:gd name="T29" fmla="*/ 1 h 497"/>
                  <a:gd name="T30" fmla="*/ 0 w 255"/>
                  <a:gd name="T31" fmla="*/ 0 h 497"/>
                  <a:gd name="T32" fmla="*/ 0 w 255"/>
                  <a:gd name="T33" fmla="*/ 1 h 497"/>
                  <a:gd name="T34" fmla="*/ 0 w 255"/>
                  <a:gd name="T35" fmla="*/ 1 h 497"/>
                  <a:gd name="T36" fmla="*/ 0 w 255"/>
                  <a:gd name="T37" fmla="*/ 0 h 497"/>
                  <a:gd name="T38" fmla="*/ 0 w 255"/>
                  <a:gd name="T39" fmla="*/ 1 h 497"/>
                  <a:gd name="T40" fmla="*/ 0 w 255"/>
                  <a:gd name="T41" fmla="*/ 1 h 497"/>
                  <a:gd name="T42" fmla="*/ 0 w 255"/>
                  <a:gd name="T43" fmla="*/ 1 h 497"/>
                  <a:gd name="T44" fmla="*/ 0 w 255"/>
                  <a:gd name="T45" fmla="*/ 1 h 497"/>
                  <a:gd name="T46" fmla="*/ 0 w 255"/>
                  <a:gd name="T47" fmla="*/ 1 h 497"/>
                  <a:gd name="T48" fmla="*/ 0 w 255"/>
                  <a:gd name="T49" fmla="*/ 1 h 497"/>
                  <a:gd name="T50" fmla="*/ 0 w 255"/>
                  <a:gd name="T51" fmla="*/ 1 h 497"/>
                  <a:gd name="T52" fmla="*/ 0 w 255"/>
                  <a:gd name="T53" fmla="*/ 1 h 497"/>
                  <a:gd name="T54" fmla="*/ 0 w 255"/>
                  <a:gd name="T55" fmla="*/ 1 h 497"/>
                  <a:gd name="T56" fmla="*/ 0 w 255"/>
                  <a:gd name="T57" fmla="*/ 1 h 497"/>
                  <a:gd name="T58" fmla="*/ 0 w 255"/>
                  <a:gd name="T59" fmla="*/ 1 h 497"/>
                  <a:gd name="T60" fmla="*/ 0 w 255"/>
                  <a:gd name="T61" fmla="*/ 1 h 497"/>
                  <a:gd name="T62" fmla="*/ 0 w 255"/>
                  <a:gd name="T63" fmla="*/ 1 h 497"/>
                  <a:gd name="T64" fmla="*/ 0 w 255"/>
                  <a:gd name="T65" fmla="*/ 1 h 497"/>
                  <a:gd name="T66" fmla="*/ 0 w 255"/>
                  <a:gd name="T67" fmla="*/ 1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497"/>
                  <a:gd name="T104" fmla="*/ 255 w 255"/>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497">
                    <a:moveTo>
                      <a:pt x="25" y="497"/>
                    </a:moveTo>
                    <a:lnTo>
                      <a:pt x="4" y="487"/>
                    </a:lnTo>
                    <a:lnTo>
                      <a:pt x="0" y="313"/>
                    </a:lnTo>
                    <a:lnTo>
                      <a:pt x="20" y="274"/>
                    </a:lnTo>
                    <a:lnTo>
                      <a:pt x="50" y="257"/>
                    </a:lnTo>
                    <a:lnTo>
                      <a:pt x="69" y="245"/>
                    </a:lnTo>
                    <a:lnTo>
                      <a:pt x="89" y="231"/>
                    </a:lnTo>
                    <a:lnTo>
                      <a:pt x="96" y="215"/>
                    </a:lnTo>
                    <a:lnTo>
                      <a:pt x="97" y="205"/>
                    </a:lnTo>
                    <a:lnTo>
                      <a:pt x="94" y="192"/>
                    </a:lnTo>
                    <a:lnTo>
                      <a:pt x="80" y="191"/>
                    </a:lnTo>
                    <a:lnTo>
                      <a:pt x="69" y="148"/>
                    </a:lnTo>
                    <a:lnTo>
                      <a:pt x="74" y="85"/>
                    </a:lnTo>
                    <a:lnTo>
                      <a:pt x="81" y="41"/>
                    </a:lnTo>
                    <a:lnTo>
                      <a:pt x="98" y="9"/>
                    </a:lnTo>
                    <a:lnTo>
                      <a:pt x="110" y="0"/>
                    </a:lnTo>
                    <a:lnTo>
                      <a:pt x="121" y="3"/>
                    </a:lnTo>
                    <a:lnTo>
                      <a:pt x="134" y="3"/>
                    </a:lnTo>
                    <a:lnTo>
                      <a:pt x="137" y="0"/>
                    </a:lnTo>
                    <a:lnTo>
                      <a:pt x="158" y="17"/>
                    </a:lnTo>
                    <a:lnTo>
                      <a:pt x="176" y="74"/>
                    </a:lnTo>
                    <a:lnTo>
                      <a:pt x="188" y="125"/>
                    </a:lnTo>
                    <a:lnTo>
                      <a:pt x="188" y="166"/>
                    </a:lnTo>
                    <a:lnTo>
                      <a:pt x="176" y="195"/>
                    </a:lnTo>
                    <a:lnTo>
                      <a:pt x="165" y="205"/>
                    </a:lnTo>
                    <a:lnTo>
                      <a:pt x="168" y="217"/>
                    </a:lnTo>
                    <a:lnTo>
                      <a:pt x="191" y="241"/>
                    </a:lnTo>
                    <a:lnTo>
                      <a:pt x="222" y="245"/>
                    </a:lnTo>
                    <a:lnTo>
                      <a:pt x="235" y="257"/>
                    </a:lnTo>
                    <a:lnTo>
                      <a:pt x="248" y="268"/>
                    </a:lnTo>
                    <a:lnTo>
                      <a:pt x="253" y="298"/>
                    </a:lnTo>
                    <a:lnTo>
                      <a:pt x="255" y="317"/>
                    </a:lnTo>
                    <a:lnTo>
                      <a:pt x="237" y="495"/>
                    </a:lnTo>
                    <a:lnTo>
                      <a:pt x="25" y="497"/>
                    </a:lnTo>
                    <a:close/>
                  </a:path>
                </a:pathLst>
              </a:custGeom>
              <a:solidFill>
                <a:srgbClr val="808080"/>
              </a:solidFill>
              <a:ln w="1588">
                <a:solidFill>
                  <a:srgbClr val="919191"/>
                </a:solidFill>
                <a:round/>
                <a:headEnd/>
                <a:tailEnd/>
              </a:ln>
            </p:spPr>
            <p:txBody>
              <a:bodyPr/>
              <a:lstStyle/>
              <a:p>
                <a:endParaRPr lang="en-US"/>
              </a:p>
            </p:txBody>
          </p:sp>
          <p:sp>
            <p:nvSpPr>
              <p:cNvPr id="73016" name="Freeform 543">
                <a:extLst>
                  <a:ext uri="{FF2B5EF4-FFF2-40B4-BE49-F238E27FC236}">
                    <a16:creationId xmlns:a16="http://schemas.microsoft.com/office/drawing/2014/main" id="{DC9DCF3E-B047-5D44-AA09-FC699C76AB27}"/>
                  </a:ext>
                </a:extLst>
              </p:cNvPr>
              <p:cNvSpPr>
                <a:spLocks/>
              </p:cNvSpPr>
              <p:nvPr/>
            </p:nvSpPr>
            <p:spPr bwMode="auto">
              <a:xfrm>
                <a:off x="3263" y="1389"/>
                <a:ext cx="136" cy="229"/>
              </a:xfrm>
              <a:custGeom>
                <a:avLst/>
                <a:gdLst>
                  <a:gd name="T0" fmla="*/ 0 w 272"/>
                  <a:gd name="T1" fmla="*/ 1 h 458"/>
                  <a:gd name="T2" fmla="*/ 1 w 272"/>
                  <a:gd name="T3" fmla="*/ 1 h 458"/>
                  <a:gd name="T4" fmla="*/ 1 w 272"/>
                  <a:gd name="T5" fmla="*/ 1 h 458"/>
                  <a:gd name="T6" fmla="*/ 1 w 272"/>
                  <a:gd name="T7" fmla="*/ 1 h 458"/>
                  <a:gd name="T8" fmla="*/ 1 w 272"/>
                  <a:gd name="T9" fmla="*/ 1 h 458"/>
                  <a:gd name="T10" fmla="*/ 1 w 272"/>
                  <a:gd name="T11" fmla="*/ 1 h 458"/>
                  <a:gd name="T12" fmla="*/ 1 w 272"/>
                  <a:gd name="T13" fmla="*/ 1 h 458"/>
                  <a:gd name="T14" fmla="*/ 1 w 272"/>
                  <a:gd name="T15" fmla="*/ 1 h 458"/>
                  <a:gd name="T16" fmla="*/ 1 w 272"/>
                  <a:gd name="T17" fmla="*/ 1 h 458"/>
                  <a:gd name="T18" fmla="*/ 1 w 272"/>
                  <a:gd name="T19" fmla="*/ 1 h 458"/>
                  <a:gd name="T20" fmla="*/ 1 w 272"/>
                  <a:gd name="T21" fmla="*/ 1 h 458"/>
                  <a:gd name="T22" fmla="*/ 1 w 272"/>
                  <a:gd name="T23" fmla="*/ 1 h 458"/>
                  <a:gd name="T24" fmla="*/ 1 w 272"/>
                  <a:gd name="T25" fmla="*/ 1 h 458"/>
                  <a:gd name="T26" fmla="*/ 1 w 272"/>
                  <a:gd name="T27" fmla="*/ 1 h 458"/>
                  <a:gd name="T28" fmla="*/ 1 w 272"/>
                  <a:gd name="T29" fmla="*/ 1 h 458"/>
                  <a:gd name="T30" fmla="*/ 1 w 272"/>
                  <a:gd name="T31" fmla="*/ 1 h 458"/>
                  <a:gd name="T32" fmla="*/ 1 w 272"/>
                  <a:gd name="T33" fmla="*/ 1 h 458"/>
                  <a:gd name="T34" fmla="*/ 1 w 272"/>
                  <a:gd name="T35" fmla="*/ 0 h 458"/>
                  <a:gd name="T36" fmla="*/ 1 w 272"/>
                  <a:gd name="T37" fmla="*/ 0 h 458"/>
                  <a:gd name="T38" fmla="*/ 1 w 272"/>
                  <a:gd name="T39" fmla="*/ 1 h 458"/>
                  <a:gd name="T40" fmla="*/ 1 w 272"/>
                  <a:gd name="T41" fmla="*/ 1 h 458"/>
                  <a:gd name="T42" fmla="*/ 1 w 272"/>
                  <a:gd name="T43" fmla="*/ 1 h 458"/>
                  <a:gd name="T44" fmla="*/ 1 w 272"/>
                  <a:gd name="T45" fmla="*/ 1 h 458"/>
                  <a:gd name="T46" fmla="*/ 1 w 272"/>
                  <a:gd name="T47" fmla="*/ 1 h 458"/>
                  <a:gd name="T48" fmla="*/ 1 w 272"/>
                  <a:gd name="T49" fmla="*/ 1 h 458"/>
                  <a:gd name="T50" fmla="*/ 1 w 272"/>
                  <a:gd name="T51" fmla="*/ 1 h 458"/>
                  <a:gd name="T52" fmla="*/ 1 w 272"/>
                  <a:gd name="T53" fmla="*/ 1 h 458"/>
                  <a:gd name="T54" fmla="*/ 1 w 272"/>
                  <a:gd name="T55" fmla="*/ 1 h 458"/>
                  <a:gd name="T56" fmla="*/ 1 w 272"/>
                  <a:gd name="T57" fmla="*/ 1 h 458"/>
                  <a:gd name="T58" fmla="*/ 1 w 272"/>
                  <a:gd name="T59" fmla="*/ 1 h 458"/>
                  <a:gd name="T60" fmla="*/ 1 w 272"/>
                  <a:gd name="T61" fmla="*/ 1 h 458"/>
                  <a:gd name="T62" fmla="*/ 1 w 272"/>
                  <a:gd name="T63" fmla="*/ 1 h 458"/>
                  <a:gd name="T64" fmla="*/ 1 w 272"/>
                  <a:gd name="T65" fmla="*/ 1 h 458"/>
                  <a:gd name="T66" fmla="*/ 1 w 272"/>
                  <a:gd name="T67" fmla="*/ 1 h 458"/>
                  <a:gd name="T68" fmla="*/ 1 w 272"/>
                  <a:gd name="T69" fmla="*/ 1 h 458"/>
                  <a:gd name="T70" fmla="*/ 1 w 272"/>
                  <a:gd name="T71" fmla="*/ 1 h 458"/>
                  <a:gd name="T72" fmla="*/ 1 w 272"/>
                  <a:gd name="T73" fmla="*/ 1 h 458"/>
                  <a:gd name="T74" fmla="*/ 0 w 272"/>
                  <a:gd name="T75" fmla="*/ 1 h 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458"/>
                  <a:gd name="T116" fmla="*/ 272 w 272"/>
                  <a:gd name="T117" fmla="*/ 458 h 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458">
                    <a:moveTo>
                      <a:pt x="0" y="448"/>
                    </a:moveTo>
                    <a:lnTo>
                      <a:pt x="13" y="303"/>
                    </a:lnTo>
                    <a:lnTo>
                      <a:pt x="20" y="281"/>
                    </a:lnTo>
                    <a:lnTo>
                      <a:pt x="30" y="252"/>
                    </a:lnTo>
                    <a:lnTo>
                      <a:pt x="43" y="247"/>
                    </a:lnTo>
                    <a:lnTo>
                      <a:pt x="70" y="240"/>
                    </a:lnTo>
                    <a:lnTo>
                      <a:pt x="79" y="232"/>
                    </a:lnTo>
                    <a:lnTo>
                      <a:pt x="91" y="224"/>
                    </a:lnTo>
                    <a:lnTo>
                      <a:pt x="94" y="199"/>
                    </a:lnTo>
                    <a:lnTo>
                      <a:pt x="83" y="165"/>
                    </a:lnTo>
                    <a:lnTo>
                      <a:pt x="75" y="161"/>
                    </a:lnTo>
                    <a:lnTo>
                      <a:pt x="66" y="122"/>
                    </a:lnTo>
                    <a:lnTo>
                      <a:pt x="71" y="113"/>
                    </a:lnTo>
                    <a:lnTo>
                      <a:pt x="71" y="74"/>
                    </a:lnTo>
                    <a:lnTo>
                      <a:pt x="71" y="41"/>
                    </a:lnTo>
                    <a:lnTo>
                      <a:pt x="79" y="27"/>
                    </a:lnTo>
                    <a:lnTo>
                      <a:pt x="98" y="2"/>
                    </a:lnTo>
                    <a:lnTo>
                      <a:pt x="110" y="0"/>
                    </a:lnTo>
                    <a:lnTo>
                      <a:pt x="130" y="0"/>
                    </a:lnTo>
                    <a:lnTo>
                      <a:pt x="143" y="8"/>
                    </a:lnTo>
                    <a:lnTo>
                      <a:pt x="157" y="27"/>
                    </a:lnTo>
                    <a:lnTo>
                      <a:pt x="164" y="55"/>
                    </a:lnTo>
                    <a:lnTo>
                      <a:pt x="168" y="80"/>
                    </a:lnTo>
                    <a:lnTo>
                      <a:pt x="168" y="102"/>
                    </a:lnTo>
                    <a:lnTo>
                      <a:pt x="173" y="105"/>
                    </a:lnTo>
                    <a:lnTo>
                      <a:pt x="172" y="142"/>
                    </a:lnTo>
                    <a:lnTo>
                      <a:pt x="163" y="149"/>
                    </a:lnTo>
                    <a:lnTo>
                      <a:pt x="160" y="167"/>
                    </a:lnTo>
                    <a:lnTo>
                      <a:pt x="156" y="193"/>
                    </a:lnTo>
                    <a:lnTo>
                      <a:pt x="157" y="212"/>
                    </a:lnTo>
                    <a:lnTo>
                      <a:pt x="172" y="224"/>
                    </a:lnTo>
                    <a:lnTo>
                      <a:pt x="189" y="230"/>
                    </a:lnTo>
                    <a:lnTo>
                      <a:pt x="216" y="238"/>
                    </a:lnTo>
                    <a:lnTo>
                      <a:pt x="233" y="239"/>
                    </a:lnTo>
                    <a:lnTo>
                      <a:pt x="242" y="256"/>
                    </a:lnTo>
                    <a:lnTo>
                      <a:pt x="250" y="277"/>
                    </a:lnTo>
                    <a:lnTo>
                      <a:pt x="272" y="458"/>
                    </a:lnTo>
                    <a:lnTo>
                      <a:pt x="0" y="448"/>
                    </a:lnTo>
                    <a:close/>
                  </a:path>
                </a:pathLst>
              </a:custGeom>
              <a:solidFill>
                <a:srgbClr val="808080"/>
              </a:solidFill>
              <a:ln w="1588">
                <a:solidFill>
                  <a:srgbClr val="919191"/>
                </a:solidFill>
                <a:round/>
                <a:headEnd/>
                <a:tailEnd/>
              </a:ln>
            </p:spPr>
            <p:txBody>
              <a:bodyPr/>
              <a:lstStyle/>
              <a:p>
                <a:endParaRPr lang="en-US"/>
              </a:p>
            </p:txBody>
          </p:sp>
          <p:sp>
            <p:nvSpPr>
              <p:cNvPr id="73017" name="Freeform 544">
                <a:extLst>
                  <a:ext uri="{FF2B5EF4-FFF2-40B4-BE49-F238E27FC236}">
                    <a16:creationId xmlns:a16="http://schemas.microsoft.com/office/drawing/2014/main" id="{6CF562D5-7F02-C947-86F9-17A542820E1C}"/>
                  </a:ext>
                </a:extLst>
              </p:cNvPr>
              <p:cNvSpPr>
                <a:spLocks/>
              </p:cNvSpPr>
              <p:nvPr/>
            </p:nvSpPr>
            <p:spPr bwMode="auto">
              <a:xfrm>
                <a:off x="3443" y="1418"/>
                <a:ext cx="117" cy="242"/>
              </a:xfrm>
              <a:custGeom>
                <a:avLst/>
                <a:gdLst>
                  <a:gd name="T0" fmla="*/ 0 w 235"/>
                  <a:gd name="T1" fmla="*/ 1 h 484"/>
                  <a:gd name="T2" fmla="*/ 0 w 235"/>
                  <a:gd name="T3" fmla="*/ 1 h 484"/>
                  <a:gd name="T4" fmla="*/ 0 w 235"/>
                  <a:gd name="T5" fmla="*/ 1 h 484"/>
                  <a:gd name="T6" fmla="*/ 0 w 235"/>
                  <a:gd name="T7" fmla="*/ 1 h 484"/>
                  <a:gd name="T8" fmla="*/ 0 w 235"/>
                  <a:gd name="T9" fmla="*/ 1 h 484"/>
                  <a:gd name="T10" fmla="*/ 0 w 235"/>
                  <a:gd name="T11" fmla="*/ 1 h 484"/>
                  <a:gd name="T12" fmla="*/ 0 w 235"/>
                  <a:gd name="T13" fmla="*/ 1 h 484"/>
                  <a:gd name="T14" fmla="*/ 0 w 235"/>
                  <a:gd name="T15" fmla="*/ 1 h 484"/>
                  <a:gd name="T16" fmla="*/ 0 w 235"/>
                  <a:gd name="T17" fmla="*/ 1 h 484"/>
                  <a:gd name="T18" fmla="*/ 0 w 235"/>
                  <a:gd name="T19" fmla="*/ 1 h 484"/>
                  <a:gd name="T20" fmla="*/ 0 w 235"/>
                  <a:gd name="T21" fmla="*/ 1 h 484"/>
                  <a:gd name="T22" fmla="*/ 0 w 235"/>
                  <a:gd name="T23" fmla="*/ 1 h 484"/>
                  <a:gd name="T24" fmla="*/ 0 w 235"/>
                  <a:gd name="T25" fmla="*/ 1 h 484"/>
                  <a:gd name="T26" fmla="*/ 0 w 235"/>
                  <a:gd name="T27" fmla="*/ 1 h 484"/>
                  <a:gd name="T28" fmla="*/ 0 w 235"/>
                  <a:gd name="T29" fmla="*/ 1 h 484"/>
                  <a:gd name="T30" fmla="*/ 0 w 235"/>
                  <a:gd name="T31" fmla="*/ 1 h 484"/>
                  <a:gd name="T32" fmla="*/ 0 w 235"/>
                  <a:gd name="T33" fmla="*/ 1 h 484"/>
                  <a:gd name="T34" fmla="*/ 0 w 235"/>
                  <a:gd name="T35" fmla="*/ 0 h 484"/>
                  <a:gd name="T36" fmla="*/ 0 w 235"/>
                  <a:gd name="T37" fmla="*/ 1 h 484"/>
                  <a:gd name="T38" fmla="*/ 0 w 235"/>
                  <a:gd name="T39" fmla="*/ 1 h 484"/>
                  <a:gd name="T40" fmla="*/ 0 w 235"/>
                  <a:gd name="T41" fmla="*/ 1 h 484"/>
                  <a:gd name="T42" fmla="*/ 0 w 235"/>
                  <a:gd name="T43" fmla="*/ 1 h 484"/>
                  <a:gd name="T44" fmla="*/ 0 w 235"/>
                  <a:gd name="T45" fmla="*/ 1 h 484"/>
                  <a:gd name="T46" fmla="*/ 0 w 235"/>
                  <a:gd name="T47" fmla="*/ 1 h 484"/>
                  <a:gd name="T48" fmla="*/ 0 w 235"/>
                  <a:gd name="T49" fmla="*/ 1 h 484"/>
                  <a:gd name="T50" fmla="*/ 0 w 235"/>
                  <a:gd name="T51" fmla="*/ 1 h 484"/>
                  <a:gd name="T52" fmla="*/ 0 w 235"/>
                  <a:gd name="T53" fmla="*/ 1 h 484"/>
                  <a:gd name="T54" fmla="*/ 0 w 235"/>
                  <a:gd name="T55" fmla="*/ 1 h 484"/>
                  <a:gd name="T56" fmla="*/ 0 w 235"/>
                  <a:gd name="T57" fmla="*/ 1 h 484"/>
                  <a:gd name="T58" fmla="*/ 0 w 235"/>
                  <a:gd name="T59" fmla="*/ 1 h 484"/>
                  <a:gd name="T60" fmla="*/ 0 w 235"/>
                  <a:gd name="T61" fmla="*/ 1 h 484"/>
                  <a:gd name="T62" fmla="*/ 0 w 235"/>
                  <a:gd name="T63" fmla="*/ 1 h 484"/>
                  <a:gd name="T64" fmla="*/ 0 w 235"/>
                  <a:gd name="T65" fmla="*/ 1 h 484"/>
                  <a:gd name="T66" fmla="*/ 0 w 235"/>
                  <a:gd name="T67" fmla="*/ 1 h 484"/>
                  <a:gd name="T68" fmla="*/ 0 w 235"/>
                  <a:gd name="T69" fmla="*/ 1 h 484"/>
                  <a:gd name="T70" fmla="*/ 0 w 235"/>
                  <a:gd name="T71" fmla="*/ 1 h 484"/>
                  <a:gd name="T72" fmla="*/ 0 w 235"/>
                  <a:gd name="T73" fmla="*/ 1 h 484"/>
                  <a:gd name="T74" fmla="*/ 0 w 235"/>
                  <a:gd name="T75" fmla="*/ 1 h 484"/>
                  <a:gd name="T76" fmla="*/ 0 w 235"/>
                  <a:gd name="T77" fmla="*/ 1 h 4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5"/>
                  <a:gd name="T118" fmla="*/ 0 h 484"/>
                  <a:gd name="T119" fmla="*/ 235 w 235"/>
                  <a:gd name="T120" fmla="*/ 484 h 4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5" h="484">
                    <a:moveTo>
                      <a:pt x="0" y="433"/>
                    </a:moveTo>
                    <a:lnTo>
                      <a:pt x="3" y="310"/>
                    </a:lnTo>
                    <a:lnTo>
                      <a:pt x="15" y="262"/>
                    </a:lnTo>
                    <a:lnTo>
                      <a:pt x="39" y="246"/>
                    </a:lnTo>
                    <a:lnTo>
                      <a:pt x="62" y="244"/>
                    </a:lnTo>
                    <a:lnTo>
                      <a:pt x="81" y="232"/>
                    </a:lnTo>
                    <a:lnTo>
                      <a:pt x="90" y="210"/>
                    </a:lnTo>
                    <a:lnTo>
                      <a:pt x="93" y="181"/>
                    </a:lnTo>
                    <a:lnTo>
                      <a:pt x="82" y="168"/>
                    </a:lnTo>
                    <a:lnTo>
                      <a:pt x="82" y="157"/>
                    </a:lnTo>
                    <a:lnTo>
                      <a:pt x="77" y="147"/>
                    </a:lnTo>
                    <a:lnTo>
                      <a:pt x="70" y="122"/>
                    </a:lnTo>
                    <a:lnTo>
                      <a:pt x="72" y="115"/>
                    </a:lnTo>
                    <a:lnTo>
                      <a:pt x="65" y="99"/>
                    </a:lnTo>
                    <a:lnTo>
                      <a:pt x="72" y="58"/>
                    </a:lnTo>
                    <a:lnTo>
                      <a:pt x="85" y="39"/>
                    </a:lnTo>
                    <a:lnTo>
                      <a:pt x="101" y="11"/>
                    </a:lnTo>
                    <a:lnTo>
                      <a:pt x="133" y="0"/>
                    </a:lnTo>
                    <a:lnTo>
                      <a:pt x="151" y="19"/>
                    </a:lnTo>
                    <a:lnTo>
                      <a:pt x="163" y="35"/>
                    </a:lnTo>
                    <a:lnTo>
                      <a:pt x="175" y="46"/>
                    </a:lnTo>
                    <a:lnTo>
                      <a:pt x="175" y="63"/>
                    </a:lnTo>
                    <a:lnTo>
                      <a:pt x="175" y="71"/>
                    </a:lnTo>
                    <a:lnTo>
                      <a:pt x="184" y="91"/>
                    </a:lnTo>
                    <a:lnTo>
                      <a:pt x="179" y="122"/>
                    </a:lnTo>
                    <a:lnTo>
                      <a:pt x="180" y="140"/>
                    </a:lnTo>
                    <a:lnTo>
                      <a:pt x="173" y="157"/>
                    </a:lnTo>
                    <a:lnTo>
                      <a:pt x="167" y="165"/>
                    </a:lnTo>
                    <a:lnTo>
                      <a:pt x="167" y="173"/>
                    </a:lnTo>
                    <a:lnTo>
                      <a:pt x="159" y="196"/>
                    </a:lnTo>
                    <a:lnTo>
                      <a:pt x="157" y="210"/>
                    </a:lnTo>
                    <a:lnTo>
                      <a:pt x="169" y="232"/>
                    </a:lnTo>
                    <a:lnTo>
                      <a:pt x="195" y="254"/>
                    </a:lnTo>
                    <a:lnTo>
                      <a:pt x="220" y="273"/>
                    </a:lnTo>
                    <a:lnTo>
                      <a:pt x="232" y="297"/>
                    </a:lnTo>
                    <a:lnTo>
                      <a:pt x="235" y="323"/>
                    </a:lnTo>
                    <a:lnTo>
                      <a:pt x="235" y="372"/>
                    </a:lnTo>
                    <a:lnTo>
                      <a:pt x="235" y="484"/>
                    </a:lnTo>
                    <a:lnTo>
                      <a:pt x="0" y="433"/>
                    </a:lnTo>
                    <a:close/>
                  </a:path>
                </a:pathLst>
              </a:custGeom>
              <a:solidFill>
                <a:srgbClr val="808080"/>
              </a:solidFill>
              <a:ln w="1588">
                <a:solidFill>
                  <a:srgbClr val="808080"/>
                </a:solidFill>
                <a:round/>
                <a:headEnd/>
                <a:tailEnd/>
              </a:ln>
            </p:spPr>
            <p:txBody>
              <a:bodyPr/>
              <a:lstStyle/>
              <a:p>
                <a:endParaRPr lang="en-US"/>
              </a:p>
            </p:txBody>
          </p:sp>
          <p:sp>
            <p:nvSpPr>
              <p:cNvPr id="73018" name="Freeform 545">
                <a:extLst>
                  <a:ext uri="{FF2B5EF4-FFF2-40B4-BE49-F238E27FC236}">
                    <a16:creationId xmlns:a16="http://schemas.microsoft.com/office/drawing/2014/main" id="{447F2AF9-4DF8-3E44-BA44-699EF9783F96}"/>
                  </a:ext>
                </a:extLst>
              </p:cNvPr>
              <p:cNvSpPr>
                <a:spLocks/>
              </p:cNvSpPr>
              <p:nvPr/>
            </p:nvSpPr>
            <p:spPr bwMode="auto">
              <a:xfrm>
                <a:off x="3275" y="1449"/>
                <a:ext cx="124" cy="256"/>
              </a:xfrm>
              <a:custGeom>
                <a:avLst/>
                <a:gdLst>
                  <a:gd name="T0" fmla="*/ 1 w 248"/>
                  <a:gd name="T1" fmla="*/ 0 h 513"/>
                  <a:gd name="T2" fmla="*/ 0 w 248"/>
                  <a:gd name="T3" fmla="*/ 0 h 513"/>
                  <a:gd name="T4" fmla="*/ 1 w 248"/>
                  <a:gd name="T5" fmla="*/ 0 h 513"/>
                  <a:gd name="T6" fmla="*/ 1 w 248"/>
                  <a:gd name="T7" fmla="*/ 0 h 513"/>
                  <a:gd name="T8" fmla="*/ 1 w 248"/>
                  <a:gd name="T9" fmla="*/ 0 h 513"/>
                  <a:gd name="T10" fmla="*/ 1 w 248"/>
                  <a:gd name="T11" fmla="*/ 0 h 513"/>
                  <a:gd name="T12" fmla="*/ 1 w 248"/>
                  <a:gd name="T13" fmla="*/ 0 h 513"/>
                  <a:gd name="T14" fmla="*/ 1 w 248"/>
                  <a:gd name="T15" fmla="*/ 0 h 513"/>
                  <a:gd name="T16" fmla="*/ 1 w 248"/>
                  <a:gd name="T17" fmla="*/ 0 h 513"/>
                  <a:gd name="T18" fmla="*/ 1 w 248"/>
                  <a:gd name="T19" fmla="*/ 0 h 513"/>
                  <a:gd name="T20" fmla="*/ 1 w 248"/>
                  <a:gd name="T21" fmla="*/ 0 h 513"/>
                  <a:gd name="T22" fmla="*/ 1 w 248"/>
                  <a:gd name="T23" fmla="*/ 0 h 513"/>
                  <a:gd name="T24" fmla="*/ 1 w 248"/>
                  <a:gd name="T25" fmla="*/ 0 h 513"/>
                  <a:gd name="T26" fmla="*/ 1 w 248"/>
                  <a:gd name="T27" fmla="*/ 0 h 513"/>
                  <a:gd name="T28" fmla="*/ 1 w 248"/>
                  <a:gd name="T29" fmla="*/ 0 h 513"/>
                  <a:gd name="T30" fmla="*/ 1 w 248"/>
                  <a:gd name="T31" fmla="*/ 0 h 513"/>
                  <a:gd name="T32" fmla="*/ 1 w 248"/>
                  <a:gd name="T33" fmla="*/ 0 h 513"/>
                  <a:gd name="T34" fmla="*/ 1 w 248"/>
                  <a:gd name="T35" fmla="*/ 0 h 513"/>
                  <a:gd name="T36" fmla="*/ 1 w 248"/>
                  <a:gd name="T37" fmla="*/ 0 h 513"/>
                  <a:gd name="T38" fmla="*/ 1 w 248"/>
                  <a:gd name="T39" fmla="*/ 0 h 513"/>
                  <a:gd name="T40" fmla="*/ 1 w 248"/>
                  <a:gd name="T41" fmla="*/ 0 h 513"/>
                  <a:gd name="T42" fmla="*/ 1 w 248"/>
                  <a:gd name="T43" fmla="*/ 0 h 513"/>
                  <a:gd name="T44" fmla="*/ 1 w 248"/>
                  <a:gd name="T45" fmla="*/ 0 h 513"/>
                  <a:gd name="T46" fmla="*/ 1 w 248"/>
                  <a:gd name="T47" fmla="*/ 0 h 513"/>
                  <a:gd name="T48" fmla="*/ 1 w 248"/>
                  <a:gd name="T49" fmla="*/ 0 h 513"/>
                  <a:gd name="T50" fmla="*/ 1 w 248"/>
                  <a:gd name="T51" fmla="*/ 0 h 513"/>
                  <a:gd name="T52" fmla="*/ 1 w 248"/>
                  <a:gd name="T53" fmla="*/ 0 h 513"/>
                  <a:gd name="T54" fmla="*/ 1 w 248"/>
                  <a:gd name="T55" fmla="*/ 0 h 513"/>
                  <a:gd name="T56" fmla="*/ 1 w 248"/>
                  <a:gd name="T57" fmla="*/ 0 h 513"/>
                  <a:gd name="T58" fmla="*/ 1 w 248"/>
                  <a:gd name="T59" fmla="*/ 0 h 513"/>
                  <a:gd name="T60" fmla="*/ 1 w 248"/>
                  <a:gd name="T61" fmla="*/ 0 h 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513"/>
                  <a:gd name="T95" fmla="*/ 248 w 248"/>
                  <a:gd name="T96" fmla="*/ 513 h 5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513">
                    <a:moveTo>
                      <a:pt x="4" y="509"/>
                    </a:moveTo>
                    <a:lnTo>
                      <a:pt x="0" y="352"/>
                    </a:lnTo>
                    <a:lnTo>
                      <a:pt x="7" y="314"/>
                    </a:lnTo>
                    <a:lnTo>
                      <a:pt x="74" y="257"/>
                    </a:lnTo>
                    <a:lnTo>
                      <a:pt x="38" y="218"/>
                    </a:lnTo>
                    <a:lnTo>
                      <a:pt x="47" y="212"/>
                    </a:lnTo>
                    <a:lnTo>
                      <a:pt x="42" y="197"/>
                    </a:lnTo>
                    <a:lnTo>
                      <a:pt x="51" y="135"/>
                    </a:lnTo>
                    <a:lnTo>
                      <a:pt x="49" y="112"/>
                    </a:lnTo>
                    <a:lnTo>
                      <a:pt x="46" y="87"/>
                    </a:lnTo>
                    <a:lnTo>
                      <a:pt x="58" y="31"/>
                    </a:lnTo>
                    <a:lnTo>
                      <a:pt x="86" y="0"/>
                    </a:lnTo>
                    <a:lnTo>
                      <a:pt x="98" y="6"/>
                    </a:lnTo>
                    <a:lnTo>
                      <a:pt x="110" y="15"/>
                    </a:lnTo>
                    <a:lnTo>
                      <a:pt x="118" y="9"/>
                    </a:lnTo>
                    <a:lnTo>
                      <a:pt x="148" y="47"/>
                    </a:lnTo>
                    <a:lnTo>
                      <a:pt x="161" y="107"/>
                    </a:lnTo>
                    <a:lnTo>
                      <a:pt x="165" y="161"/>
                    </a:lnTo>
                    <a:lnTo>
                      <a:pt x="168" y="209"/>
                    </a:lnTo>
                    <a:lnTo>
                      <a:pt x="168" y="242"/>
                    </a:lnTo>
                    <a:lnTo>
                      <a:pt x="165" y="252"/>
                    </a:lnTo>
                    <a:lnTo>
                      <a:pt x="181" y="274"/>
                    </a:lnTo>
                    <a:lnTo>
                      <a:pt x="205" y="295"/>
                    </a:lnTo>
                    <a:lnTo>
                      <a:pt x="248" y="384"/>
                    </a:lnTo>
                    <a:lnTo>
                      <a:pt x="248" y="421"/>
                    </a:lnTo>
                    <a:lnTo>
                      <a:pt x="248" y="512"/>
                    </a:lnTo>
                    <a:lnTo>
                      <a:pt x="187" y="512"/>
                    </a:lnTo>
                    <a:lnTo>
                      <a:pt x="155" y="512"/>
                    </a:lnTo>
                    <a:lnTo>
                      <a:pt x="120" y="513"/>
                    </a:lnTo>
                    <a:lnTo>
                      <a:pt x="58" y="513"/>
                    </a:lnTo>
                    <a:lnTo>
                      <a:pt x="4" y="50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9" name="Freeform 546">
                <a:extLst>
                  <a:ext uri="{FF2B5EF4-FFF2-40B4-BE49-F238E27FC236}">
                    <a16:creationId xmlns:a16="http://schemas.microsoft.com/office/drawing/2014/main" id="{B5B4E1AC-66BF-B24E-8692-540A5CB3CE1F}"/>
                  </a:ext>
                </a:extLst>
              </p:cNvPr>
              <p:cNvSpPr>
                <a:spLocks/>
              </p:cNvSpPr>
              <p:nvPr/>
            </p:nvSpPr>
            <p:spPr bwMode="auto">
              <a:xfrm>
                <a:off x="3391" y="1445"/>
                <a:ext cx="130" cy="265"/>
              </a:xfrm>
              <a:custGeom>
                <a:avLst/>
                <a:gdLst>
                  <a:gd name="T0" fmla="*/ 1 w 259"/>
                  <a:gd name="T1" fmla="*/ 1 h 529"/>
                  <a:gd name="T2" fmla="*/ 1 w 259"/>
                  <a:gd name="T3" fmla="*/ 1 h 529"/>
                  <a:gd name="T4" fmla="*/ 1 w 259"/>
                  <a:gd name="T5" fmla="*/ 1 h 529"/>
                  <a:gd name="T6" fmla="*/ 1 w 259"/>
                  <a:gd name="T7" fmla="*/ 1 h 529"/>
                  <a:gd name="T8" fmla="*/ 1 w 259"/>
                  <a:gd name="T9" fmla="*/ 1 h 529"/>
                  <a:gd name="T10" fmla="*/ 1 w 259"/>
                  <a:gd name="T11" fmla="*/ 1 h 529"/>
                  <a:gd name="T12" fmla="*/ 1 w 259"/>
                  <a:gd name="T13" fmla="*/ 1 h 529"/>
                  <a:gd name="T14" fmla="*/ 1 w 259"/>
                  <a:gd name="T15" fmla="*/ 1 h 529"/>
                  <a:gd name="T16" fmla="*/ 1 w 259"/>
                  <a:gd name="T17" fmla="*/ 1 h 529"/>
                  <a:gd name="T18" fmla="*/ 1 w 259"/>
                  <a:gd name="T19" fmla="*/ 1 h 529"/>
                  <a:gd name="T20" fmla="*/ 1 w 259"/>
                  <a:gd name="T21" fmla="*/ 1 h 529"/>
                  <a:gd name="T22" fmla="*/ 1 w 259"/>
                  <a:gd name="T23" fmla="*/ 1 h 529"/>
                  <a:gd name="T24" fmla="*/ 1 w 259"/>
                  <a:gd name="T25" fmla="*/ 1 h 529"/>
                  <a:gd name="T26" fmla="*/ 1 w 259"/>
                  <a:gd name="T27" fmla="*/ 1 h 529"/>
                  <a:gd name="T28" fmla="*/ 1 w 259"/>
                  <a:gd name="T29" fmla="*/ 1 h 529"/>
                  <a:gd name="T30" fmla="*/ 1 w 259"/>
                  <a:gd name="T31" fmla="*/ 1 h 529"/>
                  <a:gd name="T32" fmla="*/ 1 w 259"/>
                  <a:gd name="T33" fmla="*/ 0 h 529"/>
                  <a:gd name="T34" fmla="*/ 1 w 259"/>
                  <a:gd name="T35" fmla="*/ 1 h 529"/>
                  <a:gd name="T36" fmla="*/ 1 w 259"/>
                  <a:gd name="T37" fmla="*/ 1 h 529"/>
                  <a:gd name="T38" fmla="*/ 1 w 259"/>
                  <a:gd name="T39" fmla="*/ 1 h 529"/>
                  <a:gd name="T40" fmla="*/ 1 w 259"/>
                  <a:gd name="T41" fmla="*/ 1 h 529"/>
                  <a:gd name="T42" fmla="*/ 1 w 259"/>
                  <a:gd name="T43" fmla="*/ 1 h 529"/>
                  <a:gd name="T44" fmla="*/ 1 w 259"/>
                  <a:gd name="T45" fmla="*/ 1 h 529"/>
                  <a:gd name="T46" fmla="*/ 1 w 259"/>
                  <a:gd name="T47" fmla="*/ 1 h 529"/>
                  <a:gd name="T48" fmla="*/ 1 w 259"/>
                  <a:gd name="T49" fmla="*/ 1 h 529"/>
                  <a:gd name="T50" fmla="*/ 1 w 259"/>
                  <a:gd name="T51" fmla="*/ 1 h 529"/>
                  <a:gd name="T52" fmla="*/ 1 w 259"/>
                  <a:gd name="T53" fmla="*/ 1 h 529"/>
                  <a:gd name="T54" fmla="*/ 1 w 259"/>
                  <a:gd name="T55" fmla="*/ 1 h 529"/>
                  <a:gd name="T56" fmla="*/ 1 w 259"/>
                  <a:gd name="T57" fmla="*/ 1 h 529"/>
                  <a:gd name="T58" fmla="*/ 1 w 259"/>
                  <a:gd name="T59" fmla="*/ 1 h 529"/>
                  <a:gd name="T60" fmla="*/ 0 w 259"/>
                  <a:gd name="T61" fmla="*/ 1 h 529"/>
                  <a:gd name="T62" fmla="*/ 0 w 259"/>
                  <a:gd name="T63" fmla="*/ 1 h 529"/>
                  <a:gd name="T64" fmla="*/ 1 w 259"/>
                  <a:gd name="T65" fmla="*/ 1 h 529"/>
                  <a:gd name="T66" fmla="*/ 1 w 259"/>
                  <a:gd name="T67" fmla="*/ 1 h 5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
                  <a:gd name="T103" fmla="*/ 0 h 529"/>
                  <a:gd name="T104" fmla="*/ 259 w 259"/>
                  <a:gd name="T105" fmla="*/ 529 h 5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 h="529">
                    <a:moveTo>
                      <a:pt x="245" y="520"/>
                    </a:moveTo>
                    <a:lnTo>
                      <a:pt x="259" y="489"/>
                    </a:lnTo>
                    <a:lnTo>
                      <a:pt x="259" y="458"/>
                    </a:lnTo>
                    <a:lnTo>
                      <a:pt x="259" y="438"/>
                    </a:lnTo>
                    <a:lnTo>
                      <a:pt x="256" y="416"/>
                    </a:lnTo>
                    <a:lnTo>
                      <a:pt x="228" y="281"/>
                    </a:lnTo>
                    <a:lnTo>
                      <a:pt x="208" y="267"/>
                    </a:lnTo>
                    <a:lnTo>
                      <a:pt x="182" y="249"/>
                    </a:lnTo>
                    <a:lnTo>
                      <a:pt x="150" y="221"/>
                    </a:lnTo>
                    <a:lnTo>
                      <a:pt x="149" y="180"/>
                    </a:lnTo>
                    <a:lnTo>
                      <a:pt x="159" y="156"/>
                    </a:lnTo>
                    <a:lnTo>
                      <a:pt x="167" y="114"/>
                    </a:lnTo>
                    <a:lnTo>
                      <a:pt x="164" y="99"/>
                    </a:lnTo>
                    <a:lnTo>
                      <a:pt x="163" y="72"/>
                    </a:lnTo>
                    <a:lnTo>
                      <a:pt x="156" y="45"/>
                    </a:lnTo>
                    <a:lnTo>
                      <a:pt x="130" y="9"/>
                    </a:lnTo>
                    <a:lnTo>
                      <a:pt x="102" y="0"/>
                    </a:lnTo>
                    <a:lnTo>
                      <a:pt x="77" y="17"/>
                    </a:lnTo>
                    <a:lnTo>
                      <a:pt x="66" y="48"/>
                    </a:lnTo>
                    <a:lnTo>
                      <a:pt x="65" y="99"/>
                    </a:lnTo>
                    <a:lnTo>
                      <a:pt x="58" y="114"/>
                    </a:lnTo>
                    <a:lnTo>
                      <a:pt x="62" y="143"/>
                    </a:lnTo>
                    <a:lnTo>
                      <a:pt x="74" y="171"/>
                    </a:lnTo>
                    <a:lnTo>
                      <a:pt x="82" y="204"/>
                    </a:lnTo>
                    <a:lnTo>
                      <a:pt x="89" y="219"/>
                    </a:lnTo>
                    <a:lnTo>
                      <a:pt x="72" y="232"/>
                    </a:lnTo>
                    <a:lnTo>
                      <a:pt x="49" y="225"/>
                    </a:lnTo>
                    <a:lnTo>
                      <a:pt x="20" y="228"/>
                    </a:lnTo>
                    <a:lnTo>
                      <a:pt x="15" y="264"/>
                    </a:lnTo>
                    <a:lnTo>
                      <a:pt x="8" y="296"/>
                    </a:lnTo>
                    <a:lnTo>
                      <a:pt x="0" y="379"/>
                    </a:lnTo>
                    <a:lnTo>
                      <a:pt x="0" y="524"/>
                    </a:lnTo>
                    <a:lnTo>
                      <a:pt x="105" y="529"/>
                    </a:lnTo>
                    <a:lnTo>
                      <a:pt x="245" y="5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20" name="Freeform 547">
                <a:extLst>
                  <a:ext uri="{FF2B5EF4-FFF2-40B4-BE49-F238E27FC236}">
                    <a16:creationId xmlns:a16="http://schemas.microsoft.com/office/drawing/2014/main" id="{7BFF793C-8B36-2B43-A2C4-A8BB28F36CF7}"/>
                  </a:ext>
                </a:extLst>
              </p:cNvPr>
              <p:cNvSpPr>
                <a:spLocks/>
              </p:cNvSpPr>
              <p:nvPr/>
            </p:nvSpPr>
            <p:spPr bwMode="auto">
              <a:xfrm>
                <a:off x="3133" y="1476"/>
                <a:ext cx="125" cy="237"/>
              </a:xfrm>
              <a:custGeom>
                <a:avLst/>
                <a:gdLst>
                  <a:gd name="T0" fmla="*/ 1 w 250"/>
                  <a:gd name="T1" fmla="*/ 0 h 475"/>
                  <a:gd name="T2" fmla="*/ 1 w 250"/>
                  <a:gd name="T3" fmla="*/ 0 h 475"/>
                  <a:gd name="T4" fmla="*/ 1 w 250"/>
                  <a:gd name="T5" fmla="*/ 0 h 475"/>
                  <a:gd name="T6" fmla="*/ 1 w 250"/>
                  <a:gd name="T7" fmla="*/ 0 h 475"/>
                  <a:gd name="T8" fmla="*/ 1 w 250"/>
                  <a:gd name="T9" fmla="*/ 0 h 475"/>
                  <a:gd name="T10" fmla="*/ 1 w 250"/>
                  <a:gd name="T11" fmla="*/ 0 h 475"/>
                  <a:gd name="T12" fmla="*/ 1 w 250"/>
                  <a:gd name="T13" fmla="*/ 0 h 475"/>
                  <a:gd name="T14" fmla="*/ 1 w 250"/>
                  <a:gd name="T15" fmla="*/ 0 h 475"/>
                  <a:gd name="T16" fmla="*/ 1 w 250"/>
                  <a:gd name="T17" fmla="*/ 0 h 475"/>
                  <a:gd name="T18" fmla="*/ 1 w 250"/>
                  <a:gd name="T19" fmla="*/ 0 h 475"/>
                  <a:gd name="T20" fmla="*/ 1 w 250"/>
                  <a:gd name="T21" fmla="*/ 0 h 475"/>
                  <a:gd name="T22" fmla="*/ 1 w 250"/>
                  <a:gd name="T23" fmla="*/ 0 h 475"/>
                  <a:gd name="T24" fmla="*/ 1 w 250"/>
                  <a:gd name="T25" fmla="*/ 0 h 475"/>
                  <a:gd name="T26" fmla="*/ 1 w 250"/>
                  <a:gd name="T27" fmla="*/ 0 h 475"/>
                  <a:gd name="T28" fmla="*/ 1 w 250"/>
                  <a:gd name="T29" fmla="*/ 0 h 475"/>
                  <a:gd name="T30" fmla="*/ 1 w 250"/>
                  <a:gd name="T31" fmla="*/ 0 h 475"/>
                  <a:gd name="T32" fmla="*/ 1 w 250"/>
                  <a:gd name="T33" fmla="*/ 0 h 475"/>
                  <a:gd name="T34" fmla="*/ 1 w 250"/>
                  <a:gd name="T35" fmla="*/ 0 h 475"/>
                  <a:gd name="T36" fmla="*/ 1 w 250"/>
                  <a:gd name="T37" fmla="*/ 0 h 475"/>
                  <a:gd name="T38" fmla="*/ 1 w 250"/>
                  <a:gd name="T39" fmla="*/ 0 h 475"/>
                  <a:gd name="T40" fmla="*/ 1 w 250"/>
                  <a:gd name="T41" fmla="*/ 0 h 475"/>
                  <a:gd name="T42" fmla="*/ 1 w 250"/>
                  <a:gd name="T43" fmla="*/ 0 h 475"/>
                  <a:gd name="T44" fmla="*/ 1 w 250"/>
                  <a:gd name="T45" fmla="*/ 0 h 475"/>
                  <a:gd name="T46" fmla="*/ 1 w 250"/>
                  <a:gd name="T47" fmla="*/ 0 h 475"/>
                  <a:gd name="T48" fmla="*/ 1 w 250"/>
                  <a:gd name="T49" fmla="*/ 0 h 475"/>
                  <a:gd name="T50" fmla="*/ 1 w 250"/>
                  <a:gd name="T51" fmla="*/ 0 h 475"/>
                  <a:gd name="T52" fmla="*/ 0 w 250"/>
                  <a:gd name="T53" fmla="*/ 0 h 475"/>
                  <a:gd name="T54" fmla="*/ 0 w 250"/>
                  <a:gd name="T55" fmla="*/ 0 h 475"/>
                  <a:gd name="T56" fmla="*/ 0 w 250"/>
                  <a:gd name="T57" fmla="*/ 0 h 475"/>
                  <a:gd name="T58" fmla="*/ 1 w 250"/>
                  <a:gd name="T59" fmla="*/ 0 h 475"/>
                  <a:gd name="T60" fmla="*/ 1 w 250"/>
                  <a:gd name="T61" fmla="*/ 0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475"/>
                  <a:gd name="T95" fmla="*/ 250 w 250"/>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475">
                    <a:moveTo>
                      <a:pt x="250" y="475"/>
                    </a:moveTo>
                    <a:lnTo>
                      <a:pt x="250" y="431"/>
                    </a:lnTo>
                    <a:lnTo>
                      <a:pt x="246" y="370"/>
                    </a:lnTo>
                    <a:lnTo>
                      <a:pt x="228" y="268"/>
                    </a:lnTo>
                    <a:lnTo>
                      <a:pt x="211" y="243"/>
                    </a:lnTo>
                    <a:lnTo>
                      <a:pt x="181" y="233"/>
                    </a:lnTo>
                    <a:lnTo>
                      <a:pt x="146" y="206"/>
                    </a:lnTo>
                    <a:lnTo>
                      <a:pt x="143" y="188"/>
                    </a:lnTo>
                    <a:lnTo>
                      <a:pt x="158" y="158"/>
                    </a:lnTo>
                    <a:lnTo>
                      <a:pt x="165" y="119"/>
                    </a:lnTo>
                    <a:lnTo>
                      <a:pt x="162" y="46"/>
                    </a:lnTo>
                    <a:lnTo>
                      <a:pt x="127" y="0"/>
                    </a:lnTo>
                    <a:lnTo>
                      <a:pt x="111" y="7"/>
                    </a:lnTo>
                    <a:lnTo>
                      <a:pt x="95" y="0"/>
                    </a:lnTo>
                    <a:lnTo>
                      <a:pt x="70" y="38"/>
                    </a:lnTo>
                    <a:lnTo>
                      <a:pt x="69" y="102"/>
                    </a:lnTo>
                    <a:lnTo>
                      <a:pt x="61" y="117"/>
                    </a:lnTo>
                    <a:lnTo>
                      <a:pt x="61" y="131"/>
                    </a:lnTo>
                    <a:lnTo>
                      <a:pt x="74" y="156"/>
                    </a:lnTo>
                    <a:lnTo>
                      <a:pt x="82" y="176"/>
                    </a:lnTo>
                    <a:lnTo>
                      <a:pt x="85" y="191"/>
                    </a:lnTo>
                    <a:lnTo>
                      <a:pt x="79" y="211"/>
                    </a:lnTo>
                    <a:lnTo>
                      <a:pt x="62" y="228"/>
                    </a:lnTo>
                    <a:lnTo>
                      <a:pt x="32" y="229"/>
                    </a:lnTo>
                    <a:lnTo>
                      <a:pt x="12" y="245"/>
                    </a:lnTo>
                    <a:lnTo>
                      <a:pt x="4" y="292"/>
                    </a:lnTo>
                    <a:lnTo>
                      <a:pt x="0" y="373"/>
                    </a:lnTo>
                    <a:lnTo>
                      <a:pt x="0" y="395"/>
                    </a:lnTo>
                    <a:lnTo>
                      <a:pt x="0" y="423"/>
                    </a:lnTo>
                    <a:lnTo>
                      <a:pt x="4" y="473"/>
                    </a:lnTo>
                    <a:lnTo>
                      <a:pt x="250" y="4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21" name="Freeform 548">
                <a:extLst>
                  <a:ext uri="{FF2B5EF4-FFF2-40B4-BE49-F238E27FC236}">
                    <a16:creationId xmlns:a16="http://schemas.microsoft.com/office/drawing/2014/main" id="{38849A42-87B7-524D-9BB3-BDAFF2F4E2DA}"/>
                  </a:ext>
                </a:extLst>
              </p:cNvPr>
              <p:cNvSpPr>
                <a:spLocks/>
              </p:cNvSpPr>
              <p:nvPr/>
            </p:nvSpPr>
            <p:spPr bwMode="auto">
              <a:xfrm>
                <a:off x="3204" y="1534"/>
                <a:ext cx="122" cy="179"/>
              </a:xfrm>
              <a:custGeom>
                <a:avLst/>
                <a:gdLst>
                  <a:gd name="T0" fmla="*/ 0 w 243"/>
                  <a:gd name="T1" fmla="*/ 1 h 358"/>
                  <a:gd name="T2" fmla="*/ 1 w 243"/>
                  <a:gd name="T3" fmla="*/ 1 h 358"/>
                  <a:gd name="T4" fmla="*/ 1 w 243"/>
                  <a:gd name="T5" fmla="*/ 1 h 358"/>
                  <a:gd name="T6" fmla="*/ 1 w 243"/>
                  <a:gd name="T7" fmla="*/ 1 h 358"/>
                  <a:gd name="T8" fmla="*/ 1 w 243"/>
                  <a:gd name="T9" fmla="*/ 1 h 358"/>
                  <a:gd name="T10" fmla="*/ 1 w 243"/>
                  <a:gd name="T11" fmla="*/ 1 h 358"/>
                  <a:gd name="T12" fmla="*/ 1 w 243"/>
                  <a:gd name="T13" fmla="*/ 1 h 358"/>
                  <a:gd name="T14" fmla="*/ 1 w 243"/>
                  <a:gd name="T15" fmla="*/ 1 h 358"/>
                  <a:gd name="T16" fmla="*/ 1 w 243"/>
                  <a:gd name="T17" fmla="*/ 1 h 358"/>
                  <a:gd name="T18" fmla="*/ 1 w 243"/>
                  <a:gd name="T19" fmla="*/ 1 h 358"/>
                  <a:gd name="T20" fmla="*/ 1 w 243"/>
                  <a:gd name="T21" fmla="*/ 1 h 358"/>
                  <a:gd name="T22" fmla="*/ 1 w 243"/>
                  <a:gd name="T23" fmla="*/ 1 h 358"/>
                  <a:gd name="T24" fmla="*/ 1 w 243"/>
                  <a:gd name="T25" fmla="*/ 1 h 358"/>
                  <a:gd name="T26" fmla="*/ 1 w 243"/>
                  <a:gd name="T27" fmla="*/ 1 h 358"/>
                  <a:gd name="T28" fmla="*/ 1 w 243"/>
                  <a:gd name="T29" fmla="*/ 1 h 358"/>
                  <a:gd name="T30" fmla="*/ 1 w 243"/>
                  <a:gd name="T31" fmla="*/ 0 h 358"/>
                  <a:gd name="T32" fmla="*/ 1 w 243"/>
                  <a:gd name="T33" fmla="*/ 0 h 358"/>
                  <a:gd name="T34" fmla="*/ 1 w 243"/>
                  <a:gd name="T35" fmla="*/ 0 h 358"/>
                  <a:gd name="T36" fmla="*/ 1 w 243"/>
                  <a:gd name="T37" fmla="*/ 0 h 358"/>
                  <a:gd name="T38" fmla="*/ 1 w 243"/>
                  <a:gd name="T39" fmla="*/ 1 h 358"/>
                  <a:gd name="T40" fmla="*/ 1 w 243"/>
                  <a:gd name="T41" fmla="*/ 1 h 358"/>
                  <a:gd name="T42" fmla="*/ 1 w 243"/>
                  <a:gd name="T43" fmla="*/ 1 h 358"/>
                  <a:gd name="T44" fmla="*/ 1 w 243"/>
                  <a:gd name="T45" fmla="*/ 1 h 358"/>
                  <a:gd name="T46" fmla="*/ 1 w 243"/>
                  <a:gd name="T47" fmla="*/ 1 h 358"/>
                  <a:gd name="T48" fmla="*/ 1 w 243"/>
                  <a:gd name="T49" fmla="*/ 1 h 358"/>
                  <a:gd name="T50" fmla="*/ 1 w 243"/>
                  <a:gd name="T51" fmla="*/ 1 h 358"/>
                  <a:gd name="T52" fmla="*/ 1 w 243"/>
                  <a:gd name="T53" fmla="*/ 1 h 358"/>
                  <a:gd name="T54" fmla="*/ 1 w 243"/>
                  <a:gd name="T55" fmla="*/ 1 h 358"/>
                  <a:gd name="T56" fmla="*/ 1 w 243"/>
                  <a:gd name="T57" fmla="*/ 1 h 358"/>
                  <a:gd name="T58" fmla="*/ 1 w 243"/>
                  <a:gd name="T59" fmla="*/ 1 h 358"/>
                  <a:gd name="T60" fmla="*/ 1 w 243"/>
                  <a:gd name="T61" fmla="*/ 1 h 358"/>
                  <a:gd name="T62" fmla="*/ 1 w 243"/>
                  <a:gd name="T63" fmla="*/ 1 h 358"/>
                  <a:gd name="T64" fmla="*/ 1 w 243"/>
                  <a:gd name="T65" fmla="*/ 1 h 358"/>
                  <a:gd name="T66" fmla="*/ 0 w 243"/>
                  <a:gd name="T67" fmla="*/ 1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358"/>
                  <a:gd name="T104" fmla="*/ 243 w 243"/>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358">
                    <a:moveTo>
                      <a:pt x="0" y="358"/>
                    </a:moveTo>
                    <a:lnTo>
                      <a:pt x="5" y="331"/>
                    </a:lnTo>
                    <a:lnTo>
                      <a:pt x="7" y="284"/>
                    </a:lnTo>
                    <a:lnTo>
                      <a:pt x="12" y="268"/>
                    </a:lnTo>
                    <a:lnTo>
                      <a:pt x="26" y="256"/>
                    </a:lnTo>
                    <a:lnTo>
                      <a:pt x="42" y="244"/>
                    </a:lnTo>
                    <a:lnTo>
                      <a:pt x="62" y="230"/>
                    </a:lnTo>
                    <a:lnTo>
                      <a:pt x="70" y="215"/>
                    </a:lnTo>
                    <a:lnTo>
                      <a:pt x="73" y="201"/>
                    </a:lnTo>
                    <a:lnTo>
                      <a:pt x="58" y="196"/>
                    </a:lnTo>
                    <a:lnTo>
                      <a:pt x="42" y="176"/>
                    </a:lnTo>
                    <a:lnTo>
                      <a:pt x="42" y="143"/>
                    </a:lnTo>
                    <a:lnTo>
                      <a:pt x="50" y="81"/>
                    </a:lnTo>
                    <a:lnTo>
                      <a:pt x="54" y="38"/>
                    </a:lnTo>
                    <a:lnTo>
                      <a:pt x="73" y="6"/>
                    </a:lnTo>
                    <a:lnTo>
                      <a:pt x="86" y="0"/>
                    </a:lnTo>
                    <a:lnTo>
                      <a:pt x="97" y="0"/>
                    </a:lnTo>
                    <a:lnTo>
                      <a:pt x="107" y="0"/>
                    </a:lnTo>
                    <a:lnTo>
                      <a:pt x="110" y="0"/>
                    </a:lnTo>
                    <a:lnTo>
                      <a:pt x="134" y="17"/>
                    </a:lnTo>
                    <a:lnTo>
                      <a:pt x="152" y="73"/>
                    </a:lnTo>
                    <a:lnTo>
                      <a:pt x="164" y="122"/>
                    </a:lnTo>
                    <a:lnTo>
                      <a:pt x="164" y="164"/>
                    </a:lnTo>
                    <a:lnTo>
                      <a:pt x="152" y="192"/>
                    </a:lnTo>
                    <a:lnTo>
                      <a:pt x="138" y="204"/>
                    </a:lnTo>
                    <a:lnTo>
                      <a:pt x="145" y="217"/>
                    </a:lnTo>
                    <a:lnTo>
                      <a:pt x="167" y="238"/>
                    </a:lnTo>
                    <a:lnTo>
                      <a:pt x="196" y="244"/>
                    </a:lnTo>
                    <a:lnTo>
                      <a:pt x="211" y="256"/>
                    </a:lnTo>
                    <a:lnTo>
                      <a:pt x="225" y="268"/>
                    </a:lnTo>
                    <a:lnTo>
                      <a:pt x="228" y="293"/>
                    </a:lnTo>
                    <a:lnTo>
                      <a:pt x="236" y="322"/>
                    </a:lnTo>
                    <a:lnTo>
                      <a:pt x="243" y="358"/>
                    </a:lnTo>
                    <a:lnTo>
                      <a:pt x="0" y="35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22" name="Freeform 549">
                <a:extLst>
                  <a:ext uri="{FF2B5EF4-FFF2-40B4-BE49-F238E27FC236}">
                    <a16:creationId xmlns:a16="http://schemas.microsoft.com/office/drawing/2014/main" id="{116321DC-D0BC-B14E-9D24-F896935A1FBC}"/>
                  </a:ext>
                </a:extLst>
              </p:cNvPr>
              <p:cNvSpPr>
                <a:spLocks/>
              </p:cNvSpPr>
              <p:nvPr/>
            </p:nvSpPr>
            <p:spPr bwMode="auto">
              <a:xfrm>
                <a:off x="3326" y="1517"/>
                <a:ext cx="127" cy="196"/>
              </a:xfrm>
              <a:custGeom>
                <a:avLst/>
                <a:gdLst>
                  <a:gd name="T0" fmla="*/ 0 w 253"/>
                  <a:gd name="T1" fmla="*/ 0 h 393"/>
                  <a:gd name="T2" fmla="*/ 1 w 253"/>
                  <a:gd name="T3" fmla="*/ 0 h 393"/>
                  <a:gd name="T4" fmla="*/ 1 w 253"/>
                  <a:gd name="T5" fmla="*/ 0 h 393"/>
                  <a:gd name="T6" fmla="*/ 1 w 253"/>
                  <a:gd name="T7" fmla="*/ 0 h 393"/>
                  <a:gd name="T8" fmla="*/ 1 w 253"/>
                  <a:gd name="T9" fmla="*/ 0 h 393"/>
                  <a:gd name="T10" fmla="*/ 1 w 253"/>
                  <a:gd name="T11" fmla="*/ 0 h 393"/>
                  <a:gd name="T12" fmla="*/ 1 w 253"/>
                  <a:gd name="T13" fmla="*/ 0 h 393"/>
                  <a:gd name="T14" fmla="*/ 1 w 253"/>
                  <a:gd name="T15" fmla="*/ 0 h 393"/>
                  <a:gd name="T16" fmla="*/ 1 w 253"/>
                  <a:gd name="T17" fmla="*/ 0 h 393"/>
                  <a:gd name="T18" fmla="*/ 1 w 253"/>
                  <a:gd name="T19" fmla="*/ 0 h 393"/>
                  <a:gd name="T20" fmla="*/ 1 w 253"/>
                  <a:gd name="T21" fmla="*/ 0 h 393"/>
                  <a:gd name="T22" fmla="*/ 1 w 253"/>
                  <a:gd name="T23" fmla="*/ 0 h 393"/>
                  <a:gd name="T24" fmla="*/ 1 w 253"/>
                  <a:gd name="T25" fmla="*/ 0 h 393"/>
                  <a:gd name="T26" fmla="*/ 1 w 253"/>
                  <a:gd name="T27" fmla="*/ 0 h 393"/>
                  <a:gd name="T28" fmla="*/ 1 w 253"/>
                  <a:gd name="T29" fmla="*/ 0 h 393"/>
                  <a:gd name="T30" fmla="*/ 1 w 253"/>
                  <a:gd name="T31" fmla="*/ 0 h 393"/>
                  <a:gd name="T32" fmla="*/ 1 w 253"/>
                  <a:gd name="T33" fmla="*/ 0 h 393"/>
                  <a:gd name="T34" fmla="*/ 1 w 253"/>
                  <a:gd name="T35" fmla="*/ 0 h 393"/>
                  <a:gd name="T36" fmla="*/ 1 w 253"/>
                  <a:gd name="T37" fmla="*/ 0 h 393"/>
                  <a:gd name="T38" fmla="*/ 1 w 253"/>
                  <a:gd name="T39" fmla="*/ 0 h 393"/>
                  <a:gd name="T40" fmla="*/ 1 w 253"/>
                  <a:gd name="T41" fmla="*/ 0 h 393"/>
                  <a:gd name="T42" fmla="*/ 1 w 253"/>
                  <a:gd name="T43" fmla="*/ 0 h 393"/>
                  <a:gd name="T44" fmla="*/ 1 w 253"/>
                  <a:gd name="T45" fmla="*/ 0 h 393"/>
                  <a:gd name="T46" fmla="*/ 1 w 253"/>
                  <a:gd name="T47" fmla="*/ 0 h 393"/>
                  <a:gd name="T48" fmla="*/ 1 w 253"/>
                  <a:gd name="T49" fmla="*/ 0 h 393"/>
                  <a:gd name="T50" fmla="*/ 1 w 253"/>
                  <a:gd name="T51" fmla="*/ 0 h 393"/>
                  <a:gd name="T52" fmla="*/ 1 w 253"/>
                  <a:gd name="T53" fmla="*/ 0 h 393"/>
                  <a:gd name="T54" fmla="*/ 1 w 253"/>
                  <a:gd name="T55" fmla="*/ 0 h 393"/>
                  <a:gd name="T56" fmla="*/ 1 w 253"/>
                  <a:gd name="T57" fmla="*/ 0 h 393"/>
                  <a:gd name="T58" fmla="*/ 1 w 253"/>
                  <a:gd name="T59" fmla="*/ 0 h 393"/>
                  <a:gd name="T60" fmla="*/ 1 w 253"/>
                  <a:gd name="T61" fmla="*/ 0 h 393"/>
                  <a:gd name="T62" fmla="*/ 1 w 253"/>
                  <a:gd name="T63" fmla="*/ 0 h 393"/>
                  <a:gd name="T64" fmla="*/ 1 w 253"/>
                  <a:gd name="T65" fmla="*/ 0 h 393"/>
                  <a:gd name="T66" fmla="*/ 1 w 253"/>
                  <a:gd name="T67" fmla="*/ 0 h 393"/>
                  <a:gd name="T68" fmla="*/ 1 w 253"/>
                  <a:gd name="T69" fmla="*/ 0 h 393"/>
                  <a:gd name="T70" fmla="*/ 1 w 253"/>
                  <a:gd name="T71" fmla="*/ 0 h 393"/>
                  <a:gd name="T72" fmla="*/ 1 w 253"/>
                  <a:gd name="T73" fmla="*/ 0 h 393"/>
                  <a:gd name="T74" fmla="*/ 0 w 253"/>
                  <a:gd name="T75" fmla="*/ 0 h 3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393"/>
                  <a:gd name="T116" fmla="*/ 253 w 253"/>
                  <a:gd name="T117" fmla="*/ 393 h 3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393">
                    <a:moveTo>
                      <a:pt x="0" y="393"/>
                    </a:moveTo>
                    <a:lnTo>
                      <a:pt x="1" y="303"/>
                    </a:lnTo>
                    <a:lnTo>
                      <a:pt x="12" y="285"/>
                    </a:lnTo>
                    <a:lnTo>
                      <a:pt x="22" y="252"/>
                    </a:lnTo>
                    <a:lnTo>
                      <a:pt x="34" y="250"/>
                    </a:lnTo>
                    <a:lnTo>
                      <a:pt x="62" y="243"/>
                    </a:lnTo>
                    <a:lnTo>
                      <a:pt x="71" y="236"/>
                    </a:lnTo>
                    <a:lnTo>
                      <a:pt x="83" y="226"/>
                    </a:lnTo>
                    <a:lnTo>
                      <a:pt x="86" y="202"/>
                    </a:lnTo>
                    <a:lnTo>
                      <a:pt x="75" y="165"/>
                    </a:lnTo>
                    <a:lnTo>
                      <a:pt x="66" y="161"/>
                    </a:lnTo>
                    <a:lnTo>
                      <a:pt x="59" y="124"/>
                    </a:lnTo>
                    <a:lnTo>
                      <a:pt x="63" y="113"/>
                    </a:lnTo>
                    <a:lnTo>
                      <a:pt x="63" y="78"/>
                    </a:lnTo>
                    <a:lnTo>
                      <a:pt x="63" y="41"/>
                    </a:lnTo>
                    <a:lnTo>
                      <a:pt x="71" y="28"/>
                    </a:lnTo>
                    <a:lnTo>
                      <a:pt x="90" y="3"/>
                    </a:lnTo>
                    <a:lnTo>
                      <a:pt x="102" y="0"/>
                    </a:lnTo>
                    <a:lnTo>
                      <a:pt x="123" y="0"/>
                    </a:lnTo>
                    <a:lnTo>
                      <a:pt x="138" y="11"/>
                    </a:lnTo>
                    <a:lnTo>
                      <a:pt x="148" y="28"/>
                    </a:lnTo>
                    <a:lnTo>
                      <a:pt x="158" y="59"/>
                    </a:lnTo>
                    <a:lnTo>
                      <a:pt x="160" y="81"/>
                    </a:lnTo>
                    <a:lnTo>
                      <a:pt x="160" y="106"/>
                    </a:lnTo>
                    <a:lnTo>
                      <a:pt x="168" y="108"/>
                    </a:lnTo>
                    <a:lnTo>
                      <a:pt x="164" y="146"/>
                    </a:lnTo>
                    <a:lnTo>
                      <a:pt x="155" y="151"/>
                    </a:lnTo>
                    <a:lnTo>
                      <a:pt x="151" y="171"/>
                    </a:lnTo>
                    <a:lnTo>
                      <a:pt x="148" y="195"/>
                    </a:lnTo>
                    <a:lnTo>
                      <a:pt x="148" y="216"/>
                    </a:lnTo>
                    <a:lnTo>
                      <a:pt x="163" y="226"/>
                    </a:lnTo>
                    <a:lnTo>
                      <a:pt x="180" y="234"/>
                    </a:lnTo>
                    <a:lnTo>
                      <a:pt x="205" y="239"/>
                    </a:lnTo>
                    <a:lnTo>
                      <a:pt x="224" y="243"/>
                    </a:lnTo>
                    <a:lnTo>
                      <a:pt x="234" y="263"/>
                    </a:lnTo>
                    <a:lnTo>
                      <a:pt x="241" y="279"/>
                    </a:lnTo>
                    <a:lnTo>
                      <a:pt x="253" y="390"/>
                    </a:lnTo>
                    <a:lnTo>
                      <a:pt x="0" y="39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23" name="Freeform 550">
                <a:extLst>
                  <a:ext uri="{FF2B5EF4-FFF2-40B4-BE49-F238E27FC236}">
                    <a16:creationId xmlns:a16="http://schemas.microsoft.com/office/drawing/2014/main" id="{E3A71562-2CE5-EE4D-8539-F7BCF7CFD2AE}"/>
                  </a:ext>
                </a:extLst>
              </p:cNvPr>
              <p:cNvSpPr>
                <a:spLocks/>
              </p:cNvSpPr>
              <p:nvPr/>
            </p:nvSpPr>
            <p:spPr bwMode="auto">
              <a:xfrm>
                <a:off x="3447" y="1516"/>
                <a:ext cx="114" cy="197"/>
              </a:xfrm>
              <a:custGeom>
                <a:avLst/>
                <a:gdLst>
                  <a:gd name="T0" fmla="*/ 0 w 230"/>
                  <a:gd name="T1" fmla="*/ 1 h 392"/>
                  <a:gd name="T2" fmla="*/ 0 w 230"/>
                  <a:gd name="T3" fmla="*/ 1 h 392"/>
                  <a:gd name="T4" fmla="*/ 0 w 230"/>
                  <a:gd name="T5" fmla="*/ 1 h 392"/>
                  <a:gd name="T6" fmla="*/ 0 w 230"/>
                  <a:gd name="T7" fmla="*/ 1 h 392"/>
                  <a:gd name="T8" fmla="*/ 0 w 230"/>
                  <a:gd name="T9" fmla="*/ 1 h 392"/>
                  <a:gd name="T10" fmla="*/ 0 w 230"/>
                  <a:gd name="T11" fmla="*/ 1 h 392"/>
                  <a:gd name="T12" fmla="*/ 0 w 230"/>
                  <a:gd name="T13" fmla="*/ 1 h 392"/>
                  <a:gd name="T14" fmla="*/ 0 w 230"/>
                  <a:gd name="T15" fmla="*/ 1 h 392"/>
                  <a:gd name="T16" fmla="*/ 0 w 230"/>
                  <a:gd name="T17" fmla="*/ 1 h 392"/>
                  <a:gd name="T18" fmla="*/ 0 w 230"/>
                  <a:gd name="T19" fmla="*/ 1 h 392"/>
                  <a:gd name="T20" fmla="*/ 0 w 230"/>
                  <a:gd name="T21" fmla="*/ 1 h 392"/>
                  <a:gd name="T22" fmla="*/ 0 w 230"/>
                  <a:gd name="T23" fmla="*/ 1 h 392"/>
                  <a:gd name="T24" fmla="*/ 0 w 230"/>
                  <a:gd name="T25" fmla="*/ 1 h 392"/>
                  <a:gd name="T26" fmla="*/ 0 w 230"/>
                  <a:gd name="T27" fmla="*/ 1 h 392"/>
                  <a:gd name="T28" fmla="*/ 0 w 230"/>
                  <a:gd name="T29" fmla="*/ 1 h 392"/>
                  <a:gd name="T30" fmla="*/ 0 w 230"/>
                  <a:gd name="T31" fmla="*/ 1 h 392"/>
                  <a:gd name="T32" fmla="*/ 0 w 230"/>
                  <a:gd name="T33" fmla="*/ 0 h 392"/>
                  <a:gd name="T34" fmla="*/ 0 w 230"/>
                  <a:gd name="T35" fmla="*/ 1 h 392"/>
                  <a:gd name="T36" fmla="*/ 0 w 230"/>
                  <a:gd name="T37" fmla="*/ 1 h 392"/>
                  <a:gd name="T38" fmla="*/ 0 w 230"/>
                  <a:gd name="T39" fmla="*/ 1 h 392"/>
                  <a:gd name="T40" fmla="*/ 0 w 230"/>
                  <a:gd name="T41" fmla="*/ 1 h 392"/>
                  <a:gd name="T42" fmla="*/ 0 w 230"/>
                  <a:gd name="T43" fmla="*/ 1 h 392"/>
                  <a:gd name="T44" fmla="*/ 0 w 230"/>
                  <a:gd name="T45" fmla="*/ 1 h 392"/>
                  <a:gd name="T46" fmla="*/ 0 w 230"/>
                  <a:gd name="T47" fmla="*/ 1 h 392"/>
                  <a:gd name="T48" fmla="*/ 0 w 230"/>
                  <a:gd name="T49" fmla="*/ 1 h 392"/>
                  <a:gd name="T50" fmla="*/ 0 w 230"/>
                  <a:gd name="T51" fmla="*/ 1 h 392"/>
                  <a:gd name="T52" fmla="*/ 0 w 230"/>
                  <a:gd name="T53" fmla="*/ 1 h 392"/>
                  <a:gd name="T54" fmla="*/ 0 w 230"/>
                  <a:gd name="T55" fmla="*/ 1 h 392"/>
                  <a:gd name="T56" fmla="*/ 0 w 230"/>
                  <a:gd name="T57" fmla="*/ 1 h 392"/>
                  <a:gd name="T58" fmla="*/ 0 w 230"/>
                  <a:gd name="T59" fmla="*/ 1 h 392"/>
                  <a:gd name="T60" fmla="*/ 0 w 230"/>
                  <a:gd name="T61" fmla="*/ 1 h 392"/>
                  <a:gd name="T62" fmla="*/ 0 w 230"/>
                  <a:gd name="T63" fmla="*/ 1 h 392"/>
                  <a:gd name="T64" fmla="*/ 0 w 230"/>
                  <a:gd name="T65" fmla="*/ 1 h 392"/>
                  <a:gd name="T66" fmla="*/ 0 w 230"/>
                  <a:gd name="T67" fmla="*/ 1 h 392"/>
                  <a:gd name="T68" fmla="*/ 0 w 230"/>
                  <a:gd name="T69" fmla="*/ 1 h 392"/>
                  <a:gd name="T70" fmla="*/ 0 w 230"/>
                  <a:gd name="T71" fmla="*/ 1 h 392"/>
                  <a:gd name="T72" fmla="*/ 0 w 230"/>
                  <a:gd name="T73" fmla="*/ 1 h 392"/>
                  <a:gd name="T74" fmla="*/ 0 w 230"/>
                  <a:gd name="T75" fmla="*/ 1 h 3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392"/>
                  <a:gd name="T116" fmla="*/ 230 w 230"/>
                  <a:gd name="T117" fmla="*/ 392 h 3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392">
                    <a:moveTo>
                      <a:pt x="0" y="391"/>
                    </a:moveTo>
                    <a:lnTo>
                      <a:pt x="7" y="306"/>
                    </a:lnTo>
                    <a:lnTo>
                      <a:pt x="15" y="268"/>
                    </a:lnTo>
                    <a:lnTo>
                      <a:pt x="40" y="249"/>
                    </a:lnTo>
                    <a:lnTo>
                      <a:pt x="62" y="240"/>
                    </a:lnTo>
                    <a:lnTo>
                      <a:pt x="85" y="232"/>
                    </a:lnTo>
                    <a:lnTo>
                      <a:pt x="93" y="212"/>
                    </a:lnTo>
                    <a:lnTo>
                      <a:pt x="93" y="182"/>
                    </a:lnTo>
                    <a:lnTo>
                      <a:pt x="85" y="172"/>
                    </a:lnTo>
                    <a:lnTo>
                      <a:pt x="77" y="160"/>
                    </a:lnTo>
                    <a:lnTo>
                      <a:pt x="74" y="152"/>
                    </a:lnTo>
                    <a:lnTo>
                      <a:pt x="72" y="118"/>
                    </a:lnTo>
                    <a:lnTo>
                      <a:pt x="66" y="95"/>
                    </a:lnTo>
                    <a:lnTo>
                      <a:pt x="73" y="58"/>
                    </a:lnTo>
                    <a:lnTo>
                      <a:pt x="86" y="36"/>
                    </a:lnTo>
                    <a:lnTo>
                      <a:pt x="102" y="12"/>
                    </a:lnTo>
                    <a:lnTo>
                      <a:pt x="133" y="0"/>
                    </a:lnTo>
                    <a:lnTo>
                      <a:pt x="157" y="14"/>
                    </a:lnTo>
                    <a:lnTo>
                      <a:pt x="167" y="30"/>
                    </a:lnTo>
                    <a:lnTo>
                      <a:pt x="174" y="42"/>
                    </a:lnTo>
                    <a:lnTo>
                      <a:pt x="176" y="60"/>
                    </a:lnTo>
                    <a:lnTo>
                      <a:pt x="184" y="70"/>
                    </a:lnTo>
                    <a:lnTo>
                      <a:pt x="187" y="91"/>
                    </a:lnTo>
                    <a:lnTo>
                      <a:pt x="180" y="117"/>
                    </a:lnTo>
                    <a:lnTo>
                      <a:pt x="180" y="139"/>
                    </a:lnTo>
                    <a:lnTo>
                      <a:pt x="174" y="158"/>
                    </a:lnTo>
                    <a:lnTo>
                      <a:pt x="167" y="162"/>
                    </a:lnTo>
                    <a:lnTo>
                      <a:pt x="167" y="172"/>
                    </a:lnTo>
                    <a:lnTo>
                      <a:pt x="155" y="190"/>
                    </a:lnTo>
                    <a:lnTo>
                      <a:pt x="158" y="227"/>
                    </a:lnTo>
                    <a:lnTo>
                      <a:pt x="174" y="251"/>
                    </a:lnTo>
                    <a:lnTo>
                      <a:pt x="196" y="260"/>
                    </a:lnTo>
                    <a:lnTo>
                      <a:pt x="223" y="274"/>
                    </a:lnTo>
                    <a:lnTo>
                      <a:pt x="228" y="296"/>
                    </a:lnTo>
                    <a:lnTo>
                      <a:pt x="230" y="331"/>
                    </a:lnTo>
                    <a:lnTo>
                      <a:pt x="230" y="363"/>
                    </a:lnTo>
                    <a:lnTo>
                      <a:pt x="230" y="392"/>
                    </a:lnTo>
                    <a:lnTo>
                      <a:pt x="0" y="39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814" name="Rectangle 551">
              <a:extLst>
                <a:ext uri="{FF2B5EF4-FFF2-40B4-BE49-F238E27FC236}">
                  <a16:creationId xmlns:a16="http://schemas.microsoft.com/office/drawing/2014/main" id="{A2CF29F9-D09C-3B4D-9EBD-60BADF159FD0}"/>
                </a:ext>
              </a:extLst>
            </p:cNvPr>
            <p:cNvSpPr>
              <a:spLocks noChangeArrowheads="1"/>
            </p:cNvSpPr>
            <p:nvPr/>
          </p:nvSpPr>
          <p:spPr bwMode="auto">
            <a:xfrm>
              <a:off x="3147" y="1425"/>
              <a:ext cx="2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Users</a:t>
              </a:r>
              <a:endParaRPr lang="en-US" altLang="en-US"/>
            </a:p>
          </p:txBody>
        </p:sp>
        <p:grpSp>
          <p:nvGrpSpPr>
            <p:cNvPr id="72815" name="Group 552">
              <a:extLst>
                <a:ext uri="{FF2B5EF4-FFF2-40B4-BE49-F238E27FC236}">
                  <a16:creationId xmlns:a16="http://schemas.microsoft.com/office/drawing/2014/main" id="{1DDBB2FF-0997-6247-9DCE-04BD7CBA7037}"/>
                </a:ext>
              </a:extLst>
            </p:cNvPr>
            <p:cNvGrpSpPr>
              <a:grpSpLocks/>
            </p:cNvGrpSpPr>
            <p:nvPr/>
          </p:nvGrpSpPr>
          <p:grpSpPr bwMode="auto">
            <a:xfrm>
              <a:off x="1445" y="2007"/>
              <a:ext cx="328" cy="366"/>
              <a:chOff x="704" y="2576"/>
              <a:chExt cx="472" cy="528"/>
            </a:xfrm>
          </p:grpSpPr>
          <p:sp>
            <p:nvSpPr>
              <p:cNvPr id="72949" name="Rectangle 553">
                <a:extLst>
                  <a:ext uri="{FF2B5EF4-FFF2-40B4-BE49-F238E27FC236}">
                    <a16:creationId xmlns:a16="http://schemas.microsoft.com/office/drawing/2014/main" id="{50E9CD3A-B84B-2143-AD92-91021467F7A4}"/>
                  </a:ext>
                </a:extLst>
              </p:cNvPr>
              <p:cNvSpPr>
                <a:spLocks noChangeArrowheads="1"/>
              </p:cNvSpPr>
              <p:nvPr/>
            </p:nvSpPr>
            <p:spPr bwMode="auto">
              <a:xfrm>
                <a:off x="704" y="2576"/>
                <a:ext cx="472" cy="528"/>
              </a:xfrm>
              <a:prstGeom prst="rect">
                <a:avLst/>
              </a:prstGeom>
              <a:solidFill>
                <a:srgbClr val="C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50" name="Freeform 554">
                <a:extLst>
                  <a:ext uri="{FF2B5EF4-FFF2-40B4-BE49-F238E27FC236}">
                    <a16:creationId xmlns:a16="http://schemas.microsoft.com/office/drawing/2014/main" id="{F805A053-492D-664F-A0BC-5F08A94DF737}"/>
                  </a:ext>
                </a:extLst>
              </p:cNvPr>
              <p:cNvSpPr>
                <a:spLocks/>
              </p:cNvSpPr>
              <p:nvPr/>
            </p:nvSpPr>
            <p:spPr bwMode="auto">
              <a:xfrm>
                <a:off x="1025" y="2696"/>
                <a:ext cx="92" cy="141"/>
              </a:xfrm>
              <a:custGeom>
                <a:avLst/>
                <a:gdLst>
                  <a:gd name="T0" fmla="*/ 1 w 183"/>
                  <a:gd name="T1" fmla="*/ 0 h 283"/>
                  <a:gd name="T2" fmla="*/ 1 w 183"/>
                  <a:gd name="T3" fmla="*/ 0 h 283"/>
                  <a:gd name="T4" fmla="*/ 1 w 183"/>
                  <a:gd name="T5" fmla="*/ 0 h 283"/>
                  <a:gd name="T6" fmla="*/ 1 w 183"/>
                  <a:gd name="T7" fmla="*/ 0 h 283"/>
                  <a:gd name="T8" fmla="*/ 1 w 183"/>
                  <a:gd name="T9" fmla="*/ 0 h 283"/>
                  <a:gd name="T10" fmla="*/ 1 w 183"/>
                  <a:gd name="T11" fmla="*/ 0 h 283"/>
                  <a:gd name="T12" fmla="*/ 1 w 183"/>
                  <a:gd name="T13" fmla="*/ 0 h 283"/>
                  <a:gd name="T14" fmla="*/ 0 w 183"/>
                  <a:gd name="T15" fmla="*/ 0 h 283"/>
                  <a:gd name="T16" fmla="*/ 1 w 183"/>
                  <a:gd name="T17" fmla="*/ 0 h 283"/>
                  <a:gd name="T18" fmla="*/ 1 w 183"/>
                  <a:gd name="T19" fmla="*/ 0 h 283"/>
                  <a:gd name="T20" fmla="*/ 1 w 183"/>
                  <a:gd name="T21" fmla="*/ 0 h 283"/>
                  <a:gd name="T22" fmla="*/ 1 w 183"/>
                  <a:gd name="T23" fmla="*/ 0 h 283"/>
                  <a:gd name="T24" fmla="*/ 1 w 183"/>
                  <a:gd name="T25" fmla="*/ 0 h 283"/>
                  <a:gd name="T26" fmla="*/ 1 w 183"/>
                  <a:gd name="T27" fmla="*/ 0 h 283"/>
                  <a:gd name="T28" fmla="*/ 1 w 183"/>
                  <a:gd name="T29" fmla="*/ 0 h 283"/>
                  <a:gd name="T30" fmla="*/ 1 w 183"/>
                  <a:gd name="T31" fmla="*/ 0 h 283"/>
                  <a:gd name="T32" fmla="*/ 1 w 183"/>
                  <a:gd name="T33" fmla="*/ 0 h 283"/>
                  <a:gd name="T34" fmla="*/ 1 w 183"/>
                  <a:gd name="T35" fmla="*/ 0 h 283"/>
                  <a:gd name="T36" fmla="*/ 1 w 183"/>
                  <a:gd name="T37" fmla="*/ 0 h 283"/>
                  <a:gd name="T38" fmla="*/ 1 w 183"/>
                  <a:gd name="T39" fmla="*/ 0 h 283"/>
                  <a:gd name="T40" fmla="*/ 1 w 183"/>
                  <a:gd name="T41" fmla="*/ 0 h 2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283"/>
                  <a:gd name="T65" fmla="*/ 183 w 183"/>
                  <a:gd name="T66" fmla="*/ 283 h 2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283">
                    <a:moveTo>
                      <a:pt x="183" y="208"/>
                    </a:moveTo>
                    <a:lnTo>
                      <a:pt x="173" y="182"/>
                    </a:lnTo>
                    <a:lnTo>
                      <a:pt x="133" y="90"/>
                    </a:lnTo>
                    <a:lnTo>
                      <a:pt x="104" y="29"/>
                    </a:lnTo>
                    <a:lnTo>
                      <a:pt x="76" y="0"/>
                    </a:lnTo>
                    <a:lnTo>
                      <a:pt x="40" y="11"/>
                    </a:lnTo>
                    <a:lnTo>
                      <a:pt x="4" y="40"/>
                    </a:lnTo>
                    <a:lnTo>
                      <a:pt x="0" y="104"/>
                    </a:lnTo>
                    <a:lnTo>
                      <a:pt x="11" y="125"/>
                    </a:lnTo>
                    <a:lnTo>
                      <a:pt x="11" y="141"/>
                    </a:lnTo>
                    <a:lnTo>
                      <a:pt x="20" y="153"/>
                    </a:lnTo>
                    <a:lnTo>
                      <a:pt x="32" y="190"/>
                    </a:lnTo>
                    <a:lnTo>
                      <a:pt x="50" y="215"/>
                    </a:lnTo>
                    <a:lnTo>
                      <a:pt x="63" y="240"/>
                    </a:lnTo>
                    <a:lnTo>
                      <a:pt x="73" y="260"/>
                    </a:lnTo>
                    <a:lnTo>
                      <a:pt x="80" y="259"/>
                    </a:lnTo>
                    <a:lnTo>
                      <a:pt x="91" y="277"/>
                    </a:lnTo>
                    <a:lnTo>
                      <a:pt x="128" y="283"/>
                    </a:lnTo>
                    <a:lnTo>
                      <a:pt x="146" y="283"/>
                    </a:lnTo>
                    <a:lnTo>
                      <a:pt x="156" y="283"/>
                    </a:lnTo>
                    <a:lnTo>
                      <a:pt x="183" y="208"/>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1" name="Freeform 555">
                <a:extLst>
                  <a:ext uri="{FF2B5EF4-FFF2-40B4-BE49-F238E27FC236}">
                    <a16:creationId xmlns:a16="http://schemas.microsoft.com/office/drawing/2014/main" id="{E338C77C-0576-5A4E-9135-8DA2D846C6A8}"/>
                  </a:ext>
                </a:extLst>
              </p:cNvPr>
              <p:cNvSpPr>
                <a:spLocks/>
              </p:cNvSpPr>
              <p:nvPr/>
            </p:nvSpPr>
            <p:spPr bwMode="auto">
              <a:xfrm>
                <a:off x="1020" y="2729"/>
                <a:ext cx="66" cy="108"/>
              </a:xfrm>
              <a:custGeom>
                <a:avLst/>
                <a:gdLst>
                  <a:gd name="T0" fmla="*/ 0 w 131"/>
                  <a:gd name="T1" fmla="*/ 1 h 216"/>
                  <a:gd name="T2" fmla="*/ 1 w 131"/>
                  <a:gd name="T3" fmla="*/ 1 h 216"/>
                  <a:gd name="T4" fmla="*/ 1 w 131"/>
                  <a:gd name="T5" fmla="*/ 1 h 216"/>
                  <a:gd name="T6" fmla="*/ 1 w 131"/>
                  <a:gd name="T7" fmla="*/ 1 h 216"/>
                  <a:gd name="T8" fmla="*/ 1 w 131"/>
                  <a:gd name="T9" fmla="*/ 1 h 216"/>
                  <a:gd name="T10" fmla="*/ 1 w 131"/>
                  <a:gd name="T11" fmla="*/ 1 h 216"/>
                  <a:gd name="T12" fmla="*/ 1 w 131"/>
                  <a:gd name="T13" fmla="*/ 1 h 216"/>
                  <a:gd name="T14" fmla="*/ 1 w 131"/>
                  <a:gd name="T15" fmla="*/ 1 h 216"/>
                  <a:gd name="T16" fmla="*/ 1 w 131"/>
                  <a:gd name="T17" fmla="*/ 1 h 216"/>
                  <a:gd name="T18" fmla="*/ 1 w 131"/>
                  <a:gd name="T19" fmla="*/ 1 h 216"/>
                  <a:gd name="T20" fmla="*/ 1 w 131"/>
                  <a:gd name="T21" fmla="*/ 1 h 216"/>
                  <a:gd name="T22" fmla="*/ 1 w 131"/>
                  <a:gd name="T23" fmla="*/ 1 h 216"/>
                  <a:gd name="T24" fmla="*/ 1 w 131"/>
                  <a:gd name="T25" fmla="*/ 1 h 216"/>
                  <a:gd name="T26" fmla="*/ 1 w 131"/>
                  <a:gd name="T27" fmla="*/ 1 h 216"/>
                  <a:gd name="T28" fmla="*/ 1 w 131"/>
                  <a:gd name="T29" fmla="*/ 1 h 216"/>
                  <a:gd name="T30" fmla="*/ 1 w 131"/>
                  <a:gd name="T31" fmla="*/ 1 h 216"/>
                  <a:gd name="T32" fmla="*/ 1 w 131"/>
                  <a:gd name="T33" fmla="*/ 1 h 216"/>
                  <a:gd name="T34" fmla="*/ 1 w 131"/>
                  <a:gd name="T35" fmla="*/ 1 h 216"/>
                  <a:gd name="T36" fmla="*/ 1 w 131"/>
                  <a:gd name="T37" fmla="*/ 1 h 216"/>
                  <a:gd name="T38" fmla="*/ 1 w 131"/>
                  <a:gd name="T39" fmla="*/ 1 h 216"/>
                  <a:gd name="T40" fmla="*/ 1 w 131"/>
                  <a:gd name="T41" fmla="*/ 1 h 216"/>
                  <a:gd name="T42" fmla="*/ 1 w 131"/>
                  <a:gd name="T43" fmla="*/ 1 h 216"/>
                  <a:gd name="T44" fmla="*/ 1 w 131"/>
                  <a:gd name="T45" fmla="*/ 1 h 216"/>
                  <a:gd name="T46" fmla="*/ 1 w 131"/>
                  <a:gd name="T47" fmla="*/ 1 h 216"/>
                  <a:gd name="T48" fmla="*/ 1 w 131"/>
                  <a:gd name="T49" fmla="*/ 1 h 216"/>
                  <a:gd name="T50" fmla="*/ 1 w 131"/>
                  <a:gd name="T51" fmla="*/ 1 h 216"/>
                  <a:gd name="T52" fmla="*/ 1 w 131"/>
                  <a:gd name="T53" fmla="*/ 1 h 216"/>
                  <a:gd name="T54" fmla="*/ 1 w 131"/>
                  <a:gd name="T55" fmla="*/ 1 h 216"/>
                  <a:gd name="T56" fmla="*/ 1 w 131"/>
                  <a:gd name="T57" fmla="*/ 1 h 216"/>
                  <a:gd name="T58" fmla="*/ 1 w 131"/>
                  <a:gd name="T59" fmla="*/ 1 h 216"/>
                  <a:gd name="T60" fmla="*/ 1 w 131"/>
                  <a:gd name="T61" fmla="*/ 1 h 216"/>
                  <a:gd name="T62" fmla="*/ 1 w 131"/>
                  <a:gd name="T63" fmla="*/ 1 h 216"/>
                  <a:gd name="T64" fmla="*/ 1 w 131"/>
                  <a:gd name="T65" fmla="*/ 1 h 216"/>
                  <a:gd name="T66" fmla="*/ 1 w 131"/>
                  <a:gd name="T67" fmla="*/ 1 h 216"/>
                  <a:gd name="T68" fmla="*/ 1 w 131"/>
                  <a:gd name="T69" fmla="*/ 1 h 216"/>
                  <a:gd name="T70" fmla="*/ 1 w 131"/>
                  <a:gd name="T71" fmla="*/ 1 h 216"/>
                  <a:gd name="T72" fmla="*/ 1 w 131"/>
                  <a:gd name="T73" fmla="*/ 1 h 216"/>
                  <a:gd name="T74" fmla="*/ 1 w 131"/>
                  <a:gd name="T75" fmla="*/ 1 h 216"/>
                  <a:gd name="T76" fmla="*/ 1 w 131"/>
                  <a:gd name="T77" fmla="*/ 1 h 216"/>
                  <a:gd name="T78" fmla="*/ 1 w 131"/>
                  <a:gd name="T79" fmla="*/ 1 h 216"/>
                  <a:gd name="T80" fmla="*/ 1 w 131"/>
                  <a:gd name="T81" fmla="*/ 1 h 216"/>
                  <a:gd name="T82" fmla="*/ 1 w 131"/>
                  <a:gd name="T83" fmla="*/ 1 h 216"/>
                  <a:gd name="T84" fmla="*/ 1 w 131"/>
                  <a:gd name="T85" fmla="*/ 1 h 216"/>
                  <a:gd name="T86" fmla="*/ 1 w 131"/>
                  <a:gd name="T87" fmla="*/ 1 h 216"/>
                  <a:gd name="T88" fmla="*/ 1 w 131"/>
                  <a:gd name="T89" fmla="*/ 1 h 216"/>
                  <a:gd name="T90" fmla="*/ 1 w 131"/>
                  <a:gd name="T91" fmla="*/ 1 h 216"/>
                  <a:gd name="T92" fmla="*/ 1 w 131"/>
                  <a:gd name="T93" fmla="*/ 1 h 216"/>
                  <a:gd name="T94" fmla="*/ 1 w 131"/>
                  <a:gd name="T95" fmla="*/ 1 h 216"/>
                  <a:gd name="T96" fmla="*/ 1 w 131"/>
                  <a:gd name="T97" fmla="*/ 1 h 216"/>
                  <a:gd name="T98" fmla="*/ 1 w 131"/>
                  <a:gd name="T99" fmla="*/ 1 h 216"/>
                  <a:gd name="T100" fmla="*/ 1 w 131"/>
                  <a:gd name="T101" fmla="*/ 1 h 216"/>
                  <a:gd name="T102" fmla="*/ 1 w 131"/>
                  <a:gd name="T103" fmla="*/ 0 h 216"/>
                  <a:gd name="T104" fmla="*/ 0 w 131"/>
                  <a:gd name="T105" fmla="*/ 1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16"/>
                  <a:gd name="T161" fmla="*/ 131 w 131"/>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16">
                    <a:moveTo>
                      <a:pt x="0" y="9"/>
                    </a:moveTo>
                    <a:lnTo>
                      <a:pt x="10" y="17"/>
                    </a:lnTo>
                    <a:lnTo>
                      <a:pt x="10" y="25"/>
                    </a:lnTo>
                    <a:lnTo>
                      <a:pt x="12" y="44"/>
                    </a:lnTo>
                    <a:lnTo>
                      <a:pt x="18" y="57"/>
                    </a:lnTo>
                    <a:lnTo>
                      <a:pt x="24" y="69"/>
                    </a:lnTo>
                    <a:lnTo>
                      <a:pt x="24" y="73"/>
                    </a:lnTo>
                    <a:lnTo>
                      <a:pt x="36" y="83"/>
                    </a:lnTo>
                    <a:lnTo>
                      <a:pt x="36" y="102"/>
                    </a:lnTo>
                    <a:lnTo>
                      <a:pt x="42" y="131"/>
                    </a:lnTo>
                    <a:lnTo>
                      <a:pt x="52" y="143"/>
                    </a:lnTo>
                    <a:lnTo>
                      <a:pt x="62" y="159"/>
                    </a:lnTo>
                    <a:lnTo>
                      <a:pt x="69" y="168"/>
                    </a:lnTo>
                    <a:lnTo>
                      <a:pt x="82" y="191"/>
                    </a:lnTo>
                    <a:lnTo>
                      <a:pt x="97" y="193"/>
                    </a:lnTo>
                    <a:lnTo>
                      <a:pt x="105" y="216"/>
                    </a:lnTo>
                    <a:lnTo>
                      <a:pt x="131" y="207"/>
                    </a:lnTo>
                    <a:lnTo>
                      <a:pt x="110" y="212"/>
                    </a:lnTo>
                    <a:lnTo>
                      <a:pt x="105" y="193"/>
                    </a:lnTo>
                    <a:lnTo>
                      <a:pt x="114" y="199"/>
                    </a:lnTo>
                    <a:lnTo>
                      <a:pt x="123" y="193"/>
                    </a:lnTo>
                    <a:lnTo>
                      <a:pt x="117" y="185"/>
                    </a:lnTo>
                    <a:lnTo>
                      <a:pt x="106" y="191"/>
                    </a:lnTo>
                    <a:lnTo>
                      <a:pt x="85" y="191"/>
                    </a:lnTo>
                    <a:lnTo>
                      <a:pt x="82" y="180"/>
                    </a:lnTo>
                    <a:lnTo>
                      <a:pt x="82" y="177"/>
                    </a:lnTo>
                    <a:lnTo>
                      <a:pt x="75" y="171"/>
                    </a:lnTo>
                    <a:lnTo>
                      <a:pt x="75" y="164"/>
                    </a:lnTo>
                    <a:lnTo>
                      <a:pt x="69" y="155"/>
                    </a:lnTo>
                    <a:lnTo>
                      <a:pt x="61" y="154"/>
                    </a:lnTo>
                    <a:lnTo>
                      <a:pt x="69" y="146"/>
                    </a:lnTo>
                    <a:lnTo>
                      <a:pt x="69" y="138"/>
                    </a:lnTo>
                    <a:lnTo>
                      <a:pt x="69" y="122"/>
                    </a:lnTo>
                    <a:lnTo>
                      <a:pt x="60" y="130"/>
                    </a:lnTo>
                    <a:lnTo>
                      <a:pt x="56" y="122"/>
                    </a:lnTo>
                    <a:lnTo>
                      <a:pt x="66" y="116"/>
                    </a:lnTo>
                    <a:lnTo>
                      <a:pt x="58" y="115"/>
                    </a:lnTo>
                    <a:lnTo>
                      <a:pt x="58" y="97"/>
                    </a:lnTo>
                    <a:lnTo>
                      <a:pt x="56" y="83"/>
                    </a:lnTo>
                    <a:lnTo>
                      <a:pt x="53" y="81"/>
                    </a:lnTo>
                    <a:lnTo>
                      <a:pt x="42" y="90"/>
                    </a:lnTo>
                    <a:lnTo>
                      <a:pt x="36" y="90"/>
                    </a:lnTo>
                    <a:lnTo>
                      <a:pt x="36" y="82"/>
                    </a:lnTo>
                    <a:lnTo>
                      <a:pt x="42" y="81"/>
                    </a:lnTo>
                    <a:lnTo>
                      <a:pt x="36" y="70"/>
                    </a:lnTo>
                    <a:lnTo>
                      <a:pt x="28" y="74"/>
                    </a:lnTo>
                    <a:lnTo>
                      <a:pt x="29" y="66"/>
                    </a:lnTo>
                    <a:lnTo>
                      <a:pt x="30" y="58"/>
                    </a:lnTo>
                    <a:lnTo>
                      <a:pt x="44" y="58"/>
                    </a:lnTo>
                    <a:lnTo>
                      <a:pt x="52" y="58"/>
                    </a:lnTo>
                    <a:lnTo>
                      <a:pt x="45" y="50"/>
                    </a:lnTo>
                    <a:lnTo>
                      <a:pt x="29" y="0"/>
                    </a:lnTo>
                    <a:lnTo>
                      <a:pt x="0" y="9"/>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2" name="Freeform 556">
                <a:extLst>
                  <a:ext uri="{FF2B5EF4-FFF2-40B4-BE49-F238E27FC236}">
                    <a16:creationId xmlns:a16="http://schemas.microsoft.com/office/drawing/2014/main" id="{CD0D6E6D-3B17-AD47-BC27-EB6384A9A801}"/>
                  </a:ext>
                </a:extLst>
              </p:cNvPr>
              <p:cNvSpPr>
                <a:spLocks/>
              </p:cNvSpPr>
              <p:nvPr/>
            </p:nvSpPr>
            <p:spPr bwMode="auto">
              <a:xfrm>
                <a:off x="1027" y="2700"/>
                <a:ext cx="90" cy="123"/>
              </a:xfrm>
              <a:custGeom>
                <a:avLst/>
                <a:gdLst>
                  <a:gd name="T0" fmla="*/ 0 w 179"/>
                  <a:gd name="T1" fmla="*/ 0 h 247"/>
                  <a:gd name="T2" fmla="*/ 1 w 179"/>
                  <a:gd name="T3" fmla="*/ 0 h 247"/>
                  <a:gd name="T4" fmla="*/ 1 w 179"/>
                  <a:gd name="T5" fmla="*/ 0 h 247"/>
                  <a:gd name="T6" fmla="*/ 1 w 179"/>
                  <a:gd name="T7" fmla="*/ 0 h 247"/>
                  <a:gd name="T8" fmla="*/ 1 w 179"/>
                  <a:gd name="T9" fmla="*/ 0 h 247"/>
                  <a:gd name="T10" fmla="*/ 1 w 179"/>
                  <a:gd name="T11" fmla="*/ 0 h 247"/>
                  <a:gd name="T12" fmla="*/ 1 w 179"/>
                  <a:gd name="T13" fmla="*/ 0 h 247"/>
                  <a:gd name="T14" fmla="*/ 1 w 179"/>
                  <a:gd name="T15" fmla="*/ 0 h 247"/>
                  <a:gd name="T16" fmla="*/ 1 w 179"/>
                  <a:gd name="T17" fmla="*/ 0 h 247"/>
                  <a:gd name="T18" fmla="*/ 1 w 179"/>
                  <a:gd name="T19" fmla="*/ 0 h 247"/>
                  <a:gd name="T20" fmla="*/ 1 w 179"/>
                  <a:gd name="T21" fmla="*/ 0 h 247"/>
                  <a:gd name="T22" fmla="*/ 1 w 179"/>
                  <a:gd name="T23" fmla="*/ 0 h 247"/>
                  <a:gd name="T24" fmla="*/ 1 w 179"/>
                  <a:gd name="T25" fmla="*/ 0 h 247"/>
                  <a:gd name="T26" fmla="*/ 1 w 179"/>
                  <a:gd name="T27" fmla="*/ 0 h 247"/>
                  <a:gd name="T28" fmla="*/ 1 w 179"/>
                  <a:gd name="T29" fmla="*/ 0 h 247"/>
                  <a:gd name="T30" fmla="*/ 1 w 179"/>
                  <a:gd name="T31" fmla="*/ 0 h 247"/>
                  <a:gd name="T32" fmla="*/ 1 w 179"/>
                  <a:gd name="T33" fmla="*/ 0 h 247"/>
                  <a:gd name="T34" fmla="*/ 1 w 179"/>
                  <a:gd name="T35" fmla="*/ 0 h 247"/>
                  <a:gd name="T36" fmla="*/ 1 w 179"/>
                  <a:gd name="T37" fmla="*/ 0 h 247"/>
                  <a:gd name="T38" fmla="*/ 1 w 179"/>
                  <a:gd name="T39" fmla="*/ 0 h 247"/>
                  <a:gd name="T40" fmla="*/ 1 w 179"/>
                  <a:gd name="T41" fmla="*/ 0 h 247"/>
                  <a:gd name="T42" fmla="*/ 1 w 179"/>
                  <a:gd name="T43" fmla="*/ 0 h 247"/>
                  <a:gd name="T44" fmla="*/ 1 w 179"/>
                  <a:gd name="T45" fmla="*/ 0 h 247"/>
                  <a:gd name="T46" fmla="*/ 1 w 179"/>
                  <a:gd name="T47" fmla="*/ 0 h 247"/>
                  <a:gd name="T48" fmla="*/ 1 w 179"/>
                  <a:gd name="T49" fmla="*/ 0 h 247"/>
                  <a:gd name="T50" fmla="*/ 1 w 179"/>
                  <a:gd name="T51" fmla="*/ 0 h 247"/>
                  <a:gd name="T52" fmla="*/ 1 w 179"/>
                  <a:gd name="T53" fmla="*/ 0 h 247"/>
                  <a:gd name="T54" fmla="*/ 1 w 179"/>
                  <a:gd name="T55" fmla="*/ 0 h 247"/>
                  <a:gd name="T56" fmla="*/ 1 w 179"/>
                  <a:gd name="T57" fmla="*/ 0 h 247"/>
                  <a:gd name="T58" fmla="*/ 1 w 179"/>
                  <a:gd name="T59" fmla="*/ 0 h 247"/>
                  <a:gd name="T60" fmla="*/ 1 w 179"/>
                  <a:gd name="T61" fmla="*/ 0 h 247"/>
                  <a:gd name="T62" fmla="*/ 1 w 179"/>
                  <a:gd name="T63" fmla="*/ 0 h 247"/>
                  <a:gd name="T64" fmla="*/ 1 w 179"/>
                  <a:gd name="T65" fmla="*/ 0 h 247"/>
                  <a:gd name="T66" fmla="*/ 1 w 179"/>
                  <a:gd name="T67" fmla="*/ 0 h 247"/>
                  <a:gd name="T68" fmla="*/ 1 w 179"/>
                  <a:gd name="T69" fmla="*/ 0 h 247"/>
                  <a:gd name="T70" fmla="*/ 1 w 179"/>
                  <a:gd name="T71" fmla="*/ 0 h 247"/>
                  <a:gd name="T72" fmla="*/ 0 w 17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47"/>
                  <a:gd name="T113" fmla="*/ 179 w 179"/>
                  <a:gd name="T114" fmla="*/ 247 h 2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47">
                    <a:moveTo>
                      <a:pt x="0" y="50"/>
                    </a:moveTo>
                    <a:lnTo>
                      <a:pt x="4" y="62"/>
                    </a:lnTo>
                    <a:lnTo>
                      <a:pt x="22" y="72"/>
                    </a:lnTo>
                    <a:lnTo>
                      <a:pt x="48" y="50"/>
                    </a:lnTo>
                    <a:lnTo>
                      <a:pt x="60" y="40"/>
                    </a:lnTo>
                    <a:lnTo>
                      <a:pt x="76" y="36"/>
                    </a:lnTo>
                    <a:lnTo>
                      <a:pt x="84" y="41"/>
                    </a:lnTo>
                    <a:lnTo>
                      <a:pt x="76" y="60"/>
                    </a:lnTo>
                    <a:lnTo>
                      <a:pt x="79" y="80"/>
                    </a:lnTo>
                    <a:lnTo>
                      <a:pt x="103" y="96"/>
                    </a:lnTo>
                    <a:lnTo>
                      <a:pt x="116" y="110"/>
                    </a:lnTo>
                    <a:lnTo>
                      <a:pt x="116" y="142"/>
                    </a:lnTo>
                    <a:lnTo>
                      <a:pt x="116" y="151"/>
                    </a:lnTo>
                    <a:lnTo>
                      <a:pt x="116" y="170"/>
                    </a:lnTo>
                    <a:lnTo>
                      <a:pt x="107" y="206"/>
                    </a:lnTo>
                    <a:lnTo>
                      <a:pt x="91" y="182"/>
                    </a:lnTo>
                    <a:lnTo>
                      <a:pt x="71" y="195"/>
                    </a:lnTo>
                    <a:lnTo>
                      <a:pt x="61" y="206"/>
                    </a:lnTo>
                    <a:lnTo>
                      <a:pt x="91" y="203"/>
                    </a:lnTo>
                    <a:lnTo>
                      <a:pt x="96" y="206"/>
                    </a:lnTo>
                    <a:lnTo>
                      <a:pt x="92" y="215"/>
                    </a:lnTo>
                    <a:lnTo>
                      <a:pt x="71" y="227"/>
                    </a:lnTo>
                    <a:lnTo>
                      <a:pt x="76" y="235"/>
                    </a:lnTo>
                    <a:lnTo>
                      <a:pt x="83" y="247"/>
                    </a:lnTo>
                    <a:lnTo>
                      <a:pt x="92" y="247"/>
                    </a:lnTo>
                    <a:lnTo>
                      <a:pt x="124" y="219"/>
                    </a:lnTo>
                    <a:lnTo>
                      <a:pt x="141" y="207"/>
                    </a:lnTo>
                    <a:lnTo>
                      <a:pt x="157" y="222"/>
                    </a:lnTo>
                    <a:lnTo>
                      <a:pt x="179" y="200"/>
                    </a:lnTo>
                    <a:lnTo>
                      <a:pt x="166" y="175"/>
                    </a:lnTo>
                    <a:lnTo>
                      <a:pt x="169" y="141"/>
                    </a:lnTo>
                    <a:lnTo>
                      <a:pt x="178" y="85"/>
                    </a:lnTo>
                    <a:lnTo>
                      <a:pt x="166" y="50"/>
                    </a:lnTo>
                    <a:lnTo>
                      <a:pt x="91" y="0"/>
                    </a:lnTo>
                    <a:lnTo>
                      <a:pt x="42" y="7"/>
                    </a:lnTo>
                    <a:lnTo>
                      <a:pt x="7" y="20"/>
                    </a:lnTo>
                    <a:lnTo>
                      <a:pt x="0" y="5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3" name="Freeform 557">
                <a:extLst>
                  <a:ext uri="{FF2B5EF4-FFF2-40B4-BE49-F238E27FC236}">
                    <a16:creationId xmlns:a16="http://schemas.microsoft.com/office/drawing/2014/main" id="{AE5EEF8A-A3C7-7249-A4C5-0E0831188894}"/>
                  </a:ext>
                </a:extLst>
              </p:cNvPr>
              <p:cNvSpPr>
                <a:spLocks/>
              </p:cNvSpPr>
              <p:nvPr/>
            </p:nvSpPr>
            <p:spPr bwMode="auto">
              <a:xfrm>
                <a:off x="1049" y="2743"/>
                <a:ext cx="36" cy="51"/>
              </a:xfrm>
              <a:custGeom>
                <a:avLst/>
                <a:gdLst>
                  <a:gd name="T0" fmla="*/ 1 w 72"/>
                  <a:gd name="T1" fmla="*/ 1 h 102"/>
                  <a:gd name="T2" fmla="*/ 1 w 72"/>
                  <a:gd name="T3" fmla="*/ 1 h 102"/>
                  <a:gd name="T4" fmla="*/ 1 w 72"/>
                  <a:gd name="T5" fmla="*/ 1 h 102"/>
                  <a:gd name="T6" fmla="*/ 0 w 72"/>
                  <a:gd name="T7" fmla="*/ 1 h 102"/>
                  <a:gd name="T8" fmla="*/ 0 w 72"/>
                  <a:gd name="T9" fmla="*/ 1 h 102"/>
                  <a:gd name="T10" fmla="*/ 0 w 72"/>
                  <a:gd name="T11" fmla="*/ 1 h 102"/>
                  <a:gd name="T12" fmla="*/ 1 w 72"/>
                  <a:gd name="T13" fmla="*/ 1 h 102"/>
                  <a:gd name="T14" fmla="*/ 1 w 72"/>
                  <a:gd name="T15" fmla="*/ 1 h 102"/>
                  <a:gd name="T16" fmla="*/ 1 w 72"/>
                  <a:gd name="T17" fmla="*/ 1 h 102"/>
                  <a:gd name="T18" fmla="*/ 1 w 72"/>
                  <a:gd name="T19" fmla="*/ 1 h 102"/>
                  <a:gd name="T20" fmla="*/ 1 w 72"/>
                  <a:gd name="T21" fmla="*/ 1 h 102"/>
                  <a:gd name="T22" fmla="*/ 1 w 72"/>
                  <a:gd name="T23" fmla="*/ 1 h 102"/>
                  <a:gd name="T24" fmla="*/ 1 w 72"/>
                  <a:gd name="T25" fmla="*/ 1 h 102"/>
                  <a:gd name="T26" fmla="*/ 1 w 72"/>
                  <a:gd name="T27" fmla="*/ 1 h 102"/>
                  <a:gd name="T28" fmla="*/ 1 w 72"/>
                  <a:gd name="T29" fmla="*/ 1 h 102"/>
                  <a:gd name="T30" fmla="*/ 1 w 72"/>
                  <a:gd name="T31" fmla="*/ 1 h 102"/>
                  <a:gd name="T32" fmla="*/ 1 w 72"/>
                  <a:gd name="T33" fmla="*/ 1 h 102"/>
                  <a:gd name="T34" fmla="*/ 1 w 72"/>
                  <a:gd name="T35" fmla="*/ 1 h 102"/>
                  <a:gd name="T36" fmla="*/ 1 w 72"/>
                  <a:gd name="T37" fmla="*/ 1 h 102"/>
                  <a:gd name="T38" fmla="*/ 1 w 72"/>
                  <a:gd name="T39" fmla="*/ 1 h 102"/>
                  <a:gd name="T40" fmla="*/ 1 w 72"/>
                  <a:gd name="T41" fmla="*/ 1 h 102"/>
                  <a:gd name="T42" fmla="*/ 1 w 72"/>
                  <a:gd name="T43" fmla="*/ 1 h 102"/>
                  <a:gd name="T44" fmla="*/ 1 w 72"/>
                  <a:gd name="T45" fmla="*/ 1 h 102"/>
                  <a:gd name="T46" fmla="*/ 1 w 72"/>
                  <a:gd name="T47" fmla="*/ 1 h 102"/>
                  <a:gd name="T48" fmla="*/ 1 w 72"/>
                  <a:gd name="T49" fmla="*/ 1 h 102"/>
                  <a:gd name="T50" fmla="*/ 1 w 72"/>
                  <a:gd name="T51" fmla="*/ 1 h 102"/>
                  <a:gd name="T52" fmla="*/ 1 w 72"/>
                  <a:gd name="T53" fmla="*/ 1 h 102"/>
                  <a:gd name="T54" fmla="*/ 1 w 72"/>
                  <a:gd name="T55" fmla="*/ 1 h 102"/>
                  <a:gd name="T56" fmla="*/ 1 w 72"/>
                  <a:gd name="T57" fmla="*/ 1 h 102"/>
                  <a:gd name="T58" fmla="*/ 1 w 72"/>
                  <a:gd name="T59" fmla="*/ 1 h 102"/>
                  <a:gd name="T60" fmla="*/ 1 w 72"/>
                  <a:gd name="T61" fmla="*/ 1 h 102"/>
                  <a:gd name="T62" fmla="*/ 1 w 72"/>
                  <a:gd name="T63" fmla="*/ 1 h 102"/>
                  <a:gd name="T64" fmla="*/ 1 w 72"/>
                  <a:gd name="T65" fmla="*/ 1 h 102"/>
                  <a:gd name="T66" fmla="*/ 1 w 72"/>
                  <a:gd name="T67" fmla="*/ 0 h 102"/>
                  <a:gd name="T68" fmla="*/ 1 w 72"/>
                  <a:gd name="T69" fmla="*/ 1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102"/>
                  <a:gd name="T107" fmla="*/ 72 w 72"/>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102">
                    <a:moveTo>
                      <a:pt x="48" y="8"/>
                    </a:moveTo>
                    <a:lnTo>
                      <a:pt x="32" y="8"/>
                    </a:lnTo>
                    <a:lnTo>
                      <a:pt x="15" y="8"/>
                    </a:lnTo>
                    <a:lnTo>
                      <a:pt x="0" y="23"/>
                    </a:lnTo>
                    <a:lnTo>
                      <a:pt x="0" y="31"/>
                    </a:lnTo>
                    <a:lnTo>
                      <a:pt x="0" y="38"/>
                    </a:lnTo>
                    <a:lnTo>
                      <a:pt x="4" y="62"/>
                    </a:lnTo>
                    <a:lnTo>
                      <a:pt x="16" y="77"/>
                    </a:lnTo>
                    <a:lnTo>
                      <a:pt x="24" y="74"/>
                    </a:lnTo>
                    <a:lnTo>
                      <a:pt x="27" y="79"/>
                    </a:lnTo>
                    <a:lnTo>
                      <a:pt x="25" y="86"/>
                    </a:lnTo>
                    <a:lnTo>
                      <a:pt x="23" y="86"/>
                    </a:lnTo>
                    <a:lnTo>
                      <a:pt x="15" y="81"/>
                    </a:lnTo>
                    <a:lnTo>
                      <a:pt x="11" y="86"/>
                    </a:lnTo>
                    <a:lnTo>
                      <a:pt x="15" y="88"/>
                    </a:lnTo>
                    <a:lnTo>
                      <a:pt x="16" y="94"/>
                    </a:lnTo>
                    <a:lnTo>
                      <a:pt x="24" y="102"/>
                    </a:lnTo>
                    <a:lnTo>
                      <a:pt x="39" y="102"/>
                    </a:lnTo>
                    <a:lnTo>
                      <a:pt x="47" y="92"/>
                    </a:lnTo>
                    <a:lnTo>
                      <a:pt x="39" y="82"/>
                    </a:lnTo>
                    <a:lnTo>
                      <a:pt x="25" y="63"/>
                    </a:lnTo>
                    <a:lnTo>
                      <a:pt x="24" y="38"/>
                    </a:lnTo>
                    <a:lnTo>
                      <a:pt x="32" y="38"/>
                    </a:lnTo>
                    <a:lnTo>
                      <a:pt x="48" y="30"/>
                    </a:lnTo>
                    <a:lnTo>
                      <a:pt x="39" y="29"/>
                    </a:lnTo>
                    <a:lnTo>
                      <a:pt x="27" y="31"/>
                    </a:lnTo>
                    <a:lnTo>
                      <a:pt x="11" y="29"/>
                    </a:lnTo>
                    <a:lnTo>
                      <a:pt x="23" y="18"/>
                    </a:lnTo>
                    <a:lnTo>
                      <a:pt x="40" y="17"/>
                    </a:lnTo>
                    <a:lnTo>
                      <a:pt x="48" y="14"/>
                    </a:lnTo>
                    <a:lnTo>
                      <a:pt x="63" y="16"/>
                    </a:lnTo>
                    <a:lnTo>
                      <a:pt x="72" y="23"/>
                    </a:lnTo>
                    <a:lnTo>
                      <a:pt x="68" y="10"/>
                    </a:lnTo>
                    <a:lnTo>
                      <a:pt x="55" y="0"/>
                    </a:lnTo>
                    <a:lnTo>
                      <a:pt x="48" y="8"/>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4" name="Freeform 558">
                <a:extLst>
                  <a:ext uri="{FF2B5EF4-FFF2-40B4-BE49-F238E27FC236}">
                    <a16:creationId xmlns:a16="http://schemas.microsoft.com/office/drawing/2014/main" id="{8EB57C19-E363-824A-B507-75AF5032CE73}"/>
                  </a:ext>
                </a:extLst>
              </p:cNvPr>
              <p:cNvSpPr>
                <a:spLocks/>
              </p:cNvSpPr>
              <p:nvPr/>
            </p:nvSpPr>
            <p:spPr bwMode="auto">
              <a:xfrm>
                <a:off x="1075" y="2749"/>
                <a:ext cx="39" cy="85"/>
              </a:xfrm>
              <a:custGeom>
                <a:avLst/>
                <a:gdLst>
                  <a:gd name="T0" fmla="*/ 1 w 78"/>
                  <a:gd name="T1" fmla="*/ 0 h 171"/>
                  <a:gd name="T2" fmla="*/ 1 w 78"/>
                  <a:gd name="T3" fmla="*/ 0 h 171"/>
                  <a:gd name="T4" fmla="*/ 1 w 78"/>
                  <a:gd name="T5" fmla="*/ 0 h 171"/>
                  <a:gd name="T6" fmla="*/ 1 w 78"/>
                  <a:gd name="T7" fmla="*/ 0 h 171"/>
                  <a:gd name="T8" fmla="*/ 1 w 78"/>
                  <a:gd name="T9" fmla="*/ 0 h 171"/>
                  <a:gd name="T10" fmla="*/ 1 w 78"/>
                  <a:gd name="T11" fmla="*/ 0 h 171"/>
                  <a:gd name="T12" fmla="*/ 1 w 78"/>
                  <a:gd name="T13" fmla="*/ 0 h 171"/>
                  <a:gd name="T14" fmla="*/ 1 w 78"/>
                  <a:gd name="T15" fmla="*/ 0 h 171"/>
                  <a:gd name="T16" fmla="*/ 1 w 78"/>
                  <a:gd name="T17" fmla="*/ 0 h 171"/>
                  <a:gd name="T18" fmla="*/ 1 w 78"/>
                  <a:gd name="T19" fmla="*/ 0 h 171"/>
                  <a:gd name="T20" fmla="*/ 1 w 78"/>
                  <a:gd name="T21" fmla="*/ 0 h 171"/>
                  <a:gd name="T22" fmla="*/ 1 w 78"/>
                  <a:gd name="T23" fmla="*/ 0 h 171"/>
                  <a:gd name="T24" fmla="*/ 1 w 78"/>
                  <a:gd name="T25" fmla="*/ 0 h 171"/>
                  <a:gd name="T26" fmla="*/ 1 w 78"/>
                  <a:gd name="T27" fmla="*/ 0 h 171"/>
                  <a:gd name="T28" fmla="*/ 1 w 78"/>
                  <a:gd name="T29" fmla="*/ 0 h 171"/>
                  <a:gd name="T30" fmla="*/ 0 w 78"/>
                  <a:gd name="T31" fmla="*/ 0 h 171"/>
                  <a:gd name="T32" fmla="*/ 1 w 78"/>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71"/>
                  <a:gd name="T53" fmla="*/ 78 w 78"/>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71">
                    <a:moveTo>
                      <a:pt x="3" y="116"/>
                    </a:moveTo>
                    <a:lnTo>
                      <a:pt x="13" y="116"/>
                    </a:lnTo>
                    <a:lnTo>
                      <a:pt x="32" y="0"/>
                    </a:lnTo>
                    <a:lnTo>
                      <a:pt x="50" y="13"/>
                    </a:lnTo>
                    <a:lnTo>
                      <a:pt x="64" y="17"/>
                    </a:lnTo>
                    <a:lnTo>
                      <a:pt x="76" y="4"/>
                    </a:lnTo>
                    <a:lnTo>
                      <a:pt x="78" y="12"/>
                    </a:lnTo>
                    <a:lnTo>
                      <a:pt x="76" y="31"/>
                    </a:lnTo>
                    <a:lnTo>
                      <a:pt x="69" y="67"/>
                    </a:lnTo>
                    <a:lnTo>
                      <a:pt x="76" y="88"/>
                    </a:lnTo>
                    <a:lnTo>
                      <a:pt x="69" y="155"/>
                    </a:lnTo>
                    <a:lnTo>
                      <a:pt x="11" y="171"/>
                    </a:lnTo>
                    <a:lnTo>
                      <a:pt x="34" y="114"/>
                    </a:lnTo>
                    <a:lnTo>
                      <a:pt x="16" y="133"/>
                    </a:lnTo>
                    <a:lnTo>
                      <a:pt x="4" y="142"/>
                    </a:lnTo>
                    <a:lnTo>
                      <a:pt x="0" y="132"/>
                    </a:lnTo>
                    <a:lnTo>
                      <a:pt x="3" y="116"/>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5" name="Freeform 559">
                <a:extLst>
                  <a:ext uri="{FF2B5EF4-FFF2-40B4-BE49-F238E27FC236}">
                    <a16:creationId xmlns:a16="http://schemas.microsoft.com/office/drawing/2014/main" id="{5D21B146-60CE-2A43-B950-9816491C6589}"/>
                  </a:ext>
                </a:extLst>
              </p:cNvPr>
              <p:cNvSpPr>
                <a:spLocks/>
              </p:cNvSpPr>
              <p:nvPr/>
            </p:nvSpPr>
            <p:spPr bwMode="auto">
              <a:xfrm>
                <a:off x="1053" y="2748"/>
                <a:ext cx="15" cy="10"/>
              </a:xfrm>
              <a:custGeom>
                <a:avLst/>
                <a:gdLst>
                  <a:gd name="T0" fmla="*/ 0 w 31"/>
                  <a:gd name="T1" fmla="*/ 1 h 20"/>
                  <a:gd name="T2" fmla="*/ 0 w 31"/>
                  <a:gd name="T3" fmla="*/ 1 h 20"/>
                  <a:gd name="T4" fmla="*/ 0 w 31"/>
                  <a:gd name="T5" fmla="*/ 1 h 20"/>
                  <a:gd name="T6" fmla="*/ 0 w 31"/>
                  <a:gd name="T7" fmla="*/ 1 h 20"/>
                  <a:gd name="T8" fmla="*/ 0 w 31"/>
                  <a:gd name="T9" fmla="*/ 1 h 20"/>
                  <a:gd name="T10" fmla="*/ 0 w 31"/>
                  <a:gd name="T11" fmla="*/ 1 h 20"/>
                  <a:gd name="T12" fmla="*/ 0 w 31"/>
                  <a:gd name="T13" fmla="*/ 0 h 20"/>
                  <a:gd name="T14" fmla="*/ 0 w 31"/>
                  <a:gd name="T15" fmla="*/ 1 h 20"/>
                  <a:gd name="T16" fmla="*/ 0 w 31"/>
                  <a:gd name="T17" fmla="*/ 1 h 20"/>
                  <a:gd name="T18" fmla="*/ 0 w 31"/>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0" y="20"/>
                    </a:moveTo>
                    <a:lnTo>
                      <a:pt x="1" y="20"/>
                    </a:lnTo>
                    <a:lnTo>
                      <a:pt x="7" y="13"/>
                    </a:lnTo>
                    <a:lnTo>
                      <a:pt x="19" y="7"/>
                    </a:lnTo>
                    <a:lnTo>
                      <a:pt x="31" y="5"/>
                    </a:lnTo>
                    <a:lnTo>
                      <a:pt x="31" y="1"/>
                    </a:lnTo>
                    <a:lnTo>
                      <a:pt x="19" y="0"/>
                    </a:lnTo>
                    <a:lnTo>
                      <a:pt x="3" y="5"/>
                    </a:lnTo>
                    <a:lnTo>
                      <a:pt x="1" y="13"/>
                    </a:lnTo>
                    <a:lnTo>
                      <a:pt x="0" y="20"/>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6" name="Freeform 560">
                <a:extLst>
                  <a:ext uri="{FF2B5EF4-FFF2-40B4-BE49-F238E27FC236}">
                    <a16:creationId xmlns:a16="http://schemas.microsoft.com/office/drawing/2014/main" id="{C06FCEF2-8857-964F-9B4C-A1010DBAFA57}"/>
                  </a:ext>
                </a:extLst>
              </p:cNvPr>
              <p:cNvSpPr>
                <a:spLocks/>
              </p:cNvSpPr>
              <p:nvPr/>
            </p:nvSpPr>
            <p:spPr bwMode="auto">
              <a:xfrm>
                <a:off x="1038" y="2770"/>
                <a:ext cx="8" cy="4"/>
              </a:xfrm>
              <a:custGeom>
                <a:avLst/>
                <a:gdLst>
                  <a:gd name="T0" fmla="*/ 1 w 16"/>
                  <a:gd name="T1" fmla="*/ 0 h 9"/>
                  <a:gd name="T2" fmla="*/ 1 w 16"/>
                  <a:gd name="T3" fmla="*/ 0 h 9"/>
                  <a:gd name="T4" fmla="*/ 0 w 16"/>
                  <a:gd name="T5" fmla="*/ 0 h 9"/>
                  <a:gd name="T6" fmla="*/ 1 w 16"/>
                  <a:gd name="T7" fmla="*/ 0 h 9"/>
                  <a:gd name="T8" fmla="*/ 1 w 16"/>
                  <a:gd name="T9" fmla="*/ 0 h 9"/>
                  <a:gd name="T10" fmla="*/ 1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6" y="0"/>
                    </a:moveTo>
                    <a:lnTo>
                      <a:pt x="9" y="0"/>
                    </a:lnTo>
                    <a:lnTo>
                      <a:pt x="0" y="9"/>
                    </a:lnTo>
                    <a:lnTo>
                      <a:pt x="9" y="9"/>
                    </a:lnTo>
                    <a:lnTo>
                      <a:pt x="14" y="2"/>
                    </a:lnTo>
                    <a:lnTo>
                      <a:pt x="16" y="0"/>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7" name="Freeform 561">
                <a:extLst>
                  <a:ext uri="{FF2B5EF4-FFF2-40B4-BE49-F238E27FC236}">
                    <a16:creationId xmlns:a16="http://schemas.microsoft.com/office/drawing/2014/main" id="{2F49D67F-0F6D-EA44-A73D-71F1FEF52733}"/>
                  </a:ext>
                </a:extLst>
              </p:cNvPr>
              <p:cNvSpPr>
                <a:spLocks/>
              </p:cNvSpPr>
              <p:nvPr/>
            </p:nvSpPr>
            <p:spPr bwMode="auto">
              <a:xfrm>
                <a:off x="1062" y="2758"/>
                <a:ext cx="7" cy="5"/>
              </a:xfrm>
              <a:custGeom>
                <a:avLst/>
                <a:gdLst>
                  <a:gd name="T0" fmla="*/ 1 w 13"/>
                  <a:gd name="T1" fmla="*/ 0 h 9"/>
                  <a:gd name="T2" fmla="*/ 1 w 13"/>
                  <a:gd name="T3" fmla="*/ 0 h 9"/>
                  <a:gd name="T4" fmla="*/ 0 w 13"/>
                  <a:gd name="T5" fmla="*/ 1 h 9"/>
                  <a:gd name="T6" fmla="*/ 0 w 13"/>
                  <a:gd name="T7" fmla="*/ 1 h 9"/>
                  <a:gd name="T8" fmla="*/ 1 w 13"/>
                  <a:gd name="T9" fmla="*/ 1 h 9"/>
                  <a:gd name="T10" fmla="*/ 1 w 13"/>
                  <a:gd name="T11" fmla="*/ 1 h 9"/>
                  <a:gd name="T12" fmla="*/ 1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13" y="0"/>
                    </a:moveTo>
                    <a:lnTo>
                      <a:pt x="4" y="0"/>
                    </a:lnTo>
                    <a:lnTo>
                      <a:pt x="0" y="5"/>
                    </a:lnTo>
                    <a:lnTo>
                      <a:pt x="0" y="9"/>
                    </a:lnTo>
                    <a:lnTo>
                      <a:pt x="12" y="9"/>
                    </a:lnTo>
                    <a:lnTo>
                      <a:pt x="13"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8" name="Freeform 562">
                <a:extLst>
                  <a:ext uri="{FF2B5EF4-FFF2-40B4-BE49-F238E27FC236}">
                    <a16:creationId xmlns:a16="http://schemas.microsoft.com/office/drawing/2014/main" id="{D64DD980-4746-BF45-B355-4D4B3FAE726F}"/>
                  </a:ext>
                </a:extLst>
              </p:cNvPr>
              <p:cNvSpPr>
                <a:spLocks/>
              </p:cNvSpPr>
              <p:nvPr/>
            </p:nvSpPr>
            <p:spPr bwMode="auto">
              <a:xfrm>
                <a:off x="1051" y="2794"/>
                <a:ext cx="19" cy="8"/>
              </a:xfrm>
              <a:custGeom>
                <a:avLst/>
                <a:gdLst>
                  <a:gd name="T0" fmla="*/ 1 w 37"/>
                  <a:gd name="T1" fmla="*/ 0 h 16"/>
                  <a:gd name="T2" fmla="*/ 1 w 37"/>
                  <a:gd name="T3" fmla="*/ 1 h 16"/>
                  <a:gd name="T4" fmla="*/ 1 w 37"/>
                  <a:gd name="T5" fmla="*/ 1 h 16"/>
                  <a:gd name="T6" fmla="*/ 0 w 37"/>
                  <a:gd name="T7" fmla="*/ 1 h 16"/>
                  <a:gd name="T8" fmla="*/ 1 w 37"/>
                  <a:gd name="T9" fmla="*/ 1 h 16"/>
                  <a:gd name="T10" fmla="*/ 1 w 37"/>
                  <a:gd name="T11" fmla="*/ 1 h 16"/>
                  <a:gd name="T12" fmla="*/ 1 w 37"/>
                  <a:gd name="T13" fmla="*/ 0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37" y="0"/>
                    </a:moveTo>
                    <a:lnTo>
                      <a:pt x="23" y="5"/>
                    </a:lnTo>
                    <a:lnTo>
                      <a:pt x="12" y="13"/>
                    </a:lnTo>
                    <a:lnTo>
                      <a:pt x="0" y="16"/>
                    </a:lnTo>
                    <a:lnTo>
                      <a:pt x="13" y="16"/>
                    </a:lnTo>
                    <a:lnTo>
                      <a:pt x="23" y="13"/>
                    </a:lnTo>
                    <a:lnTo>
                      <a:pt x="37" y="0"/>
                    </a:lnTo>
                    <a:close/>
                  </a:path>
                </a:pathLst>
              </a:custGeom>
              <a:solidFill>
                <a:srgbClr val="DB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9" name="Freeform 563">
                <a:extLst>
                  <a:ext uri="{FF2B5EF4-FFF2-40B4-BE49-F238E27FC236}">
                    <a16:creationId xmlns:a16="http://schemas.microsoft.com/office/drawing/2014/main" id="{A2F596CD-7F62-F74C-B7E2-9E6AD435EF0A}"/>
                  </a:ext>
                </a:extLst>
              </p:cNvPr>
              <p:cNvSpPr>
                <a:spLocks/>
              </p:cNvSpPr>
              <p:nvPr/>
            </p:nvSpPr>
            <p:spPr bwMode="auto">
              <a:xfrm>
                <a:off x="1101" y="2743"/>
                <a:ext cx="7" cy="15"/>
              </a:xfrm>
              <a:custGeom>
                <a:avLst/>
                <a:gdLst>
                  <a:gd name="T0" fmla="*/ 1 w 13"/>
                  <a:gd name="T1" fmla="*/ 1 h 29"/>
                  <a:gd name="T2" fmla="*/ 1 w 13"/>
                  <a:gd name="T3" fmla="*/ 1 h 29"/>
                  <a:gd name="T4" fmla="*/ 1 w 13"/>
                  <a:gd name="T5" fmla="*/ 1 h 29"/>
                  <a:gd name="T6" fmla="*/ 1 w 13"/>
                  <a:gd name="T7" fmla="*/ 1 h 29"/>
                  <a:gd name="T8" fmla="*/ 0 w 13"/>
                  <a:gd name="T9" fmla="*/ 1 h 29"/>
                  <a:gd name="T10" fmla="*/ 0 w 13"/>
                  <a:gd name="T11" fmla="*/ 1 h 29"/>
                  <a:gd name="T12" fmla="*/ 1 w 13"/>
                  <a:gd name="T13" fmla="*/ 1 h 29"/>
                  <a:gd name="T14" fmla="*/ 1 w 13"/>
                  <a:gd name="T15" fmla="*/ 1 h 29"/>
                  <a:gd name="T16" fmla="*/ 1 w 13"/>
                  <a:gd name="T17" fmla="*/ 1 h 29"/>
                  <a:gd name="T18" fmla="*/ 1 w 13"/>
                  <a:gd name="T19" fmla="*/ 0 h 29"/>
                  <a:gd name="T20" fmla="*/ 1 w 13"/>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9"/>
                  <a:gd name="T35" fmla="*/ 13 w 13"/>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9">
                    <a:moveTo>
                      <a:pt x="5" y="1"/>
                    </a:moveTo>
                    <a:lnTo>
                      <a:pt x="11" y="8"/>
                    </a:lnTo>
                    <a:lnTo>
                      <a:pt x="13" y="14"/>
                    </a:lnTo>
                    <a:lnTo>
                      <a:pt x="5" y="29"/>
                    </a:lnTo>
                    <a:lnTo>
                      <a:pt x="0" y="29"/>
                    </a:lnTo>
                    <a:lnTo>
                      <a:pt x="0" y="17"/>
                    </a:lnTo>
                    <a:lnTo>
                      <a:pt x="3" y="16"/>
                    </a:lnTo>
                    <a:lnTo>
                      <a:pt x="9" y="14"/>
                    </a:lnTo>
                    <a:lnTo>
                      <a:pt x="3" y="9"/>
                    </a:lnTo>
                    <a:lnTo>
                      <a:pt x="3" y="0"/>
                    </a:lnTo>
                    <a:lnTo>
                      <a:pt x="5" y="1"/>
                    </a:lnTo>
                    <a:close/>
                  </a:path>
                </a:pathLst>
              </a:custGeom>
              <a:solidFill>
                <a:srgbClr val="DB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0" name="Freeform 564">
                <a:extLst>
                  <a:ext uri="{FF2B5EF4-FFF2-40B4-BE49-F238E27FC236}">
                    <a16:creationId xmlns:a16="http://schemas.microsoft.com/office/drawing/2014/main" id="{CA84D12C-7956-6645-BCD4-1F04244CD4AC}"/>
                  </a:ext>
                </a:extLst>
              </p:cNvPr>
              <p:cNvSpPr>
                <a:spLocks/>
              </p:cNvSpPr>
              <p:nvPr/>
            </p:nvSpPr>
            <p:spPr bwMode="auto">
              <a:xfrm>
                <a:off x="1105" y="2739"/>
                <a:ext cx="6" cy="13"/>
              </a:xfrm>
              <a:custGeom>
                <a:avLst/>
                <a:gdLst>
                  <a:gd name="T0" fmla="*/ 1 w 12"/>
                  <a:gd name="T1" fmla="*/ 1 h 25"/>
                  <a:gd name="T2" fmla="*/ 1 w 12"/>
                  <a:gd name="T3" fmla="*/ 1 h 25"/>
                  <a:gd name="T4" fmla="*/ 1 w 12"/>
                  <a:gd name="T5" fmla="*/ 0 h 25"/>
                  <a:gd name="T6" fmla="*/ 0 w 12"/>
                  <a:gd name="T7" fmla="*/ 0 h 25"/>
                  <a:gd name="T8" fmla="*/ 1 w 12"/>
                  <a:gd name="T9" fmla="*/ 1 h 25"/>
                  <a:gd name="T10" fmla="*/ 1 w 12"/>
                  <a:gd name="T11" fmla="*/ 1 h 25"/>
                  <a:gd name="T12" fmla="*/ 1 w 12"/>
                  <a:gd name="T13" fmla="*/ 1 h 25"/>
                  <a:gd name="T14" fmla="*/ 0 60000 65536"/>
                  <a:gd name="T15" fmla="*/ 0 60000 65536"/>
                  <a:gd name="T16" fmla="*/ 0 60000 65536"/>
                  <a:gd name="T17" fmla="*/ 0 60000 65536"/>
                  <a:gd name="T18" fmla="*/ 0 60000 65536"/>
                  <a:gd name="T19" fmla="*/ 0 60000 65536"/>
                  <a:gd name="T20" fmla="*/ 0 60000 65536"/>
                  <a:gd name="T21" fmla="*/ 0 w 12"/>
                  <a:gd name="T22" fmla="*/ 0 h 25"/>
                  <a:gd name="T23" fmla="*/ 12 w 1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
                    <a:moveTo>
                      <a:pt x="8" y="25"/>
                    </a:moveTo>
                    <a:lnTo>
                      <a:pt x="12" y="13"/>
                    </a:lnTo>
                    <a:lnTo>
                      <a:pt x="5" y="0"/>
                    </a:lnTo>
                    <a:lnTo>
                      <a:pt x="0" y="0"/>
                    </a:lnTo>
                    <a:lnTo>
                      <a:pt x="5" y="8"/>
                    </a:lnTo>
                    <a:lnTo>
                      <a:pt x="5" y="22"/>
                    </a:lnTo>
                    <a:lnTo>
                      <a:pt x="8" y="25"/>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1" name="Freeform 565">
                <a:extLst>
                  <a:ext uri="{FF2B5EF4-FFF2-40B4-BE49-F238E27FC236}">
                    <a16:creationId xmlns:a16="http://schemas.microsoft.com/office/drawing/2014/main" id="{886E2D1E-A17F-574D-949E-56DAC7528287}"/>
                  </a:ext>
                </a:extLst>
              </p:cNvPr>
              <p:cNvSpPr>
                <a:spLocks/>
              </p:cNvSpPr>
              <p:nvPr/>
            </p:nvSpPr>
            <p:spPr bwMode="auto">
              <a:xfrm>
                <a:off x="972" y="2808"/>
                <a:ext cx="204" cy="263"/>
              </a:xfrm>
              <a:custGeom>
                <a:avLst/>
                <a:gdLst>
                  <a:gd name="T0" fmla="*/ 1 w 408"/>
                  <a:gd name="T1" fmla="*/ 0 h 527"/>
                  <a:gd name="T2" fmla="*/ 1 w 408"/>
                  <a:gd name="T3" fmla="*/ 0 h 527"/>
                  <a:gd name="T4" fmla="*/ 1 w 408"/>
                  <a:gd name="T5" fmla="*/ 0 h 527"/>
                  <a:gd name="T6" fmla="*/ 1 w 408"/>
                  <a:gd name="T7" fmla="*/ 0 h 527"/>
                  <a:gd name="T8" fmla="*/ 1 w 408"/>
                  <a:gd name="T9" fmla="*/ 0 h 527"/>
                  <a:gd name="T10" fmla="*/ 1 w 408"/>
                  <a:gd name="T11" fmla="*/ 0 h 527"/>
                  <a:gd name="T12" fmla="*/ 1 w 408"/>
                  <a:gd name="T13" fmla="*/ 0 h 527"/>
                  <a:gd name="T14" fmla="*/ 1 w 408"/>
                  <a:gd name="T15" fmla="*/ 0 h 527"/>
                  <a:gd name="T16" fmla="*/ 1 w 408"/>
                  <a:gd name="T17" fmla="*/ 0 h 527"/>
                  <a:gd name="T18" fmla="*/ 1 w 408"/>
                  <a:gd name="T19" fmla="*/ 0 h 527"/>
                  <a:gd name="T20" fmla="*/ 1 w 408"/>
                  <a:gd name="T21" fmla="*/ 0 h 527"/>
                  <a:gd name="T22" fmla="*/ 0 w 408"/>
                  <a:gd name="T23" fmla="*/ 0 h 527"/>
                  <a:gd name="T24" fmla="*/ 1 w 408"/>
                  <a:gd name="T25" fmla="*/ 0 h 527"/>
                  <a:gd name="T26" fmla="*/ 1 w 408"/>
                  <a:gd name="T27" fmla="*/ 0 h 527"/>
                  <a:gd name="T28" fmla="*/ 1 w 408"/>
                  <a:gd name="T29" fmla="*/ 0 h 527"/>
                  <a:gd name="T30" fmla="*/ 1 w 408"/>
                  <a:gd name="T31" fmla="*/ 0 h 527"/>
                  <a:gd name="T32" fmla="*/ 1 w 408"/>
                  <a:gd name="T33" fmla="*/ 0 h 5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527"/>
                  <a:gd name="T53" fmla="*/ 408 w 408"/>
                  <a:gd name="T54" fmla="*/ 527 h 5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527">
                    <a:moveTo>
                      <a:pt x="408" y="60"/>
                    </a:moveTo>
                    <a:lnTo>
                      <a:pt x="386" y="52"/>
                    </a:lnTo>
                    <a:lnTo>
                      <a:pt x="343" y="29"/>
                    </a:lnTo>
                    <a:lnTo>
                      <a:pt x="315" y="0"/>
                    </a:lnTo>
                    <a:lnTo>
                      <a:pt x="189" y="68"/>
                    </a:lnTo>
                    <a:lnTo>
                      <a:pt x="179" y="80"/>
                    </a:lnTo>
                    <a:lnTo>
                      <a:pt x="149" y="94"/>
                    </a:lnTo>
                    <a:lnTo>
                      <a:pt x="104" y="118"/>
                    </a:lnTo>
                    <a:lnTo>
                      <a:pt x="92" y="146"/>
                    </a:lnTo>
                    <a:lnTo>
                      <a:pt x="55" y="262"/>
                    </a:lnTo>
                    <a:lnTo>
                      <a:pt x="34" y="320"/>
                    </a:lnTo>
                    <a:lnTo>
                      <a:pt x="0" y="361"/>
                    </a:lnTo>
                    <a:lnTo>
                      <a:pt x="52" y="382"/>
                    </a:lnTo>
                    <a:lnTo>
                      <a:pt x="118" y="415"/>
                    </a:lnTo>
                    <a:lnTo>
                      <a:pt x="93" y="527"/>
                    </a:lnTo>
                    <a:lnTo>
                      <a:pt x="406" y="527"/>
                    </a:lnTo>
                    <a:lnTo>
                      <a:pt x="408" y="6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2" name="Freeform 566">
                <a:extLst>
                  <a:ext uri="{FF2B5EF4-FFF2-40B4-BE49-F238E27FC236}">
                    <a16:creationId xmlns:a16="http://schemas.microsoft.com/office/drawing/2014/main" id="{83E8E3C8-27F6-7F45-818A-E6316816E317}"/>
                  </a:ext>
                </a:extLst>
              </p:cNvPr>
              <p:cNvSpPr>
                <a:spLocks/>
              </p:cNvSpPr>
              <p:nvPr/>
            </p:nvSpPr>
            <p:spPr bwMode="auto">
              <a:xfrm>
                <a:off x="1048" y="2795"/>
                <a:ext cx="78" cy="197"/>
              </a:xfrm>
              <a:custGeom>
                <a:avLst/>
                <a:gdLst>
                  <a:gd name="T0" fmla="*/ 1 w 156"/>
                  <a:gd name="T1" fmla="*/ 1 h 394"/>
                  <a:gd name="T2" fmla="*/ 1 w 156"/>
                  <a:gd name="T3" fmla="*/ 0 h 394"/>
                  <a:gd name="T4" fmla="*/ 1 w 156"/>
                  <a:gd name="T5" fmla="*/ 1 h 394"/>
                  <a:gd name="T6" fmla="*/ 1 w 156"/>
                  <a:gd name="T7" fmla="*/ 1 h 394"/>
                  <a:gd name="T8" fmla="*/ 1 w 156"/>
                  <a:gd name="T9" fmla="*/ 1 h 394"/>
                  <a:gd name="T10" fmla="*/ 1 w 156"/>
                  <a:gd name="T11" fmla="*/ 1 h 394"/>
                  <a:gd name="T12" fmla="*/ 1 w 156"/>
                  <a:gd name="T13" fmla="*/ 1 h 394"/>
                  <a:gd name="T14" fmla="*/ 1 w 156"/>
                  <a:gd name="T15" fmla="*/ 1 h 394"/>
                  <a:gd name="T16" fmla="*/ 1 w 156"/>
                  <a:gd name="T17" fmla="*/ 1 h 394"/>
                  <a:gd name="T18" fmla="*/ 0 w 156"/>
                  <a:gd name="T19" fmla="*/ 1 h 394"/>
                  <a:gd name="T20" fmla="*/ 0 w 156"/>
                  <a:gd name="T21" fmla="*/ 1 h 394"/>
                  <a:gd name="T22" fmla="*/ 1 w 156"/>
                  <a:gd name="T23" fmla="*/ 1 h 394"/>
                  <a:gd name="T24" fmla="*/ 1 w 156"/>
                  <a:gd name="T25" fmla="*/ 1 h 394"/>
                  <a:gd name="T26" fmla="*/ 1 w 156"/>
                  <a:gd name="T27" fmla="*/ 1 h 394"/>
                  <a:gd name="T28" fmla="*/ 1 w 156"/>
                  <a:gd name="T29" fmla="*/ 1 h 394"/>
                  <a:gd name="T30" fmla="*/ 1 w 156"/>
                  <a:gd name="T31" fmla="*/ 1 h 3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394"/>
                  <a:gd name="T50" fmla="*/ 156 w 156"/>
                  <a:gd name="T51" fmla="*/ 394 h 3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394">
                    <a:moveTo>
                      <a:pt x="156" y="31"/>
                    </a:moveTo>
                    <a:lnTo>
                      <a:pt x="143" y="0"/>
                    </a:lnTo>
                    <a:lnTo>
                      <a:pt x="137" y="9"/>
                    </a:lnTo>
                    <a:lnTo>
                      <a:pt x="107" y="32"/>
                    </a:lnTo>
                    <a:lnTo>
                      <a:pt x="57" y="81"/>
                    </a:lnTo>
                    <a:lnTo>
                      <a:pt x="34" y="62"/>
                    </a:lnTo>
                    <a:lnTo>
                      <a:pt x="34" y="117"/>
                    </a:lnTo>
                    <a:lnTo>
                      <a:pt x="29" y="126"/>
                    </a:lnTo>
                    <a:lnTo>
                      <a:pt x="11" y="182"/>
                    </a:lnTo>
                    <a:lnTo>
                      <a:pt x="0" y="234"/>
                    </a:lnTo>
                    <a:lnTo>
                      <a:pt x="0" y="296"/>
                    </a:lnTo>
                    <a:lnTo>
                      <a:pt x="11" y="394"/>
                    </a:lnTo>
                    <a:lnTo>
                      <a:pt x="43" y="265"/>
                    </a:lnTo>
                    <a:lnTo>
                      <a:pt x="99" y="126"/>
                    </a:lnTo>
                    <a:lnTo>
                      <a:pt x="156" y="32"/>
                    </a:lnTo>
                    <a:lnTo>
                      <a:pt x="156" y="3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3" name="Freeform 567">
                <a:extLst>
                  <a:ext uri="{FF2B5EF4-FFF2-40B4-BE49-F238E27FC236}">
                    <a16:creationId xmlns:a16="http://schemas.microsoft.com/office/drawing/2014/main" id="{B2BA3CC5-CFF5-DF47-9E50-6BC0656A272A}"/>
                  </a:ext>
                </a:extLst>
              </p:cNvPr>
              <p:cNvSpPr>
                <a:spLocks/>
              </p:cNvSpPr>
              <p:nvPr/>
            </p:nvSpPr>
            <p:spPr bwMode="auto">
              <a:xfrm>
                <a:off x="1068" y="2833"/>
                <a:ext cx="33" cy="17"/>
              </a:xfrm>
              <a:custGeom>
                <a:avLst/>
                <a:gdLst>
                  <a:gd name="T0" fmla="*/ 1 w 65"/>
                  <a:gd name="T1" fmla="*/ 1 h 33"/>
                  <a:gd name="T2" fmla="*/ 1 w 65"/>
                  <a:gd name="T3" fmla="*/ 1 h 33"/>
                  <a:gd name="T4" fmla="*/ 1 w 65"/>
                  <a:gd name="T5" fmla="*/ 1 h 33"/>
                  <a:gd name="T6" fmla="*/ 1 w 65"/>
                  <a:gd name="T7" fmla="*/ 1 h 33"/>
                  <a:gd name="T8" fmla="*/ 1 w 65"/>
                  <a:gd name="T9" fmla="*/ 1 h 33"/>
                  <a:gd name="T10" fmla="*/ 1 w 65"/>
                  <a:gd name="T11" fmla="*/ 1 h 33"/>
                  <a:gd name="T12" fmla="*/ 1 w 65"/>
                  <a:gd name="T13" fmla="*/ 0 h 33"/>
                  <a:gd name="T14" fmla="*/ 1 w 65"/>
                  <a:gd name="T15" fmla="*/ 1 h 33"/>
                  <a:gd name="T16" fmla="*/ 0 w 65"/>
                  <a:gd name="T17" fmla="*/ 1 h 33"/>
                  <a:gd name="T18" fmla="*/ 1 w 65"/>
                  <a:gd name="T19" fmla="*/ 1 h 33"/>
                  <a:gd name="T20" fmla="*/ 1 w 6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33"/>
                  <a:gd name="T35" fmla="*/ 65 w 6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33">
                    <a:moveTo>
                      <a:pt x="65" y="33"/>
                    </a:moveTo>
                    <a:lnTo>
                      <a:pt x="35" y="16"/>
                    </a:lnTo>
                    <a:lnTo>
                      <a:pt x="39" y="25"/>
                    </a:lnTo>
                    <a:lnTo>
                      <a:pt x="26" y="16"/>
                    </a:lnTo>
                    <a:lnTo>
                      <a:pt x="9" y="16"/>
                    </a:lnTo>
                    <a:lnTo>
                      <a:pt x="26" y="8"/>
                    </a:lnTo>
                    <a:lnTo>
                      <a:pt x="20" y="0"/>
                    </a:lnTo>
                    <a:lnTo>
                      <a:pt x="9" y="11"/>
                    </a:lnTo>
                    <a:lnTo>
                      <a:pt x="0" y="33"/>
                    </a:lnTo>
                    <a:lnTo>
                      <a:pt x="20" y="30"/>
                    </a:lnTo>
                    <a:lnTo>
                      <a:pt x="65"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4" name="Freeform 568">
                <a:extLst>
                  <a:ext uri="{FF2B5EF4-FFF2-40B4-BE49-F238E27FC236}">
                    <a16:creationId xmlns:a16="http://schemas.microsoft.com/office/drawing/2014/main" id="{E13631EC-C73D-B142-9800-20F534152851}"/>
                  </a:ext>
                </a:extLst>
              </p:cNvPr>
              <p:cNvSpPr>
                <a:spLocks/>
              </p:cNvSpPr>
              <p:nvPr/>
            </p:nvSpPr>
            <p:spPr bwMode="auto">
              <a:xfrm>
                <a:off x="1023" y="2810"/>
                <a:ext cx="153" cy="280"/>
              </a:xfrm>
              <a:custGeom>
                <a:avLst/>
                <a:gdLst>
                  <a:gd name="T0" fmla="*/ 0 w 306"/>
                  <a:gd name="T1" fmla="*/ 1 h 559"/>
                  <a:gd name="T2" fmla="*/ 1 w 306"/>
                  <a:gd name="T3" fmla="*/ 1 h 559"/>
                  <a:gd name="T4" fmla="*/ 1 w 306"/>
                  <a:gd name="T5" fmla="*/ 1 h 559"/>
                  <a:gd name="T6" fmla="*/ 1 w 306"/>
                  <a:gd name="T7" fmla="*/ 1 h 559"/>
                  <a:gd name="T8" fmla="*/ 1 w 306"/>
                  <a:gd name="T9" fmla="*/ 1 h 559"/>
                  <a:gd name="T10" fmla="*/ 1 w 306"/>
                  <a:gd name="T11" fmla="*/ 1 h 559"/>
                  <a:gd name="T12" fmla="*/ 1 w 306"/>
                  <a:gd name="T13" fmla="*/ 1 h 559"/>
                  <a:gd name="T14" fmla="*/ 1 w 306"/>
                  <a:gd name="T15" fmla="*/ 1 h 559"/>
                  <a:gd name="T16" fmla="*/ 1 w 306"/>
                  <a:gd name="T17" fmla="*/ 1 h 559"/>
                  <a:gd name="T18" fmla="*/ 1 w 306"/>
                  <a:gd name="T19" fmla="*/ 1 h 559"/>
                  <a:gd name="T20" fmla="*/ 1 w 306"/>
                  <a:gd name="T21" fmla="*/ 0 h 559"/>
                  <a:gd name="T22" fmla="*/ 1 w 306"/>
                  <a:gd name="T23" fmla="*/ 1 h 559"/>
                  <a:gd name="T24" fmla="*/ 1 w 306"/>
                  <a:gd name="T25" fmla="*/ 1 h 559"/>
                  <a:gd name="T26" fmla="*/ 1 w 306"/>
                  <a:gd name="T27" fmla="*/ 1 h 559"/>
                  <a:gd name="T28" fmla="*/ 1 w 306"/>
                  <a:gd name="T29" fmla="*/ 1 h 559"/>
                  <a:gd name="T30" fmla="*/ 1 w 306"/>
                  <a:gd name="T31" fmla="*/ 1 h 559"/>
                  <a:gd name="T32" fmla="*/ 1 w 306"/>
                  <a:gd name="T33" fmla="*/ 1 h 559"/>
                  <a:gd name="T34" fmla="*/ 0 w 306"/>
                  <a:gd name="T35" fmla="*/ 1 h 5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559"/>
                  <a:gd name="T56" fmla="*/ 306 w 306"/>
                  <a:gd name="T57" fmla="*/ 559 h 5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559">
                    <a:moveTo>
                      <a:pt x="0" y="522"/>
                    </a:moveTo>
                    <a:lnTo>
                      <a:pt x="4" y="465"/>
                    </a:lnTo>
                    <a:lnTo>
                      <a:pt x="4" y="425"/>
                    </a:lnTo>
                    <a:lnTo>
                      <a:pt x="4" y="363"/>
                    </a:lnTo>
                    <a:lnTo>
                      <a:pt x="22" y="321"/>
                    </a:lnTo>
                    <a:lnTo>
                      <a:pt x="30" y="277"/>
                    </a:lnTo>
                    <a:lnTo>
                      <a:pt x="54" y="175"/>
                    </a:lnTo>
                    <a:lnTo>
                      <a:pt x="73" y="224"/>
                    </a:lnTo>
                    <a:lnTo>
                      <a:pt x="99" y="266"/>
                    </a:lnTo>
                    <a:lnTo>
                      <a:pt x="158" y="86"/>
                    </a:lnTo>
                    <a:lnTo>
                      <a:pt x="213" y="0"/>
                    </a:lnTo>
                    <a:lnTo>
                      <a:pt x="241" y="21"/>
                    </a:lnTo>
                    <a:lnTo>
                      <a:pt x="274" y="41"/>
                    </a:lnTo>
                    <a:lnTo>
                      <a:pt x="304" y="50"/>
                    </a:lnTo>
                    <a:lnTo>
                      <a:pt x="306" y="318"/>
                    </a:lnTo>
                    <a:lnTo>
                      <a:pt x="306" y="360"/>
                    </a:lnTo>
                    <a:lnTo>
                      <a:pt x="306" y="559"/>
                    </a:lnTo>
                    <a:lnTo>
                      <a:pt x="0"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5" name="Freeform 569">
                <a:extLst>
                  <a:ext uri="{FF2B5EF4-FFF2-40B4-BE49-F238E27FC236}">
                    <a16:creationId xmlns:a16="http://schemas.microsoft.com/office/drawing/2014/main" id="{687413A3-D1BD-CA41-9447-F1D42A3EC9B1}"/>
                  </a:ext>
                </a:extLst>
              </p:cNvPr>
              <p:cNvSpPr>
                <a:spLocks/>
              </p:cNvSpPr>
              <p:nvPr/>
            </p:nvSpPr>
            <p:spPr bwMode="auto">
              <a:xfrm>
                <a:off x="1049" y="2850"/>
                <a:ext cx="31" cy="145"/>
              </a:xfrm>
              <a:custGeom>
                <a:avLst/>
                <a:gdLst>
                  <a:gd name="T0" fmla="*/ 0 w 63"/>
                  <a:gd name="T1" fmla="*/ 0 h 289"/>
                  <a:gd name="T2" fmla="*/ 0 w 63"/>
                  <a:gd name="T3" fmla="*/ 1 h 289"/>
                  <a:gd name="T4" fmla="*/ 0 w 63"/>
                  <a:gd name="T5" fmla="*/ 1 h 289"/>
                  <a:gd name="T6" fmla="*/ 0 w 63"/>
                  <a:gd name="T7" fmla="*/ 1 h 289"/>
                  <a:gd name="T8" fmla="*/ 0 w 63"/>
                  <a:gd name="T9" fmla="*/ 1 h 289"/>
                  <a:gd name="T10" fmla="*/ 0 w 63"/>
                  <a:gd name="T11" fmla="*/ 1 h 289"/>
                  <a:gd name="T12" fmla="*/ 0 w 63"/>
                  <a:gd name="T13" fmla="*/ 1 h 289"/>
                  <a:gd name="T14" fmla="*/ 0 w 63"/>
                  <a:gd name="T15" fmla="*/ 1 h 289"/>
                  <a:gd name="T16" fmla="*/ 0 w 63"/>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89"/>
                  <a:gd name="T29" fmla="*/ 63 w 63"/>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89">
                    <a:moveTo>
                      <a:pt x="48" y="0"/>
                    </a:moveTo>
                    <a:lnTo>
                      <a:pt x="40" y="24"/>
                    </a:lnTo>
                    <a:lnTo>
                      <a:pt x="27" y="57"/>
                    </a:lnTo>
                    <a:lnTo>
                      <a:pt x="0" y="207"/>
                    </a:lnTo>
                    <a:lnTo>
                      <a:pt x="4" y="289"/>
                    </a:lnTo>
                    <a:lnTo>
                      <a:pt x="52" y="134"/>
                    </a:lnTo>
                    <a:lnTo>
                      <a:pt x="59" y="94"/>
                    </a:lnTo>
                    <a:lnTo>
                      <a:pt x="63" y="41"/>
                    </a:lnTo>
                    <a:lnTo>
                      <a:pt x="48" y="0"/>
                    </a:lnTo>
                    <a:close/>
                  </a:path>
                </a:pathLst>
              </a:custGeom>
              <a:solidFill>
                <a:srgbClr val="DA0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6" name="Freeform 570">
                <a:extLst>
                  <a:ext uri="{FF2B5EF4-FFF2-40B4-BE49-F238E27FC236}">
                    <a16:creationId xmlns:a16="http://schemas.microsoft.com/office/drawing/2014/main" id="{F0E198E7-A1F4-0A44-BC1D-B01FD400C65A}"/>
                  </a:ext>
                </a:extLst>
              </p:cNvPr>
              <p:cNvSpPr>
                <a:spLocks/>
              </p:cNvSpPr>
              <p:nvPr/>
            </p:nvSpPr>
            <p:spPr bwMode="auto">
              <a:xfrm>
                <a:off x="1017" y="2943"/>
                <a:ext cx="53" cy="128"/>
              </a:xfrm>
              <a:custGeom>
                <a:avLst/>
                <a:gdLst>
                  <a:gd name="T0" fmla="*/ 0 w 104"/>
                  <a:gd name="T1" fmla="*/ 1 h 256"/>
                  <a:gd name="T2" fmla="*/ 1 w 104"/>
                  <a:gd name="T3" fmla="*/ 1 h 256"/>
                  <a:gd name="T4" fmla="*/ 1 w 104"/>
                  <a:gd name="T5" fmla="*/ 1 h 256"/>
                  <a:gd name="T6" fmla="*/ 1 w 104"/>
                  <a:gd name="T7" fmla="*/ 1 h 256"/>
                  <a:gd name="T8" fmla="*/ 1 w 104"/>
                  <a:gd name="T9" fmla="*/ 1 h 256"/>
                  <a:gd name="T10" fmla="*/ 1 w 104"/>
                  <a:gd name="T11" fmla="*/ 1 h 256"/>
                  <a:gd name="T12" fmla="*/ 1 w 104"/>
                  <a:gd name="T13" fmla="*/ 1 h 256"/>
                  <a:gd name="T14" fmla="*/ 1 w 104"/>
                  <a:gd name="T15" fmla="*/ 1 h 256"/>
                  <a:gd name="T16" fmla="*/ 1 w 104"/>
                  <a:gd name="T17" fmla="*/ 1 h 256"/>
                  <a:gd name="T18" fmla="*/ 1 w 104"/>
                  <a:gd name="T19" fmla="*/ 1 h 256"/>
                  <a:gd name="T20" fmla="*/ 1 w 104"/>
                  <a:gd name="T21" fmla="*/ 1 h 256"/>
                  <a:gd name="T22" fmla="*/ 1 w 104"/>
                  <a:gd name="T23" fmla="*/ 1 h 256"/>
                  <a:gd name="T24" fmla="*/ 1 w 104"/>
                  <a:gd name="T25" fmla="*/ 0 h 256"/>
                  <a:gd name="T26" fmla="*/ 1 w 104"/>
                  <a:gd name="T27" fmla="*/ 1 h 256"/>
                  <a:gd name="T28" fmla="*/ 1 w 104"/>
                  <a:gd name="T29" fmla="*/ 1 h 256"/>
                  <a:gd name="T30" fmla="*/ 1 w 104"/>
                  <a:gd name="T31" fmla="*/ 1 h 256"/>
                  <a:gd name="T32" fmla="*/ 1 w 104"/>
                  <a:gd name="T33" fmla="*/ 1 h 256"/>
                  <a:gd name="T34" fmla="*/ 1 w 104"/>
                  <a:gd name="T35" fmla="*/ 1 h 256"/>
                  <a:gd name="T36" fmla="*/ 1 w 104"/>
                  <a:gd name="T37" fmla="*/ 1 h 256"/>
                  <a:gd name="T38" fmla="*/ 0 w 104"/>
                  <a:gd name="T39" fmla="*/ 1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256"/>
                  <a:gd name="T62" fmla="*/ 104 w 104"/>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256">
                    <a:moveTo>
                      <a:pt x="0" y="256"/>
                    </a:moveTo>
                    <a:lnTo>
                      <a:pt x="9" y="217"/>
                    </a:lnTo>
                    <a:lnTo>
                      <a:pt x="17" y="122"/>
                    </a:lnTo>
                    <a:lnTo>
                      <a:pt x="13" y="87"/>
                    </a:lnTo>
                    <a:lnTo>
                      <a:pt x="50" y="61"/>
                    </a:lnTo>
                    <a:lnTo>
                      <a:pt x="50" y="111"/>
                    </a:lnTo>
                    <a:lnTo>
                      <a:pt x="53" y="126"/>
                    </a:lnTo>
                    <a:lnTo>
                      <a:pt x="42" y="111"/>
                    </a:lnTo>
                    <a:lnTo>
                      <a:pt x="39" y="98"/>
                    </a:lnTo>
                    <a:lnTo>
                      <a:pt x="39" y="113"/>
                    </a:lnTo>
                    <a:lnTo>
                      <a:pt x="47" y="131"/>
                    </a:lnTo>
                    <a:lnTo>
                      <a:pt x="58" y="143"/>
                    </a:lnTo>
                    <a:lnTo>
                      <a:pt x="102" y="0"/>
                    </a:lnTo>
                    <a:lnTo>
                      <a:pt x="104" y="17"/>
                    </a:lnTo>
                    <a:lnTo>
                      <a:pt x="61" y="155"/>
                    </a:lnTo>
                    <a:lnTo>
                      <a:pt x="50" y="167"/>
                    </a:lnTo>
                    <a:lnTo>
                      <a:pt x="39" y="196"/>
                    </a:lnTo>
                    <a:lnTo>
                      <a:pt x="50" y="215"/>
                    </a:lnTo>
                    <a:lnTo>
                      <a:pt x="41" y="253"/>
                    </a:lnTo>
                    <a:lnTo>
                      <a:pt x="0" y="256"/>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7" name="Freeform 571">
                <a:extLst>
                  <a:ext uri="{FF2B5EF4-FFF2-40B4-BE49-F238E27FC236}">
                    <a16:creationId xmlns:a16="http://schemas.microsoft.com/office/drawing/2014/main" id="{7B01A6B8-0D86-9F4F-A264-6E138B2A0C82}"/>
                  </a:ext>
                </a:extLst>
              </p:cNvPr>
              <p:cNvSpPr>
                <a:spLocks/>
              </p:cNvSpPr>
              <p:nvPr/>
            </p:nvSpPr>
            <p:spPr bwMode="auto">
              <a:xfrm>
                <a:off x="1000" y="2839"/>
                <a:ext cx="65" cy="154"/>
              </a:xfrm>
              <a:custGeom>
                <a:avLst/>
                <a:gdLst>
                  <a:gd name="T0" fmla="*/ 1 w 130"/>
                  <a:gd name="T1" fmla="*/ 0 h 307"/>
                  <a:gd name="T2" fmla="*/ 1 w 130"/>
                  <a:gd name="T3" fmla="*/ 1 h 307"/>
                  <a:gd name="T4" fmla="*/ 1 w 130"/>
                  <a:gd name="T5" fmla="*/ 1 h 307"/>
                  <a:gd name="T6" fmla="*/ 1 w 130"/>
                  <a:gd name="T7" fmla="*/ 1 h 307"/>
                  <a:gd name="T8" fmla="*/ 1 w 130"/>
                  <a:gd name="T9" fmla="*/ 1 h 307"/>
                  <a:gd name="T10" fmla="*/ 0 w 130"/>
                  <a:gd name="T11" fmla="*/ 1 h 307"/>
                  <a:gd name="T12" fmla="*/ 1 w 130"/>
                  <a:gd name="T13" fmla="*/ 1 h 307"/>
                  <a:gd name="T14" fmla="*/ 1 w 130"/>
                  <a:gd name="T15" fmla="*/ 1 h 307"/>
                  <a:gd name="T16" fmla="*/ 1 w 130"/>
                  <a:gd name="T17" fmla="*/ 1 h 307"/>
                  <a:gd name="T18" fmla="*/ 1 w 130"/>
                  <a:gd name="T19" fmla="*/ 1 h 307"/>
                  <a:gd name="T20" fmla="*/ 1 w 130"/>
                  <a:gd name="T21" fmla="*/ 1 h 307"/>
                  <a:gd name="T22" fmla="*/ 1 w 130"/>
                  <a:gd name="T23" fmla="*/ 1 h 307"/>
                  <a:gd name="T24" fmla="*/ 1 w 130"/>
                  <a:gd name="T25" fmla="*/ 1 h 307"/>
                  <a:gd name="T26" fmla="*/ 1 w 130"/>
                  <a:gd name="T27" fmla="*/ 1 h 307"/>
                  <a:gd name="T28" fmla="*/ 1 w 130"/>
                  <a:gd name="T29" fmla="*/ 1 h 307"/>
                  <a:gd name="T30" fmla="*/ 1 w 130"/>
                  <a:gd name="T31" fmla="*/ 1 h 307"/>
                  <a:gd name="T32" fmla="*/ 1 w 130"/>
                  <a:gd name="T33" fmla="*/ 1 h 307"/>
                  <a:gd name="T34" fmla="*/ 1 w 130"/>
                  <a:gd name="T35" fmla="*/ 1 h 307"/>
                  <a:gd name="T36" fmla="*/ 1 w 130"/>
                  <a:gd name="T37" fmla="*/ 1 h 307"/>
                  <a:gd name="T38" fmla="*/ 1 w 130"/>
                  <a:gd name="T39" fmla="*/ 1 h 307"/>
                  <a:gd name="T40" fmla="*/ 1 w 130"/>
                  <a:gd name="T41" fmla="*/ 0 h 3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307"/>
                  <a:gd name="T65" fmla="*/ 130 w 130"/>
                  <a:gd name="T66" fmla="*/ 307 h 3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307">
                    <a:moveTo>
                      <a:pt x="130" y="0"/>
                    </a:moveTo>
                    <a:lnTo>
                      <a:pt x="123" y="14"/>
                    </a:lnTo>
                    <a:lnTo>
                      <a:pt x="46" y="53"/>
                    </a:lnTo>
                    <a:lnTo>
                      <a:pt x="31" y="87"/>
                    </a:lnTo>
                    <a:lnTo>
                      <a:pt x="16" y="153"/>
                    </a:lnTo>
                    <a:lnTo>
                      <a:pt x="0" y="196"/>
                    </a:lnTo>
                    <a:lnTo>
                      <a:pt x="20" y="217"/>
                    </a:lnTo>
                    <a:lnTo>
                      <a:pt x="28" y="203"/>
                    </a:lnTo>
                    <a:lnTo>
                      <a:pt x="46" y="163"/>
                    </a:lnTo>
                    <a:lnTo>
                      <a:pt x="46" y="203"/>
                    </a:lnTo>
                    <a:lnTo>
                      <a:pt x="46" y="249"/>
                    </a:lnTo>
                    <a:lnTo>
                      <a:pt x="50" y="269"/>
                    </a:lnTo>
                    <a:lnTo>
                      <a:pt x="48" y="295"/>
                    </a:lnTo>
                    <a:lnTo>
                      <a:pt x="48" y="306"/>
                    </a:lnTo>
                    <a:lnTo>
                      <a:pt x="62" y="307"/>
                    </a:lnTo>
                    <a:lnTo>
                      <a:pt x="62" y="282"/>
                    </a:lnTo>
                    <a:lnTo>
                      <a:pt x="77" y="173"/>
                    </a:lnTo>
                    <a:lnTo>
                      <a:pt x="90" y="131"/>
                    </a:lnTo>
                    <a:lnTo>
                      <a:pt x="113" y="55"/>
                    </a:lnTo>
                    <a:lnTo>
                      <a:pt x="130" y="9"/>
                    </a:lnTo>
                    <a:lnTo>
                      <a:pt x="130"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8" name="Freeform 572">
                <a:extLst>
                  <a:ext uri="{FF2B5EF4-FFF2-40B4-BE49-F238E27FC236}">
                    <a16:creationId xmlns:a16="http://schemas.microsoft.com/office/drawing/2014/main" id="{4B73E625-82E8-444A-A5E0-2FE02A75778A}"/>
                  </a:ext>
                </a:extLst>
              </p:cNvPr>
              <p:cNvSpPr>
                <a:spLocks/>
              </p:cNvSpPr>
              <p:nvPr/>
            </p:nvSpPr>
            <p:spPr bwMode="auto">
              <a:xfrm>
                <a:off x="1080" y="2971"/>
                <a:ext cx="14" cy="24"/>
              </a:xfrm>
              <a:custGeom>
                <a:avLst/>
                <a:gdLst>
                  <a:gd name="T0" fmla="*/ 1 w 26"/>
                  <a:gd name="T1" fmla="*/ 0 h 49"/>
                  <a:gd name="T2" fmla="*/ 1 w 26"/>
                  <a:gd name="T3" fmla="*/ 0 h 49"/>
                  <a:gd name="T4" fmla="*/ 0 w 26"/>
                  <a:gd name="T5" fmla="*/ 0 h 49"/>
                  <a:gd name="T6" fmla="*/ 1 w 26"/>
                  <a:gd name="T7" fmla="*/ 0 h 49"/>
                  <a:gd name="T8" fmla="*/ 1 w 26"/>
                  <a:gd name="T9" fmla="*/ 0 h 49"/>
                  <a:gd name="T10" fmla="*/ 1 w 26"/>
                  <a:gd name="T11" fmla="*/ 0 h 49"/>
                  <a:gd name="T12" fmla="*/ 1 w 26"/>
                  <a:gd name="T13" fmla="*/ 0 h 49"/>
                  <a:gd name="T14" fmla="*/ 0 60000 65536"/>
                  <a:gd name="T15" fmla="*/ 0 60000 65536"/>
                  <a:gd name="T16" fmla="*/ 0 60000 65536"/>
                  <a:gd name="T17" fmla="*/ 0 60000 65536"/>
                  <a:gd name="T18" fmla="*/ 0 60000 65536"/>
                  <a:gd name="T19" fmla="*/ 0 60000 65536"/>
                  <a:gd name="T20" fmla="*/ 0 60000 65536"/>
                  <a:gd name="T21" fmla="*/ 0 w 26"/>
                  <a:gd name="T22" fmla="*/ 0 h 49"/>
                  <a:gd name="T23" fmla="*/ 26 w 2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9">
                    <a:moveTo>
                      <a:pt x="9" y="10"/>
                    </a:moveTo>
                    <a:lnTo>
                      <a:pt x="1" y="26"/>
                    </a:lnTo>
                    <a:lnTo>
                      <a:pt x="0" y="42"/>
                    </a:lnTo>
                    <a:lnTo>
                      <a:pt x="2" y="43"/>
                    </a:lnTo>
                    <a:lnTo>
                      <a:pt x="15" y="49"/>
                    </a:lnTo>
                    <a:lnTo>
                      <a:pt x="26" y="0"/>
                    </a:lnTo>
                    <a:lnTo>
                      <a:pt x="9" y="1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69" name="Freeform 573">
                <a:extLst>
                  <a:ext uri="{FF2B5EF4-FFF2-40B4-BE49-F238E27FC236}">
                    <a16:creationId xmlns:a16="http://schemas.microsoft.com/office/drawing/2014/main" id="{C2F14003-DA9D-FD4E-9E02-E6413B2A131D}"/>
                  </a:ext>
                </a:extLst>
              </p:cNvPr>
              <p:cNvSpPr>
                <a:spLocks/>
              </p:cNvSpPr>
              <p:nvPr/>
            </p:nvSpPr>
            <p:spPr bwMode="auto">
              <a:xfrm>
                <a:off x="1069" y="2834"/>
                <a:ext cx="17" cy="95"/>
              </a:xfrm>
              <a:custGeom>
                <a:avLst/>
                <a:gdLst>
                  <a:gd name="T0" fmla="*/ 1 w 33"/>
                  <a:gd name="T1" fmla="*/ 0 h 190"/>
                  <a:gd name="T2" fmla="*/ 1 w 33"/>
                  <a:gd name="T3" fmla="*/ 0 h 190"/>
                  <a:gd name="T4" fmla="*/ 1 w 33"/>
                  <a:gd name="T5" fmla="*/ 1 h 190"/>
                  <a:gd name="T6" fmla="*/ 1 w 33"/>
                  <a:gd name="T7" fmla="*/ 1 h 190"/>
                  <a:gd name="T8" fmla="*/ 1 w 33"/>
                  <a:gd name="T9" fmla="*/ 1 h 190"/>
                  <a:gd name="T10" fmla="*/ 1 w 33"/>
                  <a:gd name="T11" fmla="*/ 1 h 190"/>
                  <a:gd name="T12" fmla="*/ 1 w 33"/>
                  <a:gd name="T13" fmla="*/ 1 h 190"/>
                  <a:gd name="T14" fmla="*/ 1 w 33"/>
                  <a:gd name="T15" fmla="*/ 1 h 190"/>
                  <a:gd name="T16" fmla="*/ 0 w 33"/>
                  <a:gd name="T17" fmla="*/ 1 h 190"/>
                  <a:gd name="T18" fmla="*/ 1 w 33"/>
                  <a:gd name="T19" fmla="*/ 1 h 190"/>
                  <a:gd name="T20" fmla="*/ 1 w 33"/>
                  <a:gd name="T21" fmla="*/ 1 h 190"/>
                  <a:gd name="T22" fmla="*/ 1 w 33"/>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90"/>
                  <a:gd name="T38" fmla="*/ 33 w 3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90">
                    <a:moveTo>
                      <a:pt x="15" y="0"/>
                    </a:moveTo>
                    <a:lnTo>
                      <a:pt x="19" y="0"/>
                    </a:lnTo>
                    <a:lnTo>
                      <a:pt x="33" y="15"/>
                    </a:lnTo>
                    <a:lnTo>
                      <a:pt x="23" y="39"/>
                    </a:lnTo>
                    <a:lnTo>
                      <a:pt x="19" y="104"/>
                    </a:lnTo>
                    <a:lnTo>
                      <a:pt x="19" y="142"/>
                    </a:lnTo>
                    <a:lnTo>
                      <a:pt x="8" y="190"/>
                    </a:lnTo>
                    <a:lnTo>
                      <a:pt x="1" y="142"/>
                    </a:lnTo>
                    <a:lnTo>
                      <a:pt x="0" y="53"/>
                    </a:lnTo>
                    <a:lnTo>
                      <a:pt x="8" y="32"/>
                    </a:lnTo>
                    <a:lnTo>
                      <a:pt x="8" y="15"/>
                    </a:lnTo>
                    <a:lnTo>
                      <a:pt x="15" y="0"/>
                    </a:lnTo>
                    <a:close/>
                  </a:path>
                </a:pathLst>
              </a:custGeom>
              <a:solidFill>
                <a:srgbClr val="800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0" name="Freeform 574">
                <a:extLst>
                  <a:ext uri="{FF2B5EF4-FFF2-40B4-BE49-F238E27FC236}">
                    <a16:creationId xmlns:a16="http://schemas.microsoft.com/office/drawing/2014/main" id="{159152B3-F919-FF4E-930F-1C9A3CBCE53B}"/>
                  </a:ext>
                </a:extLst>
              </p:cNvPr>
              <p:cNvSpPr>
                <a:spLocks/>
              </p:cNvSpPr>
              <p:nvPr/>
            </p:nvSpPr>
            <p:spPr bwMode="auto">
              <a:xfrm>
                <a:off x="1094" y="2747"/>
                <a:ext cx="23" cy="72"/>
              </a:xfrm>
              <a:custGeom>
                <a:avLst/>
                <a:gdLst>
                  <a:gd name="T0" fmla="*/ 0 w 47"/>
                  <a:gd name="T1" fmla="*/ 0 h 143"/>
                  <a:gd name="T2" fmla="*/ 0 w 47"/>
                  <a:gd name="T3" fmla="*/ 1 h 143"/>
                  <a:gd name="T4" fmla="*/ 0 w 47"/>
                  <a:gd name="T5" fmla="*/ 1 h 143"/>
                  <a:gd name="T6" fmla="*/ 0 w 47"/>
                  <a:gd name="T7" fmla="*/ 1 h 143"/>
                  <a:gd name="T8" fmla="*/ 0 w 47"/>
                  <a:gd name="T9" fmla="*/ 1 h 143"/>
                  <a:gd name="T10" fmla="*/ 0 w 47"/>
                  <a:gd name="T11" fmla="*/ 1 h 143"/>
                  <a:gd name="T12" fmla="*/ 0 w 47"/>
                  <a:gd name="T13" fmla="*/ 1 h 143"/>
                  <a:gd name="T14" fmla="*/ 0 w 47"/>
                  <a:gd name="T15" fmla="*/ 1 h 143"/>
                  <a:gd name="T16" fmla="*/ 0 w 47"/>
                  <a:gd name="T17" fmla="*/ 1 h 143"/>
                  <a:gd name="T18" fmla="*/ 0 w 47"/>
                  <a:gd name="T19" fmla="*/ 1 h 143"/>
                  <a:gd name="T20" fmla="*/ 0 w 47"/>
                  <a:gd name="T21" fmla="*/ 1 h 143"/>
                  <a:gd name="T22" fmla="*/ 0 w 47"/>
                  <a:gd name="T23" fmla="*/ 1 h 143"/>
                  <a:gd name="T24" fmla="*/ 0 w 47"/>
                  <a:gd name="T25" fmla="*/ 1 h 143"/>
                  <a:gd name="T26" fmla="*/ 0 w 47"/>
                  <a:gd name="T27" fmla="*/ 1 h 143"/>
                  <a:gd name="T28" fmla="*/ 0 w 47"/>
                  <a:gd name="T29" fmla="*/ 0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143"/>
                  <a:gd name="T47" fmla="*/ 47 w 4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143">
                    <a:moveTo>
                      <a:pt x="38" y="0"/>
                    </a:moveTo>
                    <a:lnTo>
                      <a:pt x="32" y="22"/>
                    </a:lnTo>
                    <a:lnTo>
                      <a:pt x="26" y="33"/>
                    </a:lnTo>
                    <a:lnTo>
                      <a:pt x="20" y="37"/>
                    </a:lnTo>
                    <a:lnTo>
                      <a:pt x="20" y="47"/>
                    </a:lnTo>
                    <a:lnTo>
                      <a:pt x="20" y="61"/>
                    </a:lnTo>
                    <a:lnTo>
                      <a:pt x="23" y="74"/>
                    </a:lnTo>
                    <a:lnTo>
                      <a:pt x="20" y="102"/>
                    </a:lnTo>
                    <a:lnTo>
                      <a:pt x="0" y="143"/>
                    </a:lnTo>
                    <a:lnTo>
                      <a:pt x="47" y="99"/>
                    </a:lnTo>
                    <a:lnTo>
                      <a:pt x="45" y="95"/>
                    </a:lnTo>
                    <a:lnTo>
                      <a:pt x="38" y="86"/>
                    </a:lnTo>
                    <a:lnTo>
                      <a:pt x="35" y="69"/>
                    </a:lnTo>
                    <a:lnTo>
                      <a:pt x="40" y="26"/>
                    </a:lnTo>
                    <a:lnTo>
                      <a:pt x="38" y="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1" name="Freeform 575">
                <a:extLst>
                  <a:ext uri="{FF2B5EF4-FFF2-40B4-BE49-F238E27FC236}">
                    <a16:creationId xmlns:a16="http://schemas.microsoft.com/office/drawing/2014/main" id="{0BE820A3-9655-C946-A65F-0AC3846EBD6C}"/>
                  </a:ext>
                </a:extLst>
              </p:cNvPr>
              <p:cNvSpPr>
                <a:spLocks/>
              </p:cNvSpPr>
              <p:nvPr/>
            </p:nvSpPr>
            <p:spPr bwMode="auto">
              <a:xfrm>
                <a:off x="1017" y="2685"/>
                <a:ext cx="106" cy="98"/>
              </a:xfrm>
              <a:custGeom>
                <a:avLst/>
                <a:gdLst>
                  <a:gd name="T0" fmla="*/ 1 w 212"/>
                  <a:gd name="T1" fmla="*/ 1 h 196"/>
                  <a:gd name="T2" fmla="*/ 1 w 212"/>
                  <a:gd name="T3" fmla="*/ 1 h 196"/>
                  <a:gd name="T4" fmla="*/ 1 w 212"/>
                  <a:gd name="T5" fmla="*/ 1 h 196"/>
                  <a:gd name="T6" fmla="*/ 1 w 212"/>
                  <a:gd name="T7" fmla="*/ 1 h 196"/>
                  <a:gd name="T8" fmla="*/ 1 w 212"/>
                  <a:gd name="T9" fmla="*/ 1 h 196"/>
                  <a:gd name="T10" fmla="*/ 1 w 212"/>
                  <a:gd name="T11" fmla="*/ 1 h 196"/>
                  <a:gd name="T12" fmla="*/ 1 w 212"/>
                  <a:gd name="T13" fmla="*/ 1 h 196"/>
                  <a:gd name="T14" fmla="*/ 1 w 212"/>
                  <a:gd name="T15" fmla="*/ 1 h 196"/>
                  <a:gd name="T16" fmla="*/ 1 w 212"/>
                  <a:gd name="T17" fmla="*/ 1 h 196"/>
                  <a:gd name="T18" fmla="*/ 1 w 212"/>
                  <a:gd name="T19" fmla="*/ 1 h 196"/>
                  <a:gd name="T20" fmla="*/ 1 w 212"/>
                  <a:gd name="T21" fmla="*/ 1 h 196"/>
                  <a:gd name="T22" fmla="*/ 1 w 212"/>
                  <a:gd name="T23" fmla="*/ 1 h 196"/>
                  <a:gd name="T24" fmla="*/ 0 w 212"/>
                  <a:gd name="T25" fmla="*/ 1 h 196"/>
                  <a:gd name="T26" fmla="*/ 1 w 212"/>
                  <a:gd name="T27" fmla="*/ 1 h 196"/>
                  <a:gd name="T28" fmla="*/ 1 w 212"/>
                  <a:gd name="T29" fmla="*/ 1 h 196"/>
                  <a:gd name="T30" fmla="*/ 1 w 212"/>
                  <a:gd name="T31" fmla="*/ 0 h 196"/>
                  <a:gd name="T32" fmla="*/ 1 w 212"/>
                  <a:gd name="T33" fmla="*/ 1 h 196"/>
                  <a:gd name="T34" fmla="*/ 1 w 212"/>
                  <a:gd name="T35" fmla="*/ 1 h 196"/>
                  <a:gd name="T36" fmla="*/ 1 w 212"/>
                  <a:gd name="T37" fmla="*/ 1 h 196"/>
                  <a:gd name="T38" fmla="*/ 1 w 212"/>
                  <a:gd name="T39" fmla="*/ 1 h 196"/>
                  <a:gd name="T40" fmla="*/ 1 w 212"/>
                  <a:gd name="T41" fmla="*/ 1 h 196"/>
                  <a:gd name="T42" fmla="*/ 1 w 212"/>
                  <a:gd name="T43" fmla="*/ 1 h 196"/>
                  <a:gd name="T44" fmla="*/ 1 w 212"/>
                  <a:gd name="T45" fmla="*/ 1 h 196"/>
                  <a:gd name="T46" fmla="*/ 1 w 212"/>
                  <a:gd name="T47" fmla="*/ 1 h 196"/>
                  <a:gd name="T48" fmla="*/ 1 w 212"/>
                  <a:gd name="T49" fmla="*/ 1 h 196"/>
                  <a:gd name="T50" fmla="*/ 1 w 212"/>
                  <a:gd name="T51" fmla="*/ 1 h 196"/>
                  <a:gd name="T52" fmla="*/ 1 w 212"/>
                  <a:gd name="T53" fmla="*/ 1 h 196"/>
                  <a:gd name="T54" fmla="*/ 1 w 212"/>
                  <a:gd name="T55" fmla="*/ 1 h 196"/>
                  <a:gd name="T56" fmla="*/ 1 w 212"/>
                  <a:gd name="T57" fmla="*/ 1 h 196"/>
                  <a:gd name="T58" fmla="*/ 1 w 212"/>
                  <a:gd name="T59" fmla="*/ 1 h 196"/>
                  <a:gd name="T60" fmla="*/ 1 w 212"/>
                  <a:gd name="T61" fmla="*/ 1 h 196"/>
                  <a:gd name="T62" fmla="*/ 1 w 212"/>
                  <a:gd name="T63" fmla="*/ 1 h 196"/>
                  <a:gd name="T64" fmla="*/ 1 w 212"/>
                  <a:gd name="T65" fmla="*/ 1 h 196"/>
                  <a:gd name="T66" fmla="*/ 1 w 212"/>
                  <a:gd name="T67" fmla="*/ 1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
                  <a:gd name="T103" fmla="*/ 0 h 196"/>
                  <a:gd name="T104" fmla="*/ 212 w 212"/>
                  <a:gd name="T105" fmla="*/ 196 h 1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 h="196">
                    <a:moveTo>
                      <a:pt x="151" y="151"/>
                    </a:moveTo>
                    <a:lnTo>
                      <a:pt x="143" y="134"/>
                    </a:lnTo>
                    <a:lnTo>
                      <a:pt x="135" y="126"/>
                    </a:lnTo>
                    <a:lnTo>
                      <a:pt x="128" y="111"/>
                    </a:lnTo>
                    <a:lnTo>
                      <a:pt x="115" y="109"/>
                    </a:lnTo>
                    <a:lnTo>
                      <a:pt x="111" y="72"/>
                    </a:lnTo>
                    <a:lnTo>
                      <a:pt x="95" y="57"/>
                    </a:lnTo>
                    <a:lnTo>
                      <a:pt x="74" y="79"/>
                    </a:lnTo>
                    <a:lnTo>
                      <a:pt x="41" y="111"/>
                    </a:lnTo>
                    <a:lnTo>
                      <a:pt x="23" y="125"/>
                    </a:lnTo>
                    <a:lnTo>
                      <a:pt x="23" y="139"/>
                    </a:lnTo>
                    <a:lnTo>
                      <a:pt x="1" y="125"/>
                    </a:lnTo>
                    <a:lnTo>
                      <a:pt x="0" y="109"/>
                    </a:lnTo>
                    <a:lnTo>
                      <a:pt x="11" y="69"/>
                    </a:lnTo>
                    <a:lnTo>
                      <a:pt x="58" y="14"/>
                    </a:lnTo>
                    <a:lnTo>
                      <a:pt x="110" y="0"/>
                    </a:lnTo>
                    <a:lnTo>
                      <a:pt x="128" y="5"/>
                    </a:lnTo>
                    <a:lnTo>
                      <a:pt x="141" y="13"/>
                    </a:lnTo>
                    <a:lnTo>
                      <a:pt x="149" y="12"/>
                    </a:lnTo>
                    <a:lnTo>
                      <a:pt x="173" y="24"/>
                    </a:lnTo>
                    <a:lnTo>
                      <a:pt x="198" y="65"/>
                    </a:lnTo>
                    <a:lnTo>
                      <a:pt x="206" y="109"/>
                    </a:lnTo>
                    <a:lnTo>
                      <a:pt x="212" y="140"/>
                    </a:lnTo>
                    <a:lnTo>
                      <a:pt x="188" y="196"/>
                    </a:lnTo>
                    <a:lnTo>
                      <a:pt x="176" y="183"/>
                    </a:lnTo>
                    <a:lnTo>
                      <a:pt x="175" y="170"/>
                    </a:lnTo>
                    <a:lnTo>
                      <a:pt x="181" y="162"/>
                    </a:lnTo>
                    <a:lnTo>
                      <a:pt x="191" y="147"/>
                    </a:lnTo>
                    <a:lnTo>
                      <a:pt x="191" y="131"/>
                    </a:lnTo>
                    <a:lnTo>
                      <a:pt x="188" y="114"/>
                    </a:lnTo>
                    <a:lnTo>
                      <a:pt x="173" y="103"/>
                    </a:lnTo>
                    <a:lnTo>
                      <a:pt x="163" y="114"/>
                    </a:lnTo>
                    <a:lnTo>
                      <a:pt x="161" y="140"/>
                    </a:lnTo>
                    <a:lnTo>
                      <a:pt x="15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2" name="Freeform 576">
                <a:extLst>
                  <a:ext uri="{FF2B5EF4-FFF2-40B4-BE49-F238E27FC236}">
                    <a16:creationId xmlns:a16="http://schemas.microsoft.com/office/drawing/2014/main" id="{DB392776-58A5-8A49-A31A-F73EF0785E54}"/>
                  </a:ext>
                </a:extLst>
              </p:cNvPr>
              <p:cNvSpPr>
                <a:spLocks/>
              </p:cNvSpPr>
              <p:nvPr/>
            </p:nvSpPr>
            <p:spPr bwMode="auto">
              <a:xfrm>
                <a:off x="1070" y="2691"/>
                <a:ext cx="32" cy="16"/>
              </a:xfrm>
              <a:custGeom>
                <a:avLst/>
                <a:gdLst>
                  <a:gd name="T0" fmla="*/ 1 w 63"/>
                  <a:gd name="T1" fmla="*/ 0 h 33"/>
                  <a:gd name="T2" fmla="*/ 1 w 63"/>
                  <a:gd name="T3" fmla="*/ 0 h 33"/>
                  <a:gd name="T4" fmla="*/ 1 w 63"/>
                  <a:gd name="T5" fmla="*/ 0 h 33"/>
                  <a:gd name="T6" fmla="*/ 1 w 63"/>
                  <a:gd name="T7" fmla="*/ 0 h 33"/>
                  <a:gd name="T8" fmla="*/ 1 w 63"/>
                  <a:gd name="T9" fmla="*/ 0 h 33"/>
                  <a:gd name="T10" fmla="*/ 1 w 63"/>
                  <a:gd name="T11" fmla="*/ 0 h 33"/>
                  <a:gd name="T12" fmla="*/ 0 w 63"/>
                  <a:gd name="T13" fmla="*/ 0 h 33"/>
                  <a:gd name="T14" fmla="*/ 1 w 63"/>
                  <a:gd name="T15" fmla="*/ 0 h 33"/>
                  <a:gd name="T16" fmla="*/ 1 w 63"/>
                  <a:gd name="T17" fmla="*/ 0 h 33"/>
                  <a:gd name="T18" fmla="*/ 1 w 63"/>
                  <a:gd name="T19" fmla="*/ 0 h 33"/>
                  <a:gd name="T20" fmla="*/ 1 w 63"/>
                  <a:gd name="T21" fmla="*/ 0 h 33"/>
                  <a:gd name="T22" fmla="*/ 1 w 63"/>
                  <a:gd name="T23" fmla="*/ 0 h 33"/>
                  <a:gd name="T24" fmla="*/ 1 w 6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33"/>
                  <a:gd name="T41" fmla="*/ 63 w 6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33">
                    <a:moveTo>
                      <a:pt x="63" y="13"/>
                    </a:moveTo>
                    <a:lnTo>
                      <a:pt x="57" y="5"/>
                    </a:lnTo>
                    <a:lnTo>
                      <a:pt x="43" y="0"/>
                    </a:lnTo>
                    <a:lnTo>
                      <a:pt x="35" y="2"/>
                    </a:lnTo>
                    <a:lnTo>
                      <a:pt x="20" y="12"/>
                    </a:lnTo>
                    <a:lnTo>
                      <a:pt x="9" y="20"/>
                    </a:lnTo>
                    <a:lnTo>
                      <a:pt x="0" y="24"/>
                    </a:lnTo>
                    <a:lnTo>
                      <a:pt x="16" y="33"/>
                    </a:lnTo>
                    <a:lnTo>
                      <a:pt x="30" y="33"/>
                    </a:lnTo>
                    <a:lnTo>
                      <a:pt x="29" y="17"/>
                    </a:lnTo>
                    <a:lnTo>
                      <a:pt x="49" y="12"/>
                    </a:lnTo>
                    <a:lnTo>
                      <a:pt x="62" y="13"/>
                    </a:lnTo>
                    <a:lnTo>
                      <a:pt x="63" y="13"/>
                    </a:lnTo>
                    <a:close/>
                  </a:path>
                </a:pathLst>
              </a:custGeom>
              <a:solidFill>
                <a:srgbClr val="72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3" name="Freeform 577">
                <a:extLst>
                  <a:ext uri="{FF2B5EF4-FFF2-40B4-BE49-F238E27FC236}">
                    <a16:creationId xmlns:a16="http://schemas.microsoft.com/office/drawing/2014/main" id="{0B97816A-B46F-7141-A962-40892E9B2C10}"/>
                  </a:ext>
                </a:extLst>
              </p:cNvPr>
              <p:cNvSpPr>
                <a:spLocks/>
              </p:cNvSpPr>
              <p:nvPr/>
            </p:nvSpPr>
            <p:spPr bwMode="auto">
              <a:xfrm>
                <a:off x="1018" y="2685"/>
                <a:ext cx="57" cy="44"/>
              </a:xfrm>
              <a:custGeom>
                <a:avLst/>
                <a:gdLst>
                  <a:gd name="T0" fmla="*/ 1 w 114"/>
                  <a:gd name="T1" fmla="*/ 0 h 89"/>
                  <a:gd name="T2" fmla="*/ 1 w 114"/>
                  <a:gd name="T3" fmla="*/ 0 h 89"/>
                  <a:gd name="T4" fmla="*/ 1 w 114"/>
                  <a:gd name="T5" fmla="*/ 0 h 89"/>
                  <a:gd name="T6" fmla="*/ 1 w 114"/>
                  <a:gd name="T7" fmla="*/ 0 h 89"/>
                  <a:gd name="T8" fmla="*/ 1 w 114"/>
                  <a:gd name="T9" fmla="*/ 0 h 89"/>
                  <a:gd name="T10" fmla="*/ 0 w 114"/>
                  <a:gd name="T11" fmla="*/ 0 h 89"/>
                  <a:gd name="T12" fmla="*/ 1 w 114"/>
                  <a:gd name="T13" fmla="*/ 0 h 89"/>
                  <a:gd name="T14" fmla="*/ 1 w 114"/>
                  <a:gd name="T15" fmla="*/ 0 h 89"/>
                  <a:gd name="T16" fmla="*/ 1 w 114"/>
                  <a:gd name="T17" fmla="*/ 0 h 89"/>
                  <a:gd name="T18" fmla="*/ 1 w 114"/>
                  <a:gd name="T19" fmla="*/ 0 h 89"/>
                  <a:gd name="T20" fmla="*/ 1 w 114"/>
                  <a:gd name="T21" fmla="*/ 0 h 89"/>
                  <a:gd name="T22" fmla="*/ 1 w 114"/>
                  <a:gd name="T23" fmla="*/ 0 h 89"/>
                  <a:gd name="T24" fmla="*/ 1 w 114"/>
                  <a:gd name="T25" fmla="*/ 0 h 89"/>
                  <a:gd name="T26" fmla="*/ 1 w 114"/>
                  <a:gd name="T27" fmla="*/ 0 h 89"/>
                  <a:gd name="T28" fmla="*/ 1 w 114"/>
                  <a:gd name="T29" fmla="*/ 0 h 89"/>
                  <a:gd name="T30" fmla="*/ 1 w 114"/>
                  <a:gd name="T31" fmla="*/ 0 h 89"/>
                  <a:gd name="T32" fmla="*/ 1 w 114"/>
                  <a:gd name="T33" fmla="*/ 0 h 89"/>
                  <a:gd name="T34" fmla="*/ 1 w 114"/>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89"/>
                  <a:gd name="T56" fmla="*/ 114 w 114"/>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89">
                    <a:moveTo>
                      <a:pt x="114" y="0"/>
                    </a:moveTo>
                    <a:lnTo>
                      <a:pt x="102" y="0"/>
                    </a:lnTo>
                    <a:lnTo>
                      <a:pt x="62" y="13"/>
                    </a:lnTo>
                    <a:lnTo>
                      <a:pt x="36" y="29"/>
                    </a:lnTo>
                    <a:lnTo>
                      <a:pt x="12" y="57"/>
                    </a:lnTo>
                    <a:lnTo>
                      <a:pt x="0" y="69"/>
                    </a:lnTo>
                    <a:lnTo>
                      <a:pt x="1" y="89"/>
                    </a:lnTo>
                    <a:lnTo>
                      <a:pt x="10" y="77"/>
                    </a:lnTo>
                    <a:lnTo>
                      <a:pt x="25" y="65"/>
                    </a:lnTo>
                    <a:lnTo>
                      <a:pt x="16" y="61"/>
                    </a:lnTo>
                    <a:lnTo>
                      <a:pt x="46" y="45"/>
                    </a:lnTo>
                    <a:lnTo>
                      <a:pt x="66" y="36"/>
                    </a:lnTo>
                    <a:lnTo>
                      <a:pt x="52" y="36"/>
                    </a:lnTo>
                    <a:lnTo>
                      <a:pt x="71" y="24"/>
                    </a:lnTo>
                    <a:lnTo>
                      <a:pt x="87" y="17"/>
                    </a:lnTo>
                    <a:lnTo>
                      <a:pt x="71" y="17"/>
                    </a:lnTo>
                    <a:lnTo>
                      <a:pt x="94" y="5"/>
                    </a:lnTo>
                    <a:lnTo>
                      <a:pt x="114" y="0"/>
                    </a:lnTo>
                    <a:close/>
                  </a:path>
                </a:pathLst>
              </a:custGeom>
              <a:solidFill>
                <a:srgbClr val="72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4" name="Freeform 578">
                <a:extLst>
                  <a:ext uri="{FF2B5EF4-FFF2-40B4-BE49-F238E27FC236}">
                    <a16:creationId xmlns:a16="http://schemas.microsoft.com/office/drawing/2014/main" id="{1DEAE0F6-AA3A-8C4D-BB66-F983F242F165}"/>
                  </a:ext>
                </a:extLst>
              </p:cNvPr>
              <p:cNvSpPr>
                <a:spLocks/>
              </p:cNvSpPr>
              <p:nvPr/>
            </p:nvSpPr>
            <p:spPr bwMode="auto">
              <a:xfrm>
                <a:off x="1064" y="2826"/>
                <a:ext cx="11" cy="27"/>
              </a:xfrm>
              <a:custGeom>
                <a:avLst/>
                <a:gdLst>
                  <a:gd name="T0" fmla="*/ 1 w 21"/>
                  <a:gd name="T1" fmla="*/ 0 h 56"/>
                  <a:gd name="T2" fmla="*/ 1 w 21"/>
                  <a:gd name="T3" fmla="*/ 0 h 56"/>
                  <a:gd name="T4" fmla="*/ 0 w 21"/>
                  <a:gd name="T5" fmla="*/ 0 h 56"/>
                  <a:gd name="T6" fmla="*/ 1 w 21"/>
                  <a:gd name="T7" fmla="*/ 0 h 56"/>
                  <a:gd name="T8" fmla="*/ 1 w 21"/>
                  <a:gd name="T9" fmla="*/ 0 h 56"/>
                  <a:gd name="T10" fmla="*/ 1 w 21"/>
                  <a:gd name="T11" fmla="*/ 0 h 56"/>
                  <a:gd name="T12" fmla="*/ 1 w 21"/>
                  <a:gd name="T13" fmla="*/ 0 h 56"/>
                  <a:gd name="T14" fmla="*/ 1 w 21"/>
                  <a:gd name="T15" fmla="*/ 0 h 56"/>
                  <a:gd name="T16" fmla="*/ 1 w 21"/>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6"/>
                  <a:gd name="T29" fmla="*/ 21 w 2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6">
                    <a:moveTo>
                      <a:pt x="1" y="0"/>
                    </a:moveTo>
                    <a:lnTo>
                      <a:pt x="1" y="1"/>
                    </a:lnTo>
                    <a:lnTo>
                      <a:pt x="0" y="32"/>
                    </a:lnTo>
                    <a:lnTo>
                      <a:pt x="1" y="56"/>
                    </a:lnTo>
                    <a:lnTo>
                      <a:pt x="17" y="27"/>
                    </a:lnTo>
                    <a:lnTo>
                      <a:pt x="21" y="20"/>
                    </a:lnTo>
                    <a:lnTo>
                      <a:pt x="12" y="11"/>
                    </a:lnTo>
                    <a:lnTo>
                      <a:pt x="8"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5" name="Freeform 579">
                <a:extLst>
                  <a:ext uri="{FF2B5EF4-FFF2-40B4-BE49-F238E27FC236}">
                    <a16:creationId xmlns:a16="http://schemas.microsoft.com/office/drawing/2014/main" id="{37C36617-4CF4-F84F-B541-EC8FAABD9950}"/>
                  </a:ext>
                </a:extLst>
              </p:cNvPr>
              <p:cNvSpPr>
                <a:spLocks/>
              </p:cNvSpPr>
              <p:nvPr/>
            </p:nvSpPr>
            <p:spPr bwMode="auto">
              <a:xfrm>
                <a:off x="1037" y="2846"/>
                <a:ext cx="25" cy="63"/>
              </a:xfrm>
              <a:custGeom>
                <a:avLst/>
                <a:gdLst>
                  <a:gd name="T0" fmla="*/ 1 w 49"/>
                  <a:gd name="T1" fmla="*/ 0 h 126"/>
                  <a:gd name="T2" fmla="*/ 1 w 49"/>
                  <a:gd name="T3" fmla="*/ 1 h 126"/>
                  <a:gd name="T4" fmla="*/ 1 w 49"/>
                  <a:gd name="T5" fmla="*/ 1 h 126"/>
                  <a:gd name="T6" fmla="*/ 1 w 49"/>
                  <a:gd name="T7" fmla="*/ 1 h 126"/>
                  <a:gd name="T8" fmla="*/ 1 w 49"/>
                  <a:gd name="T9" fmla="*/ 1 h 126"/>
                  <a:gd name="T10" fmla="*/ 0 w 49"/>
                  <a:gd name="T11" fmla="*/ 1 h 126"/>
                  <a:gd name="T12" fmla="*/ 1 w 49"/>
                  <a:gd name="T13" fmla="*/ 1 h 126"/>
                  <a:gd name="T14" fmla="*/ 1 w 49"/>
                  <a:gd name="T15" fmla="*/ 1 h 126"/>
                  <a:gd name="T16" fmla="*/ 1 w 49"/>
                  <a:gd name="T17" fmla="*/ 1 h 126"/>
                  <a:gd name="T18" fmla="*/ 1 w 49"/>
                  <a:gd name="T19" fmla="*/ 1 h 126"/>
                  <a:gd name="T20" fmla="*/ 1 w 49"/>
                  <a:gd name="T21" fmla="*/ 1 h 126"/>
                  <a:gd name="T22" fmla="*/ 1 w 49"/>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26"/>
                  <a:gd name="T38" fmla="*/ 49 w 49"/>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26">
                    <a:moveTo>
                      <a:pt x="49" y="0"/>
                    </a:moveTo>
                    <a:lnTo>
                      <a:pt x="14" y="25"/>
                    </a:lnTo>
                    <a:lnTo>
                      <a:pt x="16" y="48"/>
                    </a:lnTo>
                    <a:lnTo>
                      <a:pt x="8" y="55"/>
                    </a:lnTo>
                    <a:lnTo>
                      <a:pt x="4" y="73"/>
                    </a:lnTo>
                    <a:lnTo>
                      <a:pt x="0" y="126"/>
                    </a:lnTo>
                    <a:lnTo>
                      <a:pt x="3" y="70"/>
                    </a:lnTo>
                    <a:lnTo>
                      <a:pt x="4" y="55"/>
                    </a:lnTo>
                    <a:lnTo>
                      <a:pt x="16" y="41"/>
                    </a:lnTo>
                    <a:lnTo>
                      <a:pt x="11" y="25"/>
                    </a:lnTo>
                    <a:lnTo>
                      <a:pt x="35" y="8"/>
                    </a:lnTo>
                    <a:lnTo>
                      <a:pt x="49" y="0"/>
                    </a:lnTo>
                    <a:close/>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6" name="Freeform 580">
                <a:extLst>
                  <a:ext uri="{FF2B5EF4-FFF2-40B4-BE49-F238E27FC236}">
                    <a16:creationId xmlns:a16="http://schemas.microsoft.com/office/drawing/2014/main" id="{137EE9C1-50C7-CC45-80F8-6821FA832788}"/>
                  </a:ext>
                </a:extLst>
              </p:cNvPr>
              <p:cNvSpPr>
                <a:spLocks/>
              </p:cNvSpPr>
              <p:nvPr/>
            </p:nvSpPr>
            <p:spPr bwMode="auto">
              <a:xfrm>
                <a:off x="827" y="3021"/>
                <a:ext cx="349" cy="81"/>
              </a:xfrm>
              <a:custGeom>
                <a:avLst/>
                <a:gdLst>
                  <a:gd name="T0" fmla="*/ 1 w 698"/>
                  <a:gd name="T1" fmla="*/ 0 h 163"/>
                  <a:gd name="T2" fmla="*/ 1 w 698"/>
                  <a:gd name="T3" fmla="*/ 0 h 163"/>
                  <a:gd name="T4" fmla="*/ 0 w 698"/>
                  <a:gd name="T5" fmla="*/ 0 h 163"/>
                  <a:gd name="T6" fmla="*/ 0 w 698"/>
                  <a:gd name="T7" fmla="*/ 0 h 163"/>
                  <a:gd name="T8" fmla="*/ 1 w 698"/>
                  <a:gd name="T9" fmla="*/ 0 h 163"/>
                  <a:gd name="T10" fmla="*/ 1 w 698"/>
                  <a:gd name="T11" fmla="*/ 0 h 163"/>
                  <a:gd name="T12" fmla="*/ 0 60000 65536"/>
                  <a:gd name="T13" fmla="*/ 0 60000 65536"/>
                  <a:gd name="T14" fmla="*/ 0 60000 65536"/>
                  <a:gd name="T15" fmla="*/ 0 60000 65536"/>
                  <a:gd name="T16" fmla="*/ 0 60000 65536"/>
                  <a:gd name="T17" fmla="*/ 0 60000 65536"/>
                  <a:gd name="T18" fmla="*/ 0 w 698"/>
                  <a:gd name="T19" fmla="*/ 0 h 163"/>
                  <a:gd name="T20" fmla="*/ 698 w 698"/>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698" h="163">
                    <a:moveTo>
                      <a:pt x="698" y="105"/>
                    </a:moveTo>
                    <a:lnTo>
                      <a:pt x="187" y="0"/>
                    </a:lnTo>
                    <a:lnTo>
                      <a:pt x="0" y="11"/>
                    </a:lnTo>
                    <a:lnTo>
                      <a:pt x="0" y="163"/>
                    </a:lnTo>
                    <a:lnTo>
                      <a:pt x="698" y="163"/>
                    </a:lnTo>
                    <a:lnTo>
                      <a:pt x="698" y="105"/>
                    </a:lnTo>
                    <a:close/>
                  </a:path>
                </a:pathLst>
              </a:custGeom>
              <a:solidFill>
                <a:srgbClr val="6E8C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7" name="Freeform 581">
                <a:extLst>
                  <a:ext uri="{FF2B5EF4-FFF2-40B4-BE49-F238E27FC236}">
                    <a16:creationId xmlns:a16="http://schemas.microsoft.com/office/drawing/2014/main" id="{85EEAA84-C216-7944-8FF3-EC0DEF6ABD32}"/>
                  </a:ext>
                </a:extLst>
              </p:cNvPr>
              <p:cNvSpPr>
                <a:spLocks/>
              </p:cNvSpPr>
              <p:nvPr/>
            </p:nvSpPr>
            <p:spPr bwMode="auto">
              <a:xfrm>
                <a:off x="704" y="3046"/>
                <a:ext cx="196" cy="56"/>
              </a:xfrm>
              <a:custGeom>
                <a:avLst/>
                <a:gdLst>
                  <a:gd name="T0" fmla="*/ 1 w 392"/>
                  <a:gd name="T1" fmla="*/ 0 h 113"/>
                  <a:gd name="T2" fmla="*/ 1 w 392"/>
                  <a:gd name="T3" fmla="*/ 0 h 113"/>
                  <a:gd name="T4" fmla="*/ 0 w 392"/>
                  <a:gd name="T5" fmla="*/ 0 h 113"/>
                  <a:gd name="T6" fmla="*/ 0 w 392"/>
                  <a:gd name="T7" fmla="*/ 0 h 113"/>
                  <a:gd name="T8" fmla="*/ 1 w 392"/>
                  <a:gd name="T9" fmla="*/ 0 h 113"/>
                  <a:gd name="T10" fmla="*/ 0 60000 65536"/>
                  <a:gd name="T11" fmla="*/ 0 60000 65536"/>
                  <a:gd name="T12" fmla="*/ 0 60000 65536"/>
                  <a:gd name="T13" fmla="*/ 0 60000 65536"/>
                  <a:gd name="T14" fmla="*/ 0 60000 65536"/>
                  <a:gd name="T15" fmla="*/ 0 w 392"/>
                  <a:gd name="T16" fmla="*/ 0 h 113"/>
                  <a:gd name="T17" fmla="*/ 392 w 392"/>
                  <a:gd name="T18" fmla="*/ 113 h 113"/>
                </a:gdLst>
                <a:ahLst/>
                <a:cxnLst>
                  <a:cxn ang="T10">
                    <a:pos x="T0" y="T1"/>
                  </a:cxn>
                  <a:cxn ang="T11">
                    <a:pos x="T2" y="T3"/>
                  </a:cxn>
                  <a:cxn ang="T12">
                    <a:pos x="T4" y="T5"/>
                  </a:cxn>
                  <a:cxn ang="T13">
                    <a:pos x="T6" y="T7"/>
                  </a:cxn>
                  <a:cxn ang="T14">
                    <a:pos x="T8" y="T9"/>
                  </a:cxn>
                </a:cxnLst>
                <a:rect l="T15" t="T16" r="T17" b="T18"/>
                <a:pathLst>
                  <a:path w="392" h="113">
                    <a:moveTo>
                      <a:pt x="392" y="42"/>
                    </a:moveTo>
                    <a:lnTo>
                      <a:pt x="392" y="113"/>
                    </a:lnTo>
                    <a:lnTo>
                      <a:pt x="0" y="113"/>
                    </a:lnTo>
                    <a:lnTo>
                      <a:pt x="0" y="0"/>
                    </a:lnTo>
                    <a:lnTo>
                      <a:pt x="392" y="4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8" name="Freeform 582">
                <a:extLst>
                  <a:ext uri="{FF2B5EF4-FFF2-40B4-BE49-F238E27FC236}">
                    <a16:creationId xmlns:a16="http://schemas.microsoft.com/office/drawing/2014/main" id="{440953E4-B8BD-B643-8606-51B03A32182D}"/>
                  </a:ext>
                </a:extLst>
              </p:cNvPr>
              <p:cNvSpPr>
                <a:spLocks/>
              </p:cNvSpPr>
              <p:nvPr/>
            </p:nvSpPr>
            <p:spPr bwMode="auto">
              <a:xfrm>
                <a:off x="747" y="3031"/>
                <a:ext cx="153" cy="56"/>
              </a:xfrm>
              <a:custGeom>
                <a:avLst/>
                <a:gdLst>
                  <a:gd name="T0" fmla="*/ 0 w 307"/>
                  <a:gd name="T1" fmla="*/ 0 h 113"/>
                  <a:gd name="T2" fmla="*/ 0 w 307"/>
                  <a:gd name="T3" fmla="*/ 0 h 113"/>
                  <a:gd name="T4" fmla="*/ 0 w 307"/>
                  <a:gd name="T5" fmla="*/ 0 h 113"/>
                  <a:gd name="T6" fmla="*/ 0 w 307"/>
                  <a:gd name="T7" fmla="*/ 0 h 113"/>
                  <a:gd name="T8" fmla="*/ 0 w 307"/>
                  <a:gd name="T9" fmla="*/ 0 h 113"/>
                  <a:gd name="T10" fmla="*/ 0 60000 65536"/>
                  <a:gd name="T11" fmla="*/ 0 60000 65536"/>
                  <a:gd name="T12" fmla="*/ 0 60000 65536"/>
                  <a:gd name="T13" fmla="*/ 0 60000 65536"/>
                  <a:gd name="T14" fmla="*/ 0 60000 65536"/>
                  <a:gd name="T15" fmla="*/ 0 w 307"/>
                  <a:gd name="T16" fmla="*/ 0 h 113"/>
                  <a:gd name="T17" fmla="*/ 307 w 307"/>
                  <a:gd name="T18" fmla="*/ 113 h 113"/>
                </a:gdLst>
                <a:ahLst/>
                <a:cxnLst>
                  <a:cxn ang="T10">
                    <a:pos x="T0" y="T1"/>
                  </a:cxn>
                  <a:cxn ang="T11">
                    <a:pos x="T2" y="T3"/>
                  </a:cxn>
                  <a:cxn ang="T12">
                    <a:pos x="T4" y="T5"/>
                  </a:cxn>
                  <a:cxn ang="T13">
                    <a:pos x="T6" y="T7"/>
                  </a:cxn>
                  <a:cxn ang="T14">
                    <a:pos x="T8" y="T9"/>
                  </a:cxn>
                </a:cxnLst>
                <a:rect l="T15" t="T16" r="T17" b="T18"/>
                <a:pathLst>
                  <a:path w="307" h="113">
                    <a:moveTo>
                      <a:pt x="238" y="39"/>
                    </a:moveTo>
                    <a:lnTo>
                      <a:pt x="307" y="71"/>
                    </a:lnTo>
                    <a:lnTo>
                      <a:pt x="0" y="113"/>
                    </a:lnTo>
                    <a:lnTo>
                      <a:pt x="0" y="0"/>
                    </a:lnTo>
                    <a:lnTo>
                      <a:pt x="238" y="3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9" name="Freeform 583">
                <a:extLst>
                  <a:ext uri="{FF2B5EF4-FFF2-40B4-BE49-F238E27FC236}">
                    <a16:creationId xmlns:a16="http://schemas.microsoft.com/office/drawing/2014/main" id="{17628FE5-CCA5-0948-B327-7ED2CCD279A0}"/>
                  </a:ext>
                </a:extLst>
              </p:cNvPr>
              <p:cNvSpPr>
                <a:spLocks/>
              </p:cNvSpPr>
              <p:nvPr/>
            </p:nvSpPr>
            <p:spPr bwMode="auto">
              <a:xfrm>
                <a:off x="704" y="3040"/>
                <a:ext cx="149" cy="53"/>
              </a:xfrm>
              <a:custGeom>
                <a:avLst/>
                <a:gdLst>
                  <a:gd name="T0" fmla="*/ 1 w 298"/>
                  <a:gd name="T1" fmla="*/ 0 h 108"/>
                  <a:gd name="T2" fmla="*/ 1 w 298"/>
                  <a:gd name="T3" fmla="*/ 0 h 108"/>
                  <a:gd name="T4" fmla="*/ 1 w 298"/>
                  <a:gd name="T5" fmla="*/ 0 h 108"/>
                  <a:gd name="T6" fmla="*/ 1 w 298"/>
                  <a:gd name="T7" fmla="*/ 0 h 108"/>
                  <a:gd name="T8" fmla="*/ 1 w 298"/>
                  <a:gd name="T9" fmla="*/ 0 h 108"/>
                  <a:gd name="T10" fmla="*/ 0 w 298"/>
                  <a:gd name="T11" fmla="*/ 0 h 108"/>
                  <a:gd name="T12" fmla="*/ 0 w 298"/>
                  <a:gd name="T13" fmla="*/ 0 h 108"/>
                  <a:gd name="T14" fmla="*/ 1 w 298"/>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298"/>
                  <a:gd name="T25" fmla="*/ 0 h 108"/>
                  <a:gd name="T26" fmla="*/ 298 w 298"/>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8" h="108">
                    <a:moveTo>
                      <a:pt x="298" y="67"/>
                    </a:moveTo>
                    <a:lnTo>
                      <a:pt x="280" y="31"/>
                    </a:lnTo>
                    <a:lnTo>
                      <a:pt x="219" y="11"/>
                    </a:lnTo>
                    <a:lnTo>
                      <a:pt x="125" y="2"/>
                    </a:lnTo>
                    <a:lnTo>
                      <a:pt x="40" y="0"/>
                    </a:lnTo>
                    <a:lnTo>
                      <a:pt x="0" y="3"/>
                    </a:lnTo>
                    <a:lnTo>
                      <a:pt x="0" y="108"/>
                    </a:lnTo>
                    <a:lnTo>
                      <a:pt x="298" y="67"/>
                    </a:lnTo>
                    <a:close/>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0" name="Freeform 584">
                <a:extLst>
                  <a:ext uri="{FF2B5EF4-FFF2-40B4-BE49-F238E27FC236}">
                    <a16:creationId xmlns:a16="http://schemas.microsoft.com/office/drawing/2014/main" id="{78D47C07-D379-4545-BFD8-FD85E713394D}"/>
                  </a:ext>
                </a:extLst>
              </p:cNvPr>
              <p:cNvSpPr>
                <a:spLocks/>
              </p:cNvSpPr>
              <p:nvPr/>
            </p:nvSpPr>
            <p:spPr bwMode="auto">
              <a:xfrm>
                <a:off x="704" y="2834"/>
                <a:ext cx="155" cy="38"/>
              </a:xfrm>
              <a:custGeom>
                <a:avLst/>
                <a:gdLst>
                  <a:gd name="T0" fmla="*/ 1 w 310"/>
                  <a:gd name="T1" fmla="*/ 1 h 76"/>
                  <a:gd name="T2" fmla="*/ 0 w 310"/>
                  <a:gd name="T3" fmla="*/ 0 h 76"/>
                  <a:gd name="T4" fmla="*/ 0 w 310"/>
                  <a:gd name="T5" fmla="*/ 1 h 76"/>
                  <a:gd name="T6" fmla="*/ 1 w 310"/>
                  <a:gd name="T7" fmla="*/ 1 h 76"/>
                  <a:gd name="T8" fmla="*/ 1 w 310"/>
                  <a:gd name="T9" fmla="*/ 1 h 76"/>
                  <a:gd name="T10" fmla="*/ 0 60000 65536"/>
                  <a:gd name="T11" fmla="*/ 0 60000 65536"/>
                  <a:gd name="T12" fmla="*/ 0 60000 65536"/>
                  <a:gd name="T13" fmla="*/ 0 60000 65536"/>
                  <a:gd name="T14" fmla="*/ 0 60000 65536"/>
                  <a:gd name="T15" fmla="*/ 0 w 310"/>
                  <a:gd name="T16" fmla="*/ 0 h 76"/>
                  <a:gd name="T17" fmla="*/ 310 w 310"/>
                  <a:gd name="T18" fmla="*/ 76 h 76"/>
                </a:gdLst>
                <a:ahLst/>
                <a:cxnLst>
                  <a:cxn ang="T10">
                    <a:pos x="T0" y="T1"/>
                  </a:cxn>
                  <a:cxn ang="T11">
                    <a:pos x="T2" y="T3"/>
                  </a:cxn>
                  <a:cxn ang="T12">
                    <a:pos x="T4" y="T5"/>
                  </a:cxn>
                  <a:cxn ang="T13">
                    <a:pos x="T6" y="T7"/>
                  </a:cxn>
                  <a:cxn ang="T14">
                    <a:pos x="T8" y="T9"/>
                  </a:cxn>
                </a:cxnLst>
                <a:rect l="T15" t="T16" r="T17" b="T18"/>
                <a:pathLst>
                  <a:path w="310" h="76">
                    <a:moveTo>
                      <a:pt x="310" y="61"/>
                    </a:moveTo>
                    <a:lnTo>
                      <a:pt x="0" y="0"/>
                    </a:lnTo>
                    <a:lnTo>
                      <a:pt x="0" y="24"/>
                    </a:lnTo>
                    <a:lnTo>
                      <a:pt x="225" y="76"/>
                    </a:lnTo>
                    <a:lnTo>
                      <a:pt x="310" y="6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1" name="Freeform 585">
                <a:extLst>
                  <a:ext uri="{FF2B5EF4-FFF2-40B4-BE49-F238E27FC236}">
                    <a16:creationId xmlns:a16="http://schemas.microsoft.com/office/drawing/2014/main" id="{16BEBB09-9E1F-314F-913C-72DE15678B39}"/>
                  </a:ext>
                </a:extLst>
              </p:cNvPr>
              <p:cNvSpPr>
                <a:spLocks/>
              </p:cNvSpPr>
              <p:nvPr/>
            </p:nvSpPr>
            <p:spPr bwMode="auto">
              <a:xfrm>
                <a:off x="705" y="2846"/>
                <a:ext cx="129" cy="225"/>
              </a:xfrm>
              <a:custGeom>
                <a:avLst/>
                <a:gdLst>
                  <a:gd name="T0" fmla="*/ 1 w 257"/>
                  <a:gd name="T1" fmla="*/ 1 h 450"/>
                  <a:gd name="T2" fmla="*/ 1 w 257"/>
                  <a:gd name="T3" fmla="*/ 1 h 450"/>
                  <a:gd name="T4" fmla="*/ 0 w 257"/>
                  <a:gd name="T5" fmla="*/ 1 h 450"/>
                  <a:gd name="T6" fmla="*/ 0 w 257"/>
                  <a:gd name="T7" fmla="*/ 0 h 450"/>
                  <a:gd name="T8" fmla="*/ 1 w 257"/>
                  <a:gd name="T9" fmla="*/ 1 h 450"/>
                  <a:gd name="T10" fmla="*/ 0 60000 65536"/>
                  <a:gd name="T11" fmla="*/ 0 60000 65536"/>
                  <a:gd name="T12" fmla="*/ 0 60000 65536"/>
                  <a:gd name="T13" fmla="*/ 0 60000 65536"/>
                  <a:gd name="T14" fmla="*/ 0 60000 65536"/>
                  <a:gd name="T15" fmla="*/ 0 w 257"/>
                  <a:gd name="T16" fmla="*/ 0 h 450"/>
                  <a:gd name="T17" fmla="*/ 257 w 257"/>
                  <a:gd name="T18" fmla="*/ 450 h 450"/>
                </a:gdLst>
                <a:ahLst/>
                <a:cxnLst>
                  <a:cxn ang="T10">
                    <a:pos x="T0" y="T1"/>
                  </a:cxn>
                  <a:cxn ang="T11">
                    <a:pos x="T2" y="T3"/>
                  </a:cxn>
                  <a:cxn ang="T12">
                    <a:pos x="T4" y="T5"/>
                  </a:cxn>
                  <a:cxn ang="T13">
                    <a:pos x="T6" y="T7"/>
                  </a:cxn>
                  <a:cxn ang="T14">
                    <a:pos x="T8" y="T9"/>
                  </a:cxn>
                </a:cxnLst>
                <a:rect l="T15" t="T16" r="T17" b="T18"/>
                <a:pathLst>
                  <a:path w="257" h="450">
                    <a:moveTo>
                      <a:pt x="227" y="49"/>
                    </a:moveTo>
                    <a:lnTo>
                      <a:pt x="257" y="450"/>
                    </a:lnTo>
                    <a:lnTo>
                      <a:pt x="0" y="370"/>
                    </a:lnTo>
                    <a:lnTo>
                      <a:pt x="0" y="0"/>
                    </a:lnTo>
                    <a:lnTo>
                      <a:pt x="227" y="4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2" name="Freeform 586">
                <a:extLst>
                  <a:ext uri="{FF2B5EF4-FFF2-40B4-BE49-F238E27FC236}">
                    <a16:creationId xmlns:a16="http://schemas.microsoft.com/office/drawing/2014/main" id="{946EDA3C-69B1-5D4D-BB8D-84A0C508B43A}"/>
                  </a:ext>
                </a:extLst>
              </p:cNvPr>
              <p:cNvSpPr>
                <a:spLocks/>
              </p:cNvSpPr>
              <p:nvPr/>
            </p:nvSpPr>
            <p:spPr bwMode="auto">
              <a:xfrm>
                <a:off x="704" y="2857"/>
                <a:ext cx="104" cy="40"/>
              </a:xfrm>
              <a:custGeom>
                <a:avLst/>
                <a:gdLst>
                  <a:gd name="T0" fmla="*/ 0 w 209"/>
                  <a:gd name="T1" fmla="*/ 0 h 81"/>
                  <a:gd name="T2" fmla="*/ 0 w 209"/>
                  <a:gd name="T3" fmla="*/ 0 h 81"/>
                  <a:gd name="T4" fmla="*/ 0 w 209"/>
                  <a:gd name="T5" fmla="*/ 0 h 81"/>
                  <a:gd name="T6" fmla="*/ 0 w 209"/>
                  <a:gd name="T7" fmla="*/ 0 h 81"/>
                  <a:gd name="T8" fmla="*/ 0 60000 65536"/>
                  <a:gd name="T9" fmla="*/ 0 60000 65536"/>
                  <a:gd name="T10" fmla="*/ 0 60000 65536"/>
                  <a:gd name="T11" fmla="*/ 0 60000 65536"/>
                  <a:gd name="T12" fmla="*/ 0 w 209"/>
                  <a:gd name="T13" fmla="*/ 0 h 81"/>
                  <a:gd name="T14" fmla="*/ 209 w 209"/>
                  <a:gd name="T15" fmla="*/ 81 h 81"/>
                </a:gdLst>
                <a:ahLst/>
                <a:cxnLst>
                  <a:cxn ang="T8">
                    <a:pos x="T0" y="T1"/>
                  </a:cxn>
                  <a:cxn ang="T9">
                    <a:pos x="T2" y="T3"/>
                  </a:cxn>
                  <a:cxn ang="T10">
                    <a:pos x="T4" y="T5"/>
                  </a:cxn>
                  <a:cxn ang="T11">
                    <a:pos x="T6" y="T7"/>
                  </a:cxn>
                </a:cxnLst>
                <a:rect l="T12" t="T13" r="T14" b="T15"/>
                <a:pathLst>
                  <a:path w="209" h="81">
                    <a:moveTo>
                      <a:pt x="209" y="51"/>
                    </a:moveTo>
                    <a:lnTo>
                      <a:pt x="0" y="0"/>
                    </a:lnTo>
                    <a:lnTo>
                      <a:pt x="0" y="81"/>
                    </a:lnTo>
                    <a:lnTo>
                      <a:pt x="209" y="5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3" name="Freeform 587">
                <a:extLst>
                  <a:ext uri="{FF2B5EF4-FFF2-40B4-BE49-F238E27FC236}">
                    <a16:creationId xmlns:a16="http://schemas.microsoft.com/office/drawing/2014/main" id="{CD2EECC1-7C0A-4C49-A8B6-B4A31C5260E5}"/>
                  </a:ext>
                </a:extLst>
              </p:cNvPr>
              <p:cNvSpPr>
                <a:spLocks/>
              </p:cNvSpPr>
              <p:nvPr/>
            </p:nvSpPr>
            <p:spPr bwMode="auto">
              <a:xfrm>
                <a:off x="817" y="2865"/>
                <a:ext cx="58" cy="206"/>
              </a:xfrm>
              <a:custGeom>
                <a:avLst/>
                <a:gdLst>
                  <a:gd name="T0" fmla="*/ 0 w 117"/>
                  <a:gd name="T1" fmla="*/ 0 h 413"/>
                  <a:gd name="T2" fmla="*/ 0 w 117"/>
                  <a:gd name="T3" fmla="*/ 0 h 413"/>
                  <a:gd name="T4" fmla="*/ 0 w 117"/>
                  <a:gd name="T5" fmla="*/ 0 h 413"/>
                  <a:gd name="T6" fmla="*/ 0 w 117"/>
                  <a:gd name="T7" fmla="*/ 0 h 413"/>
                  <a:gd name="T8" fmla="*/ 0 w 117"/>
                  <a:gd name="T9" fmla="*/ 0 h 413"/>
                  <a:gd name="T10" fmla="*/ 0 60000 65536"/>
                  <a:gd name="T11" fmla="*/ 0 60000 65536"/>
                  <a:gd name="T12" fmla="*/ 0 60000 65536"/>
                  <a:gd name="T13" fmla="*/ 0 60000 65536"/>
                  <a:gd name="T14" fmla="*/ 0 60000 65536"/>
                  <a:gd name="T15" fmla="*/ 0 w 117"/>
                  <a:gd name="T16" fmla="*/ 0 h 413"/>
                  <a:gd name="T17" fmla="*/ 117 w 117"/>
                  <a:gd name="T18" fmla="*/ 413 h 413"/>
                </a:gdLst>
                <a:ahLst/>
                <a:cxnLst>
                  <a:cxn ang="T10">
                    <a:pos x="T0" y="T1"/>
                  </a:cxn>
                  <a:cxn ang="T11">
                    <a:pos x="T2" y="T3"/>
                  </a:cxn>
                  <a:cxn ang="T12">
                    <a:pos x="T4" y="T5"/>
                  </a:cxn>
                  <a:cxn ang="T13">
                    <a:pos x="T6" y="T7"/>
                  </a:cxn>
                  <a:cxn ang="T14">
                    <a:pos x="T8" y="T9"/>
                  </a:cxn>
                </a:cxnLst>
                <a:rect l="T15" t="T16" r="T17" b="T18"/>
                <a:pathLst>
                  <a:path w="117" h="413">
                    <a:moveTo>
                      <a:pt x="117" y="393"/>
                    </a:moveTo>
                    <a:lnTo>
                      <a:pt x="84" y="0"/>
                    </a:lnTo>
                    <a:lnTo>
                      <a:pt x="0" y="12"/>
                    </a:lnTo>
                    <a:lnTo>
                      <a:pt x="33" y="413"/>
                    </a:lnTo>
                    <a:lnTo>
                      <a:pt x="117" y="393"/>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4" name="Freeform 588">
                <a:extLst>
                  <a:ext uri="{FF2B5EF4-FFF2-40B4-BE49-F238E27FC236}">
                    <a16:creationId xmlns:a16="http://schemas.microsoft.com/office/drawing/2014/main" id="{5725CFEA-FF1D-F54E-BCE3-5A3FCF0D8835}"/>
                  </a:ext>
                </a:extLst>
              </p:cNvPr>
              <p:cNvSpPr>
                <a:spLocks/>
              </p:cNvSpPr>
              <p:nvPr/>
            </p:nvSpPr>
            <p:spPr bwMode="auto">
              <a:xfrm>
                <a:off x="704" y="2882"/>
                <a:ext cx="118" cy="194"/>
              </a:xfrm>
              <a:custGeom>
                <a:avLst/>
                <a:gdLst>
                  <a:gd name="T0" fmla="*/ 0 w 237"/>
                  <a:gd name="T1" fmla="*/ 0 h 387"/>
                  <a:gd name="T2" fmla="*/ 0 w 237"/>
                  <a:gd name="T3" fmla="*/ 1 h 387"/>
                  <a:gd name="T4" fmla="*/ 0 w 237"/>
                  <a:gd name="T5" fmla="*/ 1 h 387"/>
                  <a:gd name="T6" fmla="*/ 0 w 237"/>
                  <a:gd name="T7" fmla="*/ 1 h 387"/>
                  <a:gd name="T8" fmla="*/ 0 w 237"/>
                  <a:gd name="T9" fmla="*/ 0 h 387"/>
                  <a:gd name="T10" fmla="*/ 0 60000 65536"/>
                  <a:gd name="T11" fmla="*/ 0 60000 65536"/>
                  <a:gd name="T12" fmla="*/ 0 60000 65536"/>
                  <a:gd name="T13" fmla="*/ 0 60000 65536"/>
                  <a:gd name="T14" fmla="*/ 0 60000 65536"/>
                  <a:gd name="T15" fmla="*/ 0 w 237"/>
                  <a:gd name="T16" fmla="*/ 0 h 387"/>
                  <a:gd name="T17" fmla="*/ 237 w 237"/>
                  <a:gd name="T18" fmla="*/ 387 h 387"/>
                </a:gdLst>
                <a:ahLst/>
                <a:cxnLst>
                  <a:cxn ang="T10">
                    <a:pos x="T0" y="T1"/>
                  </a:cxn>
                  <a:cxn ang="T11">
                    <a:pos x="T2" y="T3"/>
                  </a:cxn>
                  <a:cxn ang="T12">
                    <a:pos x="T4" y="T5"/>
                  </a:cxn>
                  <a:cxn ang="T13">
                    <a:pos x="T6" y="T7"/>
                  </a:cxn>
                  <a:cxn ang="T14">
                    <a:pos x="T8" y="T9"/>
                  </a:cxn>
                </a:cxnLst>
                <a:rect l="T15" t="T16" r="T17" b="T18"/>
                <a:pathLst>
                  <a:path w="237" h="387">
                    <a:moveTo>
                      <a:pt x="209" y="0"/>
                    </a:moveTo>
                    <a:lnTo>
                      <a:pt x="237" y="355"/>
                    </a:lnTo>
                    <a:lnTo>
                      <a:pt x="0" y="387"/>
                    </a:lnTo>
                    <a:lnTo>
                      <a:pt x="0" y="30"/>
                    </a:lnTo>
                    <a:lnTo>
                      <a:pt x="209"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5" name="Freeform 589">
                <a:extLst>
                  <a:ext uri="{FF2B5EF4-FFF2-40B4-BE49-F238E27FC236}">
                    <a16:creationId xmlns:a16="http://schemas.microsoft.com/office/drawing/2014/main" id="{897EF76E-68F1-0B44-8136-1CEE4D9D4AC6}"/>
                  </a:ext>
                </a:extLst>
              </p:cNvPr>
              <p:cNvSpPr>
                <a:spLocks/>
              </p:cNvSpPr>
              <p:nvPr/>
            </p:nvSpPr>
            <p:spPr bwMode="auto">
              <a:xfrm>
                <a:off x="1003" y="3039"/>
                <a:ext cx="173" cy="63"/>
              </a:xfrm>
              <a:custGeom>
                <a:avLst/>
                <a:gdLst>
                  <a:gd name="T0" fmla="*/ 1 w 345"/>
                  <a:gd name="T1" fmla="*/ 0 h 126"/>
                  <a:gd name="T2" fmla="*/ 1 w 345"/>
                  <a:gd name="T3" fmla="*/ 1 h 126"/>
                  <a:gd name="T4" fmla="*/ 1 w 345"/>
                  <a:gd name="T5" fmla="*/ 1 h 126"/>
                  <a:gd name="T6" fmla="*/ 0 w 345"/>
                  <a:gd name="T7" fmla="*/ 1 h 126"/>
                  <a:gd name="T8" fmla="*/ 1 w 345"/>
                  <a:gd name="T9" fmla="*/ 1 h 126"/>
                  <a:gd name="T10" fmla="*/ 1 w 345"/>
                  <a:gd name="T11" fmla="*/ 1 h 126"/>
                  <a:gd name="T12" fmla="*/ 1 w 345"/>
                  <a:gd name="T13" fmla="*/ 1 h 126"/>
                  <a:gd name="T14" fmla="*/ 1 w 345"/>
                  <a:gd name="T15" fmla="*/ 1 h 126"/>
                  <a:gd name="T16" fmla="*/ 1 w 345"/>
                  <a:gd name="T17" fmla="*/ 1 h 126"/>
                  <a:gd name="T18" fmla="*/ 1 w 345"/>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26"/>
                  <a:gd name="T32" fmla="*/ 345 w 345"/>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26">
                    <a:moveTo>
                      <a:pt x="39" y="0"/>
                    </a:moveTo>
                    <a:lnTo>
                      <a:pt x="39" y="23"/>
                    </a:lnTo>
                    <a:lnTo>
                      <a:pt x="16" y="29"/>
                    </a:lnTo>
                    <a:lnTo>
                      <a:pt x="0" y="29"/>
                    </a:lnTo>
                    <a:lnTo>
                      <a:pt x="21" y="61"/>
                    </a:lnTo>
                    <a:lnTo>
                      <a:pt x="102" y="125"/>
                    </a:lnTo>
                    <a:lnTo>
                      <a:pt x="187" y="126"/>
                    </a:lnTo>
                    <a:lnTo>
                      <a:pt x="345" y="126"/>
                    </a:lnTo>
                    <a:lnTo>
                      <a:pt x="345" y="65"/>
                    </a:lnTo>
                    <a:lnTo>
                      <a:pt x="39" y="0"/>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6" name="Freeform 590">
                <a:extLst>
                  <a:ext uri="{FF2B5EF4-FFF2-40B4-BE49-F238E27FC236}">
                    <a16:creationId xmlns:a16="http://schemas.microsoft.com/office/drawing/2014/main" id="{4201D36B-640E-BF41-84C0-35AB0536010E}"/>
                  </a:ext>
                </a:extLst>
              </p:cNvPr>
              <p:cNvSpPr>
                <a:spLocks/>
              </p:cNvSpPr>
              <p:nvPr/>
            </p:nvSpPr>
            <p:spPr bwMode="auto">
              <a:xfrm>
                <a:off x="979" y="3061"/>
                <a:ext cx="70" cy="38"/>
              </a:xfrm>
              <a:custGeom>
                <a:avLst/>
                <a:gdLst>
                  <a:gd name="T0" fmla="*/ 1 w 140"/>
                  <a:gd name="T1" fmla="*/ 1 h 76"/>
                  <a:gd name="T2" fmla="*/ 1 w 140"/>
                  <a:gd name="T3" fmla="*/ 1 h 76"/>
                  <a:gd name="T4" fmla="*/ 1 w 140"/>
                  <a:gd name="T5" fmla="*/ 0 h 76"/>
                  <a:gd name="T6" fmla="*/ 0 w 140"/>
                  <a:gd name="T7" fmla="*/ 1 h 76"/>
                  <a:gd name="T8" fmla="*/ 1 w 140"/>
                  <a:gd name="T9" fmla="*/ 1 h 76"/>
                  <a:gd name="T10" fmla="*/ 0 60000 65536"/>
                  <a:gd name="T11" fmla="*/ 0 60000 65536"/>
                  <a:gd name="T12" fmla="*/ 0 60000 65536"/>
                  <a:gd name="T13" fmla="*/ 0 60000 65536"/>
                  <a:gd name="T14" fmla="*/ 0 60000 65536"/>
                  <a:gd name="T15" fmla="*/ 0 w 140"/>
                  <a:gd name="T16" fmla="*/ 0 h 76"/>
                  <a:gd name="T17" fmla="*/ 140 w 140"/>
                  <a:gd name="T18" fmla="*/ 76 h 76"/>
                </a:gdLst>
                <a:ahLst/>
                <a:cxnLst>
                  <a:cxn ang="T10">
                    <a:pos x="T0" y="T1"/>
                  </a:cxn>
                  <a:cxn ang="T11">
                    <a:pos x="T2" y="T3"/>
                  </a:cxn>
                  <a:cxn ang="T12">
                    <a:pos x="T4" y="T5"/>
                  </a:cxn>
                  <a:cxn ang="T13">
                    <a:pos x="T6" y="T7"/>
                  </a:cxn>
                  <a:cxn ang="T14">
                    <a:pos x="T8" y="T9"/>
                  </a:cxn>
                </a:cxnLst>
                <a:rect l="T15" t="T16" r="T17" b="T18"/>
                <a:pathLst>
                  <a:path w="140" h="76">
                    <a:moveTo>
                      <a:pt x="33" y="76"/>
                    </a:moveTo>
                    <a:lnTo>
                      <a:pt x="140" y="44"/>
                    </a:lnTo>
                    <a:lnTo>
                      <a:pt x="88" y="0"/>
                    </a:lnTo>
                    <a:lnTo>
                      <a:pt x="0" y="20"/>
                    </a:lnTo>
                    <a:lnTo>
                      <a:pt x="33" y="76"/>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7" name="Freeform 591">
                <a:extLst>
                  <a:ext uri="{FF2B5EF4-FFF2-40B4-BE49-F238E27FC236}">
                    <a16:creationId xmlns:a16="http://schemas.microsoft.com/office/drawing/2014/main" id="{B8C58DEC-A801-D34D-9B21-90FAC612BFA2}"/>
                  </a:ext>
                </a:extLst>
              </p:cNvPr>
              <p:cNvSpPr>
                <a:spLocks/>
              </p:cNvSpPr>
              <p:nvPr/>
            </p:nvSpPr>
            <p:spPr bwMode="auto">
              <a:xfrm>
                <a:off x="975" y="3058"/>
                <a:ext cx="71" cy="37"/>
              </a:xfrm>
              <a:custGeom>
                <a:avLst/>
                <a:gdLst>
                  <a:gd name="T0" fmla="*/ 1 w 141"/>
                  <a:gd name="T1" fmla="*/ 0 h 75"/>
                  <a:gd name="T2" fmla="*/ 1 w 141"/>
                  <a:gd name="T3" fmla="*/ 0 h 75"/>
                  <a:gd name="T4" fmla="*/ 1 w 141"/>
                  <a:gd name="T5" fmla="*/ 0 h 75"/>
                  <a:gd name="T6" fmla="*/ 0 w 141"/>
                  <a:gd name="T7" fmla="*/ 0 h 75"/>
                  <a:gd name="T8" fmla="*/ 1 w 141"/>
                  <a:gd name="T9" fmla="*/ 0 h 75"/>
                  <a:gd name="T10" fmla="*/ 0 60000 65536"/>
                  <a:gd name="T11" fmla="*/ 0 60000 65536"/>
                  <a:gd name="T12" fmla="*/ 0 60000 65536"/>
                  <a:gd name="T13" fmla="*/ 0 60000 65536"/>
                  <a:gd name="T14" fmla="*/ 0 60000 65536"/>
                  <a:gd name="T15" fmla="*/ 0 w 141"/>
                  <a:gd name="T16" fmla="*/ 0 h 75"/>
                  <a:gd name="T17" fmla="*/ 141 w 141"/>
                  <a:gd name="T18" fmla="*/ 75 h 75"/>
                </a:gdLst>
                <a:ahLst/>
                <a:cxnLst>
                  <a:cxn ang="T10">
                    <a:pos x="T0" y="T1"/>
                  </a:cxn>
                  <a:cxn ang="T11">
                    <a:pos x="T2" y="T3"/>
                  </a:cxn>
                  <a:cxn ang="T12">
                    <a:pos x="T4" y="T5"/>
                  </a:cxn>
                  <a:cxn ang="T13">
                    <a:pos x="T6" y="T7"/>
                  </a:cxn>
                  <a:cxn ang="T14">
                    <a:pos x="T8" y="T9"/>
                  </a:cxn>
                </a:cxnLst>
                <a:rect l="T15" t="T16" r="T17" b="T18"/>
                <a:pathLst>
                  <a:path w="141" h="75">
                    <a:moveTo>
                      <a:pt x="36" y="75"/>
                    </a:moveTo>
                    <a:lnTo>
                      <a:pt x="141" y="44"/>
                    </a:lnTo>
                    <a:lnTo>
                      <a:pt x="89" y="0"/>
                    </a:lnTo>
                    <a:lnTo>
                      <a:pt x="0" y="19"/>
                    </a:lnTo>
                    <a:lnTo>
                      <a:pt x="3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8" name="Freeform 592">
                <a:extLst>
                  <a:ext uri="{FF2B5EF4-FFF2-40B4-BE49-F238E27FC236}">
                    <a16:creationId xmlns:a16="http://schemas.microsoft.com/office/drawing/2014/main" id="{C647C7B9-BF2B-504A-B701-AD27D11BA281}"/>
                  </a:ext>
                </a:extLst>
              </p:cNvPr>
              <p:cNvSpPr>
                <a:spLocks/>
              </p:cNvSpPr>
              <p:nvPr/>
            </p:nvSpPr>
            <p:spPr bwMode="auto">
              <a:xfrm>
                <a:off x="1010" y="3062"/>
                <a:ext cx="31" cy="20"/>
              </a:xfrm>
              <a:custGeom>
                <a:avLst/>
                <a:gdLst>
                  <a:gd name="T0" fmla="*/ 1 w 62"/>
                  <a:gd name="T1" fmla="*/ 0 h 38"/>
                  <a:gd name="T2" fmla="*/ 0 w 62"/>
                  <a:gd name="T3" fmla="*/ 1 h 38"/>
                  <a:gd name="T4" fmla="*/ 1 w 62"/>
                  <a:gd name="T5" fmla="*/ 1 h 38"/>
                  <a:gd name="T6" fmla="*/ 1 w 62"/>
                  <a:gd name="T7" fmla="*/ 1 h 38"/>
                  <a:gd name="T8" fmla="*/ 1 w 62"/>
                  <a:gd name="T9" fmla="*/ 0 h 38"/>
                  <a:gd name="T10" fmla="*/ 0 60000 65536"/>
                  <a:gd name="T11" fmla="*/ 0 60000 65536"/>
                  <a:gd name="T12" fmla="*/ 0 60000 65536"/>
                  <a:gd name="T13" fmla="*/ 0 60000 65536"/>
                  <a:gd name="T14" fmla="*/ 0 60000 65536"/>
                  <a:gd name="T15" fmla="*/ 0 w 62"/>
                  <a:gd name="T16" fmla="*/ 0 h 38"/>
                  <a:gd name="T17" fmla="*/ 62 w 62"/>
                  <a:gd name="T18" fmla="*/ 38 h 38"/>
                </a:gdLst>
                <a:ahLst/>
                <a:cxnLst>
                  <a:cxn ang="T10">
                    <a:pos x="T0" y="T1"/>
                  </a:cxn>
                  <a:cxn ang="T11">
                    <a:pos x="T2" y="T3"/>
                  </a:cxn>
                  <a:cxn ang="T12">
                    <a:pos x="T4" y="T5"/>
                  </a:cxn>
                  <a:cxn ang="T13">
                    <a:pos x="T6" y="T7"/>
                  </a:cxn>
                  <a:cxn ang="T14">
                    <a:pos x="T8" y="T9"/>
                  </a:cxn>
                </a:cxnLst>
                <a:rect l="T15" t="T16" r="T17" b="T18"/>
                <a:pathLst>
                  <a:path w="62" h="38">
                    <a:moveTo>
                      <a:pt x="26" y="0"/>
                    </a:moveTo>
                    <a:lnTo>
                      <a:pt x="0" y="2"/>
                    </a:lnTo>
                    <a:lnTo>
                      <a:pt x="26" y="38"/>
                    </a:lnTo>
                    <a:lnTo>
                      <a:pt x="62" y="29"/>
                    </a:lnTo>
                    <a:lnTo>
                      <a:pt x="26" y="0"/>
                    </a:lnTo>
                    <a:close/>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89" name="Freeform 593">
                <a:extLst>
                  <a:ext uri="{FF2B5EF4-FFF2-40B4-BE49-F238E27FC236}">
                    <a16:creationId xmlns:a16="http://schemas.microsoft.com/office/drawing/2014/main" id="{DBDDFF8B-E135-9246-8D9B-85881543D9FF}"/>
                  </a:ext>
                </a:extLst>
              </p:cNvPr>
              <p:cNvSpPr>
                <a:spLocks/>
              </p:cNvSpPr>
              <p:nvPr/>
            </p:nvSpPr>
            <p:spPr bwMode="auto">
              <a:xfrm>
                <a:off x="979" y="3071"/>
                <a:ext cx="24" cy="16"/>
              </a:xfrm>
              <a:custGeom>
                <a:avLst/>
                <a:gdLst>
                  <a:gd name="T0" fmla="*/ 0 w 49"/>
                  <a:gd name="T1" fmla="*/ 1 h 32"/>
                  <a:gd name="T2" fmla="*/ 0 w 49"/>
                  <a:gd name="T3" fmla="*/ 0 h 32"/>
                  <a:gd name="T4" fmla="*/ 0 w 49"/>
                  <a:gd name="T5" fmla="*/ 1 h 32"/>
                  <a:gd name="T6" fmla="*/ 0 w 49"/>
                  <a:gd name="T7" fmla="*/ 1 h 32"/>
                  <a:gd name="T8" fmla="*/ 0 w 49"/>
                  <a:gd name="T9" fmla="*/ 1 h 32"/>
                  <a:gd name="T10" fmla="*/ 0 60000 65536"/>
                  <a:gd name="T11" fmla="*/ 0 60000 65536"/>
                  <a:gd name="T12" fmla="*/ 0 60000 65536"/>
                  <a:gd name="T13" fmla="*/ 0 60000 65536"/>
                  <a:gd name="T14" fmla="*/ 0 60000 65536"/>
                  <a:gd name="T15" fmla="*/ 0 w 49"/>
                  <a:gd name="T16" fmla="*/ 0 h 32"/>
                  <a:gd name="T17" fmla="*/ 49 w 49"/>
                  <a:gd name="T18" fmla="*/ 32 h 32"/>
                </a:gdLst>
                <a:ahLst/>
                <a:cxnLst>
                  <a:cxn ang="T10">
                    <a:pos x="T0" y="T1"/>
                  </a:cxn>
                  <a:cxn ang="T11">
                    <a:pos x="T2" y="T3"/>
                  </a:cxn>
                  <a:cxn ang="T12">
                    <a:pos x="T4" y="T5"/>
                  </a:cxn>
                  <a:cxn ang="T13">
                    <a:pos x="T6" y="T7"/>
                  </a:cxn>
                  <a:cxn ang="T14">
                    <a:pos x="T8" y="T9"/>
                  </a:cxn>
                </a:cxnLst>
                <a:rect l="T15" t="T16" r="T17" b="T18"/>
                <a:pathLst>
                  <a:path w="49" h="32">
                    <a:moveTo>
                      <a:pt x="0" y="4"/>
                    </a:moveTo>
                    <a:lnTo>
                      <a:pt x="31" y="0"/>
                    </a:lnTo>
                    <a:lnTo>
                      <a:pt x="49" y="24"/>
                    </a:lnTo>
                    <a:lnTo>
                      <a:pt x="16" y="32"/>
                    </a:lnTo>
                    <a:lnTo>
                      <a:pt x="0" y="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0" name="Freeform 594">
                <a:extLst>
                  <a:ext uri="{FF2B5EF4-FFF2-40B4-BE49-F238E27FC236}">
                    <a16:creationId xmlns:a16="http://schemas.microsoft.com/office/drawing/2014/main" id="{31CD9A69-2950-2F42-8691-DE62F74ACE59}"/>
                  </a:ext>
                </a:extLst>
              </p:cNvPr>
              <p:cNvSpPr>
                <a:spLocks/>
              </p:cNvSpPr>
              <p:nvPr/>
            </p:nvSpPr>
            <p:spPr bwMode="auto">
              <a:xfrm>
                <a:off x="1015" y="3062"/>
                <a:ext cx="26" cy="16"/>
              </a:xfrm>
              <a:custGeom>
                <a:avLst/>
                <a:gdLst>
                  <a:gd name="T0" fmla="*/ 0 w 51"/>
                  <a:gd name="T1" fmla="*/ 1 h 30"/>
                  <a:gd name="T2" fmla="*/ 1 w 51"/>
                  <a:gd name="T3" fmla="*/ 1 h 30"/>
                  <a:gd name="T4" fmla="*/ 1 w 51"/>
                  <a:gd name="T5" fmla="*/ 1 h 30"/>
                  <a:gd name="T6" fmla="*/ 1 w 51"/>
                  <a:gd name="T7" fmla="*/ 0 h 30"/>
                  <a:gd name="T8" fmla="*/ 0 w 51"/>
                  <a:gd name="T9" fmla="*/ 1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1"/>
                    </a:moveTo>
                    <a:lnTo>
                      <a:pt x="45" y="30"/>
                    </a:lnTo>
                    <a:lnTo>
                      <a:pt x="51" y="30"/>
                    </a:lnTo>
                    <a:lnTo>
                      <a:pt x="17" y="0"/>
                    </a:lnTo>
                    <a:lnTo>
                      <a:pt x="0" y="1"/>
                    </a:lnTo>
                    <a:close/>
                  </a:path>
                </a:pathLst>
              </a:custGeom>
              <a:solidFill>
                <a:srgbClr val="E8E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1" name="Freeform 595">
                <a:extLst>
                  <a:ext uri="{FF2B5EF4-FFF2-40B4-BE49-F238E27FC236}">
                    <a16:creationId xmlns:a16="http://schemas.microsoft.com/office/drawing/2014/main" id="{E37FAB20-BE48-264B-B496-D15C6305F2BE}"/>
                  </a:ext>
                </a:extLst>
              </p:cNvPr>
              <p:cNvSpPr>
                <a:spLocks/>
              </p:cNvSpPr>
              <p:nvPr/>
            </p:nvSpPr>
            <p:spPr bwMode="auto">
              <a:xfrm>
                <a:off x="1049" y="2788"/>
                <a:ext cx="5" cy="2"/>
              </a:xfrm>
              <a:custGeom>
                <a:avLst/>
                <a:gdLst>
                  <a:gd name="T0" fmla="*/ 1 w 9"/>
                  <a:gd name="T1" fmla="*/ 1 h 4"/>
                  <a:gd name="T2" fmla="*/ 1 w 9"/>
                  <a:gd name="T3" fmla="*/ 0 h 4"/>
                  <a:gd name="T4" fmla="*/ 0 w 9"/>
                  <a:gd name="T5" fmla="*/ 0 h 4"/>
                  <a:gd name="T6" fmla="*/ 1 w 9"/>
                  <a:gd name="T7" fmla="*/ 1 h 4"/>
                  <a:gd name="T8" fmla="*/ 1 w 9"/>
                  <a:gd name="T9" fmla="*/ 1 h 4"/>
                  <a:gd name="T10" fmla="*/ 1 w 9"/>
                  <a:gd name="T11" fmla="*/ 1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9" y="4"/>
                    </a:moveTo>
                    <a:lnTo>
                      <a:pt x="4" y="0"/>
                    </a:lnTo>
                    <a:lnTo>
                      <a:pt x="0" y="0"/>
                    </a:lnTo>
                    <a:lnTo>
                      <a:pt x="2" y="4"/>
                    </a:lnTo>
                    <a:lnTo>
                      <a:pt x="4" y="4"/>
                    </a:lnTo>
                    <a:lnTo>
                      <a:pt x="9" y="4"/>
                    </a:lnTo>
                    <a:close/>
                  </a:path>
                </a:pathLst>
              </a:cu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2" name="Freeform 596">
                <a:extLst>
                  <a:ext uri="{FF2B5EF4-FFF2-40B4-BE49-F238E27FC236}">
                    <a16:creationId xmlns:a16="http://schemas.microsoft.com/office/drawing/2014/main" id="{F8BD90CE-9BD8-7A4F-8F06-A961B3AD73CC}"/>
                  </a:ext>
                </a:extLst>
              </p:cNvPr>
              <p:cNvSpPr>
                <a:spLocks/>
              </p:cNvSpPr>
              <p:nvPr/>
            </p:nvSpPr>
            <p:spPr bwMode="auto">
              <a:xfrm>
                <a:off x="1034" y="2763"/>
                <a:ext cx="8"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2" y="15"/>
                    </a:moveTo>
                    <a:lnTo>
                      <a:pt x="6" y="7"/>
                    </a:lnTo>
                    <a:lnTo>
                      <a:pt x="17" y="4"/>
                    </a:lnTo>
                    <a:lnTo>
                      <a:pt x="17" y="0"/>
                    </a:lnTo>
                    <a:lnTo>
                      <a:pt x="8" y="0"/>
                    </a:lnTo>
                    <a:lnTo>
                      <a:pt x="0" y="8"/>
                    </a:lnTo>
                    <a:lnTo>
                      <a:pt x="2" y="15"/>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3" name="Oval 597">
                <a:extLst>
                  <a:ext uri="{FF2B5EF4-FFF2-40B4-BE49-F238E27FC236}">
                    <a16:creationId xmlns:a16="http://schemas.microsoft.com/office/drawing/2014/main" id="{6B7644BF-1581-0D42-81E3-8BFF2752E95E}"/>
                  </a:ext>
                </a:extLst>
              </p:cNvPr>
              <p:cNvSpPr>
                <a:spLocks noChangeArrowheads="1"/>
              </p:cNvSpPr>
              <p:nvPr/>
            </p:nvSpPr>
            <p:spPr bwMode="auto">
              <a:xfrm>
                <a:off x="769" y="2625"/>
                <a:ext cx="118" cy="141"/>
              </a:xfrm>
              <a:prstGeom prst="ellipse">
                <a:avLst/>
              </a:prstGeom>
              <a:solidFill>
                <a:srgbClr val="7A80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94" name="Oval 598">
                <a:extLst>
                  <a:ext uri="{FF2B5EF4-FFF2-40B4-BE49-F238E27FC236}">
                    <a16:creationId xmlns:a16="http://schemas.microsoft.com/office/drawing/2014/main" id="{9ADBE196-2373-CF44-8AA1-FE974A9F9041}"/>
                  </a:ext>
                </a:extLst>
              </p:cNvPr>
              <p:cNvSpPr>
                <a:spLocks noChangeArrowheads="1"/>
              </p:cNvSpPr>
              <p:nvPr/>
            </p:nvSpPr>
            <p:spPr bwMode="auto">
              <a:xfrm>
                <a:off x="766" y="2623"/>
                <a:ext cx="119" cy="140"/>
              </a:xfrm>
              <a:prstGeom prst="ellipse">
                <a:avLst/>
              </a:prstGeom>
              <a:solidFill>
                <a:srgbClr val="D4D6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95" name="Oval 599">
                <a:extLst>
                  <a:ext uri="{FF2B5EF4-FFF2-40B4-BE49-F238E27FC236}">
                    <a16:creationId xmlns:a16="http://schemas.microsoft.com/office/drawing/2014/main" id="{23A0249C-B5D2-EA4D-B42C-55179ECB8768}"/>
                  </a:ext>
                </a:extLst>
              </p:cNvPr>
              <p:cNvSpPr>
                <a:spLocks noChangeArrowheads="1"/>
              </p:cNvSpPr>
              <p:nvPr/>
            </p:nvSpPr>
            <p:spPr bwMode="auto">
              <a:xfrm>
                <a:off x="772" y="2631"/>
                <a:ext cx="106" cy="124"/>
              </a:xfrm>
              <a:prstGeom prst="ellipse">
                <a:avLst/>
              </a:pr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96" name="Freeform 600">
                <a:extLst>
                  <a:ext uri="{FF2B5EF4-FFF2-40B4-BE49-F238E27FC236}">
                    <a16:creationId xmlns:a16="http://schemas.microsoft.com/office/drawing/2014/main" id="{1CFD3F10-7902-1A4F-95DF-A55B4B67F023}"/>
                  </a:ext>
                </a:extLst>
              </p:cNvPr>
              <p:cNvSpPr>
                <a:spLocks/>
              </p:cNvSpPr>
              <p:nvPr/>
            </p:nvSpPr>
            <p:spPr bwMode="auto">
              <a:xfrm>
                <a:off x="825" y="2664"/>
                <a:ext cx="27" cy="33"/>
              </a:xfrm>
              <a:custGeom>
                <a:avLst/>
                <a:gdLst>
                  <a:gd name="T0" fmla="*/ 0 w 54"/>
                  <a:gd name="T1" fmla="*/ 0 h 67"/>
                  <a:gd name="T2" fmla="*/ 1 w 54"/>
                  <a:gd name="T3" fmla="*/ 0 h 67"/>
                  <a:gd name="T4" fmla="*/ 1 w 54"/>
                  <a:gd name="T5" fmla="*/ 0 h 67"/>
                  <a:gd name="T6" fmla="*/ 0 w 54"/>
                  <a:gd name="T7" fmla="*/ 0 h 67"/>
                  <a:gd name="T8" fmla="*/ 0 60000 65536"/>
                  <a:gd name="T9" fmla="*/ 0 60000 65536"/>
                  <a:gd name="T10" fmla="*/ 0 60000 65536"/>
                  <a:gd name="T11" fmla="*/ 0 60000 65536"/>
                  <a:gd name="T12" fmla="*/ 0 w 54"/>
                  <a:gd name="T13" fmla="*/ 0 h 67"/>
                  <a:gd name="T14" fmla="*/ 54 w 54"/>
                  <a:gd name="T15" fmla="*/ 67 h 67"/>
                </a:gdLst>
                <a:ahLst/>
                <a:cxnLst>
                  <a:cxn ang="T8">
                    <a:pos x="T0" y="T1"/>
                  </a:cxn>
                  <a:cxn ang="T9">
                    <a:pos x="T2" y="T3"/>
                  </a:cxn>
                  <a:cxn ang="T10">
                    <a:pos x="T4" y="T5"/>
                  </a:cxn>
                  <a:cxn ang="T11">
                    <a:pos x="T6" y="T7"/>
                  </a:cxn>
                </a:cxnLst>
                <a:rect l="T12" t="T13" r="T14" b="T15"/>
                <a:pathLst>
                  <a:path w="54" h="67">
                    <a:moveTo>
                      <a:pt x="0" y="56"/>
                    </a:moveTo>
                    <a:lnTo>
                      <a:pt x="54" y="0"/>
                    </a:lnTo>
                    <a:lnTo>
                      <a:pt x="4" y="67"/>
                    </a:lnTo>
                    <a:lnTo>
                      <a:pt x="0" y="56"/>
                    </a:lnTo>
                    <a:close/>
                  </a:path>
                </a:pathLst>
              </a:custGeom>
              <a:solidFill>
                <a:srgbClr val="AAAA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7" name="Freeform 601">
                <a:extLst>
                  <a:ext uri="{FF2B5EF4-FFF2-40B4-BE49-F238E27FC236}">
                    <a16:creationId xmlns:a16="http://schemas.microsoft.com/office/drawing/2014/main" id="{5E51D802-2257-8A4D-B2BD-905FC9910074}"/>
                  </a:ext>
                </a:extLst>
              </p:cNvPr>
              <p:cNvSpPr>
                <a:spLocks/>
              </p:cNvSpPr>
              <p:nvPr/>
            </p:nvSpPr>
            <p:spPr bwMode="auto">
              <a:xfrm>
                <a:off x="796" y="2650"/>
                <a:ext cx="32" cy="47"/>
              </a:xfrm>
              <a:custGeom>
                <a:avLst/>
                <a:gdLst>
                  <a:gd name="T0" fmla="*/ 0 w 65"/>
                  <a:gd name="T1" fmla="*/ 1 h 94"/>
                  <a:gd name="T2" fmla="*/ 0 w 65"/>
                  <a:gd name="T3" fmla="*/ 0 h 94"/>
                  <a:gd name="T4" fmla="*/ 0 w 65"/>
                  <a:gd name="T5" fmla="*/ 1 h 94"/>
                  <a:gd name="T6" fmla="*/ 0 w 65"/>
                  <a:gd name="T7" fmla="*/ 1 h 94"/>
                  <a:gd name="T8" fmla="*/ 0 60000 65536"/>
                  <a:gd name="T9" fmla="*/ 0 60000 65536"/>
                  <a:gd name="T10" fmla="*/ 0 60000 65536"/>
                  <a:gd name="T11" fmla="*/ 0 60000 65536"/>
                  <a:gd name="T12" fmla="*/ 0 w 65"/>
                  <a:gd name="T13" fmla="*/ 0 h 94"/>
                  <a:gd name="T14" fmla="*/ 65 w 65"/>
                  <a:gd name="T15" fmla="*/ 94 h 94"/>
                </a:gdLst>
                <a:ahLst/>
                <a:cxnLst>
                  <a:cxn ang="T8">
                    <a:pos x="T0" y="T1"/>
                  </a:cxn>
                  <a:cxn ang="T9">
                    <a:pos x="T2" y="T3"/>
                  </a:cxn>
                  <a:cxn ang="T10">
                    <a:pos x="T4" y="T5"/>
                  </a:cxn>
                  <a:cxn ang="T11">
                    <a:pos x="T6" y="T7"/>
                  </a:cxn>
                </a:cxnLst>
                <a:rect l="T12" t="T13" r="T14" b="T15"/>
                <a:pathLst>
                  <a:path w="65" h="94">
                    <a:moveTo>
                      <a:pt x="65" y="83"/>
                    </a:moveTo>
                    <a:lnTo>
                      <a:pt x="0" y="0"/>
                    </a:lnTo>
                    <a:lnTo>
                      <a:pt x="61" y="94"/>
                    </a:lnTo>
                    <a:lnTo>
                      <a:pt x="65" y="83"/>
                    </a:lnTo>
                    <a:close/>
                  </a:path>
                </a:pathLst>
              </a:custGeom>
              <a:solidFill>
                <a:srgbClr val="AAAA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8" name="Freeform 602">
                <a:extLst>
                  <a:ext uri="{FF2B5EF4-FFF2-40B4-BE49-F238E27FC236}">
                    <a16:creationId xmlns:a16="http://schemas.microsoft.com/office/drawing/2014/main" id="{8E0AD12A-BF4E-784E-8BD2-9E46D8700584}"/>
                  </a:ext>
                </a:extLst>
              </p:cNvPr>
              <p:cNvSpPr>
                <a:spLocks/>
              </p:cNvSpPr>
              <p:nvPr/>
            </p:nvSpPr>
            <p:spPr bwMode="auto">
              <a:xfrm>
                <a:off x="1101" y="2948"/>
                <a:ext cx="71" cy="23"/>
              </a:xfrm>
              <a:custGeom>
                <a:avLst/>
                <a:gdLst>
                  <a:gd name="T0" fmla="*/ 0 w 142"/>
                  <a:gd name="T1" fmla="*/ 0 h 47"/>
                  <a:gd name="T2" fmla="*/ 1 w 142"/>
                  <a:gd name="T3" fmla="*/ 0 h 47"/>
                  <a:gd name="T4" fmla="*/ 1 w 142"/>
                  <a:gd name="T5" fmla="*/ 0 h 47"/>
                  <a:gd name="T6" fmla="*/ 1 w 142"/>
                  <a:gd name="T7" fmla="*/ 0 h 47"/>
                  <a:gd name="T8" fmla="*/ 1 w 142"/>
                  <a:gd name="T9" fmla="*/ 0 h 47"/>
                  <a:gd name="T10" fmla="*/ 1 w 142"/>
                  <a:gd name="T11" fmla="*/ 0 h 47"/>
                  <a:gd name="T12" fmla="*/ 1 w 142"/>
                  <a:gd name="T13" fmla="*/ 0 h 47"/>
                  <a:gd name="T14" fmla="*/ 1 w 142"/>
                  <a:gd name="T15" fmla="*/ 0 h 47"/>
                  <a:gd name="T16" fmla="*/ 1 w 142"/>
                  <a:gd name="T17" fmla="*/ 0 h 47"/>
                  <a:gd name="T18" fmla="*/ 1 w 142"/>
                  <a:gd name="T19" fmla="*/ 0 h 47"/>
                  <a:gd name="T20" fmla="*/ 1 w 142"/>
                  <a:gd name="T21" fmla="*/ 0 h 47"/>
                  <a:gd name="T22" fmla="*/ 1 w 142"/>
                  <a:gd name="T23" fmla="*/ 0 h 47"/>
                  <a:gd name="T24" fmla="*/ 0 w 142"/>
                  <a:gd name="T25" fmla="*/ 0 h 47"/>
                  <a:gd name="T26" fmla="*/ 0 w 142"/>
                  <a:gd name="T27" fmla="*/ 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47"/>
                  <a:gd name="T44" fmla="*/ 142 w 142"/>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47">
                    <a:moveTo>
                      <a:pt x="0" y="0"/>
                    </a:moveTo>
                    <a:lnTo>
                      <a:pt x="56" y="25"/>
                    </a:lnTo>
                    <a:lnTo>
                      <a:pt x="69" y="32"/>
                    </a:lnTo>
                    <a:lnTo>
                      <a:pt x="77" y="25"/>
                    </a:lnTo>
                    <a:lnTo>
                      <a:pt x="109" y="28"/>
                    </a:lnTo>
                    <a:lnTo>
                      <a:pt x="135" y="44"/>
                    </a:lnTo>
                    <a:lnTo>
                      <a:pt x="142" y="44"/>
                    </a:lnTo>
                    <a:lnTo>
                      <a:pt x="131" y="44"/>
                    </a:lnTo>
                    <a:lnTo>
                      <a:pt x="92" y="32"/>
                    </a:lnTo>
                    <a:lnTo>
                      <a:pt x="69" y="47"/>
                    </a:lnTo>
                    <a:lnTo>
                      <a:pt x="49" y="25"/>
                    </a:lnTo>
                    <a:lnTo>
                      <a:pt x="11" y="15"/>
                    </a:lnTo>
                    <a:lnTo>
                      <a:pt x="0" y="9"/>
                    </a:lnTo>
                    <a:lnTo>
                      <a:pt x="0"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9" name="Freeform 603">
                <a:extLst>
                  <a:ext uri="{FF2B5EF4-FFF2-40B4-BE49-F238E27FC236}">
                    <a16:creationId xmlns:a16="http://schemas.microsoft.com/office/drawing/2014/main" id="{8ABCBBD6-2871-2643-8DF0-E794C9B65E0F}"/>
                  </a:ext>
                </a:extLst>
              </p:cNvPr>
              <p:cNvSpPr>
                <a:spLocks/>
              </p:cNvSpPr>
              <p:nvPr/>
            </p:nvSpPr>
            <p:spPr bwMode="auto">
              <a:xfrm>
                <a:off x="1111" y="2821"/>
                <a:ext cx="33" cy="83"/>
              </a:xfrm>
              <a:custGeom>
                <a:avLst/>
                <a:gdLst>
                  <a:gd name="T0" fmla="*/ 1 w 65"/>
                  <a:gd name="T1" fmla="*/ 0 h 167"/>
                  <a:gd name="T2" fmla="*/ 1 w 65"/>
                  <a:gd name="T3" fmla="*/ 0 h 167"/>
                  <a:gd name="T4" fmla="*/ 1 w 65"/>
                  <a:gd name="T5" fmla="*/ 0 h 167"/>
                  <a:gd name="T6" fmla="*/ 1 w 65"/>
                  <a:gd name="T7" fmla="*/ 0 h 167"/>
                  <a:gd name="T8" fmla="*/ 1 w 65"/>
                  <a:gd name="T9" fmla="*/ 0 h 167"/>
                  <a:gd name="T10" fmla="*/ 1 w 65"/>
                  <a:gd name="T11" fmla="*/ 0 h 167"/>
                  <a:gd name="T12" fmla="*/ 0 w 65"/>
                  <a:gd name="T13" fmla="*/ 0 h 167"/>
                  <a:gd name="T14" fmla="*/ 1 w 65"/>
                  <a:gd name="T15" fmla="*/ 0 h 167"/>
                  <a:gd name="T16" fmla="*/ 1 w 65"/>
                  <a:gd name="T17" fmla="*/ 0 h 167"/>
                  <a:gd name="T18" fmla="*/ 1 w 65"/>
                  <a:gd name="T19" fmla="*/ 0 h 167"/>
                  <a:gd name="T20" fmla="*/ 1 w 65"/>
                  <a:gd name="T21" fmla="*/ 0 h 167"/>
                  <a:gd name="T22" fmla="*/ 1 w 65"/>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167"/>
                  <a:gd name="T38" fmla="*/ 65 w 65"/>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167">
                    <a:moveTo>
                      <a:pt x="64" y="0"/>
                    </a:moveTo>
                    <a:lnTo>
                      <a:pt x="57" y="32"/>
                    </a:lnTo>
                    <a:lnTo>
                      <a:pt x="53" y="71"/>
                    </a:lnTo>
                    <a:lnTo>
                      <a:pt x="53" y="89"/>
                    </a:lnTo>
                    <a:lnTo>
                      <a:pt x="24" y="97"/>
                    </a:lnTo>
                    <a:lnTo>
                      <a:pt x="36" y="123"/>
                    </a:lnTo>
                    <a:lnTo>
                      <a:pt x="0" y="167"/>
                    </a:lnTo>
                    <a:lnTo>
                      <a:pt x="44" y="123"/>
                    </a:lnTo>
                    <a:lnTo>
                      <a:pt x="29" y="99"/>
                    </a:lnTo>
                    <a:lnTo>
                      <a:pt x="60" y="89"/>
                    </a:lnTo>
                    <a:lnTo>
                      <a:pt x="65" y="4"/>
                    </a:lnTo>
                    <a:lnTo>
                      <a:pt x="64"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0" name="Freeform 604">
                <a:extLst>
                  <a:ext uri="{FF2B5EF4-FFF2-40B4-BE49-F238E27FC236}">
                    <a16:creationId xmlns:a16="http://schemas.microsoft.com/office/drawing/2014/main" id="{57655826-D8CF-8348-9D42-A369140804F4}"/>
                  </a:ext>
                </a:extLst>
              </p:cNvPr>
              <p:cNvSpPr>
                <a:spLocks/>
              </p:cNvSpPr>
              <p:nvPr/>
            </p:nvSpPr>
            <p:spPr bwMode="auto">
              <a:xfrm>
                <a:off x="937" y="2834"/>
                <a:ext cx="117" cy="190"/>
              </a:xfrm>
              <a:custGeom>
                <a:avLst/>
                <a:gdLst>
                  <a:gd name="T0" fmla="*/ 1 w 233"/>
                  <a:gd name="T1" fmla="*/ 0 h 381"/>
                  <a:gd name="T2" fmla="*/ 1 w 233"/>
                  <a:gd name="T3" fmla="*/ 0 h 381"/>
                  <a:gd name="T4" fmla="*/ 1 w 233"/>
                  <a:gd name="T5" fmla="*/ 0 h 381"/>
                  <a:gd name="T6" fmla="*/ 0 w 233"/>
                  <a:gd name="T7" fmla="*/ 0 h 381"/>
                  <a:gd name="T8" fmla="*/ 1 w 233"/>
                  <a:gd name="T9" fmla="*/ 0 h 381"/>
                  <a:gd name="T10" fmla="*/ 1 w 233"/>
                  <a:gd name="T11" fmla="*/ 0 h 381"/>
                  <a:gd name="T12" fmla="*/ 1 w 233"/>
                  <a:gd name="T13" fmla="*/ 0 h 381"/>
                  <a:gd name="T14" fmla="*/ 1 w 233"/>
                  <a:gd name="T15" fmla="*/ 0 h 381"/>
                  <a:gd name="T16" fmla="*/ 1 w 233"/>
                  <a:gd name="T17" fmla="*/ 0 h 381"/>
                  <a:gd name="T18" fmla="*/ 1 w 233"/>
                  <a:gd name="T19" fmla="*/ 0 h 381"/>
                  <a:gd name="T20" fmla="*/ 1 w 233"/>
                  <a:gd name="T21" fmla="*/ 0 h 381"/>
                  <a:gd name="T22" fmla="*/ 1 w 233"/>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81"/>
                  <a:gd name="T38" fmla="*/ 233 w 233"/>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81">
                    <a:moveTo>
                      <a:pt x="228" y="178"/>
                    </a:moveTo>
                    <a:lnTo>
                      <a:pt x="211" y="110"/>
                    </a:lnTo>
                    <a:lnTo>
                      <a:pt x="187" y="37"/>
                    </a:lnTo>
                    <a:lnTo>
                      <a:pt x="0" y="0"/>
                    </a:lnTo>
                    <a:lnTo>
                      <a:pt x="29" y="96"/>
                    </a:lnTo>
                    <a:lnTo>
                      <a:pt x="39" y="186"/>
                    </a:lnTo>
                    <a:lnTo>
                      <a:pt x="37" y="235"/>
                    </a:lnTo>
                    <a:lnTo>
                      <a:pt x="32" y="300"/>
                    </a:lnTo>
                    <a:lnTo>
                      <a:pt x="224" y="381"/>
                    </a:lnTo>
                    <a:lnTo>
                      <a:pt x="228" y="331"/>
                    </a:lnTo>
                    <a:lnTo>
                      <a:pt x="233" y="266"/>
                    </a:lnTo>
                    <a:lnTo>
                      <a:pt x="228" y="17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1" name="Freeform 605">
                <a:extLst>
                  <a:ext uri="{FF2B5EF4-FFF2-40B4-BE49-F238E27FC236}">
                    <a16:creationId xmlns:a16="http://schemas.microsoft.com/office/drawing/2014/main" id="{053E5DDA-8E25-D44A-9EB5-C1A4E4C88654}"/>
                  </a:ext>
                </a:extLst>
              </p:cNvPr>
              <p:cNvSpPr>
                <a:spLocks/>
              </p:cNvSpPr>
              <p:nvPr/>
            </p:nvSpPr>
            <p:spPr bwMode="auto">
              <a:xfrm>
                <a:off x="938" y="2890"/>
                <a:ext cx="37" cy="40"/>
              </a:xfrm>
              <a:custGeom>
                <a:avLst/>
                <a:gdLst>
                  <a:gd name="T0" fmla="*/ 1 w 74"/>
                  <a:gd name="T1" fmla="*/ 0 h 79"/>
                  <a:gd name="T2" fmla="*/ 1 w 74"/>
                  <a:gd name="T3" fmla="*/ 1 h 79"/>
                  <a:gd name="T4" fmla="*/ 1 w 74"/>
                  <a:gd name="T5" fmla="*/ 1 h 79"/>
                  <a:gd name="T6" fmla="*/ 1 w 74"/>
                  <a:gd name="T7" fmla="*/ 1 h 79"/>
                  <a:gd name="T8" fmla="*/ 1 w 74"/>
                  <a:gd name="T9" fmla="*/ 1 h 79"/>
                  <a:gd name="T10" fmla="*/ 1 w 74"/>
                  <a:gd name="T11" fmla="*/ 1 h 79"/>
                  <a:gd name="T12" fmla="*/ 1 w 74"/>
                  <a:gd name="T13" fmla="*/ 1 h 79"/>
                  <a:gd name="T14" fmla="*/ 1 w 74"/>
                  <a:gd name="T15" fmla="*/ 1 h 79"/>
                  <a:gd name="T16" fmla="*/ 1 w 74"/>
                  <a:gd name="T17" fmla="*/ 1 h 79"/>
                  <a:gd name="T18" fmla="*/ 1 w 74"/>
                  <a:gd name="T19" fmla="*/ 1 h 79"/>
                  <a:gd name="T20" fmla="*/ 0 w 74"/>
                  <a:gd name="T21" fmla="*/ 1 h 79"/>
                  <a:gd name="T22" fmla="*/ 1 w 74"/>
                  <a:gd name="T23" fmla="*/ 1 h 79"/>
                  <a:gd name="T24" fmla="*/ 1 w 74"/>
                  <a:gd name="T25" fmla="*/ 1 h 79"/>
                  <a:gd name="T26" fmla="*/ 1 w 74"/>
                  <a:gd name="T27" fmla="*/ 0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79"/>
                  <a:gd name="T44" fmla="*/ 74 w 74"/>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79">
                    <a:moveTo>
                      <a:pt x="43" y="0"/>
                    </a:moveTo>
                    <a:lnTo>
                      <a:pt x="53" y="14"/>
                    </a:lnTo>
                    <a:lnTo>
                      <a:pt x="53" y="25"/>
                    </a:lnTo>
                    <a:lnTo>
                      <a:pt x="67" y="33"/>
                    </a:lnTo>
                    <a:lnTo>
                      <a:pt x="71" y="50"/>
                    </a:lnTo>
                    <a:lnTo>
                      <a:pt x="74" y="54"/>
                    </a:lnTo>
                    <a:lnTo>
                      <a:pt x="71" y="66"/>
                    </a:lnTo>
                    <a:lnTo>
                      <a:pt x="58" y="67"/>
                    </a:lnTo>
                    <a:lnTo>
                      <a:pt x="53" y="78"/>
                    </a:lnTo>
                    <a:lnTo>
                      <a:pt x="9" y="78"/>
                    </a:lnTo>
                    <a:lnTo>
                      <a:pt x="0" y="79"/>
                    </a:lnTo>
                    <a:lnTo>
                      <a:pt x="4" y="24"/>
                    </a:lnTo>
                    <a:lnTo>
                      <a:pt x="25" y="6"/>
                    </a:lnTo>
                    <a:lnTo>
                      <a:pt x="43"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2" name="Freeform 606">
                <a:extLst>
                  <a:ext uri="{FF2B5EF4-FFF2-40B4-BE49-F238E27FC236}">
                    <a16:creationId xmlns:a16="http://schemas.microsoft.com/office/drawing/2014/main" id="{14F46151-569A-A748-B260-CB3A31866274}"/>
                  </a:ext>
                </a:extLst>
              </p:cNvPr>
              <p:cNvSpPr>
                <a:spLocks/>
              </p:cNvSpPr>
              <p:nvPr/>
            </p:nvSpPr>
            <p:spPr bwMode="auto">
              <a:xfrm>
                <a:off x="933" y="2880"/>
                <a:ext cx="41" cy="50"/>
              </a:xfrm>
              <a:custGeom>
                <a:avLst/>
                <a:gdLst>
                  <a:gd name="T0" fmla="*/ 1 w 82"/>
                  <a:gd name="T1" fmla="*/ 1 h 99"/>
                  <a:gd name="T2" fmla="*/ 1 w 82"/>
                  <a:gd name="T3" fmla="*/ 1 h 99"/>
                  <a:gd name="T4" fmla="*/ 1 w 82"/>
                  <a:gd name="T5" fmla="*/ 1 h 99"/>
                  <a:gd name="T6" fmla="*/ 1 w 82"/>
                  <a:gd name="T7" fmla="*/ 1 h 99"/>
                  <a:gd name="T8" fmla="*/ 1 w 82"/>
                  <a:gd name="T9" fmla="*/ 1 h 99"/>
                  <a:gd name="T10" fmla="*/ 1 w 82"/>
                  <a:gd name="T11" fmla="*/ 1 h 99"/>
                  <a:gd name="T12" fmla="*/ 1 w 82"/>
                  <a:gd name="T13" fmla="*/ 1 h 99"/>
                  <a:gd name="T14" fmla="*/ 1 w 82"/>
                  <a:gd name="T15" fmla="*/ 1 h 99"/>
                  <a:gd name="T16" fmla="*/ 1 w 82"/>
                  <a:gd name="T17" fmla="*/ 1 h 99"/>
                  <a:gd name="T18" fmla="*/ 1 w 82"/>
                  <a:gd name="T19" fmla="*/ 1 h 99"/>
                  <a:gd name="T20" fmla="*/ 1 w 82"/>
                  <a:gd name="T21" fmla="*/ 1 h 99"/>
                  <a:gd name="T22" fmla="*/ 1 w 82"/>
                  <a:gd name="T23" fmla="*/ 1 h 99"/>
                  <a:gd name="T24" fmla="*/ 1 w 82"/>
                  <a:gd name="T25" fmla="*/ 1 h 99"/>
                  <a:gd name="T26" fmla="*/ 1 w 82"/>
                  <a:gd name="T27" fmla="*/ 1 h 99"/>
                  <a:gd name="T28" fmla="*/ 1 w 82"/>
                  <a:gd name="T29" fmla="*/ 0 h 99"/>
                  <a:gd name="T30" fmla="*/ 1 w 82"/>
                  <a:gd name="T31" fmla="*/ 0 h 99"/>
                  <a:gd name="T32" fmla="*/ 1 w 82"/>
                  <a:gd name="T33" fmla="*/ 1 h 99"/>
                  <a:gd name="T34" fmla="*/ 1 w 82"/>
                  <a:gd name="T35" fmla="*/ 1 h 99"/>
                  <a:gd name="T36" fmla="*/ 1 w 82"/>
                  <a:gd name="T37" fmla="*/ 1 h 99"/>
                  <a:gd name="T38" fmla="*/ 1 w 82"/>
                  <a:gd name="T39" fmla="*/ 1 h 99"/>
                  <a:gd name="T40" fmla="*/ 1 w 82"/>
                  <a:gd name="T41" fmla="*/ 1 h 99"/>
                  <a:gd name="T42" fmla="*/ 0 w 82"/>
                  <a:gd name="T43" fmla="*/ 1 h 99"/>
                  <a:gd name="T44" fmla="*/ 0 w 82"/>
                  <a:gd name="T45" fmla="*/ 1 h 99"/>
                  <a:gd name="T46" fmla="*/ 1 w 82"/>
                  <a:gd name="T47" fmla="*/ 1 h 99"/>
                  <a:gd name="T48" fmla="*/ 0 w 82"/>
                  <a:gd name="T49" fmla="*/ 1 h 99"/>
                  <a:gd name="T50" fmla="*/ 1 w 82"/>
                  <a:gd name="T51" fmla="*/ 1 h 99"/>
                  <a:gd name="T52" fmla="*/ 1 w 82"/>
                  <a:gd name="T53" fmla="*/ 1 h 99"/>
                  <a:gd name="T54" fmla="*/ 1 w 82"/>
                  <a:gd name="T55" fmla="*/ 1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99"/>
                  <a:gd name="T86" fmla="*/ 82 w 82"/>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99">
                    <a:moveTo>
                      <a:pt x="16" y="91"/>
                    </a:moveTo>
                    <a:lnTo>
                      <a:pt x="53" y="91"/>
                    </a:lnTo>
                    <a:lnTo>
                      <a:pt x="61" y="94"/>
                    </a:lnTo>
                    <a:lnTo>
                      <a:pt x="64" y="83"/>
                    </a:lnTo>
                    <a:lnTo>
                      <a:pt x="72" y="82"/>
                    </a:lnTo>
                    <a:lnTo>
                      <a:pt x="82" y="81"/>
                    </a:lnTo>
                    <a:lnTo>
                      <a:pt x="78" y="70"/>
                    </a:lnTo>
                    <a:lnTo>
                      <a:pt x="76" y="64"/>
                    </a:lnTo>
                    <a:lnTo>
                      <a:pt x="76" y="57"/>
                    </a:lnTo>
                    <a:lnTo>
                      <a:pt x="64" y="45"/>
                    </a:lnTo>
                    <a:lnTo>
                      <a:pt x="56" y="36"/>
                    </a:lnTo>
                    <a:lnTo>
                      <a:pt x="64" y="33"/>
                    </a:lnTo>
                    <a:lnTo>
                      <a:pt x="58" y="21"/>
                    </a:lnTo>
                    <a:lnTo>
                      <a:pt x="40" y="5"/>
                    </a:lnTo>
                    <a:lnTo>
                      <a:pt x="27" y="0"/>
                    </a:lnTo>
                    <a:lnTo>
                      <a:pt x="24" y="0"/>
                    </a:lnTo>
                    <a:lnTo>
                      <a:pt x="15" y="5"/>
                    </a:lnTo>
                    <a:lnTo>
                      <a:pt x="13" y="21"/>
                    </a:lnTo>
                    <a:lnTo>
                      <a:pt x="7" y="29"/>
                    </a:lnTo>
                    <a:lnTo>
                      <a:pt x="4" y="45"/>
                    </a:lnTo>
                    <a:lnTo>
                      <a:pt x="11" y="50"/>
                    </a:lnTo>
                    <a:lnTo>
                      <a:pt x="0" y="57"/>
                    </a:lnTo>
                    <a:lnTo>
                      <a:pt x="0" y="70"/>
                    </a:lnTo>
                    <a:lnTo>
                      <a:pt x="7" y="74"/>
                    </a:lnTo>
                    <a:lnTo>
                      <a:pt x="0" y="83"/>
                    </a:lnTo>
                    <a:lnTo>
                      <a:pt x="11" y="98"/>
                    </a:lnTo>
                    <a:lnTo>
                      <a:pt x="12" y="99"/>
                    </a:lnTo>
                    <a:lnTo>
                      <a:pt x="16" y="91"/>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3" name="Freeform 607">
                <a:extLst>
                  <a:ext uri="{FF2B5EF4-FFF2-40B4-BE49-F238E27FC236}">
                    <a16:creationId xmlns:a16="http://schemas.microsoft.com/office/drawing/2014/main" id="{CDF48273-D861-F246-A93C-5F3718E73CD9}"/>
                  </a:ext>
                </a:extLst>
              </p:cNvPr>
              <p:cNvSpPr>
                <a:spLocks/>
              </p:cNvSpPr>
              <p:nvPr/>
            </p:nvSpPr>
            <p:spPr bwMode="auto">
              <a:xfrm>
                <a:off x="939" y="2882"/>
                <a:ext cx="36" cy="44"/>
              </a:xfrm>
              <a:custGeom>
                <a:avLst/>
                <a:gdLst>
                  <a:gd name="T0" fmla="*/ 0 w 73"/>
                  <a:gd name="T1" fmla="*/ 0 h 87"/>
                  <a:gd name="T2" fmla="*/ 0 w 73"/>
                  <a:gd name="T3" fmla="*/ 1 h 87"/>
                  <a:gd name="T4" fmla="*/ 0 w 73"/>
                  <a:gd name="T5" fmla="*/ 1 h 87"/>
                  <a:gd name="T6" fmla="*/ 0 w 73"/>
                  <a:gd name="T7" fmla="*/ 1 h 87"/>
                  <a:gd name="T8" fmla="*/ 0 w 73"/>
                  <a:gd name="T9" fmla="*/ 1 h 87"/>
                  <a:gd name="T10" fmla="*/ 0 w 73"/>
                  <a:gd name="T11" fmla="*/ 1 h 87"/>
                  <a:gd name="T12" fmla="*/ 0 w 73"/>
                  <a:gd name="T13" fmla="*/ 1 h 87"/>
                  <a:gd name="T14" fmla="*/ 0 w 73"/>
                  <a:gd name="T15" fmla="*/ 1 h 87"/>
                  <a:gd name="T16" fmla="*/ 0 w 73"/>
                  <a:gd name="T17" fmla="*/ 1 h 87"/>
                  <a:gd name="T18" fmla="*/ 0 w 73"/>
                  <a:gd name="T19" fmla="*/ 1 h 87"/>
                  <a:gd name="T20" fmla="*/ 0 w 73"/>
                  <a:gd name="T21" fmla="*/ 1 h 87"/>
                  <a:gd name="T22" fmla="*/ 0 w 73"/>
                  <a:gd name="T23" fmla="*/ 1 h 87"/>
                  <a:gd name="T24" fmla="*/ 0 w 73"/>
                  <a:gd name="T25" fmla="*/ 1 h 87"/>
                  <a:gd name="T26" fmla="*/ 0 w 73"/>
                  <a:gd name="T27" fmla="*/ 1 h 87"/>
                  <a:gd name="T28" fmla="*/ 0 w 73"/>
                  <a:gd name="T29" fmla="*/ 1 h 87"/>
                  <a:gd name="T30" fmla="*/ 0 w 73"/>
                  <a:gd name="T31" fmla="*/ 1 h 87"/>
                  <a:gd name="T32" fmla="*/ 0 w 73"/>
                  <a:gd name="T33" fmla="*/ 1 h 87"/>
                  <a:gd name="T34" fmla="*/ 0 w 73"/>
                  <a:gd name="T35" fmla="*/ 1 h 87"/>
                  <a:gd name="T36" fmla="*/ 0 w 73"/>
                  <a:gd name="T37" fmla="*/ 1 h 87"/>
                  <a:gd name="T38" fmla="*/ 0 w 73"/>
                  <a:gd name="T39" fmla="*/ 1 h 87"/>
                  <a:gd name="T40" fmla="*/ 0 w 73"/>
                  <a:gd name="T41" fmla="*/ 1 h 87"/>
                  <a:gd name="T42" fmla="*/ 0 w 73"/>
                  <a:gd name="T43" fmla="*/ 1 h 87"/>
                  <a:gd name="T44" fmla="*/ 0 w 73"/>
                  <a:gd name="T45" fmla="*/ 1 h 87"/>
                  <a:gd name="T46" fmla="*/ 0 w 73"/>
                  <a:gd name="T47" fmla="*/ 1 h 87"/>
                  <a:gd name="T48" fmla="*/ 0 w 73"/>
                  <a:gd name="T49" fmla="*/ 1 h 87"/>
                  <a:gd name="T50" fmla="*/ 0 w 73"/>
                  <a:gd name="T51" fmla="*/ 1 h 87"/>
                  <a:gd name="T52" fmla="*/ 0 w 73"/>
                  <a:gd name="T53" fmla="*/ 1 h 87"/>
                  <a:gd name="T54" fmla="*/ 0 w 73"/>
                  <a:gd name="T55" fmla="*/ 1 h 87"/>
                  <a:gd name="T56" fmla="*/ 0 w 73"/>
                  <a:gd name="T57" fmla="*/ 1 h 87"/>
                  <a:gd name="T58" fmla="*/ 0 w 73"/>
                  <a:gd name="T59" fmla="*/ 1 h 87"/>
                  <a:gd name="T60" fmla="*/ 0 w 73"/>
                  <a:gd name="T61" fmla="*/ 1 h 87"/>
                  <a:gd name="T62" fmla="*/ 0 w 73"/>
                  <a:gd name="T63" fmla="*/ 1 h 87"/>
                  <a:gd name="T64" fmla="*/ 0 w 73"/>
                  <a:gd name="T65" fmla="*/ 1 h 87"/>
                  <a:gd name="T66" fmla="*/ 0 w 73"/>
                  <a:gd name="T67" fmla="*/ 1 h 87"/>
                  <a:gd name="T68" fmla="*/ 0 w 73"/>
                  <a:gd name="T69" fmla="*/ 1 h 87"/>
                  <a:gd name="T70" fmla="*/ 0 w 73"/>
                  <a:gd name="T71" fmla="*/ 1 h 87"/>
                  <a:gd name="T72" fmla="*/ 0 w 73"/>
                  <a:gd name="T73" fmla="*/ 1 h 87"/>
                  <a:gd name="T74" fmla="*/ 0 w 73"/>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7"/>
                  <a:gd name="T116" fmla="*/ 73 w 73"/>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7">
                    <a:moveTo>
                      <a:pt x="16" y="0"/>
                    </a:moveTo>
                    <a:lnTo>
                      <a:pt x="35" y="12"/>
                    </a:lnTo>
                    <a:lnTo>
                      <a:pt x="49" y="22"/>
                    </a:lnTo>
                    <a:lnTo>
                      <a:pt x="48" y="30"/>
                    </a:lnTo>
                    <a:lnTo>
                      <a:pt x="42" y="32"/>
                    </a:lnTo>
                    <a:lnTo>
                      <a:pt x="56" y="45"/>
                    </a:lnTo>
                    <a:lnTo>
                      <a:pt x="64" y="46"/>
                    </a:lnTo>
                    <a:lnTo>
                      <a:pt x="66" y="60"/>
                    </a:lnTo>
                    <a:lnTo>
                      <a:pt x="64" y="62"/>
                    </a:lnTo>
                    <a:lnTo>
                      <a:pt x="73" y="66"/>
                    </a:lnTo>
                    <a:lnTo>
                      <a:pt x="68" y="77"/>
                    </a:lnTo>
                    <a:lnTo>
                      <a:pt x="58" y="79"/>
                    </a:lnTo>
                    <a:lnTo>
                      <a:pt x="56" y="78"/>
                    </a:lnTo>
                    <a:lnTo>
                      <a:pt x="52" y="86"/>
                    </a:lnTo>
                    <a:lnTo>
                      <a:pt x="36" y="87"/>
                    </a:lnTo>
                    <a:lnTo>
                      <a:pt x="24" y="87"/>
                    </a:lnTo>
                    <a:lnTo>
                      <a:pt x="19" y="79"/>
                    </a:lnTo>
                    <a:lnTo>
                      <a:pt x="16" y="77"/>
                    </a:lnTo>
                    <a:lnTo>
                      <a:pt x="0" y="77"/>
                    </a:lnTo>
                    <a:lnTo>
                      <a:pt x="19" y="67"/>
                    </a:lnTo>
                    <a:lnTo>
                      <a:pt x="52" y="77"/>
                    </a:lnTo>
                    <a:lnTo>
                      <a:pt x="35" y="66"/>
                    </a:lnTo>
                    <a:lnTo>
                      <a:pt x="19" y="61"/>
                    </a:lnTo>
                    <a:lnTo>
                      <a:pt x="12" y="54"/>
                    </a:lnTo>
                    <a:lnTo>
                      <a:pt x="12" y="49"/>
                    </a:lnTo>
                    <a:lnTo>
                      <a:pt x="33" y="53"/>
                    </a:lnTo>
                    <a:lnTo>
                      <a:pt x="42" y="54"/>
                    </a:lnTo>
                    <a:lnTo>
                      <a:pt x="40" y="49"/>
                    </a:lnTo>
                    <a:lnTo>
                      <a:pt x="19" y="38"/>
                    </a:lnTo>
                    <a:lnTo>
                      <a:pt x="15" y="45"/>
                    </a:lnTo>
                    <a:lnTo>
                      <a:pt x="12" y="38"/>
                    </a:lnTo>
                    <a:lnTo>
                      <a:pt x="12" y="30"/>
                    </a:lnTo>
                    <a:lnTo>
                      <a:pt x="11" y="25"/>
                    </a:lnTo>
                    <a:lnTo>
                      <a:pt x="25" y="30"/>
                    </a:lnTo>
                    <a:lnTo>
                      <a:pt x="19" y="14"/>
                    </a:lnTo>
                    <a:lnTo>
                      <a:pt x="12" y="12"/>
                    </a:lnTo>
                    <a:lnTo>
                      <a:pt x="19" y="6"/>
                    </a:lnTo>
                    <a:lnTo>
                      <a:pt x="16" y="0"/>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4" name="Freeform 608">
                <a:extLst>
                  <a:ext uri="{FF2B5EF4-FFF2-40B4-BE49-F238E27FC236}">
                    <a16:creationId xmlns:a16="http://schemas.microsoft.com/office/drawing/2014/main" id="{42E2F356-B3C3-1C40-80DE-17417B3FEF4C}"/>
                  </a:ext>
                </a:extLst>
              </p:cNvPr>
              <p:cNvSpPr>
                <a:spLocks/>
              </p:cNvSpPr>
              <p:nvPr/>
            </p:nvSpPr>
            <p:spPr bwMode="auto">
              <a:xfrm>
                <a:off x="1028" y="2924"/>
                <a:ext cx="73" cy="60"/>
              </a:xfrm>
              <a:custGeom>
                <a:avLst/>
                <a:gdLst>
                  <a:gd name="T0" fmla="*/ 0 w 147"/>
                  <a:gd name="T1" fmla="*/ 0 h 121"/>
                  <a:gd name="T2" fmla="*/ 0 w 147"/>
                  <a:gd name="T3" fmla="*/ 0 h 121"/>
                  <a:gd name="T4" fmla="*/ 0 w 147"/>
                  <a:gd name="T5" fmla="*/ 0 h 121"/>
                  <a:gd name="T6" fmla="*/ 0 w 147"/>
                  <a:gd name="T7" fmla="*/ 0 h 121"/>
                  <a:gd name="T8" fmla="*/ 0 w 147"/>
                  <a:gd name="T9" fmla="*/ 0 h 121"/>
                  <a:gd name="T10" fmla="*/ 0 w 147"/>
                  <a:gd name="T11" fmla="*/ 0 h 121"/>
                  <a:gd name="T12" fmla="*/ 0 w 147"/>
                  <a:gd name="T13" fmla="*/ 0 h 121"/>
                  <a:gd name="T14" fmla="*/ 0 w 147"/>
                  <a:gd name="T15" fmla="*/ 0 h 121"/>
                  <a:gd name="T16" fmla="*/ 0 w 147"/>
                  <a:gd name="T17" fmla="*/ 0 h 121"/>
                  <a:gd name="T18" fmla="*/ 0 w 147"/>
                  <a:gd name="T19" fmla="*/ 0 h 121"/>
                  <a:gd name="T20" fmla="*/ 0 w 147"/>
                  <a:gd name="T21" fmla="*/ 0 h 121"/>
                  <a:gd name="T22" fmla="*/ 0 w 147"/>
                  <a:gd name="T23" fmla="*/ 0 h 121"/>
                  <a:gd name="T24" fmla="*/ 0 w 147"/>
                  <a:gd name="T25" fmla="*/ 0 h 121"/>
                  <a:gd name="T26" fmla="*/ 0 w 147"/>
                  <a:gd name="T27" fmla="*/ 0 h 121"/>
                  <a:gd name="T28" fmla="*/ 0 w 147"/>
                  <a:gd name="T29" fmla="*/ 0 h 121"/>
                  <a:gd name="T30" fmla="*/ 0 w 147"/>
                  <a:gd name="T31" fmla="*/ 0 h 121"/>
                  <a:gd name="T32" fmla="*/ 0 w 147"/>
                  <a:gd name="T33" fmla="*/ 0 h 121"/>
                  <a:gd name="T34" fmla="*/ 0 w 147"/>
                  <a:gd name="T35" fmla="*/ 0 h 121"/>
                  <a:gd name="T36" fmla="*/ 0 w 147"/>
                  <a:gd name="T37" fmla="*/ 0 h 121"/>
                  <a:gd name="T38" fmla="*/ 0 w 147"/>
                  <a:gd name="T39" fmla="*/ 0 h 121"/>
                  <a:gd name="T40" fmla="*/ 0 w 147"/>
                  <a:gd name="T41" fmla="*/ 0 h 121"/>
                  <a:gd name="T42" fmla="*/ 0 w 147"/>
                  <a:gd name="T43" fmla="*/ 0 h 121"/>
                  <a:gd name="T44" fmla="*/ 0 w 147"/>
                  <a:gd name="T45" fmla="*/ 0 h 121"/>
                  <a:gd name="T46" fmla="*/ 0 w 147"/>
                  <a:gd name="T47" fmla="*/ 0 h 121"/>
                  <a:gd name="T48" fmla="*/ 0 w 147"/>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121"/>
                  <a:gd name="T77" fmla="*/ 147 w 147"/>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121">
                    <a:moveTo>
                      <a:pt x="147" y="56"/>
                    </a:moveTo>
                    <a:lnTo>
                      <a:pt x="134" y="48"/>
                    </a:lnTo>
                    <a:lnTo>
                      <a:pt x="126" y="40"/>
                    </a:lnTo>
                    <a:lnTo>
                      <a:pt x="90" y="12"/>
                    </a:lnTo>
                    <a:lnTo>
                      <a:pt x="74" y="11"/>
                    </a:lnTo>
                    <a:lnTo>
                      <a:pt x="44" y="0"/>
                    </a:lnTo>
                    <a:lnTo>
                      <a:pt x="14" y="4"/>
                    </a:lnTo>
                    <a:lnTo>
                      <a:pt x="2" y="11"/>
                    </a:lnTo>
                    <a:lnTo>
                      <a:pt x="0" y="18"/>
                    </a:lnTo>
                    <a:lnTo>
                      <a:pt x="18" y="27"/>
                    </a:lnTo>
                    <a:lnTo>
                      <a:pt x="42" y="27"/>
                    </a:lnTo>
                    <a:lnTo>
                      <a:pt x="32" y="27"/>
                    </a:lnTo>
                    <a:lnTo>
                      <a:pt x="12" y="34"/>
                    </a:lnTo>
                    <a:lnTo>
                      <a:pt x="5" y="40"/>
                    </a:lnTo>
                    <a:lnTo>
                      <a:pt x="12" y="44"/>
                    </a:lnTo>
                    <a:lnTo>
                      <a:pt x="16" y="48"/>
                    </a:lnTo>
                    <a:lnTo>
                      <a:pt x="18" y="57"/>
                    </a:lnTo>
                    <a:lnTo>
                      <a:pt x="29" y="64"/>
                    </a:lnTo>
                    <a:lnTo>
                      <a:pt x="42" y="72"/>
                    </a:lnTo>
                    <a:lnTo>
                      <a:pt x="59" y="95"/>
                    </a:lnTo>
                    <a:lnTo>
                      <a:pt x="69" y="105"/>
                    </a:lnTo>
                    <a:lnTo>
                      <a:pt x="101" y="110"/>
                    </a:lnTo>
                    <a:lnTo>
                      <a:pt x="116" y="110"/>
                    </a:lnTo>
                    <a:lnTo>
                      <a:pt x="132" y="121"/>
                    </a:lnTo>
                    <a:lnTo>
                      <a:pt x="147" y="56"/>
                    </a:lnTo>
                    <a:close/>
                  </a:path>
                </a:pathLst>
              </a:custGeom>
              <a:solidFill>
                <a:srgbClr val="FFCF9B"/>
              </a:solidFill>
              <a:ln w="12700">
                <a:solidFill>
                  <a:srgbClr val="F0C599"/>
                </a:solidFill>
                <a:round/>
                <a:headEnd/>
                <a:tailEnd/>
              </a:ln>
            </p:spPr>
            <p:txBody>
              <a:bodyPr/>
              <a:lstStyle/>
              <a:p>
                <a:endParaRPr lang="en-US"/>
              </a:p>
            </p:txBody>
          </p:sp>
          <p:sp>
            <p:nvSpPr>
              <p:cNvPr id="73005" name="Freeform 609">
                <a:extLst>
                  <a:ext uri="{FF2B5EF4-FFF2-40B4-BE49-F238E27FC236}">
                    <a16:creationId xmlns:a16="http://schemas.microsoft.com/office/drawing/2014/main" id="{FC3406B3-A8A3-0C49-B455-C89ADF244B5B}"/>
                  </a:ext>
                </a:extLst>
              </p:cNvPr>
              <p:cNvSpPr>
                <a:spLocks/>
              </p:cNvSpPr>
              <p:nvPr/>
            </p:nvSpPr>
            <p:spPr bwMode="auto">
              <a:xfrm>
                <a:off x="1050" y="2924"/>
                <a:ext cx="46" cy="32"/>
              </a:xfrm>
              <a:custGeom>
                <a:avLst/>
                <a:gdLst>
                  <a:gd name="T0" fmla="*/ 1 w 92"/>
                  <a:gd name="T1" fmla="*/ 1 h 64"/>
                  <a:gd name="T2" fmla="*/ 1 w 92"/>
                  <a:gd name="T3" fmla="*/ 1 h 64"/>
                  <a:gd name="T4" fmla="*/ 1 w 92"/>
                  <a:gd name="T5" fmla="*/ 1 h 64"/>
                  <a:gd name="T6" fmla="*/ 1 w 92"/>
                  <a:gd name="T7" fmla="*/ 0 h 64"/>
                  <a:gd name="T8" fmla="*/ 0 w 92"/>
                  <a:gd name="T9" fmla="*/ 1 h 64"/>
                  <a:gd name="T10" fmla="*/ 0 w 92"/>
                  <a:gd name="T11" fmla="*/ 1 h 64"/>
                  <a:gd name="T12" fmla="*/ 1 w 92"/>
                  <a:gd name="T13" fmla="*/ 1 h 64"/>
                  <a:gd name="T14" fmla="*/ 1 w 92"/>
                  <a:gd name="T15" fmla="*/ 1 h 64"/>
                  <a:gd name="T16" fmla="*/ 1 w 92"/>
                  <a:gd name="T17" fmla="*/ 1 h 64"/>
                  <a:gd name="T18" fmla="*/ 1 w 92"/>
                  <a:gd name="T19" fmla="*/ 1 h 64"/>
                  <a:gd name="T20" fmla="*/ 1 w 92"/>
                  <a:gd name="T21" fmla="*/ 1 h 64"/>
                  <a:gd name="T22" fmla="*/ 1 w 92"/>
                  <a:gd name="T23" fmla="*/ 1 h 64"/>
                  <a:gd name="T24" fmla="*/ 1 w 92"/>
                  <a:gd name="T25" fmla="*/ 1 h 64"/>
                  <a:gd name="T26" fmla="*/ 1 w 92"/>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64"/>
                  <a:gd name="T44" fmla="*/ 92 w 92"/>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64">
                    <a:moveTo>
                      <a:pt x="90" y="41"/>
                    </a:moveTo>
                    <a:lnTo>
                      <a:pt x="50" y="16"/>
                    </a:lnTo>
                    <a:lnTo>
                      <a:pt x="37" y="11"/>
                    </a:lnTo>
                    <a:lnTo>
                      <a:pt x="2" y="0"/>
                    </a:lnTo>
                    <a:lnTo>
                      <a:pt x="0" y="8"/>
                    </a:lnTo>
                    <a:lnTo>
                      <a:pt x="0" y="11"/>
                    </a:lnTo>
                    <a:lnTo>
                      <a:pt x="26" y="18"/>
                    </a:lnTo>
                    <a:lnTo>
                      <a:pt x="39" y="16"/>
                    </a:lnTo>
                    <a:lnTo>
                      <a:pt x="47" y="24"/>
                    </a:lnTo>
                    <a:lnTo>
                      <a:pt x="61" y="39"/>
                    </a:lnTo>
                    <a:lnTo>
                      <a:pt x="71" y="48"/>
                    </a:lnTo>
                    <a:lnTo>
                      <a:pt x="87" y="51"/>
                    </a:lnTo>
                    <a:lnTo>
                      <a:pt x="92" y="64"/>
                    </a:lnTo>
                    <a:lnTo>
                      <a:pt x="90" y="41"/>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6" name="Freeform 610">
                <a:extLst>
                  <a:ext uri="{FF2B5EF4-FFF2-40B4-BE49-F238E27FC236}">
                    <a16:creationId xmlns:a16="http://schemas.microsoft.com/office/drawing/2014/main" id="{E7791556-9CE5-4146-88CC-A06262FCDAFF}"/>
                  </a:ext>
                </a:extLst>
              </p:cNvPr>
              <p:cNvSpPr>
                <a:spLocks/>
              </p:cNvSpPr>
              <p:nvPr/>
            </p:nvSpPr>
            <p:spPr bwMode="auto">
              <a:xfrm>
                <a:off x="1057" y="2940"/>
                <a:ext cx="9" cy="4"/>
              </a:xfrm>
              <a:custGeom>
                <a:avLst/>
                <a:gdLst>
                  <a:gd name="T0" fmla="*/ 0 w 19"/>
                  <a:gd name="T1" fmla="*/ 0 h 7"/>
                  <a:gd name="T2" fmla="*/ 0 w 19"/>
                  <a:gd name="T3" fmla="*/ 0 h 7"/>
                  <a:gd name="T4" fmla="*/ 0 w 19"/>
                  <a:gd name="T5" fmla="*/ 1 h 7"/>
                  <a:gd name="T6" fmla="*/ 0 w 19"/>
                  <a:gd name="T7" fmla="*/ 1 h 7"/>
                  <a:gd name="T8" fmla="*/ 0 w 19"/>
                  <a:gd name="T9" fmla="*/ 1 h 7"/>
                  <a:gd name="T10" fmla="*/ 0 w 19"/>
                  <a:gd name="T11" fmla="*/ 1 h 7"/>
                  <a:gd name="T12" fmla="*/ 0 w 19"/>
                  <a:gd name="T13" fmla="*/ 0 h 7"/>
                  <a:gd name="T14" fmla="*/ 0 60000 65536"/>
                  <a:gd name="T15" fmla="*/ 0 60000 65536"/>
                  <a:gd name="T16" fmla="*/ 0 60000 65536"/>
                  <a:gd name="T17" fmla="*/ 0 60000 65536"/>
                  <a:gd name="T18" fmla="*/ 0 60000 65536"/>
                  <a:gd name="T19" fmla="*/ 0 60000 65536"/>
                  <a:gd name="T20" fmla="*/ 0 60000 65536"/>
                  <a:gd name="T21" fmla="*/ 0 w 19"/>
                  <a:gd name="T22" fmla="*/ 0 h 7"/>
                  <a:gd name="T23" fmla="*/ 19 w 1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7">
                    <a:moveTo>
                      <a:pt x="12" y="0"/>
                    </a:moveTo>
                    <a:lnTo>
                      <a:pt x="9" y="0"/>
                    </a:lnTo>
                    <a:lnTo>
                      <a:pt x="8" y="5"/>
                    </a:lnTo>
                    <a:lnTo>
                      <a:pt x="0" y="6"/>
                    </a:lnTo>
                    <a:lnTo>
                      <a:pt x="11" y="7"/>
                    </a:lnTo>
                    <a:lnTo>
                      <a:pt x="19" y="5"/>
                    </a:lnTo>
                    <a:lnTo>
                      <a:pt x="12" y="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7" name="Freeform 611">
                <a:extLst>
                  <a:ext uri="{FF2B5EF4-FFF2-40B4-BE49-F238E27FC236}">
                    <a16:creationId xmlns:a16="http://schemas.microsoft.com/office/drawing/2014/main" id="{5268936F-20EF-3F4B-B0A5-F5665E14B245}"/>
                  </a:ext>
                </a:extLst>
              </p:cNvPr>
              <p:cNvSpPr>
                <a:spLocks/>
              </p:cNvSpPr>
              <p:nvPr/>
            </p:nvSpPr>
            <p:spPr bwMode="auto">
              <a:xfrm>
                <a:off x="1038" y="2952"/>
                <a:ext cx="35" cy="25"/>
              </a:xfrm>
              <a:custGeom>
                <a:avLst/>
                <a:gdLst>
                  <a:gd name="T0" fmla="*/ 1 w 70"/>
                  <a:gd name="T1" fmla="*/ 1 h 49"/>
                  <a:gd name="T2" fmla="*/ 1 w 70"/>
                  <a:gd name="T3" fmla="*/ 1 h 49"/>
                  <a:gd name="T4" fmla="*/ 1 w 70"/>
                  <a:gd name="T5" fmla="*/ 1 h 49"/>
                  <a:gd name="T6" fmla="*/ 1 w 70"/>
                  <a:gd name="T7" fmla="*/ 1 h 49"/>
                  <a:gd name="T8" fmla="*/ 1 w 70"/>
                  <a:gd name="T9" fmla="*/ 1 h 49"/>
                  <a:gd name="T10" fmla="*/ 1 w 70"/>
                  <a:gd name="T11" fmla="*/ 1 h 49"/>
                  <a:gd name="T12" fmla="*/ 1 w 70"/>
                  <a:gd name="T13" fmla="*/ 1 h 49"/>
                  <a:gd name="T14" fmla="*/ 0 w 70"/>
                  <a:gd name="T15" fmla="*/ 0 h 49"/>
                  <a:gd name="T16" fmla="*/ 1 w 70"/>
                  <a:gd name="T17" fmla="*/ 1 h 49"/>
                  <a:gd name="T18" fmla="*/ 1 w 70"/>
                  <a:gd name="T19" fmla="*/ 1 h 49"/>
                  <a:gd name="T20" fmla="*/ 1 w 70"/>
                  <a:gd name="T21" fmla="*/ 1 h 49"/>
                  <a:gd name="T22" fmla="*/ 1 w 70"/>
                  <a:gd name="T23" fmla="*/ 1 h 49"/>
                  <a:gd name="T24" fmla="*/ 1 w 70"/>
                  <a:gd name="T25" fmla="*/ 1 h 49"/>
                  <a:gd name="T26" fmla="*/ 1 w 70"/>
                  <a:gd name="T27" fmla="*/ 1 h 49"/>
                  <a:gd name="T28" fmla="*/ 1 w 70"/>
                  <a:gd name="T29" fmla="*/ 1 h 49"/>
                  <a:gd name="T30" fmla="*/ 1 w 70"/>
                  <a:gd name="T31" fmla="*/ 1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9"/>
                  <a:gd name="T50" fmla="*/ 70 w 70"/>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9">
                    <a:moveTo>
                      <a:pt x="70" y="49"/>
                    </a:moveTo>
                    <a:lnTo>
                      <a:pt x="46" y="43"/>
                    </a:lnTo>
                    <a:lnTo>
                      <a:pt x="33" y="30"/>
                    </a:lnTo>
                    <a:lnTo>
                      <a:pt x="33" y="23"/>
                    </a:lnTo>
                    <a:lnTo>
                      <a:pt x="33" y="15"/>
                    </a:lnTo>
                    <a:lnTo>
                      <a:pt x="22" y="15"/>
                    </a:lnTo>
                    <a:lnTo>
                      <a:pt x="12" y="11"/>
                    </a:lnTo>
                    <a:lnTo>
                      <a:pt x="0" y="0"/>
                    </a:lnTo>
                    <a:lnTo>
                      <a:pt x="20" y="7"/>
                    </a:lnTo>
                    <a:lnTo>
                      <a:pt x="33" y="7"/>
                    </a:lnTo>
                    <a:lnTo>
                      <a:pt x="46" y="11"/>
                    </a:lnTo>
                    <a:lnTo>
                      <a:pt x="49" y="18"/>
                    </a:lnTo>
                    <a:lnTo>
                      <a:pt x="39" y="26"/>
                    </a:lnTo>
                    <a:lnTo>
                      <a:pt x="49" y="38"/>
                    </a:lnTo>
                    <a:lnTo>
                      <a:pt x="65" y="49"/>
                    </a:lnTo>
                    <a:lnTo>
                      <a:pt x="70" y="49"/>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8" name="Freeform 612">
                <a:extLst>
                  <a:ext uri="{FF2B5EF4-FFF2-40B4-BE49-F238E27FC236}">
                    <a16:creationId xmlns:a16="http://schemas.microsoft.com/office/drawing/2014/main" id="{1008A18C-D424-FB4F-9BE4-C4FC93012BD1}"/>
                  </a:ext>
                </a:extLst>
              </p:cNvPr>
              <p:cNvSpPr>
                <a:spLocks/>
              </p:cNvSpPr>
              <p:nvPr/>
            </p:nvSpPr>
            <p:spPr bwMode="auto">
              <a:xfrm>
                <a:off x="1032" y="2943"/>
                <a:ext cx="34" cy="9"/>
              </a:xfrm>
              <a:custGeom>
                <a:avLst/>
                <a:gdLst>
                  <a:gd name="T0" fmla="*/ 0 w 69"/>
                  <a:gd name="T1" fmla="*/ 1 h 17"/>
                  <a:gd name="T2" fmla="*/ 0 w 69"/>
                  <a:gd name="T3" fmla="*/ 1 h 17"/>
                  <a:gd name="T4" fmla="*/ 0 w 69"/>
                  <a:gd name="T5" fmla="*/ 0 h 17"/>
                  <a:gd name="T6" fmla="*/ 0 w 69"/>
                  <a:gd name="T7" fmla="*/ 1 h 17"/>
                  <a:gd name="T8" fmla="*/ 0 w 69"/>
                  <a:gd name="T9" fmla="*/ 1 h 17"/>
                  <a:gd name="T10" fmla="*/ 0 w 69"/>
                  <a:gd name="T11" fmla="*/ 1 h 17"/>
                  <a:gd name="T12" fmla="*/ 0 w 69"/>
                  <a:gd name="T13" fmla="*/ 1 h 17"/>
                  <a:gd name="T14" fmla="*/ 0 w 69"/>
                  <a:gd name="T15" fmla="*/ 1 h 17"/>
                  <a:gd name="T16" fmla="*/ 0 w 69"/>
                  <a:gd name="T17" fmla="*/ 1 h 17"/>
                  <a:gd name="T18" fmla="*/ 0 w 6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7"/>
                  <a:gd name="T32" fmla="*/ 69 w 6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7">
                    <a:moveTo>
                      <a:pt x="0" y="2"/>
                    </a:moveTo>
                    <a:lnTo>
                      <a:pt x="13" y="1"/>
                    </a:lnTo>
                    <a:lnTo>
                      <a:pt x="18" y="0"/>
                    </a:lnTo>
                    <a:lnTo>
                      <a:pt x="21" y="1"/>
                    </a:lnTo>
                    <a:lnTo>
                      <a:pt x="45" y="1"/>
                    </a:lnTo>
                    <a:lnTo>
                      <a:pt x="69" y="17"/>
                    </a:lnTo>
                    <a:lnTo>
                      <a:pt x="58" y="17"/>
                    </a:lnTo>
                    <a:lnTo>
                      <a:pt x="45" y="9"/>
                    </a:lnTo>
                    <a:lnTo>
                      <a:pt x="10" y="9"/>
                    </a:lnTo>
                    <a:lnTo>
                      <a:pt x="0" y="2"/>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09" name="Freeform 613">
                <a:extLst>
                  <a:ext uri="{FF2B5EF4-FFF2-40B4-BE49-F238E27FC236}">
                    <a16:creationId xmlns:a16="http://schemas.microsoft.com/office/drawing/2014/main" id="{6D635E9B-AA96-0B4D-BC02-6EFD0F5CA61E}"/>
                  </a:ext>
                </a:extLst>
              </p:cNvPr>
              <p:cNvSpPr>
                <a:spLocks/>
              </p:cNvSpPr>
              <p:nvPr/>
            </p:nvSpPr>
            <p:spPr bwMode="auto">
              <a:xfrm>
                <a:off x="1028" y="2930"/>
                <a:ext cx="33" cy="10"/>
              </a:xfrm>
              <a:custGeom>
                <a:avLst/>
                <a:gdLst>
                  <a:gd name="T0" fmla="*/ 0 w 66"/>
                  <a:gd name="T1" fmla="*/ 1 h 20"/>
                  <a:gd name="T2" fmla="*/ 1 w 66"/>
                  <a:gd name="T3" fmla="*/ 1 h 20"/>
                  <a:gd name="T4" fmla="*/ 1 w 66"/>
                  <a:gd name="T5" fmla="*/ 0 h 20"/>
                  <a:gd name="T6" fmla="*/ 1 w 66"/>
                  <a:gd name="T7" fmla="*/ 1 h 20"/>
                  <a:gd name="T8" fmla="*/ 1 w 66"/>
                  <a:gd name="T9" fmla="*/ 1 h 20"/>
                  <a:gd name="T10" fmla="*/ 1 w 66"/>
                  <a:gd name="T11" fmla="*/ 1 h 20"/>
                  <a:gd name="T12" fmla="*/ 1 w 66"/>
                  <a:gd name="T13" fmla="*/ 1 h 20"/>
                  <a:gd name="T14" fmla="*/ 1 w 66"/>
                  <a:gd name="T15" fmla="*/ 1 h 20"/>
                  <a:gd name="T16" fmla="*/ 1 w 66"/>
                  <a:gd name="T17" fmla="*/ 1 h 20"/>
                  <a:gd name="T18" fmla="*/ 1 w 66"/>
                  <a:gd name="T19" fmla="*/ 1 h 20"/>
                  <a:gd name="T20" fmla="*/ 1 w 66"/>
                  <a:gd name="T21" fmla="*/ 1 h 20"/>
                  <a:gd name="T22" fmla="*/ 0 w 6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20"/>
                  <a:gd name="T38" fmla="*/ 66 w 6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20">
                    <a:moveTo>
                      <a:pt x="0" y="4"/>
                    </a:moveTo>
                    <a:lnTo>
                      <a:pt x="16" y="6"/>
                    </a:lnTo>
                    <a:lnTo>
                      <a:pt x="26" y="0"/>
                    </a:lnTo>
                    <a:lnTo>
                      <a:pt x="32" y="6"/>
                    </a:lnTo>
                    <a:lnTo>
                      <a:pt x="42" y="6"/>
                    </a:lnTo>
                    <a:lnTo>
                      <a:pt x="46" y="4"/>
                    </a:lnTo>
                    <a:lnTo>
                      <a:pt x="66" y="15"/>
                    </a:lnTo>
                    <a:lnTo>
                      <a:pt x="53" y="20"/>
                    </a:lnTo>
                    <a:lnTo>
                      <a:pt x="34" y="15"/>
                    </a:lnTo>
                    <a:lnTo>
                      <a:pt x="21" y="15"/>
                    </a:lnTo>
                    <a:lnTo>
                      <a:pt x="6" y="15"/>
                    </a:lnTo>
                    <a:lnTo>
                      <a:pt x="0" y="4"/>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10" name="Freeform 614">
                <a:extLst>
                  <a:ext uri="{FF2B5EF4-FFF2-40B4-BE49-F238E27FC236}">
                    <a16:creationId xmlns:a16="http://schemas.microsoft.com/office/drawing/2014/main" id="{EDCC8548-B617-2046-9336-01395E88C4ED}"/>
                  </a:ext>
                </a:extLst>
              </p:cNvPr>
              <p:cNvSpPr>
                <a:spLocks/>
              </p:cNvSpPr>
              <p:nvPr/>
            </p:nvSpPr>
            <p:spPr bwMode="auto">
              <a:xfrm>
                <a:off x="1080" y="2944"/>
                <a:ext cx="22" cy="59"/>
              </a:xfrm>
              <a:custGeom>
                <a:avLst/>
                <a:gdLst>
                  <a:gd name="T0" fmla="*/ 1 w 43"/>
                  <a:gd name="T1" fmla="*/ 1 h 118"/>
                  <a:gd name="T2" fmla="*/ 1 w 43"/>
                  <a:gd name="T3" fmla="*/ 1 h 118"/>
                  <a:gd name="T4" fmla="*/ 1 w 43"/>
                  <a:gd name="T5" fmla="*/ 1 h 118"/>
                  <a:gd name="T6" fmla="*/ 1 w 43"/>
                  <a:gd name="T7" fmla="*/ 1 h 118"/>
                  <a:gd name="T8" fmla="*/ 1 w 43"/>
                  <a:gd name="T9" fmla="*/ 1 h 118"/>
                  <a:gd name="T10" fmla="*/ 0 w 43"/>
                  <a:gd name="T11" fmla="*/ 1 h 118"/>
                  <a:gd name="T12" fmla="*/ 1 w 43"/>
                  <a:gd name="T13" fmla="*/ 1 h 118"/>
                  <a:gd name="T14" fmla="*/ 1 w 43"/>
                  <a:gd name="T15" fmla="*/ 1 h 118"/>
                  <a:gd name="T16" fmla="*/ 1 w 43"/>
                  <a:gd name="T17" fmla="*/ 0 h 118"/>
                  <a:gd name="T18" fmla="*/ 1 w 43"/>
                  <a:gd name="T19" fmla="*/ 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18"/>
                  <a:gd name="T32" fmla="*/ 43 w 43"/>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18">
                    <a:moveTo>
                      <a:pt x="43" y="8"/>
                    </a:moveTo>
                    <a:lnTo>
                      <a:pt x="42" y="36"/>
                    </a:lnTo>
                    <a:lnTo>
                      <a:pt x="27" y="110"/>
                    </a:lnTo>
                    <a:lnTo>
                      <a:pt x="21" y="118"/>
                    </a:lnTo>
                    <a:lnTo>
                      <a:pt x="15" y="112"/>
                    </a:lnTo>
                    <a:lnTo>
                      <a:pt x="0" y="97"/>
                    </a:lnTo>
                    <a:lnTo>
                      <a:pt x="2" y="97"/>
                    </a:lnTo>
                    <a:lnTo>
                      <a:pt x="13" y="73"/>
                    </a:lnTo>
                    <a:lnTo>
                      <a:pt x="27" y="0"/>
                    </a:lnTo>
                    <a:lnTo>
                      <a:pt x="4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816" name="Rectangle 616">
              <a:extLst>
                <a:ext uri="{FF2B5EF4-FFF2-40B4-BE49-F238E27FC236}">
                  <a16:creationId xmlns:a16="http://schemas.microsoft.com/office/drawing/2014/main" id="{89AFD3B2-6ADD-9142-AFD0-89297288C1C9}"/>
                </a:ext>
              </a:extLst>
            </p:cNvPr>
            <p:cNvSpPr>
              <a:spLocks noChangeArrowheads="1"/>
            </p:cNvSpPr>
            <p:nvPr/>
          </p:nvSpPr>
          <p:spPr bwMode="auto">
            <a:xfrm>
              <a:off x="2223" y="2076"/>
              <a:ext cx="561" cy="228"/>
            </a:xfrm>
            <a:prstGeom prst="rect">
              <a:avLst/>
            </a:prstGeom>
            <a:solidFill>
              <a:srgbClr val="FF956B"/>
            </a:solidFill>
            <a:ln w="12700">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200"/>
                <a:t>Controller</a:t>
              </a:r>
            </a:p>
          </p:txBody>
        </p:sp>
        <p:sp>
          <p:nvSpPr>
            <p:cNvPr id="72817" name="Rectangle 624">
              <a:extLst>
                <a:ext uri="{FF2B5EF4-FFF2-40B4-BE49-F238E27FC236}">
                  <a16:creationId xmlns:a16="http://schemas.microsoft.com/office/drawing/2014/main" id="{CA32EBF4-5584-CB40-97B7-B6442A05E537}"/>
                </a:ext>
              </a:extLst>
            </p:cNvPr>
            <p:cNvSpPr>
              <a:spLocks noChangeArrowheads="1"/>
            </p:cNvSpPr>
            <p:nvPr/>
          </p:nvSpPr>
          <p:spPr bwMode="auto">
            <a:xfrm>
              <a:off x="4081" y="2100"/>
              <a:ext cx="527" cy="181"/>
            </a:xfrm>
            <a:prstGeom prst="rect">
              <a:avLst/>
            </a:prstGeom>
            <a:solidFill>
              <a:srgbClr val="BA76F7"/>
            </a:solidFill>
            <a:ln w="12700">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t>Sensor</a:t>
              </a:r>
            </a:p>
          </p:txBody>
        </p:sp>
        <p:grpSp>
          <p:nvGrpSpPr>
            <p:cNvPr id="72818" name="Group 626">
              <a:extLst>
                <a:ext uri="{FF2B5EF4-FFF2-40B4-BE49-F238E27FC236}">
                  <a16:creationId xmlns:a16="http://schemas.microsoft.com/office/drawing/2014/main" id="{F88B8C2A-0B79-5248-A5F1-4A590DC233F8}"/>
                </a:ext>
              </a:extLst>
            </p:cNvPr>
            <p:cNvGrpSpPr>
              <a:grpSpLocks/>
            </p:cNvGrpSpPr>
            <p:nvPr/>
          </p:nvGrpSpPr>
          <p:grpSpPr bwMode="auto">
            <a:xfrm>
              <a:off x="3150" y="1985"/>
              <a:ext cx="286" cy="437"/>
              <a:chOff x="3137" y="2526"/>
              <a:chExt cx="412" cy="631"/>
            </a:xfrm>
          </p:grpSpPr>
          <p:sp>
            <p:nvSpPr>
              <p:cNvPr id="72849" name="Rectangle 627">
                <a:extLst>
                  <a:ext uri="{FF2B5EF4-FFF2-40B4-BE49-F238E27FC236}">
                    <a16:creationId xmlns:a16="http://schemas.microsoft.com/office/drawing/2014/main" id="{0D842421-9C88-8149-AEFC-B848B1B9516F}"/>
                  </a:ext>
                </a:extLst>
              </p:cNvPr>
              <p:cNvSpPr>
                <a:spLocks noChangeArrowheads="1"/>
              </p:cNvSpPr>
              <p:nvPr/>
            </p:nvSpPr>
            <p:spPr bwMode="auto">
              <a:xfrm>
                <a:off x="3137" y="2526"/>
                <a:ext cx="412" cy="603"/>
              </a:xfrm>
              <a:prstGeom prst="rect">
                <a:avLst/>
              </a:prstGeom>
              <a:solidFill>
                <a:srgbClr val="C0C0C0"/>
              </a:solidFill>
              <a:ln w="1588">
                <a:solidFill>
                  <a:srgbClr val="A0A0A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50" name="Rectangle 628">
                <a:extLst>
                  <a:ext uri="{FF2B5EF4-FFF2-40B4-BE49-F238E27FC236}">
                    <a16:creationId xmlns:a16="http://schemas.microsoft.com/office/drawing/2014/main" id="{74200BCA-72F2-094B-92A6-60140C23E86D}"/>
                  </a:ext>
                </a:extLst>
              </p:cNvPr>
              <p:cNvSpPr>
                <a:spLocks noChangeArrowheads="1"/>
              </p:cNvSpPr>
              <p:nvPr/>
            </p:nvSpPr>
            <p:spPr bwMode="auto">
              <a:xfrm>
                <a:off x="3147" y="3129"/>
                <a:ext cx="397" cy="28"/>
              </a:xfrm>
              <a:prstGeom prst="rect">
                <a:avLst/>
              </a:prstGeom>
              <a:solidFill>
                <a:srgbClr val="000000"/>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51" name="Line 629">
                <a:extLst>
                  <a:ext uri="{FF2B5EF4-FFF2-40B4-BE49-F238E27FC236}">
                    <a16:creationId xmlns:a16="http://schemas.microsoft.com/office/drawing/2014/main" id="{6EB641AC-1E8F-3444-9373-C9763639C79F}"/>
                  </a:ext>
                </a:extLst>
              </p:cNvPr>
              <p:cNvSpPr>
                <a:spLocks noChangeShapeType="1"/>
              </p:cNvSpPr>
              <p:nvPr/>
            </p:nvSpPr>
            <p:spPr bwMode="auto">
              <a:xfrm>
                <a:off x="3159" y="2526"/>
                <a:ext cx="1" cy="603"/>
              </a:xfrm>
              <a:prstGeom prst="line">
                <a:avLst/>
              </a:prstGeom>
              <a:noFill/>
              <a:ln w="1588">
                <a:solidFill>
                  <a:srgbClr val="3232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52" name="Freeform 630">
                <a:extLst>
                  <a:ext uri="{FF2B5EF4-FFF2-40B4-BE49-F238E27FC236}">
                    <a16:creationId xmlns:a16="http://schemas.microsoft.com/office/drawing/2014/main" id="{B73B06BF-628E-A746-81DD-93598BFB6BDA}"/>
                  </a:ext>
                </a:extLst>
              </p:cNvPr>
              <p:cNvSpPr>
                <a:spLocks/>
              </p:cNvSpPr>
              <p:nvPr/>
            </p:nvSpPr>
            <p:spPr bwMode="auto">
              <a:xfrm>
                <a:off x="3163" y="2531"/>
                <a:ext cx="362" cy="596"/>
              </a:xfrm>
              <a:custGeom>
                <a:avLst/>
                <a:gdLst>
                  <a:gd name="T0" fmla="*/ 0 w 723"/>
                  <a:gd name="T1" fmla="*/ 1 h 1191"/>
                  <a:gd name="T2" fmla="*/ 0 w 723"/>
                  <a:gd name="T3" fmla="*/ 0 h 1191"/>
                  <a:gd name="T4" fmla="*/ 1 w 723"/>
                  <a:gd name="T5" fmla="*/ 0 h 1191"/>
                  <a:gd name="T6" fmla="*/ 0 60000 65536"/>
                  <a:gd name="T7" fmla="*/ 0 60000 65536"/>
                  <a:gd name="T8" fmla="*/ 0 60000 65536"/>
                  <a:gd name="T9" fmla="*/ 0 w 723"/>
                  <a:gd name="T10" fmla="*/ 0 h 1191"/>
                  <a:gd name="T11" fmla="*/ 723 w 723"/>
                  <a:gd name="T12" fmla="*/ 1191 h 1191"/>
                </a:gdLst>
                <a:ahLst/>
                <a:cxnLst>
                  <a:cxn ang="T6">
                    <a:pos x="T0" y="T1"/>
                  </a:cxn>
                  <a:cxn ang="T7">
                    <a:pos x="T2" y="T3"/>
                  </a:cxn>
                  <a:cxn ang="T8">
                    <a:pos x="T4" y="T5"/>
                  </a:cxn>
                </a:cxnLst>
                <a:rect l="T9" t="T10" r="T11" b="T12"/>
                <a:pathLst>
                  <a:path w="723" h="1191">
                    <a:moveTo>
                      <a:pt x="0" y="1191"/>
                    </a:moveTo>
                    <a:lnTo>
                      <a:pt x="0" y="0"/>
                    </a:lnTo>
                    <a:lnTo>
                      <a:pt x="723" y="0"/>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53" name="Freeform 631">
                <a:extLst>
                  <a:ext uri="{FF2B5EF4-FFF2-40B4-BE49-F238E27FC236}">
                    <a16:creationId xmlns:a16="http://schemas.microsoft.com/office/drawing/2014/main" id="{527EBE8A-DB7B-8647-98A2-BDA940150B1A}"/>
                  </a:ext>
                </a:extLst>
              </p:cNvPr>
              <p:cNvSpPr>
                <a:spLocks/>
              </p:cNvSpPr>
              <p:nvPr/>
            </p:nvSpPr>
            <p:spPr bwMode="auto">
              <a:xfrm>
                <a:off x="3140" y="2530"/>
                <a:ext cx="16" cy="595"/>
              </a:xfrm>
              <a:custGeom>
                <a:avLst/>
                <a:gdLst>
                  <a:gd name="T0" fmla="*/ 0 w 32"/>
                  <a:gd name="T1" fmla="*/ 0 h 1191"/>
                  <a:gd name="T2" fmla="*/ 0 w 32"/>
                  <a:gd name="T3" fmla="*/ 0 h 1191"/>
                  <a:gd name="T4" fmla="*/ 1 w 32"/>
                  <a:gd name="T5" fmla="*/ 0 h 1191"/>
                  <a:gd name="T6" fmla="*/ 0 60000 65536"/>
                  <a:gd name="T7" fmla="*/ 0 60000 65536"/>
                  <a:gd name="T8" fmla="*/ 0 60000 65536"/>
                  <a:gd name="T9" fmla="*/ 0 w 32"/>
                  <a:gd name="T10" fmla="*/ 0 h 1191"/>
                  <a:gd name="T11" fmla="*/ 32 w 32"/>
                  <a:gd name="T12" fmla="*/ 1191 h 1191"/>
                </a:gdLst>
                <a:ahLst/>
                <a:cxnLst>
                  <a:cxn ang="T6">
                    <a:pos x="T0" y="T1"/>
                  </a:cxn>
                  <a:cxn ang="T7">
                    <a:pos x="T2" y="T3"/>
                  </a:cxn>
                  <a:cxn ang="T8">
                    <a:pos x="T4" y="T5"/>
                  </a:cxn>
                </a:cxnLst>
                <a:rect l="T9" t="T10" r="T11" b="T12"/>
                <a:pathLst>
                  <a:path w="32" h="1191">
                    <a:moveTo>
                      <a:pt x="0" y="1191"/>
                    </a:moveTo>
                    <a:lnTo>
                      <a:pt x="0" y="0"/>
                    </a:lnTo>
                    <a:lnTo>
                      <a:pt x="32" y="0"/>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54" name="Freeform 632">
                <a:extLst>
                  <a:ext uri="{FF2B5EF4-FFF2-40B4-BE49-F238E27FC236}">
                    <a16:creationId xmlns:a16="http://schemas.microsoft.com/office/drawing/2014/main" id="{3A59F001-1B1F-0148-80DF-1F0E4610F85C}"/>
                  </a:ext>
                </a:extLst>
              </p:cNvPr>
              <p:cNvSpPr>
                <a:spLocks/>
              </p:cNvSpPr>
              <p:nvPr/>
            </p:nvSpPr>
            <p:spPr bwMode="auto">
              <a:xfrm>
                <a:off x="3528" y="2530"/>
                <a:ext cx="18" cy="595"/>
              </a:xfrm>
              <a:custGeom>
                <a:avLst/>
                <a:gdLst>
                  <a:gd name="T0" fmla="*/ 0 w 36"/>
                  <a:gd name="T1" fmla="*/ 0 h 1191"/>
                  <a:gd name="T2" fmla="*/ 1 w 36"/>
                  <a:gd name="T3" fmla="*/ 0 h 1191"/>
                  <a:gd name="T4" fmla="*/ 1 w 36"/>
                  <a:gd name="T5" fmla="*/ 0 h 1191"/>
                  <a:gd name="T6" fmla="*/ 0 60000 65536"/>
                  <a:gd name="T7" fmla="*/ 0 60000 65536"/>
                  <a:gd name="T8" fmla="*/ 0 60000 65536"/>
                  <a:gd name="T9" fmla="*/ 0 w 36"/>
                  <a:gd name="T10" fmla="*/ 0 h 1191"/>
                  <a:gd name="T11" fmla="*/ 36 w 36"/>
                  <a:gd name="T12" fmla="*/ 1191 h 1191"/>
                </a:gdLst>
                <a:ahLst/>
                <a:cxnLst>
                  <a:cxn ang="T6">
                    <a:pos x="T0" y="T1"/>
                  </a:cxn>
                  <a:cxn ang="T7">
                    <a:pos x="T2" y="T3"/>
                  </a:cxn>
                  <a:cxn ang="T8">
                    <a:pos x="T4" y="T5"/>
                  </a:cxn>
                </a:cxnLst>
                <a:rect l="T9" t="T10" r="T11" b="T12"/>
                <a:pathLst>
                  <a:path w="36" h="1191">
                    <a:moveTo>
                      <a:pt x="0" y="0"/>
                    </a:moveTo>
                    <a:lnTo>
                      <a:pt x="36" y="0"/>
                    </a:lnTo>
                    <a:lnTo>
                      <a:pt x="36" y="1191"/>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55" name="Line 633">
                <a:extLst>
                  <a:ext uri="{FF2B5EF4-FFF2-40B4-BE49-F238E27FC236}">
                    <a16:creationId xmlns:a16="http://schemas.microsoft.com/office/drawing/2014/main" id="{F0EA2E2E-81ED-5D45-9CCC-CDFC5A0A760E}"/>
                  </a:ext>
                </a:extLst>
              </p:cNvPr>
              <p:cNvSpPr>
                <a:spLocks noChangeShapeType="1"/>
              </p:cNvSpPr>
              <p:nvPr/>
            </p:nvSpPr>
            <p:spPr bwMode="auto">
              <a:xfrm>
                <a:off x="3529" y="2526"/>
                <a:ext cx="1" cy="607"/>
              </a:xfrm>
              <a:prstGeom prst="line">
                <a:avLst/>
              </a:prstGeom>
              <a:noFill/>
              <a:ln w="1588">
                <a:solidFill>
                  <a:srgbClr val="3232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56" name="Rectangle 634">
                <a:extLst>
                  <a:ext uri="{FF2B5EF4-FFF2-40B4-BE49-F238E27FC236}">
                    <a16:creationId xmlns:a16="http://schemas.microsoft.com/office/drawing/2014/main" id="{ED10E146-CD47-2D49-97EA-DAABF695F307}"/>
                  </a:ext>
                </a:extLst>
              </p:cNvPr>
              <p:cNvSpPr>
                <a:spLocks noChangeArrowheads="1"/>
              </p:cNvSpPr>
              <p:nvPr/>
            </p:nvSpPr>
            <p:spPr bwMode="auto">
              <a:xfrm>
                <a:off x="3174" y="2570"/>
                <a:ext cx="72" cy="131"/>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57" name="Rectangle 635">
                <a:extLst>
                  <a:ext uri="{FF2B5EF4-FFF2-40B4-BE49-F238E27FC236}">
                    <a16:creationId xmlns:a16="http://schemas.microsoft.com/office/drawing/2014/main" id="{C2160217-744B-A248-BBFF-956B8A7A4FD5}"/>
                  </a:ext>
                </a:extLst>
              </p:cNvPr>
              <p:cNvSpPr>
                <a:spLocks noChangeArrowheads="1"/>
              </p:cNvSpPr>
              <p:nvPr/>
            </p:nvSpPr>
            <p:spPr bwMode="auto">
              <a:xfrm>
                <a:off x="3181" y="2577"/>
                <a:ext cx="57" cy="117"/>
              </a:xfrm>
              <a:prstGeom prst="rect">
                <a:avLst/>
              </a:prstGeom>
              <a:solidFill>
                <a:srgbClr val="C0C0C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58" name="Rectangle 636">
                <a:extLst>
                  <a:ext uri="{FF2B5EF4-FFF2-40B4-BE49-F238E27FC236}">
                    <a16:creationId xmlns:a16="http://schemas.microsoft.com/office/drawing/2014/main" id="{DA995B24-85B4-F744-A2BC-1F0283412F24}"/>
                  </a:ext>
                </a:extLst>
              </p:cNvPr>
              <p:cNvSpPr>
                <a:spLocks noChangeArrowheads="1"/>
              </p:cNvSpPr>
              <p:nvPr/>
            </p:nvSpPr>
            <p:spPr bwMode="auto">
              <a:xfrm>
                <a:off x="3183" y="2657"/>
                <a:ext cx="52" cy="35"/>
              </a:xfrm>
              <a:prstGeom prst="rect">
                <a:avLst/>
              </a:prstGeom>
              <a:solidFill>
                <a:srgbClr val="C0C0C0"/>
              </a:solidFill>
              <a:ln w="1588">
                <a:solidFill>
                  <a:srgbClr val="5A5A5A"/>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59" name="Rectangle 637">
                <a:extLst>
                  <a:ext uri="{FF2B5EF4-FFF2-40B4-BE49-F238E27FC236}">
                    <a16:creationId xmlns:a16="http://schemas.microsoft.com/office/drawing/2014/main" id="{139CE0E4-4255-2442-AC8B-65955F65CAC6}"/>
                  </a:ext>
                </a:extLst>
              </p:cNvPr>
              <p:cNvSpPr>
                <a:spLocks noChangeArrowheads="1"/>
              </p:cNvSpPr>
              <p:nvPr/>
            </p:nvSpPr>
            <p:spPr bwMode="auto">
              <a:xfrm>
                <a:off x="3183" y="2579"/>
                <a:ext cx="24" cy="75"/>
              </a:xfrm>
              <a:prstGeom prst="rect">
                <a:avLst/>
              </a:prstGeom>
              <a:solidFill>
                <a:srgbClr val="C0C0C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0" name="Rectangle 638">
                <a:extLst>
                  <a:ext uri="{FF2B5EF4-FFF2-40B4-BE49-F238E27FC236}">
                    <a16:creationId xmlns:a16="http://schemas.microsoft.com/office/drawing/2014/main" id="{39E4569A-9BDF-4B4A-AF02-9DDA2757F9B9}"/>
                  </a:ext>
                </a:extLst>
              </p:cNvPr>
              <p:cNvSpPr>
                <a:spLocks noChangeArrowheads="1"/>
              </p:cNvSpPr>
              <p:nvPr/>
            </p:nvSpPr>
            <p:spPr bwMode="auto">
              <a:xfrm>
                <a:off x="3218" y="2582"/>
                <a:ext cx="16" cy="66"/>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1" name="Rectangle 639">
                <a:extLst>
                  <a:ext uri="{FF2B5EF4-FFF2-40B4-BE49-F238E27FC236}">
                    <a16:creationId xmlns:a16="http://schemas.microsoft.com/office/drawing/2014/main" id="{F5874CDB-FD1A-4D4A-A861-018CEA54812F}"/>
                  </a:ext>
                </a:extLst>
              </p:cNvPr>
              <p:cNvSpPr>
                <a:spLocks noChangeArrowheads="1"/>
              </p:cNvSpPr>
              <p:nvPr/>
            </p:nvSpPr>
            <p:spPr bwMode="auto">
              <a:xfrm>
                <a:off x="3188" y="2601"/>
                <a:ext cx="14" cy="48"/>
              </a:xfrm>
              <a:prstGeom prst="rect">
                <a:avLst/>
              </a:prstGeom>
              <a:solidFill>
                <a:srgbClr val="80808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2" name="Rectangle 640">
                <a:extLst>
                  <a:ext uri="{FF2B5EF4-FFF2-40B4-BE49-F238E27FC236}">
                    <a16:creationId xmlns:a16="http://schemas.microsoft.com/office/drawing/2014/main" id="{5DB70353-9690-9948-8A6E-52D586530146}"/>
                  </a:ext>
                </a:extLst>
              </p:cNvPr>
              <p:cNvSpPr>
                <a:spLocks noChangeArrowheads="1"/>
              </p:cNvSpPr>
              <p:nvPr/>
            </p:nvSpPr>
            <p:spPr bwMode="auto">
              <a:xfrm>
                <a:off x="3188" y="2601"/>
                <a:ext cx="14" cy="4"/>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3" name="Rectangle 641">
                <a:extLst>
                  <a:ext uri="{FF2B5EF4-FFF2-40B4-BE49-F238E27FC236}">
                    <a16:creationId xmlns:a16="http://schemas.microsoft.com/office/drawing/2014/main" id="{FFC33264-7ECF-6344-B35C-1DEF00C2E2D0}"/>
                  </a:ext>
                </a:extLst>
              </p:cNvPr>
              <p:cNvSpPr>
                <a:spLocks noChangeArrowheads="1"/>
              </p:cNvSpPr>
              <p:nvPr/>
            </p:nvSpPr>
            <p:spPr bwMode="auto">
              <a:xfrm>
                <a:off x="3207" y="2579"/>
                <a:ext cx="3" cy="75"/>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4" name="Rectangle 642">
                <a:extLst>
                  <a:ext uri="{FF2B5EF4-FFF2-40B4-BE49-F238E27FC236}">
                    <a16:creationId xmlns:a16="http://schemas.microsoft.com/office/drawing/2014/main" id="{8B8C9DF9-7DCA-2442-B92E-6D3841684529}"/>
                  </a:ext>
                </a:extLst>
              </p:cNvPr>
              <p:cNvSpPr>
                <a:spLocks noChangeArrowheads="1"/>
              </p:cNvSpPr>
              <p:nvPr/>
            </p:nvSpPr>
            <p:spPr bwMode="auto">
              <a:xfrm>
                <a:off x="3214" y="2582"/>
                <a:ext cx="6" cy="66"/>
              </a:xfrm>
              <a:prstGeom prst="rect">
                <a:avLst/>
              </a:prstGeom>
              <a:solidFill>
                <a:srgbClr val="DCDCDC"/>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5" name="Rectangle 643">
                <a:extLst>
                  <a:ext uri="{FF2B5EF4-FFF2-40B4-BE49-F238E27FC236}">
                    <a16:creationId xmlns:a16="http://schemas.microsoft.com/office/drawing/2014/main" id="{717AAF0F-AFEC-AB40-AED1-5B72A3086AA1}"/>
                  </a:ext>
                </a:extLst>
              </p:cNvPr>
              <p:cNvSpPr>
                <a:spLocks noChangeArrowheads="1"/>
              </p:cNvSpPr>
              <p:nvPr/>
            </p:nvSpPr>
            <p:spPr bwMode="auto">
              <a:xfrm>
                <a:off x="3197" y="2662"/>
                <a:ext cx="6" cy="27"/>
              </a:xfrm>
              <a:prstGeom prst="rect">
                <a:avLst/>
              </a:prstGeom>
              <a:solidFill>
                <a:srgbClr val="DCDCDC"/>
              </a:solidFill>
              <a:ln w="1588">
                <a:solidFill>
                  <a:srgbClr val="91919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6" name="Oval 644">
                <a:extLst>
                  <a:ext uri="{FF2B5EF4-FFF2-40B4-BE49-F238E27FC236}">
                    <a16:creationId xmlns:a16="http://schemas.microsoft.com/office/drawing/2014/main" id="{89BE49CD-751D-D246-AB11-8C4183649D8B}"/>
                  </a:ext>
                </a:extLst>
              </p:cNvPr>
              <p:cNvSpPr>
                <a:spLocks noChangeArrowheads="1"/>
              </p:cNvSpPr>
              <p:nvPr/>
            </p:nvSpPr>
            <p:spPr bwMode="auto">
              <a:xfrm>
                <a:off x="3188" y="2665"/>
                <a:ext cx="6" cy="5"/>
              </a:xfrm>
              <a:prstGeom prst="ellipse">
                <a:avLst/>
              </a:prstGeom>
              <a:solidFill>
                <a:srgbClr val="464646"/>
              </a:solidFill>
              <a:ln w="1588">
                <a:solidFill>
                  <a:srgbClr val="464646"/>
                </a:solidFill>
                <a:round/>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7" name="Oval 645">
                <a:extLst>
                  <a:ext uri="{FF2B5EF4-FFF2-40B4-BE49-F238E27FC236}">
                    <a16:creationId xmlns:a16="http://schemas.microsoft.com/office/drawing/2014/main" id="{97356B47-EBB9-C145-AE34-665503AF9AE2}"/>
                  </a:ext>
                </a:extLst>
              </p:cNvPr>
              <p:cNvSpPr>
                <a:spLocks noChangeArrowheads="1"/>
              </p:cNvSpPr>
              <p:nvPr/>
            </p:nvSpPr>
            <p:spPr bwMode="auto">
              <a:xfrm>
                <a:off x="3188" y="2678"/>
                <a:ext cx="6" cy="5"/>
              </a:xfrm>
              <a:prstGeom prst="ellipse">
                <a:avLst/>
              </a:prstGeom>
              <a:solidFill>
                <a:srgbClr val="464646"/>
              </a:solidFill>
              <a:ln w="1588">
                <a:solidFill>
                  <a:srgbClr val="464646"/>
                </a:solidFill>
                <a:round/>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68" name="Freeform 646">
                <a:extLst>
                  <a:ext uri="{FF2B5EF4-FFF2-40B4-BE49-F238E27FC236}">
                    <a16:creationId xmlns:a16="http://schemas.microsoft.com/office/drawing/2014/main" id="{7D7D5551-3B65-734B-BD7C-B52C143F875E}"/>
                  </a:ext>
                </a:extLst>
              </p:cNvPr>
              <p:cNvSpPr>
                <a:spLocks/>
              </p:cNvSpPr>
              <p:nvPr/>
            </p:nvSpPr>
            <p:spPr bwMode="auto">
              <a:xfrm>
                <a:off x="3173" y="2570"/>
                <a:ext cx="73" cy="133"/>
              </a:xfrm>
              <a:custGeom>
                <a:avLst/>
                <a:gdLst>
                  <a:gd name="T0" fmla="*/ 0 w 147"/>
                  <a:gd name="T1" fmla="*/ 0 h 267"/>
                  <a:gd name="T2" fmla="*/ 0 w 147"/>
                  <a:gd name="T3" fmla="*/ 0 h 267"/>
                  <a:gd name="T4" fmla="*/ 0 w 147"/>
                  <a:gd name="T5" fmla="*/ 0 h 267"/>
                  <a:gd name="T6" fmla="*/ 0 60000 65536"/>
                  <a:gd name="T7" fmla="*/ 0 60000 65536"/>
                  <a:gd name="T8" fmla="*/ 0 60000 65536"/>
                  <a:gd name="T9" fmla="*/ 0 w 147"/>
                  <a:gd name="T10" fmla="*/ 0 h 267"/>
                  <a:gd name="T11" fmla="*/ 147 w 147"/>
                  <a:gd name="T12" fmla="*/ 267 h 267"/>
                </a:gdLst>
                <a:ahLst/>
                <a:cxnLst>
                  <a:cxn ang="T6">
                    <a:pos x="T0" y="T1"/>
                  </a:cxn>
                  <a:cxn ang="T7">
                    <a:pos x="T2" y="T3"/>
                  </a:cxn>
                  <a:cxn ang="T8">
                    <a:pos x="T4" y="T5"/>
                  </a:cxn>
                </a:cxnLst>
                <a:rect l="T9" t="T10" r="T11" b="T12"/>
                <a:pathLst>
                  <a:path w="147" h="267">
                    <a:moveTo>
                      <a:pt x="147" y="0"/>
                    </a:moveTo>
                    <a:lnTo>
                      <a:pt x="147" y="267"/>
                    </a:lnTo>
                    <a:lnTo>
                      <a:pt x="0" y="267"/>
                    </a:lnTo>
                  </a:path>
                </a:pathLst>
              </a:custGeom>
              <a:noFill/>
              <a:ln w="1588">
                <a:solidFill>
                  <a:srgbClr val="46464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69" name="Rectangle 647">
                <a:extLst>
                  <a:ext uri="{FF2B5EF4-FFF2-40B4-BE49-F238E27FC236}">
                    <a16:creationId xmlns:a16="http://schemas.microsoft.com/office/drawing/2014/main" id="{A887C432-3075-264F-9902-8370161F835E}"/>
                  </a:ext>
                </a:extLst>
              </p:cNvPr>
              <p:cNvSpPr>
                <a:spLocks noChangeArrowheads="1"/>
              </p:cNvSpPr>
              <p:nvPr/>
            </p:nvSpPr>
            <p:spPr bwMode="auto">
              <a:xfrm>
                <a:off x="3222" y="2662"/>
                <a:ext cx="5" cy="11"/>
              </a:xfrm>
              <a:prstGeom prst="rect">
                <a:avLst/>
              </a:prstGeom>
              <a:solidFill>
                <a:srgbClr val="DCDCDC"/>
              </a:solidFill>
              <a:ln w="1588">
                <a:solidFill>
                  <a:srgbClr val="91919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0" name="Rectangle 648">
                <a:extLst>
                  <a:ext uri="{FF2B5EF4-FFF2-40B4-BE49-F238E27FC236}">
                    <a16:creationId xmlns:a16="http://schemas.microsoft.com/office/drawing/2014/main" id="{F0C6E5FA-CA1A-6A44-B36F-D1AE20F72C31}"/>
                  </a:ext>
                </a:extLst>
              </p:cNvPr>
              <p:cNvSpPr>
                <a:spLocks noChangeArrowheads="1"/>
              </p:cNvSpPr>
              <p:nvPr/>
            </p:nvSpPr>
            <p:spPr bwMode="auto">
              <a:xfrm>
                <a:off x="3266" y="2574"/>
                <a:ext cx="248" cy="125"/>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1" name="Rectangle 649">
                <a:extLst>
                  <a:ext uri="{FF2B5EF4-FFF2-40B4-BE49-F238E27FC236}">
                    <a16:creationId xmlns:a16="http://schemas.microsoft.com/office/drawing/2014/main" id="{713ECFF1-7B0F-884E-B842-8D8A04340ABC}"/>
                  </a:ext>
                </a:extLst>
              </p:cNvPr>
              <p:cNvSpPr>
                <a:spLocks noChangeArrowheads="1"/>
              </p:cNvSpPr>
              <p:nvPr/>
            </p:nvSpPr>
            <p:spPr bwMode="auto">
              <a:xfrm>
                <a:off x="3267" y="2595"/>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2" name="Rectangle 650">
                <a:extLst>
                  <a:ext uri="{FF2B5EF4-FFF2-40B4-BE49-F238E27FC236}">
                    <a16:creationId xmlns:a16="http://schemas.microsoft.com/office/drawing/2014/main" id="{7A9F7735-FC23-0C45-B964-3A9AB465B18B}"/>
                  </a:ext>
                </a:extLst>
              </p:cNvPr>
              <p:cNvSpPr>
                <a:spLocks noChangeArrowheads="1"/>
              </p:cNvSpPr>
              <p:nvPr/>
            </p:nvSpPr>
            <p:spPr bwMode="auto">
              <a:xfrm>
                <a:off x="3267" y="2621"/>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3" name="Rectangle 651">
                <a:extLst>
                  <a:ext uri="{FF2B5EF4-FFF2-40B4-BE49-F238E27FC236}">
                    <a16:creationId xmlns:a16="http://schemas.microsoft.com/office/drawing/2014/main" id="{1A8DD8C9-40D2-FB42-99CA-E587316FBE92}"/>
                  </a:ext>
                </a:extLst>
              </p:cNvPr>
              <p:cNvSpPr>
                <a:spLocks noChangeArrowheads="1"/>
              </p:cNvSpPr>
              <p:nvPr/>
            </p:nvSpPr>
            <p:spPr bwMode="auto">
              <a:xfrm>
                <a:off x="3267" y="2648"/>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4" name="Rectangle 652">
                <a:extLst>
                  <a:ext uri="{FF2B5EF4-FFF2-40B4-BE49-F238E27FC236}">
                    <a16:creationId xmlns:a16="http://schemas.microsoft.com/office/drawing/2014/main" id="{27082062-1EB9-7946-8876-811A7BEBABC0}"/>
                  </a:ext>
                </a:extLst>
              </p:cNvPr>
              <p:cNvSpPr>
                <a:spLocks noChangeArrowheads="1"/>
              </p:cNvSpPr>
              <p:nvPr/>
            </p:nvSpPr>
            <p:spPr bwMode="auto">
              <a:xfrm>
                <a:off x="3267" y="2673"/>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75" name="Line 653">
                <a:extLst>
                  <a:ext uri="{FF2B5EF4-FFF2-40B4-BE49-F238E27FC236}">
                    <a16:creationId xmlns:a16="http://schemas.microsoft.com/office/drawing/2014/main" id="{4E9995EE-A933-444B-B479-780F09047496}"/>
                  </a:ext>
                </a:extLst>
              </p:cNvPr>
              <p:cNvSpPr>
                <a:spLocks noChangeShapeType="1"/>
              </p:cNvSpPr>
              <p:nvPr/>
            </p:nvSpPr>
            <p:spPr bwMode="auto">
              <a:xfrm>
                <a:off x="3279"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76" name="Line 654">
                <a:extLst>
                  <a:ext uri="{FF2B5EF4-FFF2-40B4-BE49-F238E27FC236}">
                    <a16:creationId xmlns:a16="http://schemas.microsoft.com/office/drawing/2014/main" id="{CACDF62E-1E9D-1C48-BA4F-9ACBB80BE593}"/>
                  </a:ext>
                </a:extLst>
              </p:cNvPr>
              <p:cNvSpPr>
                <a:spLocks noChangeShapeType="1"/>
              </p:cNvSpPr>
              <p:nvPr/>
            </p:nvSpPr>
            <p:spPr bwMode="auto">
              <a:xfrm>
                <a:off x="329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77" name="Line 655">
                <a:extLst>
                  <a:ext uri="{FF2B5EF4-FFF2-40B4-BE49-F238E27FC236}">
                    <a16:creationId xmlns:a16="http://schemas.microsoft.com/office/drawing/2014/main" id="{DD13A972-1249-944C-8DF1-8316547A58F6}"/>
                  </a:ext>
                </a:extLst>
              </p:cNvPr>
              <p:cNvSpPr>
                <a:spLocks noChangeShapeType="1"/>
              </p:cNvSpPr>
              <p:nvPr/>
            </p:nvSpPr>
            <p:spPr bwMode="auto">
              <a:xfrm>
                <a:off x="330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78" name="Line 656">
                <a:extLst>
                  <a:ext uri="{FF2B5EF4-FFF2-40B4-BE49-F238E27FC236}">
                    <a16:creationId xmlns:a16="http://schemas.microsoft.com/office/drawing/2014/main" id="{88084A84-7890-6241-865C-C066AC4BAFCF}"/>
                  </a:ext>
                </a:extLst>
              </p:cNvPr>
              <p:cNvSpPr>
                <a:spLocks noChangeShapeType="1"/>
              </p:cNvSpPr>
              <p:nvPr/>
            </p:nvSpPr>
            <p:spPr bwMode="auto">
              <a:xfrm>
                <a:off x="331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79" name="Line 657">
                <a:extLst>
                  <a:ext uri="{FF2B5EF4-FFF2-40B4-BE49-F238E27FC236}">
                    <a16:creationId xmlns:a16="http://schemas.microsoft.com/office/drawing/2014/main" id="{35B57D3C-7DB0-4440-9DFC-71605D8D3010}"/>
                  </a:ext>
                </a:extLst>
              </p:cNvPr>
              <p:cNvSpPr>
                <a:spLocks noChangeShapeType="1"/>
              </p:cNvSpPr>
              <p:nvPr/>
            </p:nvSpPr>
            <p:spPr bwMode="auto">
              <a:xfrm>
                <a:off x="3326"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0" name="Line 658">
                <a:extLst>
                  <a:ext uri="{FF2B5EF4-FFF2-40B4-BE49-F238E27FC236}">
                    <a16:creationId xmlns:a16="http://schemas.microsoft.com/office/drawing/2014/main" id="{E8E6C662-70B0-8447-B02A-A6AFE92C1E78}"/>
                  </a:ext>
                </a:extLst>
              </p:cNvPr>
              <p:cNvSpPr>
                <a:spLocks noChangeShapeType="1"/>
              </p:cNvSpPr>
              <p:nvPr/>
            </p:nvSpPr>
            <p:spPr bwMode="auto">
              <a:xfrm>
                <a:off x="333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1" name="Line 659">
                <a:extLst>
                  <a:ext uri="{FF2B5EF4-FFF2-40B4-BE49-F238E27FC236}">
                    <a16:creationId xmlns:a16="http://schemas.microsoft.com/office/drawing/2014/main" id="{B8652515-2B8D-7C45-9FA5-21C718716272}"/>
                  </a:ext>
                </a:extLst>
              </p:cNvPr>
              <p:cNvSpPr>
                <a:spLocks noChangeShapeType="1"/>
              </p:cNvSpPr>
              <p:nvPr/>
            </p:nvSpPr>
            <p:spPr bwMode="auto">
              <a:xfrm>
                <a:off x="335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2" name="Line 660">
                <a:extLst>
                  <a:ext uri="{FF2B5EF4-FFF2-40B4-BE49-F238E27FC236}">
                    <a16:creationId xmlns:a16="http://schemas.microsoft.com/office/drawing/2014/main" id="{1D70121C-08AE-9E44-9EBE-295A6D7F5B4C}"/>
                  </a:ext>
                </a:extLst>
              </p:cNvPr>
              <p:cNvSpPr>
                <a:spLocks noChangeShapeType="1"/>
              </p:cNvSpPr>
              <p:nvPr/>
            </p:nvSpPr>
            <p:spPr bwMode="auto">
              <a:xfrm>
                <a:off x="3361"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3" name="Line 661">
                <a:extLst>
                  <a:ext uri="{FF2B5EF4-FFF2-40B4-BE49-F238E27FC236}">
                    <a16:creationId xmlns:a16="http://schemas.microsoft.com/office/drawing/2014/main" id="{B0C6E7A6-F9B1-F74B-B53E-8BE96BF0CE40}"/>
                  </a:ext>
                </a:extLst>
              </p:cNvPr>
              <p:cNvSpPr>
                <a:spLocks noChangeShapeType="1"/>
              </p:cNvSpPr>
              <p:nvPr/>
            </p:nvSpPr>
            <p:spPr bwMode="auto">
              <a:xfrm>
                <a:off x="337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4" name="Line 662">
                <a:extLst>
                  <a:ext uri="{FF2B5EF4-FFF2-40B4-BE49-F238E27FC236}">
                    <a16:creationId xmlns:a16="http://schemas.microsoft.com/office/drawing/2014/main" id="{7F9F93B8-184C-6C41-B317-6E546E54683B}"/>
                  </a:ext>
                </a:extLst>
              </p:cNvPr>
              <p:cNvSpPr>
                <a:spLocks noChangeShapeType="1"/>
              </p:cNvSpPr>
              <p:nvPr/>
            </p:nvSpPr>
            <p:spPr bwMode="auto">
              <a:xfrm>
                <a:off x="338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5" name="Line 663">
                <a:extLst>
                  <a:ext uri="{FF2B5EF4-FFF2-40B4-BE49-F238E27FC236}">
                    <a16:creationId xmlns:a16="http://schemas.microsoft.com/office/drawing/2014/main" id="{B4FDFCA4-73B5-B24C-83F3-144587FE7A64}"/>
                  </a:ext>
                </a:extLst>
              </p:cNvPr>
              <p:cNvSpPr>
                <a:spLocks noChangeShapeType="1"/>
              </p:cNvSpPr>
              <p:nvPr/>
            </p:nvSpPr>
            <p:spPr bwMode="auto">
              <a:xfrm>
                <a:off x="3396"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6" name="Line 664">
                <a:extLst>
                  <a:ext uri="{FF2B5EF4-FFF2-40B4-BE49-F238E27FC236}">
                    <a16:creationId xmlns:a16="http://schemas.microsoft.com/office/drawing/2014/main" id="{78E9F0D7-68C0-3B47-AACA-6C69760BE319}"/>
                  </a:ext>
                </a:extLst>
              </p:cNvPr>
              <p:cNvSpPr>
                <a:spLocks noChangeShapeType="1"/>
              </p:cNvSpPr>
              <p:nvPr/>
            </p:nvSpPr>
            <p:spPr bwMode="auto">
              <a:xfrm>
                <a:off x="340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7" name="Line 665">
                <a:extLst>
                  <a:ext uri="{FF2B5EF4-FFF2-40B4-BE49-F238E27FC236}">
                    <a16:creationId xmlns:a16="http://schemas.microsoft.com/office/drawing/2014/main" id="{3B05ED9D-458E-AD44-B7D0-380981BA6236}"/>
                  </a:ext>
                </a:extLst>
              </p:cNvPr>
              <p:cNvSpPr>
                <a:spLocks noChangeShapeType="1"/>
              </p:cNvSpPr>
              <p:nvPr/>
            </p:nvSpPr>
            <p:spPr bwMode="auto">
              <a:xfrm>
                <a:off x="342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8" name="Line 666">
                <a:extLst>
                  <a:ext uri="{FF2B5EF4-FFF2-40B4-BE49-F238E27FC236}">
                    <a16:creationId xmlns:a16="http://schemas.microsoft.com/office/drawing/2014/main" id="{BBC06E80-3AF4-D146-AA40-1D8BBC4EA721}"/>
                  </a:ext>
                </a:extLst>
              </p:cNvPr>
              <p:cNvSpPr>
                <a:spLocks noChangeShapeType="1"/>
              </p:cNvSpPr>
              <p:nvPr/>
            </p:nvSpPr>
            <p:spPr bwMode="auto">
              <a:xfrm>
                <a:off x="343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89" name="Line 667">
                <a:extLst>
                  <a:ext uri="{FF2B5EF4-FFF2-40B4-BE49-F238E27FC236}">
                    <a16:creationId xmlns:a16="http://schemas.microsoft.com/office/drawing/2014/main" id="{A12A87C7-2822-E947-AC1D-0335E718C9C0}"/>
                  </a:ext>
                </a:extLst>
              </p:cNvPr>
              <p:cNvSpPr>
                <a:spLocks noChangeShapeType="1"/>
              </p:cNvSpPr>
              <p:nvPr/>
            </p:nvSpPr>
            <p:spPr bwMode="auto">
              <a:xfrm>
                <a:off x="344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0" name="Line 668">
                <a:extLst>
                  <a:ext uri="{FF2B5EF4-FFF2-40B4-BE49-F238E27FC236}">
                    <a16:creationId xmlns:a16="http://schemas.microsoft.com/office/drawing/2014/main" id="{61A0ADC0-6A99-104F-8CDA-ECF2F688E576}"/>
                  </a:ext>
                </a:extLst>
              </p:cNvPr>
              <p:cNvSpPr>
                <a:spLocks noChangeShapeType="1"/>
              </p:cNvSpPr>
              <p:nvPr/>
            </p:nvSpPr>
            <p:spPr bwMode="auto">
              <a:xfrm>
                <a:off x="345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1" name="Line 669">
                <a:extLst>
                  <a:ext uri="{FF2B5EF4-FFF2-40B4-BE49-F238E27FC236}">
                    <a16:creationId xmlns:a16="http://schemas.microsoft.com/office/drawing/2014/main" id="{AFA2B75D-10DA-2E47-835D-2EBC8367220D}"/>
                  </a:ext>
                </a:extLst>
              </p:cNvPr>
              <p:cNvSpPr>
                <a:spLocks noChangeShapeType="1"/>
              </p:cNvSpPr>
              <p:nvPr/>
            </p:nvSpPr>
            <p:spPr bwMode="auto">
              <a:xfrm>
                <a:off x="3467"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2" name="Line 670">
                <a:extLst>
                  <a:ext uri="{FF2B5EF4-FFF2-40B4-BE49-F238E27FC236}">
                    <a16:creationId xmlns:a16="http://schemas.microsoft.com/office/drawing/2014/main" id="{317AD0B3-6519-1E47-9AF0-8EC622BA89E9}"/>
                  </a:ext>
                </a:extLst>
              </p:cNvPr>
              <p:cNvSpPr>
                <a:spLocks noChangeShapeType="1"/>
              </p:cNvSpPr>
              <p:nvPr/>
            </p:nvSpPr>
            <p:spPr bwMode="auto">
              <a:xfrm>
                <a:off x="347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3" name="Line 671">
                <a:extLst>
                  <a:ext uri="{FF2B5EF4-FFF2-40B4-BE49-F238E27FC236}">
                    <a16:creationId xmlns:a16="http://schemas.microsoft.com/office/drawing/2014/main" id="{CF8D15A9-3DE8-C34F-B2E8-B86310202523}"/>
                  </a:ext>
                </a:extLst>
              </p:cNvPr>
              <p:cNvSpPr>
                <a:spLocks noChangeShapeType="1"/>
              </p:cNvSpPr>
              <p:nvPr/>
            </p:nvSpPr>
            <p:spPr bwMode="auto">
              <a:xfrm>
                <a:off x="349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4" name="Line 672">
                <a:extLst>
                  <a:ext uri="{FF2B5EF4-FFF2-40B4-BE49-F238E27FC236}">
                    <a16:creationId xmlns:a16="http://schemas.microsoft.com/office/drawing/2014/main" id="{E6AD0B64-E0BA-8C43-B6F2-4E016F861F37}"/>
                  </a:ext>
                </a:extLst>
              </p:cNvPr>
              <p:cNvSpPr>
                <a:spLocks noChangeShapeType="1"/>
              </p:cNvSpPr>
              <p:nvPr/>
            </p:nvSpPr>
            <p:spPr bwMode="auto">
              <a:xfrm>
                <a:off x="350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5" name="Rectangle 673">
                <a:extLst>
                  <a:ext uri="{FF2B5EF4-FFF2-40B4-BE49-F238E27FC236}">
                    <a16:creationId xmlns:a16="http://schemas.microsoft.com/office/drawing/2014/main" id="{2E964B56-46A3-084E-B2C9-AB8F044ABC3D}"/>
                  </a:ext>
                </a:extLst>
              </p:cNvPr>
              <p:cNvSpPr>
                <a:spLocks noChangeArrowheads="1"/>
              </p:cNvSpPr>
              <p:nvPr/>
            </p:nvSpPr>
            <p:spPr bwMode="auto">
              <a:xfrm>
                <a:off x="3266" y="2786"/>
                <a:ext cx="248" cy="126"/>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96" name="Rectangle 674">
                <a:extLst>
                  <a:ext uri="{FF2B5EF4-FFF2-40B4-BE49-F238E27FC236}">
                    <a16:creationId xmlns:a16="http://schemas.microsoft.com/office/drawing/2014/main" id="{E5695ACB-C636-FB41-90C0-27D40B359645}"/>
                  </a:ext>
                </a:extLst>
              </p:cNvPr>
              <p:cNvSpPr>
                <a:spLocks noChangeArrowheads="1"/>
              </p:cNvSpPr>
              <p:nvPr/>
            </p:nvSpPr>
            <p:spPr bwMode="auto">
              <a:xfrm>
                <a:off x="3266" y="2809"/>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97" name="Rectangle 675">
                <a:extLst>
                  <a:ext uri="{FF2B5EF4-FFF2-40B4-BE49-F238E27FC236}">
                    <a16:creationId xmlns:a16="http://schemas.microsoft.com/office/drawing/2014/main" id="{F90F6495-9BF1-3542-A2F0-E223C6E821E9}"/>
                  </a:ext>
                </a:extLst>
              </p:cNvPr>
              <p:cNvSpPr>
                <a:spLocks noChangeArrowheads="1"/>
              </p:cNvSpPr>
              <p:nvPr/>
            </p:nvSpPr>
            <p:spPr bwMode="auto">
              <a:xfrm>
                <a:off x="3266" y="2834"/>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98" name="Rectangle 676">
                <a:extLst>
                  <a:ext uri="{FF2B5EF4-FFF2-40B4-BE49-F238E27FC236}">
                    <a16:creationId xmlns:a16="http://schemas.microsoft.com/office/drawing/2014/main" id="{71BECE1D-4448-4C4B-9E67-2E15FD2FB498}"/>
                  </a:ext>
                </a:extLst>
              </p:cNvPr>
              <p:cNvSpPr>
                <a:spLocks noChangeArrowheads="1"/>
              </p:cNvSpPr>
              <p:nvPr/>
            </p:nvSpPr>
            <p:spPr bwMode="auto">
              <a:xfrm>
                <a:off x="3266" y="2861"/>
                <a:ext cx="247"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99" name="Rectangle 677">
                <a:extLst>
                  <a:ext uri="{FF2B5EF4-FFF2-40B4-BE49-F238E27FC236}">
                    <a16:creationId xmlns:a16="http://schemas.microsoft.com/office/drawing/2014/main" id="{43515CC0-7748-7349-B14B-30E8B5515108}"/>
                  </a:ext>
                </a:extLst>
              </p:cNvPr>
              <p:cNvSpPr>
                <a:spLocks noChangeArrowheads="1"/>
              </p:cNvSpPr>
              <p:nvPr/>
            </p:nvSpPr>
            <p:spPr bwMode="auto">
              <a:xfrm>
                <a:off x="3266" y="2886"/>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00" name="Line 678">
                <a:extLst>
                  <a:ext uri="{FF2B5EF4-FFF2-40B4-BE49-F238E27FC236}">
                    <a16:creationId xmlns:a16="http://schemas.microsoft.com/office/drawing/2014/main" id="{281BA662-F381-DF4B-98E7-D6CBCB568AE9}"/>
                  </a:ext>
                </a:extLst>
              </p:cNvPr>
              <p:cNvSpPr>
                <a:spLocks noChangeShapeType="1"/>
              </p:cNvSpPr>
              <p:nvPr/>
            </p:nvSpPr>
            <p:spPr bwMode="auto">
              <a:xfrm>
                <a:off x="3279"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1" name="Line 679">
                <a:extLst>
                  <a:ext uri="{FF2B5EF4-FFF2-40B4-BE49-F238E27FC236}">
                    <a16:creationId xmlns:a16="http://schemas.microsoft.com/office/drawing/2014/main" id="{FF4E52B8-A6B3-554B-B796-8091A23E7C72}"/>
                  </a:ext>
                </a:extLst>
              </p:cNvPr>
              <p:cNvSpPr>
                <a:spLocks noChangeShapeType="1"/>
              </p:cNvSpPr>
              <p:nvPr/>
            </p:nvSpPr>
            <p:spPr bwMode="auto">
              <a:xfrm>
                <a:off x="329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2" name="Line 680">
                <a:extLst>
                  <a:ext uri="{FF2B5EF4-FFF2-40B4-BE49-F238E27FC236}">
                    <a16:creationId xmlns:a16="http://schemas.microsoft.com/office/drawing/2014/main" id="{C7A53C8C-0DDF-DE46-9AC4-750C4308DEF8}"/>
                  </a:ext>
                </a:extLst>
              </p:cNvPr>
              <p:cNvSpPr>
                <a:spLocks noChangeShapeType="1"/>
              </p:cNvSpPr>
              <p:nvPr/>
            </p:nvSpPr>
            <p:spPr bwMode="auto">
              <a:xfrm>
                <a:off x="330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3" name="Line 681">
                <a:extLst>
                  <a:ext uri="{FF2B5EF4-FFF2-40B4-BE49-F238E27FC236}">
                    <a16:creationId xmlns:a16="http://schemas.microsoft.com/office/drawing/2014/main" id="{DD1A7762-A9AB-F543-BE37-54513842BCAA}"/>
                  </a:ext>
                </a:extLst>
              </p:cNvPr>
              <p:cNvSpPr>
                <a:spLocks noChangeShapeType="1"/>
              </p:cNvSpPr>
              <p:nvPr/>
            </p:nvSpPr>
            <p:spPr bwMode="auto">
              <a:xfrm>
                <a:off x="331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4" name="Line 682">
                <a:extLst>
                  <a:ext uri="{FF2B5EF4-FFF2-40B4-BE49-F238E27FC236}">
                    <a16:creationId xmlns:a16="http://schemas.microsoft.com/office/drawing/2014/main" id="{95262FBF-3CAA-8449-AD91-5F922CBAF74C}"/>
                  </a:ext>
                </a:extLst>
              </p:cNvPr>
              <p:cNvSpPr>
                <a:spLocks noChangeShapeType="1"/>
              </p:cNvSpPr>
              <p:nvPr/>
            </p:nvSpPr>
            <p:spPr bwMode="auto">
              <a:xfrm>
                <a:off x="3326"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5" name="Line 683">
                <a:extLst>
                  <a:ext uri="{FF2B5EF4-FFF2-40B4-BE49-F238E27FC236}">
                    <a16:creationId xmlns:a16="http://schemas.microsoft.com/office/drawing/2014/main" id="{B50EA640-2851-B64C-8AA7-95D4462C9AEC}"/>
                  </a:ext>
                </a:extLst>
              </p:cNvPr>
              <p:cNvSpPr>
                <a:spLocks noChangeShapeType="1"/>
              </p:cNvSpPr>
              <p:nvPr/>
            </p:nvSpPr>
            <p:spPr bwMode="auto">
              <a:xfrm>
                <a:off x="333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6" name="Line 684">
                <a:extLst>
                  <a:ext uri="{FF2B5EF4-FFF2-40B4-BE49-F238E27FC236}">
                    <a16:creationId xmlns:a16="http://schemas.microsoft.com/office/drawing/2014/main" id="{B93F1E35-78A6-2249-A446-6EAE81EFC6AF}"/>
                  </a:ext>
                </a:extLst>
              </p:cNvPr>
              <p:cNvSpPr>
                <a:spLocks noChangeShapeType="1"/>
              </p:cNvSpPr>
              <p:nvPr/>
            </p:nvSpPr>
            <p:spPr bwMode="auto">
              <a:xfrm>
                <a:off x="335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7" name="Line 685">
                <a:extLst>
                  <a:ext uri="{FF2B5EF4-FFF2-40B4-BE49-F238E27FC236}">
                    <a16:creationId xmlns:a16="http://schemas.microsoft.com/office/drawing/2014/main" id="{8191C108-7E50-4F48-B756-68F206D8A950}"/>
                  </a:ext>
                </a:extLst>
              </p:cNvPr>
              <p:cNvSpPr>
                <a:spLocks noChangeShapeType="1"/>
              </p:cNvSpPr>
              <p:nvPr/>
            </p:nvSpPr>
            <p:spPr bwMode="auto">
              <a:xfrm>
                <a:off x="3361"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8" name="Line 686">
                <a:extLst>
                  <a:ext uri="{FF2B5EF4-FFF2-40B4-BE49-F238E27FC236}">
                    <a16:creationId xmlns:a16="http://schemas.microsoft.com/office/drawing/2014/main" id="{04CF78AB-C3F4-DB47-90B3-B5826A263485}"/>
                  </a:ext>
                </a:extLst>
              </p:cNvPr>
              <p:cNvSpPr>
                <a:spLocks noChangeShapeType="1"/>
              </p:cNvSpPr>
              <p:nvPr/>
            </p:nvSpPr>
            <p:spPr bwMode="auto">
              <a:xfrm>
                <a:off x="337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09" name="Line 687">
                <a:extLst>
                  <a:ext uri="{FF2B5EF4-FFF2-40B4-BE49-F238E27FC236}">
                    <a16:creationId xmlns:a16="http://schemas.microsoft.com/office/drawing/2014/main" id="{47E56E85-B2A3-D14B-A19B-3BC0BDF089C9}"/>
                  </a:ext>
                </a:extLst>
              </p:cNvPr>
              <p:cNvSpPr>
                <a:spLocks noChangeShapeType="1"/>
              </p:cNvSpPr>
              <p:nvPr/>
            </p:nvSpPr>
            <p:spPr bwMode="auto">
              <a:xfrm>
                <a:off x="338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0" name="Line 688">
                <a:extLst>
                  <a:ext uri="{FF2B5EF4-FFF2-40B4-BE49-F238E27FC236}">
                    <a16:creationId xmlns:a16="http://schemas.microsoft.com/office/drawing/2014/main" id="{5D1DB573-6976-3A42-99CD-B1ED6C8A5020}"/>
                  </a:ext>
                </a:extLst>
              </p:cNvPr>
              <p:cNvSpPr>
                <a:spLocks noChangeShapeType="1"/>
              </p:cNvSpPr>
              <p:nvPr/>
            </p:nvSpPr>
            <p:spPr bwMode="auto">
              <a:xfrm>
                <a:off x="3396"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1" name="Line 689">
                <a:extLst>
                  <a:ext uri="{FF2B5EF4-FFF2-40B4-BE49-F238E27FC236}">
                    <a16:creationId xmlns:a16="http://schemas.microsoft.com/office/drawing/2014/main" id="{E7D22B49-04F9-6C42-83D6-397B56761517}"/>
                  </a:ext>
                </a:extLst>
              </p:cNvPr>
              <p:cNvSpPr>
                <a:spLocks noChangeShapeType="1"/>
              </p:cNvSpPr>
              <p:nvPr/>
            </p:nvSpPr>
            <p:spPr bwMode="auto">
              <a:xfrm>
                <a:off x="340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2" name="Line 690">
                <a:extLst>
                  <a:ext uri="{FF2B5EF4-FFF2-40B4-BE49-F238E27FC236}">
                    <a16:creationId xmlns:a16="http://schemas.microsoft.com/office/drawing/2014/main" id="{44E701B5-02A6-AE47-8585-6C4C45D74F07}"/>
                  </a:ext>
                </a:extLst>
              </p:cNvPr>
              <p:cNvSpPr>
                <a:spLocks noChangeShapeType="1"/>
              </p:cNvSpPr>
              <p:nvPr/>
            </p:nvSpPr>
            <p:spPr bwMode="auto">
              <a:xfrm>
                <a:off x="342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3" name="Line 691">
                <a:extLst>
                  <a:ext uri="{FF2B5EF4-FFF2-40B4-BE49-F238E27FC236}">
                    <a16:creationId xmlns:a16="http://schemas.microsoft.com/office/drawing/2014/main" id="{6C0B5955-BE67-164D-A67B-1406612F9366}"/>
                  </a:ext>
                </a:extLst>
              </p:cNvPr>
              <p:cNvSpPr>
                <a:spLocks noChangeShapeType="1"/>
              </p:cNvSpPr>
              <p:nvPr/>
            </p:nvSpPr>
            <p:spPr bwMode="auto">
              <a:xfrm>
                <a:off x="343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4" name="Line 692">
                <a:extLst>
                  <a:ext uri="{FF2B5EF4-FFF2-40B4-BE49-F238E27FC236}">
                    <a16:creationId xmlns:a16="http://schemas.microsoft.com/office/drawing/2014/main" id="{C367ADE7-6C65-0245-A810-86B6D723C33D}"/>
                  </a:ext>
                </a:extLst>
              </p:cNvPr>
              <p:cNvSpPr>
                <a:spLocks noChangeShapeType="1"/>
              </p:cNvSpPr>
              <p:nvPr/>
            </p:nvSpPr>
            <p:spPr bwMode="auto">
              <a:xfrm>
                <a:off x="344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5" name="Line 693">
                <a:extLst>
                  <a:ext uri="{FF2B5EF4-FFF2-40B4-BE49-F238E27FC236}">
                    <a16:creationId xmlns:a16="http://schemas.microsoft.com/office/drawing/2014/main" id="{EFEF09D8-5E77-6543-9F72-01884DE24E95}"/>
                  </a:ext>
                </a:extLst>
              </p:cNvPr>
              <p:cNvSpPr>
                <a:spLocks noChangeShapeType="1"/>
              </p:cNvSpPr>
              <p:nvPr/>
            </p:nvSpPr>
            <p:spPr bwMode="auto">
              <a:xfrm>
                <a:off x="345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6" name="Line 694">
                <a:extLst>
                  <a:ext uri="{FF2B5EF4-FFF2-40B4-BE49-F238E27FC236}">
                    <a16:creationId xmlns:a16="http://schemas.microsoft.com/office/drawing/2014/main" id="{7DDC93FA-B674-3A47-92E7-A17F5F5F8D51}"/>
                  </a:ext>
                </a:extLst>
              </p:cNvPr>
              <p:cNvSpPr>
                <a:spLocks noChangeShapeType="1"/>
              </p:cNvSpPr>
              <p:nvPr/>
            </p:nvSpPr>
            <p:spPr bwMode="auto">
              <a:xfrm>
                <a:off x="3467"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7" name="Line 695">
                <a:extLst>
                  <a:ext uri="{FF2B5EF4-FFF2-40B4-BE49-F238E27FC236}">
                    <a16:creationId xmlns:a16="http://schemas.microsoft.com/office/drawing/2014/main" id="{9892D6E8-26D3-3D47-B60E-B4711641644F}"/>
                  </a:ext>
                </a:extLst>
              </p:cNvPr>
              <p:cNvSpPr>
                <a:spLocks noChangeShapeType="1"/>
              </p:cNvSpPr>
              <p:nvPr/>
            </p:nvSpPr>
            <p:spPr bwMode="auto">
              <a:xfrm>
                <a:off x="347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8" name="Line 696">
                <a:extLst>
                  <a:ext uri="{FF2B5EF4-FFF2-40B4-BE49-F238E27FC236}">
                    <a16:creationId xmlns:a16="http://schemas.microsoft.com/office/drawing/2014/main" id="{4E78AAC8-54E8-A141-8C06-2F17D6DFD85B}"/>
                  </a:ext>
                </a:extLst>
              </p:cNvPr>
              <p:cNvSpPr>
                <a:spLocks noChangeShapeType="1"/>
              </p:cNvSpPr>
              <p:nvPr/>
            </p:nvSpPr>
            <p:spPr bwMode="auto">
              <a:xfrm>
                <a:off x="349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19" name="Line 697">
                <a:extLst>
                  <a:ext uri="{FF2B5EF4-FFF2-40B4-BE49-F238E27FC236}">
                    <a16:creationId xmlns:a16="http://schemas.microsoft.com/office/drawing/2014/main" id="{C1EDB91D-A8AC-394D-BAF8-B9E12E581042}"/>
                  </a:ext>
                </a:extLst>
              </p:cNvPr>
              <p:cNvSpPr>
                <a:spLocks noChangeShapeType="1"/>
              </p:cNvSpPr>
              <p:nvPr/>
            </p:nvSpPr>
            <p:spPr bwMode="auto">
              <a:xfrm>
                <a:off x="350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0" name="Rectangle 698">
                <a:extLst>
                  <a:ext uri="{FF2B5EF4-FFF2-40B4-BE49-F238E27FC236}">
                    <a16:creationId xmlns:a16="http://schemas.microsoft.com/office/drawing/2014/main" id="{5DD0DEA9-99F6-EA45-B4A4-94D133B097E7}"/>
                  </a:ext>
                </a:extLst>
              </p:cNvPr>
              <p:cNvSpPr>
                <a:spLocks noChangeArrowheads="1"/>
              </p:cNvSpPr>
              <p:nvPr/>
            </p:nvSpPr>
            <p:spPr bwMode="auto">
              <a:xfrm>
                <a:off x="3266" y="2990"/>
                <a:ext cx="248" cy="124"/>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21" name="Rectangle 699">
                <a:extLst>
                  <a:ext uri="{FF2B5EF4-FFF2-40B4-BE49-F238E27FC236}">
                    <a16:creationId xmlns:a16="http://schemas.microsoft.com/office/drawing/2014/main" id="{A09380E1-A710-D240-849A-73C75DBDECFB}"/>
                  </a:ext>
                </a:extLst>
              </p:cNvPr>
              <p:cNvSpPr>
                <a:spLocks noChangeArrowheads="1"/>
              </p:cNvSpPr>
              <p:nvPr/>
            </p:nvSpPr>
            <p:spPr bwMode="auto">
              <a:xfrm>
                <a:off x="3266" y="3011"/>
                <a:ext cx="246" cy="5"/>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22" name="Rectangle 700">
                <a:extLst>
                  <a:ext uri="{FF2B5EF4-FFF2-40B4-BE49-F238E27FC236}">
                    <a16:creationId xmlns:a16="http://schemas.microsoft.com/office/drawing/2014/main" id="{9BEB7DD6-3C09-344A-A56B-5D416A18A4C0}"/>
                  </a:ext>
                </a:extLst>
              </p:cNvPr>
              <p:cNvSpPr>
                <a:spLocks noChangeArrowheads="1"/>
              </p:cNvSpPr>
              <p:nvPr/>
            </p:nvSpPr>
            <p:spPr bwMode="auto">
              <a:xfrm>
                <a:off x="3266" y="3038"/>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23" name="Rectangle 701">
                <a:extLst>
                  <a:ext uri="{FF2B5EF4-FFF2-40B4-BE49-F238E27FC236}">
                    <a16:creationId xmlns:a16="http://schemas.microsoft.com/office/drawing/2014/main" id="{9F296E68-D8D8-7840-AFD4-EACC81A4A8B6}"/>
                  </a:ext>
                </a:extLst>
              </p:cNvPr>
              <p:cNvSpPr>
                <a:spLocks noChangeArrowheads="1"/>
              </p:cNvSpPr>
              <p:nvPr/>
            </p:nvSpPr>
            <p:spPr bwMode="auto">
              <a:xfrm>
                <a:off x="3266" y="3064"/>
                <a:ext cx="247"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24" name="Rectangle 702">
                <a:extLst>
                  <a:ext uri="{FF2B5EF4-FFF2-40B4-BE49-F238E27FC236}">
                    <a16:creationId xmlns:a16="http://schemas.microsoft.com/office/drawing/2014/main" id="{6AD125F8-5534-964B-B643-FAC1BB9FC3CE}"/>
                  </a:ext>
                </a:extLst>
              </p:cNvPr>
              <p:cNvSpPr>
                <a:spLocks noChangeArrowheads="1"/>
              </p:cNvSpPr>
              <p:nvPr/>
            </p:nvSpPr>
            <p:spPr bwMode="auto">
              <a:xfrm>
                <a:off x="3266" y="3089"/>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25" name="Line 703">
                <a:extLst>
                  <a:ext uri="{FF2B5EF4-FFF2-40B4-BE49-F238E27FC236}">
                    <a16:creationId xmlns:a16="http://schemas.microsoft.com/office/drawing/2014/main" id="{FA76A298-5EC9-7348-BB5E-92308787FAE7}"/>
                  </a:ext>
                </a:extLst>
              </p:cNvPr>
              <p:cNvSpPr>
                <a:spLocks noChangeShapeType="1"/>
              </p:cNvSpPr>
              <p:nvPr/>
            </p:nvSpPr>
            <p:spPr bwMode="auto">
              <a:xfrm>
                <a:off x="3279"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6" name="Line 704">
                <a:extLst>
                  <a:ext uri="{FF2B5EF4-FFF2-40B4-BE49-F238E27FC236}">
                    <a16:creationId xmlns:a16="http://schemas.microsoft.com/office/drawing/2014/main" id="{0C65AF5A-0F42-8943-A0E0-7FCFDF54D321}"/>
                  </a:ext>
                </a:extLst>
              </p:cNvPr>
              <p:cNvSpPr>
                <a:spLocks noChangeShapeType="1"/>
              </p:cNvSpPr>
              <p:nvPr/>
            </p:nvSpPr>
            <p:spPr bwMode="auto">
              <a:xfrm>
                <a:off x="329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7" name="Line 705">
                <a:extLst>
                  <a:ext uri="{FF2B5EF4-FFF2-40B4-BE49-F238E27FC236}">
                    <a16:creationId xmlns:a16="http://schemas.microsoft.com/office/drawing/2014/main" id="{975D3BB0-7362-734F-8AB4-35C8D53FD523}"/>
                  </a:ext>
                </a:extLst>
              </p:cNvPr>
              <p:cNvSpPr>
                <a:spLocks noChangeShapeType="1"/>
              </p:cNvSpPr>
              <p:nvPr/>
            </p:nvSpPr>
            <p:spPr bwMode="auto">
              <a:xfrm>
                <a:off x="330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8" name="Line 706">
                <a:extLst>
                  <a:ext uri="{FF2B5EF4-FFF2-40B4-BE49-F238E27FC236}">
                    <a16:creationId xmlns:a16="http://schemas.microsoft.com/office/drawing/2014/main" id="{82266B1C-0BE2-C546-9FB4-B413C28A2399}"/>
                  </a:ext>
                </a:extLst>
              </p:cNvPr>
              <p:cNvSpPr>
                <a:spLocks noChangeShapeType="1"/>
              </p:cNvSpPr>
              <p:nvPr/>
            </p:nvSpPr>
            <p:spPr bwMode="auto">
              <a:xfrm>
                <a:off x="331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9" name="Line 707">
                <a:extLst>
                  <a:ext uri="{FF2B5EF4-FFF2-40B4-BE49-F238E27FC236}">
                    <a16:creationId xmlns:a16="http://schemas.microsoft.com/office/drawing/2014/main" id="{8953F845-DE37-C740-BC8D-38DEEE36E468}"/>
                  </a:ext>
                </a:extLst>
              </p:cNvPr>
              <p:cNvSpPr>
                <a:spLocks noChangeShapeType="1"/>
              </p:cNvSpPr>
              <p:nvPr/>
            </p:nvSpPr>
            <p:spPr bwMode="auto">
              <a:xfrm>
                <a:off x="3326"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0" name="Line 708">
                <a:extLst>
                  <a:ext uri="{FF2B5EF4-FFF2-40B4-BE49-F238E27FC236}">
                    <a16:creationId xmlns:a16="http://schemas.microsoft.com/office/drawing/2014/main" id="{1A728C56-0A68-3249-AC3D-44A5F475DF8D}"/>
                  </a:ext>
                </a:extLst>
              </p:cNvPr>
              <p:cNvSpPr>
                <a:spLocks noChangeShapeType="1"/>
              </p:cNvSpPr>
              <p:nvPr/>
            </p:nvSpPr>
            <p:spPr bwMode="auto">
              <a:xfrm>
                <a:off x="333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1" name="Line 709">
                <a:extLst>
                  <a:ext uri="{FF2B5EF4-FFF2-40B4-BE49-F238E27FC236}">
                    <a16:creationId xmlns:a16="http://schemas.microsoft.com/office/drawing/2014/main" id="{A4B45EE0-7F81-7B4F-8904-2F4719A37E5C}"/>
                  </a:ext>
                </a:extLst>
              </p:cNvPr>
              <p:cNvSpPr>
                <a:spLocks noChangeShapeType="1"/>
              </p:cNvSpPr>
              <p:nvPr/>
            </p:nvSpPr>
            <p:spPr bwMode="auto">
              <a:xfrm>
                <a:off x="335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2" name="Line 710">
                <a:extLst>
                  <a:ext uri="{FF2B5EF4-FFF2-40B4-BE49-F238E27FC236}">
                    <a16:creationId xmlns:a16="http://schemas.microsoft.com/office/drawing/2014/main" id="{19D6475B-56CB-4646-8D9C-B7B24615130F}"/>
                  </a:ext>
                </a:extLst>
              </p:cNvPr>
              <p:cNvSpPr>
                <a:spLocks noChangeShapeType="1"/>
              </p:cNvSpPr>
              <p:nvPr/>
            </p:nvSpPr>
            <p:spPr bwMode="auto">
              <a:xfrm>
                <a:off x="3361"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3" name="Line 711">
                <a:extLst>
                  <a:ext uri="{FF2B5EF4-FFF2-40B4-BE49-F238E27FC236}">
                    <a16:creationId xmlns:a16="http://schemas.microsoft.com/office/drawing/2014/main" id="{3FA4BBC7-41FC-0D45-BC9C-16E1ABEDAF9D}"/>
                  </a:ext>
                </a:extLst>
              </p:cNvPr>
              <p:cNvSpPr>
                <a:spLocks noChangeShapeType="1"/>
              </p:cNvSpPr>
              <p:nvPr/>
            </p:nvSpPr>
            <p:spPr bwMode="auto">
              <a:xfrm>
                <a:off x="337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4" name="Line 712">
                <a:extLst>
                  <a:ext uri="{FF2B5EF4-FFF2-40B4-BE49-F238E27FC236}">
                    <a16:creationId xmlns:a16="http://schemas.microsoft.com/office/drawing/2014/main" id="{D082BFF8-4827-0447-AFF2-B41910AE2CB9}"/>
                  </a:ext>
                </a:extLst>
              </p:cNvPr>
              <p:cNvSpPr>
                <a:spLocks noChangeShapeType="1"/>
              </p:cNvSpPr>
              <p:nvPr/>
            </p:nvSpPr>
            <p:spPr bwMode="auto">
              <a:xfrm>
                <a:off x="338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5" name="Line 713">
                <a:extLst>
                  <a:ext uri="{FF2B5EF4-FFF2-40B4-BE49-F238E27FC236}">
                    <a16:creationId xmlns:a16="http://schemas.microsoft.com/office/drawing/2014/main" id="{36AE03F2-7138-5A4C-ABFE-57AD6429E04F}"/>
                  </a:ext>
                </a:extLst>
              </p:cNvPr>
              <p:cNvSpPr>
                <a:spLocks noChangeShapeType="1"/>
              </p:cNvSpPr>
              <p:nvPr/>
            </p:nvSpPr>
            <p:spPr bwMode="auto">
              <a:xfrm>
                <a:off x="3396"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6" name="Line 714">
                <a:extLst>
                  <a:ext uri="{FF2B5EF4-FFF2-40B4-BE49-F238E27FC236}">
                    <a16:creationId xmlns:a16="http://schemas.microsoft.com/office/drawing/2014/main" id="{DFEBA9D0-3449-9548-9910-25274F531E14}"/>
                  </a:ext>
                </a:extLst>
              </p:cNvPr>
              <p:cNvSpPr>
                <a:spLocks noChangeShapeType="1"/>
              </p:cNvSpPr>
              <p:nvPr/>
            </p:nvSpPr>
            <p:spPr bwMode="auto">
              <a:xfrm>
                <a:off x="340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7" name="Line 715">
                <a:extLst>
                  <a:ext uri="{FF2B5EF4-FFF2-40B4-BE49-F238E27FC236}">
                    <a16:creationId xmlns:a16="http://schemas.microsoft.com/office/drawing/2014/main" id="{4D45503D-7B7D-D34F-A2AB-2DADD25D52B4}"/>
                  </a:ext>
                </a:extLst>
              </p:cNvPr>
              <p:cNvSpPr>
                <a:spLocks noChangeShapeType="1"/>
              </p:cNvSpPr>
              <p:nvPr/>
            </p:nvSpPr>
            <p:spPr bwMode="auto">
              <a:xfrm>
                <a:off x="342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8" name="Line 716">
                <a:extLst>
                  <a:ext uri="{FF2B5EF4-FFF2-40B4-BE49-F238E27FC236}">
                    <a16:creationId xmlns:a16="http://schemas.microsoft.com/office/drawing/2014/main" id="{EE3C674F-5D5B-B74F-8665-588130943AEA}"/>
                  </a:ext>
                </a:extLst>
              </p:cNvPr>
              <p:cNvSpPr>
                <a:spLocks noChangeShapeType="1"/>
              </p:cNvSpPr>
              <p:nvPr/>
            </p:nvSpPr>
            <p:spPr bwMode="auto">
              <a:xfrm>
                <a:off x="343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39" name="Line 717">
                <a:extLst>
                  <a:ext uri="{FF2B5EF4-FFF2-40B4-BE49-F238E27FC236}">
                    <a16:creationId xmlns:a16="http://schemas.microsoft.com/office/drawing/2014/main" id="{3DF24809-1E5E-F848-9170-DD75726BE57C}"/>
                  </a:ext>
                </a:extLst>
              </p:cNvPr>
              <p:cNvSpPr>
                <a:spLocks noChangeShapeType="1"/>
              </p:cNvSpPr>
              <p:nvPr/>
            </p:nvSpPr>
            <p:spPr bwMode="auto">
              <a:xfrm>
                <a:off x="344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0" name="Line 718">
                <a:extLst>
                  <a:ext uri="{FF2B5EF4-FFF2-40B4-BE49-F238E27FC236}">
                    <a16:creationId xmlns:a16="http://schemas.microsoft.com/office/drawing/2014/main" id="{878EA176-ADC3-7C46-86CE-37EB6EA4F5E1}"/>
                  </a:ext>
                </a:extLst>
              </p:cNvPr>
              <p:cNvSpPr>
                <a:spLocks noChangeShapeType="1"/>
              </p:cNvSpPr>
              <p:nvPr/>
            </p:nvSpPr>
            <p:spPr bwMode="auto">
              <a:xfrm>
                <a:off x="345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1" name="Line 719">
                <a:extLst>
                  <a:ext uri="{FF2B5EF4-FFF2-40B4-BE49-F238E27FC236}">
                    <a16:creationId xmlns:a16="http://schemas.microsoft.com/office/drawing/2014/main" id="{DBEA9696-4467-7444-B6AE-F6A76F8DBB4F}"/>
                  </a:ext>
                </a:extLst>
              </p:cNvPr>
              <p:cNvSpPr>
                <a:spLocks noChangeShapeType="1"/>
              </p:cNvSpPr>
              <p:nvPr/>
            </p:nvSpPr>
            <p:spPr bwMode="auto">
              <a:xfrm>
                <a:off x="3467"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2" name="Line 720">
                <a:extLst>
                  <a:ext uri="{FF2B5EF4-FFF2-40B4-BE49-F238E27FC236}">
                    <a16:creationId xmlns:a16="http://schemas.microsoft.com/office/drawing/2014/main" id="{5928DC37-72DF-5E4D-AF4B-121F3764BA06}"/>
                  </a:ext>
                </a:extLst>
              </p:cNvPr>
              <p:cNvSpPr>
                <a:spLocks noChangeShapeType="1"/>
              </p:cNvSpPr>
              <p:nvPr/>
            </p:nvSpPr>
            <p:spPr bwMode="auto">
              <a:xfrm>
                <a:off x="347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3" name="Line 721">
                <a:extLst>
                  <a:ext uri="{FF2B5EF4-FFF2-40B4-BE49-F238E27FC236}">
                    <a16:creationId xmlns:a16="http://schemas.microsoft.com/office/drawing/2014/main" id="{494A8700-1BD7-F340-AF7A-9993FD3DD5F7}"/>
                  </a:ext>
                </a:extLst>
              </p:cNvPr>
              <p:cNvSpPr>
                <a:spLocks noChangeShapeType="1"/>
              </p:cNvSpPr>
              <p:nvPr/>
            </p:nvSpPr>
            <p:spPr bwMode="auto">
              <a:xfrm>
                <a:off x="349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4" name="Line 722">
                <a:extLst>
                  <a:ext uri="{FF2B5EF4-FFF2-40B4-BE49-F238E27FC236}">
                    <a16:creationId xmlns:a16="http://schemas.microsoft.com/office/drawing/2014/main" id="{A02C8762-4872-A247-A944-B77274EAD6EC}"/>
                  </a:ext>
                </a:extLst>
              </p:cNvPr>
              <p:cNvSpPr>
                <a:spLocks noChangeShapeType="1"/>
              </p:cNvSpPr>
              <p:nvPr/>
            </p:nvSpPr>
            <p:spPr bwMode="auto">
              <a:xfrm>
                <a:off x="350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45" name="Rectangle 723">
                <a:extLst>
                  <a:ext uri="{FF2B5EF4-FFF2-40B4-BE49-F238E27FC236}">
                    <a16:creationId xmlns:a16="http://schemas.microsoft.com/office/drawing/2014/main" id="{A1F333F2-9A47-BB4E-AA07-BE2B101DFBC4}"/>
                  </a:ext>
                </a:extLst>
              </p:cNvPr>
              <p:cNvSpPr>
                <a:spLocks noChangeArrowheads="1"/>
              </p:cNvSpPr>
              <p:nvPr/>
            </p:nvSpPr>
            <p:spPr bwMode="auto">
              <a:xfrm>
                <a:off x="3174" y="2725"/>
                <a:ext cx="64" cy="14"/>
              </a:xfrm>
              <a:prstGeom prst="rect">
                <a:avLst/>
              </a:prstGeom>
              <a:solidFill>
                <a:srgbClr val="DCDCDC"/>
              </a:solidFill>
              <a:ln w="1588">
                <a:solidFill>
                  <a:srgbClr val="FFFFFF"/>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46" name="Freeform 724">
                <a:extLst>
                  <a:ext uri="{FF2B5EF4-FFF2-40B4-BE49-F238E27FC236}">
                    <a16:creationId xmlns:a16="http://schemas.microsoft.com/office/drawing/2014/main" id="{D6A284EF-B669-3F45-9D29-23121888400D}"/>
                  </a:ext>
                </a:extLst>
              </p:cNvPr>
              <p:cNvSpPr>
                <a:spLocks/>
              </p:cNvSpPr>
              <p:nvPr/>
            </p:nvSpPr>
            <p:spPr bwMode="auto">
              <a:xfrm>
                <a:off x="3173" y="2724"/>
                <a:ext cx="66" cy="16"/>
              </a:xfrm>
              <a:custGeom>
                <a:avLst/>
                <a:gdLst>
                  <a:gd name="T0" fmla="*/ 0 w 133"/>
                  <a:gd name="T1" fmla="*/ 1 h 32"/>
                  <a:gd name="T2" fmla="*/ 0 w 133"/>
                  <a:gd name="T3" fmla="*/ 1 h 32"/>
                  <a:gd name="T4" fmla="*/ 0 w 133"/>
                  <a:gd name="T5" fmla="*/ 0 h 32"/>
                  <a:gd name="T6" fmla="*/ 0 60000 65536"/>
                  <a:gd name="T7" fmla="*/ 0 60000 65536"/>
                  <a:gd name="T8" fmla="*/ 0 60000 65536"/>
                  <a:gd name="T9" fmla="*/ 0 w 133"/>
                  <a:gd name="T10" fmla="*/ 0 h 32"/>
                  <a:gd name="T11" fmla="*/ 133 w 133"/>
                  <a:gd name="T12" fmla="*/ 32 h 32"/>
                </a:gdLst>
                <a:ahLst/>
                <a:cxnLst>
                  <a:cxn ang="T6">
                    <a:pos x="T0" y="T1"/>
                  </a:cxn>
                  <a:cxn ang="T7">
                    <a:pos x="T2" y="T3"/>
                  </a:cxn>
                  <a:cxn ang="T8">
                    <a:pos x="T4" y="T5"/>
                  </a:cxn>
                </a:cxnLst>
                <a:rect l="T9" t="T10" r="T11" b="T12"/>
                <a:pathLst>
                  <a:path w="133" h="32">
                    <a:moveTo>
                      <a:pt x="0" y="32"/>
                    </a:moveTo>
                    <a:lnTo>
                      <a:pt x="133" y="32"/>
                    </a:lnTo>
                    <a:lnTo>
                      <a:pt x="133"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47" name="Rectangle 725">
                <a:extLst>
                  <a:ext uri="{FF2B5EF4-FFF2-40B4-BE49-F238E27FC236}">
                    <a16:creationId xmlns:a16="http://schemas.microsoft.com/office/drawing/2014/main" id="{E7E49651-DC70-A643-B251-8398291F5F2E}"/>
                  </a:ext>
                </a:extLst>
              </p:cNvPr>
              <p:cNvSpPr>
                <a:spLocks noChangeArrowheads="1"/>
              </p:cNvSpPr>
              <p:nvPr/>
            </p:nvSpPr>
            <p:spPr bwMode="auto">
              <a:xfrm>
                <a:off x="3173" y="2750"/>
                <a:ext cx="92" cy="20"/>
              </a:xfrm>
              <a:prstGeom prst="rect">
                <a:avLst/>
              </a:prstGeom>
              <a:solidFill>
                <a:srgbClr val="DCDCDC"/>
              </a:solidFill>
              <a:ln w="1588">
                <a:solidFill>
                  <a:srgbClr val="FFFFFF"/>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948" name="Freeform 726">
                <a:extLst>
                  <a:ext uri="{FF2B5EF4-FFF2-40B4-BE49-F238E27FC236}">
                    <a16:creationId xmlns:a16="http://schemas.microsoft.com/office/drawing/2014/main" id="{6681926C-2B52-6D4B-814C-BC174C0C9FD6}"/>
                  </a:ext>
                </a:extLst>
              </p:cNvPr>
              <p:cNvSpPr>
                <a:spLocks/>
              </p:cNvSpPr>
              <p:nvPr/>
            </p:nvSpPr>
            <p:spPr bwMode="auto">
              <a:xfrm>
                <a:off x="3173" y="2750"/>
                <a:ext cx="93" cy="20"/>
              </a:xfrm>
              <a:custGeom>
                <a:avLst/>
                <a:gdLst>
                  <a:gd name="T0" fmla="*/ 0 w 187"/>
                  <a:gd name="T1" fmla="*/ 0 h 41"/>
                  <a:gd name="T2" fmla="*/ 0 w 187"/>
                  <a:gd name="T3" fmla="*/ 0 h 41"/>
                  <a:gd name="T4" fmla="*/ 0 w 187"/>
                  <a:gd name="T5" fmla="*/ 0 h 41"/>
                  <a:gd name="T6" fmla="*/ 0 60000 65536"/>
                  <a:gd name="T7" fmla="*/ 0 60000 65536"/>
                  <a:gd name="T8" fmla="*/ 0 60000 65536"/>
                  <a:gd name="T9" fmla="*/ 0 w 187"/>
                  <a:gd name="T10" fmla="*/ 0 h 41"/>
                  <a:gd name="T11" fmla="*/ 187 w 187"/>
                  <a:gd name="T12" fmla="*/ 41 h 41"/>
                </a:gdLst>
                <a:ahLst/>
                <a:cxnLst>
                  <a:cxn ang="T6">
                    <a:pos x="T0" y="T1"/>
                  </a:cxn>
                  <a:cxn ang="T7">
                    <a:pos x="T2" y="T3"/>
                  </a:cxn>
                  <a:cxn ang="T8">
                    <a:pos x="T4" y="T5"/>
                  </a:cxn>
                </a:cxnLst>
                <a:rect l="T9" t="T10" r="T11" b="T12"/>
                <a:pathLst>
                  <a:path w="187" h="41">
                    <a:moveTo>
                      <a:pt x="0" y="41"/>
                    </a:moveTo>
                    <a:lnTo>
                      <a:pt x="187" y="41"/>
                    </a:lnTo>
                    <a:lnTo>
                      <a:pt x="18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819" name="Rectangle 727">
              <a:extLst>
                <a:ext uri="{FF2B5EF4-FFF2-40B4-BE49-F238E27FC236}">
                  <a16:creationId xmlns:a16="http://schemas.microsoft.com/office/drawing/2014/main" id="{3C976DA5-5E72-954B-ADDD-A23CF3879151}"/>
                </a:ext>
              </a:extLst>
            </p:cNvPr>
            <p:cNvSpPr>
              <a:spLocks noChangeArrowheads="1"/>
            </p:cNvSpPr>
            <p:nvPr/>
          </p:nvSpPr>
          <p:spPr bwMode="auto">
            <a:xfrm>
              <a:off x="3170" y="2423"/>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Server</a:t>
              </a:r>
              <a:endParaRPr lang="en-US" altLang="en-US"/>
            </a:p>
          </p:txBody>
        </p:sp>
        <p:grpSp>
          <p:nvGrpSpPr>
            <p:cNvPr id="72820" name="Group 813">
              <a:extLst>
                <a:ext uri="{FF2B5EF4-FFF2-40B4-BE49-F238E27FC236}">
                  <a16:creationId xmlns:a16="http://schemas.microsoft.com/office/drawing/2014/main" id="{78996164-508F-4A44-974A-8AEBB804D1A7}"/>
                </a:ext>
              </a:extLst>
            </p:cNvPr>
            <p:cNvGrpSpPr>
              <a:grpSpLocks/>
            </p:cNvGrpSpPr>
            <p:nvPr/>
          </p:nvGrpSpPr>
          <p:grpSpPr bwMode="auto">
            <a:xfrm>
              <a:off x="3648" y="2069"/>
              <a:ext cx="222" cy="243"/>
              <a:chOff x="3648" y="2061"/>
              <a:chExt cx="222" cy="243"/>
            </a:xfrm>
          </p:grpSpPr>
          <p:sp>
            <p:nvSpPr>
              <p:cNvPr id="72830" name="Rectangle 807">
                <a:extLst>
                  <a:ext uri="{FF2B5EF4-FFF2-40B4-BE49-F238E27FC236}">
                    <a16:creationId xmlns:a16="http://schemas.microsoft.com/office/drawing/2014/main" id="{EE429D76-64F6-0449-B324-E59295C64230}"/>
                  </a:ext>
                </a:extLst>
              </p:cNvPr>
              <p:cNvSpPr>
                <a:spLocks noChangeArrowheads="1"/>
              </p:cNvSpPr>
              <p:nvPr/>
            </p:nvSpPr>
            <p:spPr bwMode="auto">
              <a:xfrm>
                <a:off x="3648" y="2061"/>
                <a:ext cx="22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grpSp>
            <p:nvGrpSpPr>
              <p:cNvPr id="72831" name="Group 805">
                <a:extLst>
                  <a:ext uri="{FF2B5EF4-FFF2-40B4-BE49-F238E27FC236}">
                    <a16:creationId xmlns:a16="http://schemas.microsoft.com/office/drawing/2014/main" id="{00C7B059-6F97-6242-AE6D-6245FB865879}"/>
                  </a:ext>
                </a:extLst>
              </p:cNvPr>
              <p:cNvGrpSpPr>
                <a:grpSpLocks/>
              </p:cNvGrpSpPr>
              <p:nvPr/>
            </p:nvGrpSpPr>
            <p:grpSpPr bwMode="auto">
              <a:xfrm>
                <a:off x="3648" y="2112"/>
                <a:ext cx="213" cy="159"/>
                <a:chOff x="3628" y="2109"/>
                <a:chExt cx="213" cy="159"/>
              </a:xfrm>
            </p:grpSpPr>
            <p:sp>
              <p:nvSpPr>
                <p:cNvPr id="72832" name="Rectangle 742">
                  <a:extLst>
                    <a:ext uri="{FF2B5EF4-FFF2-40B4-BE49-F238E27FC236}">
                      <a16:creationId xmlns:a16="http://schemas.microsoft.com/office/drawing/2014/main" id="{AC6DF40F-B375-9C43-AB42-D1E0CA507C02}"/>
                    </a:ext>
                  </a:extLst>
                </p:cNvPr>
                <p:cNvSpPr>
                  <a:spLocks noChangeArrowheads="1"/>
                </p:cNvSpPr>
                <p:nvPr/>
              </p:nvSpPr>
              <p:spPr bwMode="auto">
                <a:xfrm>
                  <a:off x="3658" y="2128"/>
                  <a:ext cx="183"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3" name="Rectangle 743">
                  <a:extLst>
                    <a:ext uri="{FF2B5EF4-FFF2-40B4-BE49-F238E27FC236}">
                      <a16:creationId xmlns:a16="http://schemas.microsoft.com/office/drawing/2014/main" id="{E594FED1-E704-D248-99DF-768F198EFAEC}"/>
                    </a:ext>
                  </a:extLst>
                </p:cNvPr>
                <p:cNvSpPr>
                  <a:spLocks noChangeArrowheads="1"/>
                </p:cNvSpPr>
                <p:nvPr/>
              </p:nvSpPr>
              <p:spPr bwMode="auto">
                <a:xfrm>
                  <a:off x="3802" y="2258"/>
                  <a:ext cx="35" cy="2"/>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4" name="Rectangle 753">
                  <a:extLst>
                    <a:ext uri="{FF2B5EF4-FFF2-40B4-BE49-F238E27FC236}">
                      <a16:creationId xmlns:a16="http://schemas.microsoft.com/office/drawing/2014/main" id="{86D02754-2FC7-D845-9618-F6BCCFE98267}"/>
                    </a:ext>
                  </a:extLst>
                </p:cNvPr>
                <p:cNvSpPr>
                  <a:spLocks noChangeArrowheads="1"/>
                </p:cNvSpPr>
                <p:nvPr/>
              </p:nvSpPr>
              <p:spPr bwMode="auto">
                <a:xfrm>
                  <a:off x="3802" y="2202"/>
                  <a:ext cx="35" cy="3"/>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5" name="Rectangle 756">
                  <a:extLst>
                    <a:ext uri="{FF2B5EF4-FFF2-40B4-BE49-F238E27FC236}">
                      <a16:creationId xmlns:a16="http://schemas.microsoft.com/office/drawing/2014/main" id="{CF86781A-721F-9A43-B32F-7EA45EE0FAF7}"/>
                    </a:ext>
                  </a:extLst>
                </p:cNvPr>
                <p:cNvSpPr>
                  <a:spLocks noChangeArrowheads="1"/>
                </p:cNvSpPr>
                <p:nvPr/>
              </p:nvSpPr>
              <p:spPr bwMode="auto">
                <a:xfrm>
                  <a:off x="3802" y="2186"/>
                  <a:ext cx="35" cy="1"/>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6" name="Rectangle 759">
                  <a:extLst>
                    <a:ext uri="{FF2B5EF4-FFF2-40B4-BE49-F238E27FC236}">
                      <a16:creationId xmlns:a16="http://schemas.microsoft.com/office/drawing/2014/main" id="{2BDFDE54-89A3-E24C-BCA5-ECE046D3040D}"/>
                    </a:ext>
                  </a:extLst>
                </p:cNvPr>
                <p:cNvSpPr>
                  <a:spLocks noChangeArrowheads="1"/>
                </p:cNvSpPr>
                <p:nvPr/>
              </p:nvSpPr>
              <p:spPr bwMode="auto">
                <a:xfrm>
                  <a:off x="3802" y="2168"/>
                  <a:ext cx="35" cy="3"/>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7" name="Rectangle 760">
                  <a:extLst>
                    <a:ext uri="{FF2B5EF4-FFF2-40B4-BE49-F238E27FC236}">
                      <a16:creationId xmlns:a16="http://schemas.microsoft.com/office/drawing/2014/main" id="{8B12A615-C683-A541-B91B-F7CBF896E844}"/>
                    </a:ext>
                  </a:extLst>
                </p:cNvPr>
                <p:cNvSpPr>
                  <a:spLocks noChangeArrowheads="1"/>
                </p:cNvSpPr>
                <p:nvPr/>
              </p:nvSpPr>
              <p:spPr bwMode="auto">
                <a:xfrm>
                  <a:off x="3802" y="2162"/>
                  <a:ext cx="35" cy="2"/>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8" name="Rectangle 762">
                  <a:extLst>
                    <a:ext uri="{FF2B5EF4-FFF2-40B4-BE49-F238E27FC236}">
                      <a16:creationId xmlns:a16="http://schemas.microsoft.com/office/drawing/2014/main" id="{9BC019AB-42FD-1B4E-9BD4-932F22C6E27D}"/>
                    </a:ext>
                  </a:extLst>
                </p:cNvPr>
                <p:cNvSpPr>
                  <a:spLocks noChangeArrowheads="1"/>
                </p:cNvSpPr>
                <p:nvPr/>
              </p:nvSpPr>
              <p:spPr bwMode="auto">
                <a:xfrm>
                  <a:off x="3802" y="2152"/>
                  <a:ext cx="35" cy="2"/>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39" name="Freeform 763">
                  <a:extLst>
                    <a:ext uri="{FF2B5EF4-FFF2-40B4-BE49-F238E27FC236}">
                      <a16:creationId xmlns:a16="http://schemas.microsoft.com/office/drawing/2014/main" id="{5086FA0B-DB72-5545-9385-2CCD247CCE48}"/>
                    </a:ext>
                  </a:extLst>
                </p:cNvPr>
                <p:cNvSpPr>
                  <a:spLocks/>
                </p:cNvSpPr>
                <p:nvPr/>
              </p:nvSpPr>
              <p:spPr bwMode="auto">
                <a:xfrm>
                  <a:off x="3802" y="2152"/>
                  <a:ext cx="35" cy="110"/>
                </a:xfrm>
                <a:custGeom>
                  <a:avLst/>
                  <a:gdLst>
                    <a:gd name="T0" fmla="*/ 0 w 102"/>
                    <a:gd name="T1" fmla="*/ 0 h 319"/>
                    <a:gd name="T2" fmla="*/ 0 w 102"/>
                    <a:gd name="T3" fmla="*/ 0 h 319"/>
                    <a:gd name="T4" fmla="*/ 0 w 102"/>
                    <a:gd name="T5" fmla="*/ 0 h 319"/>
                    <a:gd name="T6" fmla="*/ 0 w 102"/>
                    <a:gd name="T7" fmla="*/ 0 h 319"/>
                    <a:gd name="T8" fmla="*/ 0 w 102"/>
                    <a:gd name="T9" fmla="*/ 0 h 319"/>
                    <a:gd name="T10" fmla="*/ 0 w 102"/>
                    <a:gd name="T11" fmla="*/ 0 h 319"/>
                    <a:gd name="T12" fmla="*/ 0 w 102"/>
                    <a:gd name="T13" fmla="*/ 0 h 319"/>
                    <a:gd name="T14" fmla="*/ 0 w 102"/>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319"/>
                    <a:gd name="T26" fmla="*/ 102 w 102"/>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319">
                      <a:moveTo>
                        <a:pt x="0" y="0"/>
                      </a:moveTo>
                      <a:lnTo>
                        <a:pt x="88" y="24"/>
                      </a:lnTo>
                      <a:lnTo>
                        <a:pt x="92" y="76"/>
                      </a:lnTo>
                      <a:lnTo>
                        <a:pt x="102" y="176"/>
                      </a:lnTo>
                      <a:lnTo>
                        <a:pt x="102" y="319"/>
                      </a:lnTo>
                      <a:lnTo>
                        <a:pt x="5" y="19"/>
                      </a:lnTo>
                      <a:lnTo>
                        <a:pt x="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40" name="Rectangle 764">
                  <a:extLst>
                    <a:ext uri="{FF2B5EF4-FFF2-40B4-BE49-F238E27FC236}">
                      <a16:creationId xmlns:a16="http://schemas.microsoft.com/office/drawing/2014/main" id="{4FFD88F9-C405-1C46-9E6B-4DB4B99E23C6}"/>
                    </a:ext>
                  </a:extLst>
                </p:cNvPr>
                <p:cNvSpPr>
                  <a:spLocks noChangeArrowheads="1"/>
                </p:cNvSpPr>
                <p:nvPr/>
              </p:nvSpPr>
              <p:spPr bwMode="auto">
                <a:xfrm>
                  <a:off x="3802" y="2258"/>
                  <a:ext cx="35" cy="2"/>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1" name="Rectangle 774">
                  <a:extLst>
                    <a:ext uri="{FF2B5EF4-FFF2-40B4-BE49-F238E27FC236}">
                      <a16:creationId xmlns:a16="http://schemas.microsoft.com/office/drawing/2014/main" id="{EB114E56-1503-3D49-87A9-CC757BAAEBC2}"/>
                    </a:ext>
                  </a:extLst>
                </p:cNvPr>
                <p:cNvSpPr>
                  <a:spLocks noChangeArrowheads="1"/>
                </p:cNvSpPr>
                <p:nvPr/>
              </p:nvSpPr>
              <p:spPr bwMode="auto">
                <a:xfrm>
                  <a:off x="3802" y="2202"/>
                  <a:ext cx="35" cy="3"/>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2" name="Rectangle 777">
                  <a:extLst>
                    <a:ext uri="{FF2B5EF4-FFF2-40B4-BE49-F238E27FC236}">
                      <a16:creationId xmlns:a16="http://schemas.microsoft.com/office/drawing/2014/main" id="{628D5432-F5FB-6943-BE22-9A203145C9CE}"/>
                    </a:ext>
                  </a:extLst>
                </p:cNvPr>
                <p:cNvSpPr>
                  <a:spLocks noChangeArrowheads="1"/>
                </p:cNvSpPr>
                <p:nvPr/>
              </p:nvSpPr>
              <p:spPr bwMode="auto">
                <a:xfrm>
                  <a:off x="3802" y="2186"/>
                  <a:ext cx="35" cy="1"/>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3" name="Rectangle 780">
                  <a:extLst>
                    <a:ext uri="{FF2B5EF4-FFF2-40B4-BE49-F238E27FC236}">
                      <a16:creationId xmlns:a16="http://schemas.microsoft.com/office/drawing/2014/main" id="{9DF9497F-DCAB-4145-9080-71FA5361CA42}"/>
                    </a:ext>
                  </a:extLst>
                </p:cNvPr>
                <p:cNvSpPr>
                  <a:spLocks noChangeArrowheads="1"/>
                </p:cNvSpPr>
                <p:nvPr/>
              </p:nvSpPr>
              <p:spPr bwMode="auto">
                <a:xfrm>
                  <a:off x="3802" y="2168"/>
                  <a:ext cx="35" cy="3"/>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4" name="Rectangle 781">
                  <a:extLst>
                    <a:ext uri="{FF2B5EF4-FFF2-40B4-BE49-F238E27FC236}">
                      <a16:creationId xmlns:a16="http://schemas.microsoft.com/office/drawing/2014/main" id="{9D747877-10FA-F949-AC3B-9784F40E2F15}"/>
                    </a:ext>
                  </a:extLst>
                </p:cNvPr>
                <p:cNvSpPr>
                  <a:spLocks noChangeArrowheads="1"/>
                </p:cNvSpPr>
                <p:nvPr/>
              </p:nvSpPr>
              <p:spPr bwMode="auto">
                <a:xfrm>
                  <a:off x="3802" y="2162"/>
                  <a:ext cx="35" cy="2"/>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5" name="Rectangle 783">
                  <a:extLst>
                    <a:ext uri="{FF2B5EF4-FFF2-40B4-BE49-F238E27FC236}">
                      <a16:creationId xmlns:a16="http://schemas.microsoft.com/office/drawing/2014/main" id="{8C69CB69-ACF3-7C42-86D7-F43AE0C6CDB7}"/>
                    </a:ext>
                  </a:extLst>
                </p:cNvPr>
                <p:cNvSpPr>
                  <a:spLocks noChangeArrowheads="1"/>
                </p:cNvSpPr>
                <p:nvPr/>
              </p:nvSpPr>
              <p:spPr bwMode="auto">
                <a:xfrm>
                  <a:off x="3802" y="2152"/>
                  <a:ext cx="35" cy="2"/>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6" name="Freeform 784">
                  <a:extLst>
                    <a:ext uri="{FF2B5EF4-FFF2-40B4-BE49-F238E27FC236}">
                      <a16:creationId xmlns:a16="http://schemas.microsoft.com/office/drawing/2014/main" id="{E5FDD62A-15D6-F64D-B5B4-EBAA5CD4DAAC}"/>
                    </a:ext>
                  </a:extLst>
                </p:cNvPr>
                <p:cNvSpPr>
                  <a:spLocks/>
                </p:cNvSpPr>
                <p:nvPr/>
              </p:nvSpPr>
              <p:spPr bwMode="auto">
                <a:xfrm>
                  <a:off x="3653" y="2109"/>
                  <a:ext cx="185" cy="155"/>
                </a:xfrm>
                <a:custGeom>
                  <a:avLst/>
                  <a:gdLst>
                    <a:gd name="T0" fmla="*/ 0 w 535"/>
                    <a:gd name="T1" fmla="*/ 0 h 448"/>
                    <a:gd name="T2" fmla="*/ 0 w 535"/>
                    <a:gd name="T3" fmla="*/ 0 h 448"/>
                    <a:gd name="T4" fmla="*/ 0 w 535"/>
                    <a:gd name="T5" fmla="*/ 0 h 448"/>
                    <a:gd name="T6" fmla="*/ 0 w 535"/>
                    <a:gd name="T7" fmla="*/ 0 h 448"/>
                    <a:gd name="T8" fmla="*/ 0 w 535"/>
                    <a:gd name="T9" fmla="*/ 0 h 448"/>
                    <a:gd name="T10" fmla="*/ 0 w 535"/>
                    <a:gd name="T11" fmla="*/ 0 h 448"/>
                    <a:gd name="T12" fmla="*/ 0 w 535"/>
                    <a:gd name="T13" fmla="*/ 0 h 448"/>
                    <a:gd name="T14" fmla="*/ 0 w 535"/>
                    <a:gd name="T15" fmla="*/ 0 h 448"/>
                    <a:gd name="T16" fmla="*/ 0 w 535"/>
                    <a:gd name="T17" fmla="*/ 0 h 448"/>
                    <a:gd name="T18" fmla="*/ 0 w 535"/>
                    <a:gd name="T19" fmla="*/ 0 h 448"/>
                    <a:gd name="T20" fmla="*/ 0 w 535"/>
                    <a:gd name="T21" fmla="*/ 0 h 448"/>
                    <a:gd name="T22" fmla="*/ 0 w 535"/>
                    <a:gd name="T23" fmla="*/ 0 h 448"/>
                    <a:gd name="T24" fmla="*/ 0 w 535"/>
                    <a:gd name="T25" fmla="*/ 0 h 448"/>
                    <a:gd name="T26" fmla="*/ 0 w 535"/>
                    <a:gd name="T27" fmla="*/ 0 h 448"/>
                    <a:gd name="T28" fmla="*/ 0 w 535"/>
                    <a:gd name="T29" fmla="*/ 0 h 448"/>
                    <a:gd name="T30" fmla="*/ 0 w 535"/>
                    <a:gd name="T31" fmla="*/ 0 h 448"/>
                    <a:gd name="T32" fmla="*/ 0 w 535"/>
                    <a:gd name="T33" fmla="*/ 0 h 448"/>
                    <a:gd name="T34" fmla="*/ 0 w 535"/>
                    <a:gd name="T35" fmla="*/ 0 h 448"/>
                    <a:gd name="T36" fmla="*/ 0 w 535"/>
                    <a:gd name="T37" fmla="*/ 0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448"/>
                    <a:gd name="T59" fmla="*/ 535 w 535"/>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448">
                      <a:moveTo>
                        <a:pt x="15" y="31"/>
                      </a:moveTo>
                      <a:lnTo>
                        <a:pt x="4" y="33"/>
                      </a:lnTo>
                      <a:lnTo>
                        <a:pt x="0" y="41"/>
                      </a:lnTo>
                      <a:lnTo>
                        <a:pt x="0" y="56"/>
                      </a:lnTo>
                      <a:lnTo>
                        <a:pt x="0" y="447"/>
                      </a:lnTo>
                      <a:lnTo>
                        <a:pt x="534" y="448"/>
                      </a:lnTo>
                      <a:lnTo>
                        <a:pt x="535" y="49"/>
                      </a:lnTo>
                      <a:lnTo>
                        <a:pt x="532" y="39"/>
                      </a:lnTo>
                      <a:lnTo>
                        <a:pt x="524" y="32"/>
                      </a:lnTo>
                      <a:lnTo>
                        <a:pt x="512" y="31"/>
                      </a:lnTo>
                      <a:lnTo>
                        <a:pt x="231" y="31"/>
                      </a:lnTo>
                      <a:lnTo>
                        <a:pt x="213" y="5"/>
                      </a:lnTo>
                      <a:lnTo>
                        <a:pt x="210" y="1"/>
                      </a:lnTo>
                      <a:lnTo>
                        <a:pt x="202" y="0"/>
                      </a:lnTo>
                      <a:lnTo>
                        <a:pt x="60" y="0"/>
                      </a:lnTo>
                      <a:lnTo>
                        <a:pt x="52" y="1"/>
                      </a:lnTo>
                      <a:lnTo>
                        <a:pt x="47" y="5"/>
                      </a:lnTo>
                      <a:lnTo>
                        <a:pt x="28" y="31"/>
                      </a:lnTo>
                      <a:lnTo>
                        <a:pt x="15" y="31"/>
                      </a:lnTo>
                      <a:close/>
                    </a:path>
                  </a:pathLst>
                </a:custGeom>
                <a:solidFill>
                  <a:srgbClr val="FFFFD0"/>
                </a:solidFill>
                <a:ln w="12700">
                  <a:solidFill>
                    <a:srgbClr val="9A9A00"/>
                  </a:solidFill>
                  <a:round/>
                  <a:headEnd/>
                  <a:tailEnd/>
                </a:ln>
              </p:spPr>
              <p:txBody>
                <a:bodyPr/>
                <a:lstStyle/>
                <a:p>
                  <a:endParaRPr lang="en-US"/>
                </a:p>
              </p:txBody>
            </p:sp>
            <p:sp>
              <p:nvSpPr>
                <p:cNvPr id="72847" name="Rectangle 785">
                  <a:extLst>
                    <a:ext uri="{FF2B5EF4-FFF2-40B4-BE49-F238E27FC236}">
                      <a16:creationId xmlns:a16="http://schemas.microsoft.com/office/drawing/2014/main" id="{773EFC27-3CAC-F94D-B1AC-9E8DFF0A4048}"/>
                    </a:ext>
                  </a:extLst>
                </p:cNvPr>
                <p:cNvSpPr>
                  <a:spLocks noChangeArrowheads="1"/>
                </p:cNvSpPr>
                <p:nvPr/>
              </p:nvSpPr>
              <p:spPr bwMode="auto">
                <a:xfrm>
                  <a:off x="3674" y="2115"/>
                  <a:ext cx="46" cy="3"/>
                </a:xfrm>
                <a:prstGeom prst="rect">
                  <a:avLst/>
                </a:prstGeom>
                <a:solidFill>
                  <a:srgbClr val="FFFFFF"/>
                </a:solidFill>
                <a:ln w="12700">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72848" name="Freeform 786">
                  <a:extLst>
                    <a:ext uri="{FF2B5EF4-FFF2-40B4-BE49-F238E27FC236}">
                      <a16:creationId xmlns:a16="http://schemas.microsoft.com/office/drawing/2014/main" id="{C5C98CF5-9618-3142-A058-98C1B8825EF6}"/>
                    </a:ext>
                  </a:extLst>
                </p:cNvPr>
                <p:cNvSpPr>
                  <a:spLocks/>
                </p:cNvSpPr>
                <p:nvPr/>
              </p:nvSpPr>
              <p:spPr bwMode="auto">
                <a:xfrm>
                  <a:off x="3628" y="2137"/>
                  <a:ext cx="209" cy="127"/>
                </a:xfrm>
                <a:custGeom>
                  <a:avLst/>
                  <a:gdLst>
                    <a:gd name="T0" fmla="*/ 0 w 605"/>
                    <a:gd name="T1" fmla="*/ 0 h 368"/>
                    <a:gd name="T2" fmla="*/ 0 w 605"/>
                    <a:gd name="T3" fmla="*/ 0 h 368"/>
                    <a:gd name="T4" fmla="*/ 0 w 605"/>
                    <a:gd name="T5" fmla="*/ 0 h 368"/>
                    <a:gd name="T6" fmla="*/ 0 w 605"/>
                    <a:gd name="T7" fmla="*/ 0 h 368"/>
                    <a:gd name="T8" fmla="*/ 0 w 605"/>
                    <a:gd name="T9" fmla="*/ 0 h 368"/>
                    <a:gd name="T10" fmla="*/ 0 w 605"/>
                    <a:gd name="T11" fmla="*/ 0 h 368"/>
                    <a:gd name="T12" fmla="*/ 0 w 605"/>
                    <a:gd name="T13" fmla="*/ 0 h 368"/>
                    <a:gd name="T14" fmla="*/ 0 w 605"/>
                    <a:gd name="T15" fmla="*/ 0 h 368"/>
                    <a:gd name="T16" fmla="*/ 0 w 605"/>
                    <a:gd name="T17" fmla="*/ 0 h 368"/>
                    <a:gd name="T18" fmla="*/ 0 w 605"/>
                    <a:gd name="T19" fmla="*/ 0 h 368"/>
                    <a:gd name="T20" fmla="*/ 0 w 605"/>
                    <a:gd name="T21" fmla="*/ 0 h 368"/>
                    <a:gd name="T22" fmla="*/ 0 w 605"/>
                    <a:gd name="T23" fmla="*/ 0 h 368"/>
                    <a:gd name="T24" fmla="*/ 0 w 605"/>
                    <a:gd name="T25" fmla="*/ 0 h 368"/>
                    <a:gd name="T26" fmla="*/ 0 w 605"/>
                    <a:gd name="T27" fmla="*/ 0 h 368"/>
                    <a:gd name="T28" fmla="*/ 0 w 605"/>
                    <a:gd name="T29" fmla="*/ 0 h 3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5"/>
                    <a:gd name="T46" fmla="*/ 0 h 368"/>
                    <a:gd name="T47" fmla="*/ 605 w 605"/>
                    <a:gd name="T48" fmla="*/ 368 h 3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5" h="368">
                      <a:moveTo>
                        <a:pt x="52" y="21"/>
                      </a:moveTo>
                      <a:lnTo>
                        <a:pt x="32" y="1"/>
                      </a:lnTo>
                      <a:lnTo>
                        <a:pt x="15" y="0"/>
                      </a:lnTo>
                      <a:lnTo>
                        <a:pt x="8" y="1"/>
                      </a:lnTo>
                      <a:lnTo>
                        <a:pt x="3" y="5"/>
                      </a:lnTo>
                      <a:lnTo>
                        <a:pt x="0" y="9"/>
                      </a:lnTo>
                      <a:lnTo>
                        <a:pt x="69" y="367"/>
                      </a:lnTo>
                      <a:lnTo>
                        <a:pt x="605" y="368"/>
                      </a:lnTo>
                      <a:lnTo>
                        <a:pt x="535" y="21"/>
                      </a:lnTo>
                      <a:lnTo>
                        <a:pt x="531" y="9"/>
                      </a:lnTo>
                      <a:lnTo>
                        <a:pt x="524" y="4"/>
                      </a:lnTo>
                      <a:lnTo>
                        <a:pt x="514" y="4"/>
                      </a:lnTo>
                      <a:lnTo>
                        <a:pt x="231" y="4"/>
                      </a:lnTo>
                      <a:lnTo>
                        <a:pt x="206" y="21"/>
                      </a:lnTo>
                      <a:lnTo>
                        <a:pt x="52" y="21"/>
                      </a:lnTo>
                      <a:close/>
                    </a:path>
                  </a:pathLst>
                </a:custGeom>
                <a:solidFill>
                  <a:srgbClr val="FFFFD0"/>
                </a:solidFill>
                <a:ln w="12700">
                  <a:solidFill>
                    <a:srgbClr val="9A9A00"/>
                  </a:solidFill>
                  <a:round/>
                  <a:headEnd/>
                  <a:tailEnd/>
                </a:ln>
              </p:spPr>
              <p:txBody>
                <a:bodyPr/>
                <a:lstStyle/>
                <a:p>
                  <a:endParaRPr lang="en-US"/>
                </a:p>
              </p:txBody>
            </p:sp>
          </p:grpSp>
        </p:grpSp>
        <p:sp>
          <p:nvSpPr>
            <p:cNvPr id="72821" name="Rectangle 787">
              <a:extLst>
                <a:ext uri="{FF2B5EF4-FFF2-40B4-BE49-F238E27FC236}">
                  <a16:creationId xmlns:a16="http://schemas.microsoft.com/office/drawing/2014/main" id="{DDA2BC94-4AE2-CD42-8ED7-CB800E626B32}"/>
                </a:ext>
              </a:extLst>
            </p:cNvPr>
            <p:cNvSpPr>
              <a:spLocks noChangeArrowheads="1"/>
            </p:cNvSpPr>
            <p:nvPr/>
          </p:nvSpPr>
          <p:spPr bwMode="auto">
            <a:xfrm>
              <a:off x="3641" y="2285"/>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Server</a:t>
              </a:r>
              <a:endParaRPr lang="en-US" altLang="en-US"/>
            </a:p>
          </p:txBody>
        </p:sp>
        <p:sp>
          <p:nvSpPr>
            <p:cNvPr id="72822" name="Rectangle 788">
              <a:extLst>
                <a:ext uri="{FF2B5EF4-FFF2-40B4-BE49-F238E27FC236}">
                  <a16:creationId xmlns:a16="http://schemas.microsoft.com/office/drawing/2014/main" id="{D088C821-3125-8348-B7FE-626D970D86C6}"/>
                </a:ext>
              </a:extLst>
            </p:cNvPr>
            <p:cNvSpPr>
              <a:spLocks noChangeArrowheads="1"/>
            </p:cNvSpPr>
            <p:nvPr/>
          </p:nvSpPr>
          <p:spPr bwMode="auto">
            <a:xfrm>
              <a:off x="3688" y="2383"/>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Log</a:t>
              </a:r>
              <a:endParaRPr lang="en-US" altLang="en-US"/>
            </a:p>
          </p:txBody>
        </p:sp>
        <p:cxnSp>
          <p:nvCxnSpPr>
            <p:cNvPr id="72823" name="AutoShape 799">
              <a:extLst>
                <a:ext uri="{FF2B5EF4-FFF2-40B4-BE49-F238E27FC236}">
                  <a16:creationId xmlns:a16="http://schemas.microsoft.com/office/drawing/2014/main" id="{261F2541-D68C-F84E-928D-A95D78EAF276}"/>
                </a:ext>
              </a:extLst>
            </p:cNvPr>
            <p:cNvCxnSpPr>
              <a:cxnSpLocks noChangeShapeType="1"/>
              <a:stCxn id="72949" idx="3"/>
              <a:endCxn id="72816" idx="1"/>
            </p:cNvCxnSpPr>
            <p:nvPr/>
          </p:nvCxnSpPr>
          <p:spPr bwMode="auto">
            <a:xfrm>
              <a:off x="1773" y="2190"/>
              <a:ext cx="450"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4" name="AutoShape 800">
              <a:extLst>
                <a:ext uri="{FF2B5EF4-FFF2-40B4-BE49-F238E27FC236}">
                  <a16:creationId xmlns:a16="http://schemas.microsoft.com/office/drawing/2014/main" id="{95E0B38F-44C7-364B-9AC2-D4C59149030D}"/>
                </a:ext>
              </a:extLst>
            </p:cNvPr>
            <p:cNvCxnSpPr>
              <a:cxnSpLocks noChangeShapeType="1"/>
              <a:stCxn id="72816" idx="3"/>
              <a:endCxn id="72849" idx="1"/>
            </p:cNvCxnSpPr>
            <p:nvPr/>
          </p:nvCxnSpPr>
          <p:spPr bwMode="auto">
            <a:xfrm>
              <a:off x="2784" y="2190"/>
              <a:ext cx="366" cy="4"/>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5" name="AutoShape 803">
              <a:extLst>
                <a:ext uri="{FF2B5EF4-FFF2-40B4-BE49-F238E27FC236}">
                  <a16:creationId xmlns:a16="http://schemas.microsoft.com/office/drawing/2014/main" id="{3772B3D6-AEC7-F94A-9C31-20CC482AFCD6}"/>
                </a:ext>
              </a:extLst>
            </p:cNvPr>
            <p:cNvCxnSpPr>
              <a:cxnSpLocks noChangeShapeType="1"/>
              <a:stCxn id="72817" idx="3"/>
              <a:endCxn id="72989" idx="3"/>
            </p:cNvCxnSpPr>
            <p:nvPr/>
          </p:nvCxnSpPr>
          <p:spPr bwMode="auto">
            <a:xfrm flipH="1">
              <a:off x="1642" y="2191"/>
              <a:ext cx="2966" cy="170"/>
            </a:xfrm>
            <a:prstGeom prst="bentConnector4">
              <a:avLst>
                <a:gd name="adj1" fmla="val -4856"/>
                <a:gd name="adj2" fmla="val 350588"/>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6" name="AutoShape 804">
              <a:extLst>
                <a:ext uri="{FF2B5EF4-FFF2-40B4-BE49-F238E27FC236}">
                  <a16:creationId xmlns:a16="http://schemas.microsoft.com/office/drawing/2014/main" id="{79D04B17-4C95-F248-B287-C274F6332FA7}"/>
                </a:ext>
              </a:extLst>
            </p:cNvPr>
            <p:cNvCxnSpPr>
              <a:cxnSpLocks noChangeShapeType="1"/>
              <a:stCxn id="72817" idx="3"/>
            </p:cNvCxnSpPr>
            <p:nvPr/>
          </p:nvCxnSpPr>
          <p:spPr bwMode="auto">
            <a:xfrm>
              <a:off x="4608" y="2191"/>
              <a:ext cx="432"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7" name="AutoShape 810">
              <a:extLst>
                <a:ext uri="{FF2B5EF4-FFF2-40B4-BE49-F238E27FC236}">
                  <a16:creationId xmlns:a16="http://schemas.microsoft.com/office/drawing/2014/main" id="{EAFBBE06-25A2-8945-8C99-DFBE26CE7A39}"/>
                </a:ext>
              </a:extLst>
            </p:cNvPr>
            <p:cNvCxnSpPr>
              <a:cxnSpLocks noChangeShapeType="1"/>
              <a:stCxn id="72849" idx="3"/>
              <a:endCxn id="72830" idx="1"/>
            </p:cNvCxnSpPr>
            <p:nvPr/>
          </p:nvCxnSpPr>
          <p:spPr bwMode="auto">
            <a:xfrm flipV="1">
              <a:off x="3436" y="2191"/>
              <a:ext cx="212" cy="3"/>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8" name="AutoShape 811">
              <a:extLst>
                <a:ext uri="{FF2B5EF4-FFF2-40B4-BE49-F238E27FC236}">
                  <a16:creationId xmlns:a16="http://schemas.microsoft.com/office/drawing/2014/main" id="{C2EEA231-9DA1-5548-9AA1-294B5D4282A1}"/>
                </a:ext>
              </a:extLst>
            </p:cNvPr>
            <p:cNvCxnSpPr>
              <a:cxnSpLocks noChangeShapeType="1"/>
              <a:stCxn id="72830" idx="3"/>
              <a:endCxn id="72817" idx="1"/>
            </p:cNvCxnSpPr>
            <p:nvPr/>
          </p:nvCxnSpPr>
          <p:spPr bwMode="auto">
            <a:xfrm>
              <a:off x="3870" y="2191"/>
              <a:ext cx="211"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72829" name="AutoShape 814">
              <a:extLst>
                <a:ext uri="{FF2B5EF4-FFF2-40B4-BE49-F238E27FC236}">
                  <a16:creationId xmlns:a16="http://schemas.microsoft.com/office/drawing/2014/main" id="{5B2F09E0-ADC5-1C47-9A2D-B8CB3D15B339}"/>
                </a:ext>
              </a:extLst>
            </p:cNvPr>
            <p:cNvCxnSpPr>
              <a:cxnSpLocks noChangeShapeType="1"/>
              <a:stCxn id="72814" idx="2"/>
              <a:endCxn id="72849" idx="0"/>
            </p:cNvCxnSpPr>
            <p:nvPr/>
          </p:nvCxnSpPr>
          <p:spPr bwMode="auto">
            <a:xfrm>
              <a:off x="3293" y="1559"/>
              <a:ext cx="0" cy="426"/>
            </a:xfrm>
            <a:prstGeom prst="straightConnector1">
              <a:avLst/>
            </a:prstGeom>
            <a:noFill/>
            <a:ln w="28575">
              <a:solidFill>
                <a:schemeClr val="tx2"/>
              </a:solidFill>
              <a:miter lim="800000"/>
              <a:headEnd type="triangle" w="med" len="med"/>
              <a:tailEnd type="triangle" w="med" len="med"/>
            </a:ln>
            <a:extLst>
              <a:ext uri="{909E8E84-426E-40DD-AFC4-6F175D3DCCD1}">
                <a14:hiddenFill xmlns:a14="http://schemas.microsoft.com/office/drawing/2010/main">
                  <a:noFill/>
                </a14:hiddenFill>
              </a:ext>
            </a:extLst>
          </p:spPr>
        </p:cxnSp>
      </p:grpSp>
      <p:cxnSp>
        <p:nvCxnSpPr>
          <p:cNvPr id="72812" name="AutoShape 821">
            <a:extLst>
              <a:ext uri="{FF2B5EF4-FFF2-40B4-BE49-F238E27FC236}">
                <a16:creationId xmlns:a16="http://schemas.microsoft.com/office/drawing/2014/main" id="{8BCE6DAB-51B3-A048-A989-72D6F97C486D}"/>
              </a:ext>
            </a:extLst>
          </p:cNvPr>
          <p:cNvCxnSpPr>
            <a:cxnSpLocks noChangeShapeType="1"/>
          </p:cNvCxnSpPr>
          <p:nvPr/>
        </p:nvCxnSpPr>
        <p:spPr bwMode="auto">
          <a:xfrm>
            <a:off x="3886200" y="4343400"/>
            <a:ext cx="0" cy="838200"/>
          </a:xfrm>
          <a:prstGeom prst="straightConnector1">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6">
            <a:extLst>
              <a:ext uri="{FF2B5EF4-FFF2-40B4-BE49-F238E27FC236}">
                <a16:creationId xmlns:a16="http://schemas.microsoft.com/office/drawing/2014/main" id="{F134CC22-B5DD-0A41-8704-A958E98E059D}"/>
              </a:ext>
            </a:extLst>
          </p:cNvPr>
          <p:cNvSpPr>
            <a:spLocks noGrp="1" noChangeArrowheads="1"/>
          </p:cNvSpPr>
          <p:nvPr>
            <p:ph type="title"/>
          </p:nvPr>
        </p:nvSpPr>
        <p:spPr/>
        <p:txBody>
          <a:bodyPr/>
          <a:lstStyle/>
          <a:p>
            <a:pPr eaLnBrk="1" hangingPunct="1"/>
            <a:r>
              <a:rPr lang="en-US" altLang="en-US"/>
              <a:t>Key Transfer Functions</a:t>
            </a:r>
          </a:p>
        </p:txBody>
      </p:sp>
      <p:graphicFrame>
        <p:nvGraphicFramePr>
          <p:cNvPr id="74754" name="Object 1024">
            <a:extLst>
              <a:ext uri="{FF2B5EF4-FFF2-40B4-BE49-F238E27FC236}">
                <a16:creationId xmlns:a16="http://schemas.microsoft.com/office/drawing/2014/main" id="{247A6201-7D6D-F24E-A267-DCCC9FF71EA8}"/>
              </a:ext>
            </a:extLst>
          </p:cNvPr>
          <p:cNvGraphicFramePr>
            <a:graphicFrameLocks noChangeAspect="1"/>
          </p:cNvGraphicFramePr>
          <p:nvPr/>
        </p:nvGraphicFramePr>
        <p:xfrm>
          <a:off x="3389313" y="5416550"/>
          <a:ext cx="4972050" cy="706438"/>
        </p:xfrm>
        <a:graphic>
          <a:graphicData uri="http://schemas.openxmlformats.org/presentationml/2006/ole">
            <mc:AlternateContent xmlns:mc="http://schemas.openxmlformats.org/markup-compatibility/2006">
              <mc:Choice xmlns:v="urn:schemas-microsoft-com:vml" Requires="v">
                <p:oleObj spid="_x0000_s75056" name="Equation" r:id="rId4" imgW="33940750" imgH="4826000" progId="Equation.3">
                  <p:embed/>
                </p:oleObj>
              </mc:Choice>
              <mc:Fallback>
                <p:oleObj name="Equation" r:id="rId4" imgW="33940750" imgH="48260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313" y="5416550"/>
                        <a:ext cx="497205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5" name="Object 1025">
            <a:extLst>
              <a:ext uri="{FF2B5EF4-FFF2-40B4-BE49-F238E27FC236}">
                <a16:creationId xmlns:a16="http://schemas.microsoft.com/office/drawing/2014/main" id="{D01DE520-5BF7-AD4D-A2B9-21B2B2C5393B}"/>
              </a:ext>
            </a:extLst>
          </p:cNvPr>
          <p:cNvGraphicFramePr>
            <a:graphicFrameLocks noChangeAspect="1"/>
          </p:cNvGraphicFramePr>
          <p:nvPr/>
        </p:nvGraphicFramePr>
        <p:xfrm>
          <a:off x="4303713" y="6170613"/>
          <a:ext cx="3943350" cy="687387"/>
        </p:xfrm>
        <a:graphic>
          <a:graphicData uri="http://schemas.openxmlformats.org/presentationml/2006/ole">
            <mc:AlternateContent xmlns:mc="http://schemas.openxmlformats.org/markup-compatibility/2006">
              <mc:Choice xmlns:v="urn:schemas-microsoft-com:vml" Requires="v">
                <p:oleObj spid="_x0000_s75057" name="Equation" r:id="rId6" imgW="27647900" imgH="4826000" progId="Equation.3">
                  <p:embed/>
                </p:oleObj>
              </mc:Choice>
              <mc:Fallback>
                <p:oleObj name="Equation" r:id="rId6" imgW="27647900" imgH="48260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713" y="6170613"/>
                        <a:ext cx="3943350"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4756" name="Group 27">
            <a:extLst>
              <a:ext uri="{FF2B5EF4-FFF2-40B4-BE49-F238E27FC236}">
                <a16:creationId xmlns:a16="http://schemas.microsoft.com/office/drawing/2014/main" id="{FB233546-74A6-8846-8651-E896C8E21C4B}"/>
              </a:ext>
            </a:extLst>
          </p:cNvPr>
          <p:cNvGrpSpPr>
            <a:grpSpLocks/>
          </p:cNvGrpSpPr>
          <p:nvPr/>
        </p:nvGrpSpPr>
        <p:grpSpPr bwMode="auto">
          <a:xfrm>
            <a:off x="1752600" y="1725613"/>
            <a:ext cx="5883275" cy="2617787"/>
            <a:chOff x="1889125" y="2139950"/>
            <a:chExt cx="5883275" cy="2617788"/>
          </a:xfrm>
        </p:grpSpPr>
        <p:sp>
          <p:nvSpPr>
            <p:cNvPr id="74760" name="Rectangle 60">
              <a:extLst>
                <a:ext uri="{FF2B5EF4-FFF2-40B4-BE49-F238E27FC236}">
                  <a16:creationId xmlns:a16="http://schemas.microsoft.com/office/drawing/2014/main" id="{BFE35BE3-D698-0D40-89C2-8878345914EA}"/>
                </a:ext>
              </a:extLst>
            </p:cNvPr>
            <p:cNvSpPr>
              <a:spLocks noChangeArrowheads="1"/>
            </p:cNvSpPr>
            <p:nvPr/>
          </p:nvSpPr>
          <p:spPr bwMode="auto">
            <a:xfrm>
              <a:off x="6073775" y="3222625"/>
              <a:ext cx="75247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Plant</a:t>
              </a:r>
            </a:p>
          </p:txBody>
        </p:sp>
        <p:sp>
          <p:nvSpPr>
            <p:cNvPr id="74761" name="Rectangle 61">
              <a:extLst>
                <a:ext uri="{FF2B5EF4-FFF2-40B4-BE49-F238E27FC236}">
                  <a16:creationId xmlns:a16="http://schemas.microsoft.com/office/drawing/2014/main" id="{7611B4F2-ECBD-EA40-A457-43A559F3B01C}"/>
                </a:ext>
              </a:extLst>
            </p:cNvPr>
            <p:cNvSpPr>
              <a:spLocks noChangeArrowheads="1"/>
            </p:cNvSpPr>
            <p:nvPr/>
          </p:nvSpPr>
          <p:spPr bwMode="auto">
            <a:xfrm>
              <a:off x="3525838" y="3224213"/>
              <a:ext cx="1284287"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Controller</a:t>
              </a:r>
            </a:p>
          </p:txBody>
        </p:sp>
        <p:sp>
          <p:nvSpPr>
            <p:cNvPr id="74762" name="Oval 63">
              <a:extLst>
                <a:ext uri="{FF2B5EF4-FFF2-40B4-BE49-F238E27FC236}">
                  <a16:creationId xmlns:a16="http://schemas.microsoft.com/office/drawing/2014/main" id="{0F1CBF04-D0C9-CA4C-AD3D-0A70721B9BB8}"/>
                </a:ext>
              </a:extLst>
            </p:cNvPr>
            <p:cNvSpPr>
              <a:spLocks noChangeArrowheads="1"/>
            </p:cNvSpPr>
            <p:nvPr/>
          </p:nvSpPr>
          <p:spPr bwMode="auto">
            <a:xfrm>
              <a:off x="2332038" y="3257550"/>
              <a:ext cx="420687" cy="338138"/>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graphicFrame>
          <p:nvGraphicFramePr>
            <p:cNvPr id="74763" name="Object 1027">
              <a:extLst>
                <a:ext uri="{FF2B5EF4-FFF2-40B4-BE49-F238E27FC236}">
                  <a16:creationId xmlns:a16="http://schemas.microsoft.com/office/drawing/2014/main" id="{39CED60D-61DE-5442-A067-31A5677FA0B2}"/>
                </a:ext>
              </a:extLst>
            </p:cNvPr>
            <p:cNvGraphicFramePr>
              <a:graphicFrameLocks noChangeAspect="1"/>
            </p:cNvGraphicFramePr>
            <p:nvPr/>
          </p:nvGraphicFramePr>
          <p:xfrm>
            <a:off x="5105400" y="3067050"/>
            <a:ext cx="590550" cy="376238"/>
          </p:xfrm>
          <a:graphic>
            <a:graphicData uri="http://schemas.openxmlformats.org/presentationml/2006/ole">
              <mc:AlternateContent xmlns:mc="http://schemas.openxmlformats.org/markup-compatibility/2006">
                <mc:Choice xmlns:v="urn:schemas-microsoft-com:vml" Requires="v">
                  <p:oleObj spid="_x0000_s75058" name="Equation" r:id="rId8" imgW="3949700" imgH="2343150" progId="Equation.3">
                    <p:embed/>
                  </p:oleObj>
                </mc:Choice>
                <mc:Fallback>
                  <p:oleObj name="Equation" r:id="rId8" imgW="3949700" imgH="2343150" progId="Equation.3">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3067050"/>
                          <a:ext cx="59055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64" name="Object 1028">
              <a:extLst>
                <a:ext uri="{FF2B5EF4-FFF2-40B4-BE49-F238E27FC236}">
                  <a16:creationId xmlns:a16="http://schemas.microsoft.com/office/drawing/2014/main" id="{726F02DB-FD11-6F4C-8CE1-34A4E596B6EA}"/>
                </a:ext>
              </a:extLst>
            </p:cNvPr>
            <p:cNvGraphicFramePr>
              <a:graphicFrameLocks noChangeAspect="1"/>
            </p:cNvGraphicFramePr>
            <p:nvPr/>
          </p:nvGraphicFramePr>
          <p:xfrm>
            <a:off x="7219950" y="3444875"/>
            <a:ext cx="552450" cy="379413"/>
          </p:xfrm>
          <a:graphic>
            <a:graphicData uri="http://schemas.openxmlformats.org/presentationml/2006/ole">
              <mc:AlternateContent xmlns:mc="http://schemas.openxmlformats.org/markup-compatibility/2006">
                <mc:Choice xmlns:v="urn:schemas-microsoft-com:vml" Requires="v">
                  <p:oleObj spid="_x0000_s75059" name="Equation" r:id="rId10" imgW="3657600" imgH="2343150" progId="Equation.3">
                    <p:embed/>
                  </p:oleObj>
                </mc:Choice>
                <mc:Fallback>
                  <p:oleObj name="Equation" r:id="rId10" imgW="3657600" imgH="2343150" progId="Equation.3">
                    <p:embed/>
                    <p:pic>
                      <p:nvPicPr>
                        <p:cNvPr id="0" name="Object 10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9950" y="3444875"/>
                          <a:ext cx="5524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5" name="Object 1029">
              <a:extLst>
                <a:ext uri="{FF2B5EF4-FFF2-40B4-BE49-F238E27FC236}">
                  <a16:creationId xmlns:a16="http://schemas.microsoft.com/office/drawing/2014/main" id="{9958F3BE-D988-6C4F-B7E8-EB5E3F857CA7}"/>
                </a:ext>
              </a:extLst>
            </p:cNvPr>
            <p:cNvGraphicFramePr>
              <a:graphicFrameLocks noChangeAspect="1"/>
            </p:cNvGraphicFramePr>
            <p:nvPr/>
          </p:nvGraphicFramePr>
          <p:xfrm>
            <a:off x="2043113" y="2760663"/>
            <a:ext cx="547687" cy="374650"/>
          </p:xfrm>
          <a:graphic>
            <a:graphicData uri="http://schemas.openxmlformats.org/presentationml/2006/ole">
              <mc:AlternateContent xmlns:mc="http://schemas.openxmlformats.org/markup-compatibility/2006">
                <mc:Choice xmlns:v="urn:schemas-microsoft-com:vml" Requires="v">
                  <p:oleObj spid="_x0000_s75060" name="Equation" r:id="rId12" imgW="3657600" imgH="2343150" progId="Equation.3">
                    <p:embed/>
                  </p:oleObj>
                </mc:Choice>
                <mc:Fallback>
                  <p:oleObj name="Equation" r:id="rId12" imgW="3657600" imgH="2343150" progId="Equation.3">
                    <p:embed/>
                    <p:pic>
                      <p:nvPicPr>
                        <p:cNvPr id="0" name="Object 10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3113" y="2760663"/>
                          <a:ext cx="54768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66" name="Object 1030">
              <a:extLst>
                <a:ext uri="{FF2B5EF4-FFF2-40B4-BE49-F238E27FC236}">
                  <a16:creationId xmlns:a16="http://schemas.microsoft.com/office/drawing/2014/main" id="{8007E157-1A97-054F-9E72-1D812AD453F4}"/>
                </a:ext>
              </a:extLst>
            </p:cNvPr>
            <p:cNvGraphicFramePr>
              <a:graphicFrameLocks noChangeAspect="1"/>
            </p:cNvGraphicFramePr>
            <p:nvPr/>
          </p:nvGraphicFramePr>
          <p:xfrm>
            <a:off x="2933700" y="3068638"/>
            <a:ext cx="568325" cy="374650"/>
          </p:xfrm>
          <a:graphic>
            <a:graphicData uri="http://schemas.openxmlformats.org/presentationml/2006/ole">
              <mc:AlternateContent xmlns:mc="http://schemas.openxmlformats.org/markup-compatibility/2006">
                <mc:Choice xmlns:v="urn:schemas-microsoft-com:vml" Requires="v">
                  <p:oleObj spid="_x0000_s75061" name="Equation" r:id="rId14" imgW="3803650" imgH="2343150" progId="Equation.3">
                    <p:embed/>
                  </p:oleObj>
                </mc:Choice>
                <mc:Fallback>
                  <p:oleObj name="Equation" r:id="rId14" imgW="3803650" imgH="2343150" progId="Equation.3">
                    <p:embed/>
                    <p:pic>
                      <p:nvPicPr>
                        <p:cNvPr id="0" name="Object 1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3700" y="3068638"/>
                          <a:ext cx="5683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7" name="Rectangle 70">
              <a:extLst>
                <a:ext uri="{FF2B5EF4-FFF2-40B4-BE49-F238E27FC236}">
                  <a16:creationId xmlns:a16="http://schemas.microsoft.com/office/drawing/2014/main" id="{EC19B2DC-8F52-0F49-83D2-498EBB00E0BE}"/>
                </a:ext>
              </a:extLst>
            </p:cNvPr>
            <p:cNvSpPr>
              <a:spLocks noChangeArrowheads="1"/>
            </p:cNvSpPr>
            <p:nvPr/>
          </p:nvSpPr>
          <p:spPr bwMode="auto">
            <a:xfrm>
              <a:off x="4699000" y="4351338"/>
              <a:ext cx="1444625" cy="406400"/>
            </a:xfrm>
            <a:prstGeom prst="rect">
              <a:avLst/>
            </a:prstGeom>
            <a:solidFill>
              <a:srgbClr val="FFCC00"/>
            </a:solidFill>
            <a:ln w="9525">
              <a:solidFill>
                <a:schemeClr val="tx1"/>
              </a:solidFill>
              <a:miter lim="800000"/>
              <a:headEnd/>
              <a:tailEnd/>
            </a:ln>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Transducer</a:t>
              </a:r>
            </a:p>
          </p:txBody>
        </p:sp>
        <p:graphicFrame>
          <p:nvGraphicFramePr>
            <p:cNvPr id="74768" name="Object 1031">
              <a:extLst>
                <a:ext uri="{FF2B5EF4-FFF2-40B4-BE49-F238E27FC236}">
                  <a16:creationId xmlns:a16="http://schemas.microsoft.com/office/drawing/2014/main" id="{408B6399-51A5-BF45-9B93-B73827F62E37}"/>
                </a:ext>
              </a:extLst>
            </p:cNvPr>
            <p:cNvGraphicFramePr>
              <a:graphicFrameLocks noChangeAspect="1"/>
            </p:cNvGraphicFramePr>
            <p:nvPr/>
          </p:nvGraphicFramePr>
          <p:xfrm>
            <a:off x="2043113" y="4071938"/>
            <a:ext cx="547687" cy="376237"/>
          </p:xfrm>
          <a:graphic>
            <a:graphicData uri="http://schemas.openxmlformats.org/presentationml/2006/ole">
              <mc:AlternateContent xmlns:mc="http://schemas.openxmlformats.org/markup-compatibility/2006">
                <mc:Choice xmlns:v="urn:schemas-microsoft-com:vml" Requires="v">
                  <p:oleObj spid="_x0000_s75062" name="Equation" r:id="rId16" imgW="3657600" imgH="2343150" progId="Equation.3">
                    <p:embed/>
                  </p:oleObj>
                </mc:Choice>
                <mc:Fallback>
                  <p:oleObj name="Equation" r:id="rId16" imgW="3657600" imgH="2343150" progId="Equation.3">
                    <p:embed/>
                    <p:pic>
                      <p:nvPicPr>
                        <p:cNvPr id="0" name="Object 10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43113" y="4071938"/>
                          <a:ext cx="547687"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9" name="Oval 72">
              <a:extLst>
                <a:ext uri="{FF2B5EF4-FFF2-40B4-BE49-F238E27FC236}">
                  <a16:creationId xmlns:a16="http://schemas.microsoft.com/office/drawing/2014/main" id="{5AB30A9D-E5EE-5040-9CF2-2B246AE3C504}"/>
                </a:ext>
              </a:extLst>
            </p:cNvPr>
            <p:cNvSpPr>
              <a:spLocks noChangeArrowheads="1"/>
            </p:cNvSpPr>
            <p:nvPr/>
          </p:nvSpPr>
          <p:spPr bwMode="auto">
            <a:xfrm>
              <a:off x="2590800" y="2944813"/>
              <a:ext cx="279400"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t>+</a:t>
              </a:r>
            </a:p>
          </p:txBody>
        </p:sp>
        <p:sp>
          <p:nvSpPr>
            <p:cNvPr id="74770" name="Oval 73">
              <a:extLst>
                <a:ext uri="{FF2B5EF4-FFF2-40B4-BE49-F238E27FC236}">
                  <a16:creationId xmlns:a16="http://schemas.microsoft.com/office/drawing/2014/main" id="{97CA2D91-F7C3-304E-B063-FAEF260DB28C}"/>
                </a:ext>
              </a:extLst>
            </p:cNvPr>
            <p:cNvSpPr>
              <a:spLocks noChangeArrowheads="1"/>
            </p:cNvSpPr>
            <p:nvPr/>
          </p:nvSpPr>
          <p:spPr bwMode="auto">
            <a:xfrm>
              <a:off x="2590800" y="3568700"/>
              <a:ext cx="279400" cy="3556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b="1">
                  <a:cs typeface="Tahoma" panose="020B0604030504040204" pitchFamily="34" charset="0"/>
                </a:rPr>
                <a:t>–</a:t>
              </a:r>
              <a:endParaRPr lang="en-US" altLang="en-US" sz="1600" b="1"/>
            </a:p>
          </p:txBody>
        </p:sp>
        <p:cxnSp>
          <p:nvCxnSpPr>
            <p:cNvPr id="74771" name="AutoShape 74">
              <a:extLst>
                <a:ext uri="{FF2B5EF4-FFF2-40B4-BE49-F238E27FC236}">
                  <a16:creationId xmlns:a16="http://schemas.microsoft.com/office/drawing/2014/main" id="{222BABC5-FBE8-C046-AF23-99E0ED237C28}"/>
                </a:ext>
              </a:extLst>
            </p:cNvPr>
            <p:cNvCxnSpPr>
              <a:cxnSpLocks noChangeShapeType="1"/>
              <a:stCxn id="74780" idx="2"/>
              <a:endCxn id="74762" idx="0"/>
            </p:cNvCxnSpPr>
            <p:nvPr/>
          </p:nvCxnSpPr>
          <p:spPr bwMode="auto">
            <a:xfrm>
              <a:off x="2543175" y="2536825"/>
              <a:ext cx="0" cy="720725"/>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4772" name="AutoShape 75">
              <a:extLst>
                <a:ext uri="{FF2B5EF4-FFF2-40B4-BE49-F238E27FC236}">
                  <a16:creationId xmlns:a16="http://schemas.microsoft.com/office/drawing/2014/main" id="{DCF15D4C-6630-2646-B77B-F8121836F57F}"/>
                </a:ext>
              </a:extLst>
            </p:cNvPr>
            <p:cNvCxnSpPr>
              <a:cxnSpLocks noChangeShapeType="1"/>
              <a:stCxn id="74767" idx="1"/>
              <a:endCxn id="74762" idx="4"/>
            </p:cNvCxnSpPr>
            <p:nvPr/>
          </p:nvCxnSpPr>
          <p:spPr bwMode="auto">
            <a:xfrm rot="10800000">
              <a:off x="2543175" y="3595688"/>
              <a:ext cx="2155825" cy="958850"/>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4773" name="AutoShape 76">
              <a:extLst>
                <a:ext uri="{FF2B5EF4-FFF2-40B4-BE49-F238E27FC236}">
                  <a16:creationId xmlns:a16="http://schemas.microsoft.com/office/drawing/2014/main" id="{7C34198B-1D75-9246-8D01-A83DC68BE43A}"/>
                </a:ext>
              </a:extLst>
            </p:cNvPr>
            <p:cNvCxnSpPr>
              <a:cxnSpLocks noChangeShapeType="1"/>
              <a:stCxn id="74760" idx="3"/>
              <a:endCxn id="74767" idx="3"/>
            </p:cNvCxnSpPr>
            <p:nvPr/>
          </p:nvCxnSpPr>
          <p:spPr bwMode="auto">
            <a:xfrm flipH="1">
              <a:off x="6143625" y="3425825"/>
              <a:ext cx="682625" cy="1128713"/>
            </a:xfrm>
            <a:prstGeom prst="bentConnector3">
              <a:avLst>
                <a:gd name="adj1" fmla="val -33486"/>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4774" name="AutoShape 78">
              <a:extLst>
                <a:ext uri="{FF2B5EF4-FFF2-40B4-BE49-F238E27FC236}">
                  <a16:creationId xmlns:a16="http://schemas.microsoft.com/office/drawing/2014/main" id="{D90FE8E5-A687-6F4E-98DB-B2E750223B73}"/>
                </a:ext>
              </a:extLst>
            </p:cNvPr>
            <p:cNvCxnSpPr>
              <a:cxnSpLocks noChangeShapeType="1"/>
              <a:stCxn id="74762" idx="6"/>
              <a:endCxn id="74761" idx="1"/>
            </p:cNvCxnSpPr>
            <p:nvPr/>
          </p:nvCxnSpPr>
          <p:spPr bwMode="auto">
            <a:xfrm>
              <a:off x="2752725" y="3427413"/>
              <a:ext cx="773113"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4775" name="AutoShape 79">
              <a:extLst>
                <a:ext uri="{FF2B5EF4-FFF2-40B4-BE49-F238E27FC236}">
                  <a16:creationId xmlns:a16="http://schemas.microsoft.com/office/drawing/2014/main" id="{4CB0D4F3-EB23-EF41-B5AB-7787E1896066}"/>
                </a:ext>
              </a:extLst>
            </p:cNvPr>
            <p:cNvCxnSpPr>
              <a:cxnSpLocks noChangeShapeType="1"/>
              <a:stCxn id="74761" idx="3"/>
            </p:cNvCxnSpPr>
            <p:nvPr/>
          </p:nvCxnSpPr>
          <p:spPr bwMode="auto">
            <a:xfrm>
              <a:off x="4810125" y="3427413"/>
              <a:ext cx="1285875" cy="3175"/>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74776" name="Object 1032">
              <a:extLst>
                <a:ext uri="{FF2B5EF4-FFF2-40B4-BE49-F238E27FC236}">
                  <a16:creationId xmlns:a16="http://schemas.microsoft.com/office/drawing/2014/main" id="{1BDEDFEA-80AB-154F-BDD4-8E9ABD98843F}"/>
                </a:ext>
              </a:extLst>
            </p:cNvPr>
            <p:cNvGraphicFramePr>
              <a:graphicFrameLocks noChangeAspect="1"/>
            </p:cNvGraphicFramePr>
            <p:nvPr/>
          </p:nvGraphicFramePr>
          <p:xfrm>
            <a:off x="3868738" y="2874963"/>
            <a:ext cx="633412" cy="398462"/>
          </p:xfrm>
          <a:graphic>
            <a:graphicData uri="http://schemas.openxmlformats.org/presentationml/2006/ole">
              <mc:AlternateContent xmlns:mc="http://schemas.openxmlformats.org/markup-compatibility/2006">
                <mc:Choice xmlns:v="urn:schemas-microsoft-com:vml" Requires="v">
                  <p:oleObj spid="_x0000_s75063" name="Equation" r:id="rId18" imgW="4241800" imgH="2489200" progId="Equation.3">
                    <p:embed/>
                  </p:oleObj>
                </mc:Choice>
                <mc:Fallback>
                  <p:oleObj name="Equation" r:id="rId18" imgW="4241800" imgH="2489200" progId="Equation.3">
                    <p:embed/>
                    <p:pic>
                      <p:nvPicPr>
                        <p:cNvPr id="0" name="Object 10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68738" y="2874963"/>
                          <a:ext cx="63341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77" name="Object 1033">
              <a:extLst>
                <a:ext uri="{FF2B5EF4-FFF2-40B4-BE49-F238E27FC236}">
                  <a16:creationId xmlns:a16="http://schemas.microsoft.com/office/drawing/2014/main" id="{25639C63-81F9-BC4D-809D-0755F2381607}"/>
                </a:ext>
              </a:extLst>
            </p:cNvPr>
            <p:cNvGraphicFramePr>
              <a:graphicFrameLocks noChangeAspect="1"/>
            </p:cNvGraphicFramePr>
            <p:nvPr/>
          </p:nvGraphicFramePr>
          <p:xfrm>
            <a:off x="6129338" y="2874963"/>
            <a:ext cx="676275" cy="398462"/>
          </p:xfrm>
          <a:graphic>
            <a:graphicData uri="http://schemas.openxmlformats.org/presentationml/2006/ole">
              <mc:AlternateContent xmlns:mc="http://schemas.openxmlformats.org/markup-compatibility/2006">
                <mc:Choice xmlns:v="urn:schemas-microsoft-com:vml" Requires="v">
                  <p:oleObj spid="_x0000_s75064" name="Equation" r:id="rId20" imgW="4533900" imgH="2489200" progId="Equation.3">
                    <p:embed/>
                  </p:oleObj>
                </mc:Choice>
                <mc:Fallback>
                  <p:oleObj name="Equation" r:id="rId20" imgW="4533900" imgH="2489200" progId="Equation.3">
                    <p:embed/>
                    <p:pic>
                      <p:nvPicPr>
                        <p:cNvPr id="0" name="Object 10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29338" y="2874963"/>
                          <a:ext cx="67627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78" name="Object 1034">
              <a:extLst>
                <a:ext uri="{FF2B5EF4-FFF2-40B4-BE49-F238E27FC236}">
                  <a16:creationId xmlns:a16="http://schemas.microsoft.com/office/drawing/2014/main" id="{3228A4EC-BB49-0845-AC4C-9CB8A0D8C887}"/>
                </a:ext>
              </a:extLst>
            </p:cNvPr>
            <p:cNvGraphicFramePr>
              <a:graphicFrameLocks noChangeAspect="1"/>
            </p:cNvGraphicFramePr>
            <p:nvPr/>
          </p:nvGraphicFramePr>
          <p:xfrm>
            <a:off x="5181600" y="3962400"/>
            <a:ext cx="609600" cy="376238"/>
          </p:xfrm>
          <a:graphic>
            <a:graphicData uri="http://schemas.openxmlformats.org/presentationml/2006/ole">
              <mc:AlternateContent xmlns:mc="http://schemas.openxmlformats.org/markup-compatibility/2006">
                <mc:Choice xmlns:v="urn:schemas-microsoft-com:vml" Requires="v">
                  <p:oleObj spid="_x0000_s75065" name="Equation" r:id="rId22" imgW="4095750" imgH="2343150" progId="Equation.3">
                    <p:embed/>
                  </p:oleObj>
                </mc:Choice>
                <mc:Fallback>
                  <p:oleObj name="Equation" r:id="rId22" imgW="4095750" imgH="2343150" progId="Equation.3">
                    <p:embed/>
                    <p:pic>
                      <p:nvPicPr>
                        <p:cNvPr id="0" name="Object 10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81600" y="3962400"/>
                          <a:ext cx="60960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4779" name="AutoShape 86">
              <a:extLst>
                <a:ext uri="{FF2B5EF4-FFF2-40B4-BE49-F238E27FC236}">
                  <a16:creationId xmlns:a16="http://schemas.microsoft.com/office/drawing/2014/main" id="{9742F6B2-597C-8E41-B2CD-DDE28E4949DD}"/>
                </a:ext>
              </a:extLst>
            </p:cNvPr>
            <p:cNvCxnSpPr>
              <a:cxnSpLocks noChangeShapeType="1"/>
              <a:stCxn id="74760" idx="3"/>
            </p:cNvCxnSpPr>
            <p:nvPr/>
          </p:nvCxnSpPr>
          <p:spPr bwMode="auto">
            <a:xfrm>
              <a:off x="6826250" y="3425825"/>
              <a:ext cx="717550" cy="0"/>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4780" name="Text Box 87">
              <a:extLst>
                <a:ext uri="{FF2B5EF4-FFF2-40B4-BE49-F238E27FC236}">
                  <a16:creationId xmlns:a16="http://schemas.microsoft.com/office/drawing/2014/main" id="{E9FA6D1E-489E-8540-B995-347D900E9A28}"/>
                </a:ext>
              </a:extLst>
            </p:cNvPr>
            <p:cNvSpPr txBox="1">
              <a:spLocks noChangeArrowheads="1"/>
            </p:cNvSpPr>
            <p:nvPr/>
          </p:nvSpPr>
          <p:spPr bwMode="auto">
            <a:xfrm>
              <a:off x="1889125" y="2139950"/>
              <a:ext cx="1306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a:t>Reference</a:t>
              </a:r>
            </a:p>
          </p:txBody>
        </p:sp>
      </p:grpSp>
      <p:grpSp>
        <p:nvGrpSpPr>
          <p:cNvPr id="74757" name="Group 2">
            <a:extLst>
              <a:ext uri="{FF2B5EF4-FFF2-40B4-BE49-F238E27FC236}">
                <a16:creationId xmlns:a16="http://schemas.microsoft.com/office/drawing/2014/main" id="{AA90D861-6C07-F14F-AA19-539D470AD55B}"/>
              </a:ext>
            </a:extLst>
          </p:cNvPr>
          <p:cNvGrpSpPr>
            <a:grpSpLocks/>
          </p:cNvGrpSpPr>
          <p:nvPr/>
        </p:nvGrpSpPr>
        <p:grpSpPr bwMode="auto">
          <a:xfrm>
            <a:off x="819150" y="4570413"/>
            <a:ext cx="5803900" cy="719137"/>
            <a:chOff x="819150" y="4570578"/>
            <a:chExt cx="5803901" cy="719137"/>
          </a:xfrm>
        </p:grpSpPr>
        <p:graphicFrame>
          <p:nvGraphicFramePr>
            <p:cNvPr id="74758" name="Object 1026">
              <a:extLst>
                <a:ext uri="{FF2B5EF4-FFF2-40B4-BE49-F238E27FC236}">
                  <a16:creationId xmlns:a16="http://schemas.microsoft.com/office/drawing/2014/main" id="{8BFB2E73-6FF4-034A-A6E2-36272268C9F4}"/>
                </a:ext>
              </a:extLst>
            </p:cNvPr>
            <p:cNvGraphicFramePr>
              <a:graphicFrameLocks noChangeAspect="1"/>
            </p:cNvGraphicFramePr>
            <p:nvPr/>
          </p:nvGraphicFramePr>
          <p:xfrm>
            <a:off x="2355851" y="4570578"/>
            <a:ext cx="4267200" cy="719137"/>
          </p:xfrm>
          <a:graphic>
            <a:graphicData uri="http://schemas.openxmlformats.org/presentationml/2006/ole">
              <mc:AlternateContent xmlns:mc="http://schemas.openxmlformats.org/markup-compatibility/2006">
                <mc:Choice xmlns:v="urn:schemas-microsoft-com:vml" Requires="v">
                  <p:oleObj spid="_x0000_s75066" name="Equation" r:id="rId24" imgW="40519350" imgH="7023100" progId="Equation.3">
                    <p:embed/>
                  </p:oleObj>
                </mc:Choice>
                <mc:Fallback>
                  <p:oleObj name="Equation" r:id="rId24" imgW="40519350" imgH="7023100" progId="Equation.3">
                    <p:embed/>
                    <p:pic>
                      <p:nvPicPr>
                        <p:cNvPr id="0" name="Object 10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55851" y="4570578"/>
                          <a:ext cx="42672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9" name="TextBox 1">
              <a:extLst>
                <a:ext uri="{FF2B5EF4-FFF2-40B4-BE49-F238E27FC236}">
                  <a16:creationId xmlns:a16="http://schemas.microsoft.com/office/drawing/2014/main" id="{4CE3395D-0B40-D547-868A-5CA262333429}"/>
                </a:ext>
              </a:extLst>
            </p:cNvPr>
            <p:cNvSpPr txBox="1">
              <a:spLocks noChangeArrowheads="1"/>
            </p:cNvSpPr>
            <p:nvPr/>
          </p:nvSpPr>
          <p:spPr bwMode="auto">
            <a:xfrm>
              <a:off x="819150" y="4648200"/>
              <a:ext cx="1695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nSpc>
                  <a:spcPct val="100000"/>
                </a:lnSpc>
                <a:spcBef>
                  <a:spcPct val="0"/>
                </a:spcBef>
                <a:spcAft>
                  <a:spcPct val="0"/>
                </a:spcAft>
                <a:buClrTx/>
                <a:buSzTx/>
                <a:buFontTx/>
                <a:buNone/>
              </a:pPr>
              <a:r>
                <a:rPr lang="en-US" altLang="en-US" sz="2000"/>
                <a:t>Closed-Loop/</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B6D9D961-643D-6F48-B116-ED987E1E640E}"/>
              </a:ext>
            </a:extLst>
          </p:cNvPr>
          <p:cNvSpPr>
            <a:spLocks noGrp="1" noChangeArrowheads="1"/>
          </p:cNvSpPr>
          <p:nvPr>
            <p:ph type="title"/>
          </p:nvPr>
        </p:nvSpPr>
        <p:spPr>
          <a:xfrm>
            <a:off x="304800" y="303213"/>
            <a:ext cx="7793038" cy="1143000"/>
          </a:xfrm>
        </p:spPr>
        <p:txBody>
          <a:bodyPr/>
          <a:lstStyle/>
          <a:p>
            <a:pPr eaLnBrk="1" hangingPunct="1"/>
            <a:r>
              <a:rPr lang="en-US" altLang="en-US"/>
              <a:t>What can we do with Transfer Functions?</a:t>
            </a:r>
          </a:p>
        </p:txBody>
      </p:sp>
      <p:sp>
        <p:nvSpPr>
          <p:cNvPr id="76802" name="Rectangle 7">
            <a:extLst>
              <a:ext uri="{FF2B5EF4-FFF2-40B4-BE49-F238E27FC236}">
                <a16:creationId xmlns:a16="http://schemas.microsoft.com/office/drawing/2014/main" id="{5EFE6F20-7AEB-B440-BCB3-B35D09FF01FA}"/>
              </a:ext>
            </a:extLst>
          </p:cNvPr>
          <p:cNvSpPr>
            <a:spLocks noGrp="1" noChangeArrowheads="1"/>
          </p:cNvSpPr>
          <p:nvPr>
            <p:ph type="body" idx="1"/>
          </p:nvPr>
        </p:nvSpPr>
        <p:spPr>
          <a:xfrm>
            <a:off x="304800" y="1676400"/>
            <a:ext cx="9067800" cy="4724400"/>
          </a:xfrm>
        </p:spPr>
        <p:txBody>
          <a:bodyPr/>
          <a:lstStyle/>
          <a:p>
            <a:pPr eaLnBrk="1" hangingPunct="1">
              <a:lnSpc>
                <a:spcPct val="100000"/>
              </a:lnSpc>
            </a:pPr>
            <a:r>
              <a:rPr lang="en-US" altLang="en-US"/>
              <a:t>Predict output for a given input (e.g., impulse)</a:t>
            </a:r>
          </a:p>
          <a:p>
            <a:pPr eaLnBrk="1" hangingPunct="1">
              <a:lnSpc>
                <a:spcPct val="100000"/>
              </a:lnSpc>
            </a:pPr>
            <a:r>
              <a:rPr lang="en-US" altLang="en-US"/>
              <a:t>Predict Stability of system</a:t>
            </a:r>
          </a:p>
          <a:p>
            <a:pPr lvl="1" eaLnBrk="1" hangingPunct="1">
              <a:lnSpc>
                <a:spcPct val="100000"/>
              </a:lnSpc>
            </a:pPr>
            <a:r>
              <a:rPr lang="en-US" altLang="en-US"/>
              <a:t>Unstable systems are highly undesirable</a:t>
            </a:r>
          </a:p>
          <a:p>
            <a:pPr eaLnBrk="1" hangingPunct="1">
              <a:lnSpc>
                <a:spcPct val="100000"/>
              </a:lnSpc>
            </a:pPr>
            <a:r>
              <a:rPr lang="en-US" altLang="en-US"/>
              <a:t>Calculate steady-state gain</a:t>
            </a:r>
          </a:p>
          <a:p>
            <a:pPr lvl="1" eaLnBrk="1" hangingPunct="1">
              <a:lnSpc>
                <a:spcPct val="100000"/>
              </a:lnSpc>
            </a:pPr>
            <a:r>
              <a:rPr lang="en-US" altLang="en-US"/>
              <a:t>Compute operating ranges, state space reachability</a:t>
            </a:r>
          </a:p>
          <a:p>
            <a:pPr eaLnBrk="1" hangingPunct="1">
              <a:lnSpc>
                <a:spcPct val="100000"/>
              </a:lnSpc>
            </a:pPr>
            <a:r>
              <a:rPr lang="en-US" altLang="en-US"/>
              <a:t>Use it as a basis for lowering system order</a:t>
            </a:r>
          </a:p>
          <a:p>
            <a:pPr lvl="1" eaLnBrk="1" hangingPunct="1">
              <a:lnSpc>
                <a:spcPct val="100000"/>
              </a:lnSpc>
            </a:pPr>
            <a:r>
              <a:rPr lang="en-US" altLang="en-US"/>
              <a:t>Lower-order systems are easier to work with</a:t>
            </a:r>
          </a:p>
          <a:p>
            <a:pPr eaLnBrk="1" hangingPunct="1">
              <a:lnSpc>
                <a:spcPct val="100000"/>
              </a:lnSpc>
            </a:pPr>
            <a:r>
              <a:rPr lang="en-US" altLang="en-US"/>
              <a:t>Compose TFs to build/study complex systems (block diagram)</a:t>
            </a:r>
          </a:p>
          <a:p>
            <a:pPr eaLnBrk="1" hangingPunct="1">
              <a:lnSpc>
                <a:spcPct val="100000"/>
              </a:lnSpc>
            </a:pPr>
            <a:r>
              <a:rPr lang="en-US" altLang="en-US"/>
              <a:t>Easily simulate the system behavior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angle 5">
            <a:extLst>
              <a:ext uri="{FF2B5EF4-FFF2-40B4-BE49-F238E27FC236}">
                <a16:creationId xmlns:a16="http://schemas.microsoft.com/office/drawing/2014/main" id="{7D8096B3-73EA-6043-9524-305738EB7EC5}"/>
              </a:ext>
            </a:extLst>
          </p:cNvPr>
          <p:cNvSpPr>
            <a:spLocks noGrp="1" noChangeArrowheads="1"/>
          </p:cNvSpPr>
          <p:nvPr>
            <p:ph type="title"/>
          </p:nvPr>
        </p:nvSpPr>
        <p:spPr/>
        <p:txBody>
          <a:bodyPr/>
          <a:lstStyle/>
          <a:p>
            <a:pPr eaLnBrk="1" hangingPunct="1"/>
            <a:r>
              <a:rPr lang="en-US" altLang="en-US"/>
              <a:t>Rational Laplace Transforms</a:t>
            </a:r>
          </a:p>
        </p:txBody>
      </p:sp>
      <p:graphicFrame>
        <p:nvGraphicFramePr>
          <p:cNvPr id="77826" name="Object 6">
            <a:extLst>
              <a:ext uri="{FF2B5EF4-FFF2-40B4-BE49-F238E27FC236}">
                <a16:creationId xmlns:a16="http://schemas.microsoft.com/office/drawing/2014/main" id="{7D168833-C377-CE49-909E-D688EF5E1CC1}"/>
              </a:ext>
            </a:extLst>
          </p:cNvPr>
          <p:cNvGraphicFramePr>
            <a:graphicFrameLocks noChangeAspect="1"/>
          </p:cNvGraphicFramePr>
          <p:nvPr/>
        </p:nvGraphicFramePr>
        <p:xfrm>
          <a:off x="838200" y="1752600"/>
          <a:ext cx="7607300" cy="4714875"/>
        </p:xfrm>
        <a:graphic>
          <a:graphicData uri="http://schemas.openxmlformats.org/presentationml/2006/ole">
            <mc:AlternateContent xmlns:mc="http://schemas.openxmlformats.org/markup-compatibility/2006">
              <mc:Choice xmlns:v="urn:schemas-microsoft-com:vml" Requires="v">
                <p:oleObj spid="_x0000_s77852" name="Equation" r:id="rId4" imgW="62318900" imgH="38620700" progId="Equation.3">
                  <p:embed/>
                </p:oleObj>
              </mc:Choice>
              <mc:Fallback>
                <p:oleObj name="Equation" r:id="rId4" imgW="62318900" imgH="38620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52600"/>
                        <a:ext cx="7607300" cy="471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Slide Number Placeholder 2">
            <a:extLst>
              <a:ext uri="{FF2B5EF4-FFF2-40B4-BE49-F238E27FC236}">
                <a16:creationId xmlns:a16="http://schemas.microsoft.com/office/drawing/2014/main" id="{F727B470-FFA9-C846-AB6F-115876B0B591}"/>
              </a:ext>
            </a:extLst>
          </p:cNvPr>
          <p:cNvSpPr>
            <a:spLocks noGrp="1"/>
          </p:cNvSpPr>
          <p:nvPr>
            <p:ph type="sldNum" sz="quarter" idx="4294967295"/>
          </p:nvPr>
        </p:nvSpPr>
        <p:spPr bwMode="auto">
          <a:xfrm>
            <a:off x="153988" y="6765925"/>
            <a:ext cx="1006475"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fld id="{907D2EA2-57C6-2C42-9561-40A1DFAA53DF}" type="slidenum">
              <a:rPr lang="en-US" altLang="en-US"/>
              <a:pPr eaLnBrk="1" hangingPunct="1">
                <a:lnSpc>
                  <a:spcPct val="100000"/>
                </a:lnSpc>
                <a:spcBef>
                  <a:spcPct val="0"/>
                </a:spcBef>
                <a:spcAft>
                  <a:spcPct val="0"/>
                </a:spcAft>
                <a:buClrTx/>
                <a:buSzTx/>
                <a:buFontTx/>
                <a:buNone/>
              </a:pPr>
              <a:t>39</a:t>
            </a:fld>
            <a:endParaRPr lang="en-US" altLang="en-US"/>
          </a:p>
        </p:txBody>
      </p:sp>
      <p:sp>
        <p:nvSpPr>
          <p:cNvPr id="79874" name="Rectangle 2">
            <a:extLst>
              <a:ext uri="{FF2B5EF4-FFF2-40B4-BE49-F238E27FC236}">
                <a16:creationId xmlns:a16="http://schemas.microsoft.com/office/drawing/2014/main" id="{F07D2E45-2C8D-BA43-96B5-15B0EDF3E623}"/>
              </a:ext>
            </a:extLst>
          </p:cNvPr>
          <p:cNvSpPr>
            <a:spLocks noGrp="1" noChangeArrowheads="1"/>
          </p:cNvSpPr>
          <p:nvPr>
            <p:ph type="title"/>
          </p:nvPr>
        </p:nvSpPr>
        <p:spPr>
          <a:xfrm>
            <a:off x="457200" y="303213"/>
            <a:ext cx="7793038" cy="1143000"/>
          </a:xfrm>
        </p:spPr>
        <p:txBody>
          <a:bodyPr/>
          <a:lstStyle/>
          <a:p>
            <a:pPr eaLnBrk="1" hangingPunct="1"/>
            <a:r>
              <a:rPr lang="en-US" altLang="en-US"/>
              <a:t>Bounded Signals</a:t>
            </a:r>
          </a:p>
        </p:txBody>
      </p:sp>
      <p:pic>
        <p:nvPicPr>
          <p:cNvPr id="79875" name="Picture 25" descr="dint">
            <a:extLst>
              <a:ext uri="{FF2B5EF4-FFF2-40B4-BE49-F238E27FC236}">
                <a16:creationId xmlns:a16="http://schemas.microsoft.com/office/drawing/2014/main" id="{8FE78433-33C0-3443-9683-B960B2B994F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61636" b="56241"/>
          <a:stretch>
            <a:fillRect/>
          </a:stretch>
        </p:blipFill>
        <p:spPr>
          <a:xfrm>
            <a:off x="838200" y="2397125"/>
            <a:ext cx="1836738" cy="1624013"/>
          </a:xfrm>
          <a:noFill/>
        </p:spPr>
      </p:pic>
      <p:sp>
        <p:nvSpPr>
          <p:cNvPr id="964619" name="Text Box 11">
            <a:extLst>
              <a:ext uri="{FF2B5EF4-FFF2-40B4-BE49-F238E27FC236}">
                <a16:creationId xmlns:a16="http://schemas.microsoft.com/office/drawing/2014/main" id="{6AF5F1B0-8C41-9A43-B81A-0F9ED90479A9}"/>
              </a:ext>
            </a:extLst>
          </p:cNvPr>
          <p:cNvSpPr txBox="1">
            <a:spLocks noChangeArrowheads="1"/>
          </p:cNvSpPr>
          <p:nvPr/>
        </p:nvSpPr>
        <p:spPr bwMode="auto">
          <a:xfrm>
            <a:off x="457200" y="1711325"/>
            <a:ext cx="427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90000"/>
              </a:lnSpc>
              <a:spcBef>
                <a:spcPct val="20000"/>
              </a:spcBef>
              <a:spcAft>
                <a:spcPct val="0"/>
              </a:spcAft>
              <a:buClrTx/>
              <a:buSzPct val="75000"/>
              <a:buFont typeface="Wingdings 2" pitchFamily="2" charset="2"/>
              <a:buNone/>
            </a:pPr>
            <a:r>
              <a:rPr lang="en-US" altLang="en-US" sz="1800"/>
              <a:t>Which of these outputs are undesirable?</a:t>
            </a:r>
          </a:p>
        </p:txBody>
      </p:sp>
      <p:pic>
        <p:nvPicPr>
          <p:cNvPr id="79877" name="Picture 23">
            <a:extLst>
              <a:ext uri="{FF2B5EF4-FFF2-40B4-BE49-F238E27FC236}">
                <a16:creationId xmlns:a16="http://schemas.microsoft.com/office/drawing/2014/main" id="{EE659161-88A3-0341-97AC-6D1DF9A0C7A6}"/>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l="64615"/>
          <a:stretch>
            <a:fillRect/>
          </a:stretch>
        </p:blipFill>
        <p:spPr>
          <a:xfrm>
            <a:off x="3581400" y="2168525"/>
            <a:ext cx="1889125" cy="4014788"/>
          </a:xfrm>
          <a:noFill/>
        </p:spPr>
      </p:pic>
      <p:pic>
        <p:nvPicPr>
          <p:cNvPr id="79878" name="Picture 27">
            <a:extLst>
              <a:ext uri="{FF2B5EF4-FFF2-40B4-BE49-F238E27FC236}">
                <a16:creationId xmlns:a16="http://schemas.microsoft.com/office/drawing/2014/main" id="{7D425D4F-27BD-3D4B-82EA-FBBD436A5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073525"/>
            <a:ext cx="2660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28">
            <a:extLst>
              <a:ext uri="{FF2B5EF4-FFF2-40B4-BE49-F238E27FC236}">
                <a16:creationId xmlns:a16="http://schemas.microsoft.com/office/drawing/2014/main" id="{788E6471-E457-7B4A-B95D-D7C394D74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20925"/>
            <a:ext cx="2660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29">
            <a:extLst>
              <a:ext uri="{FF2B5EF4-FFF2-40B4-BE49-F238E27FC236}">
                <a16:creationId xmlns:a16="http://schemas.microsoft.com/office/drawing/2014/main" id="{91C30525-AEEF-4C47-B6D8-6D1E02CA80A2}"/>
              </a:ext>
            </a:extLst>
          </p:cNvPr>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381000" y="4225925"/>
            <a:ext cx="2660650" cy="2000250"/>
          </a:xfrm>
          <a:noFill/>
        </p:spPr>
      </p:pic>
      <p:grpSp>
        <p:nvGrpSpPr>
          <p:cNvPr id="2" name="Group 31">
            <a:extLst>
              <a:ext uri="{FF2B5EF4-FFF2-40B4-BE49-F238E27FC236}">
                <a16:creationId xmlns:a16="http://schemas.microsoft.com/office/drawing/2014/main" id="{BAC9CF64-0399-4F4D-A1EE-407E4DF1DEFB}"/>
              </a:ext>
            </a:extLst>
          </p:cNvPr>
          <p:cNvGrpSpPr>
            <a:grpSpLocks/>
          </p:cNvGrpSpPr>
          <p:nvPr/>
        </p:nvGrpSpPr>
        <p:grpSpPr bwMode="auto">
          <a:xfrm>
            <a:off x="1219200" y="2701925"/>
            <a:ext cx="304800" cy="304800"/>
            <a:chOff x="336" y="3120"/>
            <a:chExt cx="192" cy="192"/>
          </a:xfrm>
        </p:grpSpPr>
        <p:sp>
          <p:nvSpPr>
            <p:cNvPr id="79893" name="Line 32">
              <a:extLst>
                <a:ext uri="{FF2B5EF4-FFF2-40B4-BE49-F238E27FC236}">
                  <a16:creationId xmlns:a16="http://schemas.microsoft.com/office/drawing/2014/main" id="{6393BFBC-3688-FB46-9E38-6FAB74BE0D7A}"/>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4" name="Line 33">
              <a:extLst>
                <a:ext uri="{FF2B5EF4-FFF2-40B4-BE49-F238E27FC236}">
                  <a16:creationId xmlns:a16="http://schemas.microsoft.com/office/drawing/2014/main" id="{06F53F8B-0D40-4B4E-8BDB-ADA56A486C4E}"/>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34">
            <a:extLst>
              <a:ext uri="{FF2B5EF4-FFF2-40B4-BE49-F238E27FC236}">
                <a16:creationId xmlns:a16="http://schemas.microsoft.com/office/drawing/2014/main" id="{D6A380F3-3D49-9443-9530-FA789CD85657}"/>
              </a:ext>
            </a:extLst>
          </p:cNvPr>
          <p:cNvGrpSpPr>
            <a:grpSpLocks/>
          </p:cNvGrpSpPr>
          <p:nvPr/>
        </p:nvGrpSpPr>
        <p:grpSpPr bwMode="auto">
          <a:xfrm>
            <a:off x="3886200" y="3463925"/>
            <a:ext cx="304800" cy="304800"/>
            <a:chOff x="336" y="3120"/>
            <a:chExt cx="192" cy="192"/>
          </a:xfrm>
        </p:grpSpPr>
        <p:sp>
          <p:nvSpPr>
            <p:cNvPr id="79891" name="Line 35">
              <a:extLst>
                <a:ext uri="{FF2B5EF4-FFF2-40B4-BE49-F238E27FC236}">
                  <a16:creationId xmlns:a16="http://schemas.microsoft.com/office/drawing/2014/main" id="{A0498D54-4DD6-6743-BE8C-1521943DBE24}"/>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2" name="Line 36">
              <a:extLst>
                <a:ext uri="{FF2B5EF4-FFF2-40B4-BE49-F238E27FC236}">
                  <a16:creationId xmlns:a16="http://schemas.microsoft.com/office/drawing/2014/main" id="{432F24BB-4127-ED46-805E-019D2DF68252}"/>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37">
            <a:extLst>
              <a:ext uri="{FF2B5EF4-FFF2-40B4-BE49-F238E27FC236}">
                <a16:creationId xmlns:a16="http://schemas.microsoft.com/office/drawing/2014/main" id="{FDC08D2F-2FD0-EE47-8ABA-105DD6411A7B}"/>
              </a:ext>
            </a:extLst>
          </p:cNvPr>
          <p:cNvGrpSpPr>
            <a:grpSpLocks/>
          </p:cNvGrpSpPr>
          <p:nvPr/>
        </p:nvGrpSpPr>
        <p:grpSpPr bwMode="auto">
          <a:xfrm>
            <a:off x="3962400" y="5368925"/>
            <a:ext cx="304800" cy="304800"/>
            <a:chOff x="336" y="3120"/>
            <a:chExt cx="192" cy="192"/>
          </a:xfrm>
        </p:grpSpPr>
        <p:sp>
          <p:nvSpPr>
            <p:cNvPr id="79889" name="Line 38">
              <a:extLst>
                <a:ext uri="{FF2B5EF4-FFF2-40B4-BE49-F238E27FC236}">
                  <a16:creationId xmlns:a16="http://schemas.microsoft.com/office/drawing/2014/main" id="{4E11244F-9C46-9843-B091-8F4FF8490281}"/>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0" name="Line 39">
              <a:extLst>
                <a:ext uri="{FF2B5EF4-FFF2-40B4-BE49-F238E27FC236}">
                  <a16:creationId xmlns:a16="http://schemas.microsoft.com/office/drawing/2014/main" id="{9B0FF1B8-D35E-8B41-8F52-CF56B08A24C8}"/>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964648" name="Freeform 40">
            <a:extLst>
              <a:ext uri="{FF2B5EF4-FFF2-40B4-BE49-F238E27FC236}">
                <a16:creationId xmlns:a16="http://schemas.microsoft.com/office/drawing/2014/main" id="{AC44CF27-B042-9E46-BE1A-7098E241BCD0}"/>
              </a:ext>
            </a:extLst>
          </p:cNvPr>
          <p:cNvSpPr>
            <a:spLocks/>
          </p:cNvSpPr>
          <p:nvPr/>
        </p:nvSpPr>
        <p:spPr bwMode="auto">
          <a:xfrm>
            <a:off x="7162800" y="4454525"/>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4649" name="Freeform 41">
            <a:extLst>
              <a:ext uri="{FF2B5EF4-FFF2-40B4-BE49-F238E27FC236}">
                <a16:creationId xmlns:a16="http://schemas.microsoft.com/office/drawing/2014/main" id="{01DC5525-FF28-E94A-9A77-5DF31EDA075E}"/>
              </a:ext>
            </a:extLst>
          </p:cNvPr>
          <p:cNvSpPr>
            <a:spLocks/>
          </p:cNvSpPr>
          <p:nvPr/>
        </p:nvSpPr>
        <p:spPr bwMode="auto">
          <a:xfrm>
            <a:off x="1981200" y="4606925"/>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4651" name="Text Box 43">
            <a:extLst>
              <a:ext uri="{FF2B5EF4-FFF2-40B4-BE49-F238E27FC236}">
                <a16:creationId xmlns:a16="http://schemas.microsoft.com/office/drawing/2014/main" id="{FFB7160B-94B3-6F47-8F72-292EECE83029}"/>
              </a:ext>
            </a:extLst>
          </p:cNvPr>
          <p:cNvSpPr txBox="1">
            <a:spLocks noChangeArrowheads="1"/>
          </p:cNvSpPr>
          <p:nvPr/>
        </p:nvSpPr>
        <p:spPr bwMode="auto">
          <a:xfrm>
            <a:off x="3276600" y="6359525"/>
            <a:ext cx="2339975" cy="376238"/>
          </a:xfrm>
          <a:prstGeom prst="rect">
            <a:avLst/>
          </a:prstGeom>
          <a:solidFill>
            <a:srgbClr val="E2B702"/>
          </a:solidFill>
          <a:ln w="9525">
            <a:solidFill>
              <a:schemeClr val="tx1"/>
            </a:solidFill>
            <a:miter lim="800000"/>
            <a:headEnd/>
            <a:tailEnd/>
          </a:ln>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Lets Formalize this…</a:t>
            </a:r>
          </a:p>
        </p:txBody>
      </p:sp>
      <p:sp>
        <p:nvSpPr>
          <p:cNvPr id="964652" name="Text Box 44">
            <a:extLst>
              <a:ext uri="{FF2B5EF4-FFF2-40B4-BE49-F238E27FC236}">
                <a16:creationId xmlns:a16="http://schemas.microsoft.com/office/drawing/2014/main" id="{E694F39F-5B48-DC40-AFD6-A098BA6B3EAB}"/>
              </a:ext>
            </a:extLst>
          </p:cNvPr>
          <p:cNvSpPr txBox="1">
            <a:spLocks noChangeArrowheads="1"/>
          </p:cNvSpPr>
          <p:nvPr/>
        </p:nvSpPr>
        <p:spPr bwMode="auto">
          <a:xfrm>
            <a:off x="457200" y="1600200"/>
            <a:ext cx="8305800" cy="728663"/>
          </a:xfrm>
          <a:prstGeom prst="rect">
            <a:avLst/>
          </a:prstGeom>
          <a:solidFill>
            <a:schemeClr val="accent1">
              <a:lumMod val="60000"/>
              <a:lumOff val="40000"/>
            </a:schemeClr>
          </a:solidFill>
          <a:ln w="9525">
            <a:solidFill>
              <a:schemeClr val="tx1"/>
            </a:solidFill>
            <a:miter lim="800000"/>
            <a:headEnd/>
            <a:tailEnd/>
          </a:ln>
          <a:effectLst/>
        </p:spPr>
        <p:txBody>
          <a:bodyPr>
            <a:spAutoFit/>
          </a:bodyPr>
          <a:lstStyle/>
          <a:p>
            <a:pPr marL="228600" indent="-228600" eaLnBrk="1" hangingPunct="1">
              <a:lnSpc>
                <a:spcPct val="90000"/>
              </a:lnSpc>
              <a:spcBef>
                <a:spcPct val="20000"/>
              </a:spcBef>
              <a:buSzPct val="75000"/>
              <a:buFont typeface="Wingdings 2" pitchFamily="18" charset="2"/>
              <a:buNone/>
              <a:defRPr/>
            </a:pPr>
            <a:r>
              <a:rPr lang="en-US" u="sng" dirty="0"/>
              <a:t>Definition:</a:t>
            </a:r>
          </a:p>
          <a:p>
            <a:pPr lvl="1" eaLnBrk="1" hangingPunct="1">
              <a:lnSpc>
                <a:spcPct val="90000"/>
              </a:lnSpc>
              <a:spcBef>
                <a:spcPct val="20000"/>
              </a:spcBef>
              <a:buSzPct val="75000"/>
              <a:buFont typeface="Wingdings 2" pitchFamily="18" charset="2"/>
              <a:buNone/>
              <a:defRPr/>
            </a:pPr>
            <a:r>
              <a:rPr lang="en-US" sz="1800" dirty="0"/>
              <a:t>{</a:t>
            </a:r>
            <a:r>
              <a:rPr lang="en-US" sz="1800" i="1" dirty="0"/>
              <a:t>u(k)</a:t>
            </a:r>
            <a:r>
              <a:rPr lang="en-US" sz="1800" dirty="0"/>
              <a:t>} is </a:t>
            </a:r>
            <a:r>
              <a:rPr lang="en-US" sz="1800" u="sng" dirty="0"/>
              <a:t>bounded</a:t>
            </a:r>
            <a:r>
              <a:rPr lang="en-US" sz="1800" dirty="0"/>
              <a:t> if there exists a constant M such that |</a:t>
            </a:r>
            <a:r>
              <a:rPr lang="en-US" sz="1800" i="1" dirty="0"/>
              <a:t>u(k)</a:t>
            </a:r>
            <a:r>
              <a:rPr lang="en-US" sz="1800" dirty="0"/>
              <a:t>| </a:t>
            </a:r>
            <a:r>
              <a:rPr lang="en-US" sz="1800" dirty="0">
                <a:latin typeface="CMSY10" pitchFamily="18" charset="0"/>
              </a:rPr>
              <a:t>≤</a:t>
            </a:r>
            <a:r>
              <a:rPr lang="en-US" sz="1800" dirty="0"/>
              <a:t> M for all </a:t>
            </a:r>
            <a:r>
              <a:rPr lang="en-US" sz="1800" i="1" dirty="0"/>
              <a:t>k</a:t>
            </a:r>
            <a:r>
              <a:rPr lang="en-US" sz="1800" dirty="0"/>
              <a:t>.</a:t>
            </a:r>
          </a:p>
        </p:txBody>
      </p:sp>
      <p:sp>
        <p:nvSpPr>
          <p:cNvPr id="964653" name="Freeform 45">
            <a:extLst>
              <a:ext uri="{FF2B5EF4-FFF2-40B4-BE49-F238E27FC236}">
                <a16:creationId xmlns:a16="http://schemas.microsoft.com/office/drawing/2014/main" id="{B4D3DF52-1E48-5447-8E1F-8E1FC281AB1D}"/>
              </a:ext>
            </a:extLst>
          </p:cNvPr>
          <p:cNvSpPr>
            <a:spLocks/>
          </p:cNvSpPr>
          <p:nvPr/>
        </p:nvSpPr>
        <p:spPr bwMode="auto">
          <a:xfrm>
            <a:off x="7010400" y="2625725"/>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4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646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646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646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6464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64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9" grpId="0"/>
      <p:bldP spid="964651" grpId="0" animBg="1"/>
      <p:bldP spid="9646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4">
            <a:extLst>
              <a:ext uri="{FF2B5EF4-FFF2-40B4-BE49-F238E27FC236}">
                <a16:creationId xmlns:a16="http://schemas.microsoft.com/office/drawing/2014/main" id="{FEF6A7C2-6BF1-5449-AFCD-EC1FE63A443E}"/>
              </a:ext>
            </a:extLst>
          </p:cNvPr>
          <p:cNvSpPr>
            <a:spLocks noGrp="1" noChangeArrowheads="1"/>
          </p:cNvSpPr>
          <p:nvPr>
            <p:ph type="title"/>
          </p:nvPr>
        </p:nvSpPr>
        <p:spPr>
          <a:xfrm>
            <a:off x="180181" y="69056"/>
            <a:ext cx="7793038" cy="1143000"/>
          </a:xfrm>
        </p:spPr>
        <p:txBody>
          <a:bodyPr/>
          <a:lstStyle/>
          <a:p>
            <a:pPr eaLnBrk="1" hangingPunct="1"/>
            <a:r>
              <a:rPr lang="en-US" altLang="en-US" dirty="0"/>
              <a:t>Example 1: Liquid Level System</a:t>
            </a:r>
          </a:p>
        </p:txBody>
      </p:sp>
      <p:sp>
        <p:nvSpPr>
          <p:cNvPr id="14338" name="Line 54">
            <a:extLst>
              <a:ext uri="{FF2B5EF4-FFF2-40B4-BE49-F238E27FC236}">
                <a16:creationId xmlns:a16="http://schemas.microsoft.com/office/drawing/2014/main" id="{B32C0677-37B7-8640-8D63-561FA3F08DE8}"/>
              </a:ext>
            </a:extLst>
          </p:cNvPr>
          <p:cNvSpPr>
            <a:spLocks noChangeShapeType="1"/>
          </p:cNvSpPr>
          <p:nvPr/>
        </p:nvSpPr>
        <p:spPr bwMode="auto">
          <a:xfrm>
            <a:off x="8001000" y="5105400"/>
            <a:ext cx="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4339" name="Line 3">
            <a:extLst>
              <a:ext uri="{FF2B5EF4-FFF2-40B4-BE49-F238E27FC236}">
                <a16:creationId xmlns:a16="http://schemas.microsoft.com/office/drawing/2014/main" id="{B9F79F45-F75A-1D43-A0DC-3480DD2F9A45}"/>
              </a:ext>
            </a:extLst>
          </p:cNvPr>
          <p:cNvSpPr>
            <a:spLocks noChangeShapeType="1"/>
          </p:cNvSpPr>
          <p:nvPr/>
        </p:nvSpPr>
        <p:spPr bwMode="auto">
          <a:xfrm>
            <a:off x="2590800" y="3505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0" name="Line 4">
            <a:extLst>
              <a:ext uri="{FF2B5EF4-FFF2-40B4-BE49-F238E27FC236}">
                <a16:creationId xmlns:a16="http://schemas.microsoft.com/office/drawing/2014/main" id="{E3D805E5-4D7B-E941-9060-DB16307FC404}"/>
              </a:ext>
            </a:extLst>
          </p:cNvPr>
          <p:cNvSpPr>
            <a:spLocks noChangeShapeType="1"/>
          </p:cNvSpPr>
          <p:nvPr/>
        </p:nvSpPr>
        <p:spPr bwMode="auto">
          <a:xfrm>
            <a:off x="2590800" y="54102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1" name="Line 5">
            <a:extLst>
              <a:ext uri="{FF2B5EF4-FFF2-40B4-BE49-F238E27FC236}">
                <a16:creationId xmlns:a16="http://schemas.microsoft.com/office/drawing/2014/main" id="{683BBA79-E617-B347-BC07-46F18C465C8E}"/>
              </a:ext>
            </a:extLst>
          </p:cNvPr>
          <p:cNvSpPr>
            <a:spLocks noChangeShapeType="1"/>
          </p:cNvSpPr>
          <p:nvPr/>
        </p:nvSpPr>
        <p:spPr bwMode="auto">
          <a:xfrm>
            <a:off x="4876800" y="3505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2" name="Line 6">
            <a:extLst>
              <a:ext uri="{FF2B5EF4-FFF2-40B4-BE49-F238E27FC236}">
                <a16:creationId xmlns:a16="http://schemas.microsoft.com/office/drawing/2014/main" id="{45E98061-ACD2-4B44-AA71-089897599787}"/>
              </a:ext>
            </a:extLst>
          </p:cNvPr>
          <p:cNvSpPr>
            <a:spLocks noChangeShapeType="1"/>
          </p:cNvSpPr>
          <p:nvPr/>
        </p:nvSpPr>
        <p:spPr bwMode="auto">
          <a:xfrm>
            <a:off x="2590800" y="44196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3" name="Rectangle 7">
            <a:extLst>
              <a:ext uri="{FF2B5EF4-FFF2-40B4-BE49-F238E27FC236}">
                <a16:creationId xmlns:a16="http://schemas.microsoft.com/office/drawing/2014/main" id="{FC78C996-5E5E-8B4E-ABE1-2B00B50A8D98}"/>
              </a:ext>
            </a:extLst>
          </p:cNvPr>
          <p:cNvSpPr>
            <a:spLocks noChangeArrowheads="1"/>
          </p:cNvSpPr>
          <p:nvPr/>
        </p:nvSpPr>
        <p:spPr bwMode="auto">
          <a:xfrm>
            <a:off x="2590800" y="4419600"/>
            <a:ext cx="2286000" cy="990600"/>
          </a:xfrm>
          <a:prstGeom prst="rect">
            <a:avLst/>
          </a:prstGeom>
          <a:solidFill>
            <a:schemeClr val="tx2"/>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44" name="Line 8">
            <a:extLst>
              <a:ext uri="{FF2B5EF4-FFF2-40B4-BE49-F238E27FC236}">
                <a16:creationId xmlns:a16="http://schemas.microsoft.com/office/drawing/2014/main" id="{DE756F59-7E91-8948-AAB7-53972D5225E1}"/>
              </a:ext>
            </a:extLst>
          </p:cNvPr>
          <p:cNvSpPr>
            <a:spLocks noChangeShapeType="1"/>
          </p:cNvSpPr>
          <p:nvPr/>
        </p:nvSpPr>
        <p:spPr bwMode="auto">
          <a:xfrm>
            <a:off x="1600200" y="23622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5" name="Line 9">
            <a:extLst>
              <a:ext uri="{FF2B5EF4-FFF2-40B4-BE49-F238E27FC236}">
                <a16:creationId xmlns:a16="http://schemas.microsoft.com/office/drawing/2014/main" id="{F6CD9057-3F75-6D42-BB76-3B7D9D6CB6C2}"/>
              </a:ext>
            </a:extLst>
          </p:cNvPr>
          <p:cNvSpPr>
            <a:spLocks noChangeShapeType="1"/>
          </p:cNvSpPr>
          <p:nvPr/>
        </p:nvSpPr>
        <p:spPr bwMode="auto">
          <a:xfrm>
            <a:off x="4191000" y="2362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6" name="Line 10">
            <a:extLst>
              <a:ext uri="{FF2B5EF4-FFF2-40B4-BE49-F238E27FC236}">
                <a16:creationId xmlns:a16="http://schemas.microsoft.com/office/drawing/2014/main" id="{A0CC3696-9311-A841-871C-EFC1D6068D98}"/>
              </a:ext>
            </a:extLst>
          </p:cNvPr>
          <p:cNvSpPr>
            <a:spLocks noChangeShapeType="1"/>
          </p:cNvSpPr>
          <p:nvPr/>
        </p:nvSpPr>
        <p:spPr bwMode="auto">
          <a:xfrm>
            <a:off x="1600200" y="26670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7" name="Line 11">
            <a:extLst>
              <a:ext uri="{FF2B5EF4-FFF2-40B4-BE49-F238E27FC236}">
                <a16:creationId xmlns:a16="http://schemas.microsoft.com/office/drawing/2014/main" id="{B85912BF-7638-3B4F-B792-FBF0A102BC84}"/>
              </a:ext>
            </a:extLst>
          </p:cNvPr>
          <p:cNvSpPr>
            <a:spLocks noChangeShapeType="1"/>
          </p:cNvSpPr>
          <p:nvPr/>
        </p:nvSpPr>
        <p:spPr bwMode="auto">
          <a:xfrm>
            <a:off x="3886200" y="2667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48" name="Oval 12">
            <a:extLst>
              <a:ext uri="{FF2B5EF4-FFF2-40B4-BE49-F238E27FC236}">
                <a16:creationId xmlns:a16="http://schemas.microsoft.com/office/drawing/2014/main" id="{099BBF1F-B476-4243-B407-9A7532629C66}"/>
              </a:ext>
            </a:extLst>
          </p:cNvPr>
          <p:cNvSpPr>
            <a:spLocks noChangeArrowheads="1"/>
          </p:cNvSpPr>
          <p:nvPr/>
        </p:nvSpPr>
        <p:spPr bwMode="auto">
          <a:xfrm>
            <a:off x="3886200" y="2946400"/>
            <a:ext cx="304800" cy="76200"/>
          </a:xfrm>
          <a:prstGeom prst="ellipse">
            <a:avLst/>
          </a:prstGeom>
          <a:solidFill>
            <a:schemeClr val="accent1"/>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49" name="Rectangle 13">
            <a:extLst>
              <a:ext uri="{FF2B5EF4-FFF2-40B4-BE49-F238E27FC236}">
                <a16:creationId xmlns:a16="http://schemas.microsoft.com/office/drawing/2014/main" id="{01D0C3E8-B71B-F949-B75A-D4C60E6E3C64}"/>
              </a:ext>
            </a:extLst>
          </p:cNvPr>
          <p:cNvSpPr>
            <a:spLocks noChangeArrowheads="1"/>
          </p:cNvSpPr>
          <p:nvPr/>
        </p:nvSpPr>
        <p:spPr bwMode="auto">
          <a:xfrm>
            <a:off x="3276600" y="2514600"/>
            <a:ext cx="228600" cy="609600"/>
          </a:xfrm>
          <a:prstGeom prst="rect">
            <a:avLst/>
          </a:prstGeom>
          <a:solidFill>
            <a:srgbClr val="6633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50" name="Oval 14">
            <a:extLst>
              <a:ext uri="{FF2B5EF4-FFF2-40B4-BE49-F238E27FC236}">
                <a16:creationId xmlns:a16="http://schemas.microsoft.com/office/drawing/2014/main" id="{BA8058FE-0D22-6849-B0D6-0BFC51574EB1}"/>
              </a:ext>
            </a:extLst>
          </p:cNvPr>
          <p:cNvSpPr>
            <a:spLocks noChangeArrowheads="1"/>
          </p:cNvSpPr>
          <p:nvPr/>
        </p:nvSpPr>
        <p:spPr bwMode="auto">
          <a:xfrm>
            <a:off x="3124200" y="3886200"/>
            <a:ext cx="533400" cy="533400"/>
          </a:xfrm>
          <a:prstGeom prst="ellipse">
            <a:avLst/>
          </a:prstGeom>
          <a:solidFill>
            <a:srgbClr val="6633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51" name="Rectangle 15">
            <a:extLst>
              <a:ext uri="{FF2B5EF4-FFF2-40B4-BE49-F238E27FC236}">
                <a16:creationId xmlns:a16="http://schemas.microsoft.com/office/drawing/2014/main" id="{5A97C361-E274-2A46-B3C2-9F7953DDF1BA}"/>
              </a:ext>
            </a:extLst>
          </p:cNvPr>
          <p:cNvSpPr>
            <a:spLocks noChangeArrowheads="1"/>
          </p:cNvSpPr>
          <p:nvPr/>
        </p:nvSpPr>
        <p:spPr bwMode="auto">
          <a:xfrm>
            <a:off x="3352800" y="3124200"/>
            <a:ext cx="76200" cy="762000"/>
          </a:xfrm>
          <a:prstGeom prst="rect">
            <a:avLst/>
          </a:prstGeom>
          <a:solidFill>
            <a:schemeClr val="accent1"/>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52" name="Line 16">
            <a:extLst>
              <a:ext uri="{FF2B5EF4-FFF2-40B4-BE49-F238E27FC236}">
                <a16:creationId xmlns:a16="http://schemas.microsoft.com/office/drawing/2014/main" id="{B4523AED-8E39-4849-8A0D-2ED62C53582C}"/>
              </a:ext>
            </a:extLst>
          </p:cNvPr>
          <p:cNvSpPr>
            <a:spLocks noChangeShapeType="1"/>
          </p:cNvSpPr>
          <p:nvPr/>
        </p:nvSpPr>
        <p:spPr bwMode="auto">
          <a:xfrm>
            <a:off x="4876800" y="5105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53" name="Line 17">
            <a:extLst>
              <a:ext uri="{FF2B5EF4-FFF2-40B4-BE49-F238E27FC236}">
                <a16:creationId xmlns:a16="http://schemas.microsoft.com/office/drawing/2014/main" id="{70397455-3D17-2C44-A66B-A83B9D01C1E4}"/>
              </a:ext>
            </a:extLst>
          </p:cNvPr>
          <p:cNvSpPr>
            <a:spLocks noChangeShapeType="1"/>
          </p:cNvSpPr>
          <p:nvPr/>
        </p:nvSpPr>
        <p:spPr bwMode="auto">
          <a:xfrm>
            <a:off x="7467600" y="5105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54" name="Line 18">
            <a:extLst>
              <a:ext uri="{FF2B5EF4-FFF2-40B4-BE49-F238E27FC236}">
                <a16:creationId xmlns:a16="http://schemas.microsoft.com/office/drawing/2014/main" id="{81118495-9D15-AB41-88C1-40CF3D99503D}"/>
              </a:ext>
            </a:extLst>
          </p:cNvPr>
          <p:cNvSpPr>
            <a:spLocks noChangeShapeType="1"/>
          </p:cNvSpPr>
          <p:nvPr/>
        </p:nvSpPr>
        <p:spPr bwMode="auto">
          <a:xfrm>
            <a:off x="4876800" y="54102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55" name="Line 19">
            <a:extLst>
              <a:ext uri="{FF2B5EF4-FFF2-40B4-BE49-F238E27FC236}">
                <a16:creationId xmlns:a16="http://schemas.microsoft.com/office/drawing/2014/main" id="{CA3A0F6C-5460-1D47-990C-75387DE62526}"/>
              </a:ext>
            </a:extLst>
          </p:cNvPr>
          <p:cNvSpPr>
            <a:spLocks noChangeShapeType="1"/>
          </p:cNvSpPr>
          <p:nvPr/>
        </p:nvSpPr>
        <p:spPr bwMode="auto">
          <a:xfrm>
            <a:off x="7162800" y="5410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356" name="Oval 20">
            <a:extLst>
              <a:ext uri="{FF2B5EF4-FFF2-40B4-BE49-F238E27FC236}">
                <a16:creationId xmlns:a16="http://schemas.microsoft.com/office/drawing/2014/main" id="{0B09A367-BE70-E247-997E-A664D08E584E}"/>
              </a:ext>
            </a:extLst>
          </p:cNvPr>
          <p:cNvSpPr>
            <a:spLocks noChangeArrowheads="1"/>
          </p:cNvSpPr>
          <p:nvPr/>
        </p:nvSpPr>
        <p:spPr bwMode="auto">
          <a:xfrm>
            <a:off x="7162800" y="5673725"/>
            <a:ext cx="304800" cy="76200"/>
          </a:xfrm>
          <a:prstGeom prst="ellipse">
            <a:avLst/>
          </a:prstGeom>
          <a:solidFill>
            <a:schemeClr val="accent1"/>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57" name="Rectangle 21">
            <a:extLst>
              <a:ext uri="{FF2B5EF4-FFF2-40B4-BE49-F238E27FC236}">
                <a16:creationId xmlns:a16="http://schemas.microsoft.com/office/drawing/2014/main" id="{E1DFFCF0-C2F5-9249-8106-ACAFEAC7B95A}"/>
              </a:ext>
            </a:extLst>
          </p:cNvPr>
          <p:cNvSpPr>
            <a:spLocks noChangeArrowheads="1"/>
          </p:cNvSpPr>
          <p:nvPr/>
        </p:nvSpPr>
        <p:spPr bwMode="auto">
          <a:xfrm>
            <a:off x="4648200" y="5334000"/>
            <a:ext cx="228600" cy="609600"/>
          </a:xfrm>
          <a:prstGeom prst="rect">
            <a:avLst/>
          </a:prstGeom>
          <a:solidFill>
            <a:srgbClr val="6633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58" name="Line 22">
            <a:extLst>
              <a:ext uri="{FF2B5EF4-FFF2-40B4-BE49-F238E27FC236}">
                <a16:creationId xmlns:a16="http://schemas.microsoft.com/office/drawing/2014/main" id="{75968AEA-A27C-9046-811B-2C299ECD3FE7}"/>
              </a:ext>
            </a:extLst>
          </p:cNvPr>
          <p:cNvSpPr>
            <a:spLocks noChangeShapeType="1"/>
          </p:cNvSpPr>
          <p:nvPr/>
        </p:nvSpPr>
        <p:spPr bwMode="auto">
          <a:xfrm>
            <a:off x="914400" y="2514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aphicFrame>
        <p:nvGraphicFramePr>
          <p:cNvPr id="14359" name="Object 0">
            <a:extLst>
              <a:ext uri="{FF2B5EF4-FFF2-40B4-BE49-F238E27FC236}">
                <a16:creationId xmlns:a16="http://schemas.microsoft.com/office/drawing/2014/main" id="{C601CF78-FB30-AC41-822A-FE345A4BE629}"/>
              </a:ext>
            </a:extLst>
          </p:cNvPr>
          <p:cNvGraphicFramePr>
            <a:graphicFrameLocks noChangeAspect="1"/>
          </p:cNvGraphicFramePr>
          <p:nvPr/>
        </p:nvGraphicFramePr>
        <p:xfrm>
          <a:off x="1905000" y="4800600"/>
          <a:ext cx="406400" cy="377825"/>
        </p:xfrm>
        <a:graphic>
          <a:graphicData uri="http://schemas.openxmlformats.org/presentationml/2006/ole">
            <mc:AlternateContent xmlns:mc="http://schemas.openxmlformats.org/markup-compatibility/2006">
              <mc:Choice xmlns:v="urn:schemas-microsoft-com:vml" Requires="v">
                <p:oleObj spid="_x0000_s14524" name="Equation" r:id="rId4" imgW="2051050" imgH="1898650" progId="Equation.3">
                  <p:embed/>
                </p:oleObj>
              </mc:Choice>
              <mc:Fallback>
                <p:oleObj name="Equation" r:id="rId4" imgW="2051050" imgH="189865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800600"/>
                        <a:ext cx="4064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0" name="Line 24">
            <a:extLst>
              <a:ext uri="{FF2B5EF4-FFF2-40B4-BE49-F238E27FC236}">
                <a16:creationId xmlns:a16="http://schemas.microsoft.com/office/drawing/2014/main" id="{CEF6ACF1-2217-9749-B972-DF8169FC36E0}"/>
              </a:ext>
            </a:extLst>
          </p:cNvPr>
          <p:cNvSpPr>
            <a:spLocks noChangeShapeType="1"/>
          </p:cNvSpPr>
          <p:nvPr/>
        </p:nvSpPr>
        <p:spPr bwMode="auto">
          <a:xfrm flipV="1">
            <a:off x="205740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61" name="Line 25">
            <a:extLst>
              <a:ext uri="{FF2B5EF4-FFF2-40B4-BE49-F238E27FC236}">
                <a16:creationId xmlns:a16="http://schemas.microsoft.com/office/drawing/2014/main" id="{A87B47E7-EBD5-234D-B114-E834166E6D3A}"/>
              </a:ext>
            </a:extLst>
          </p:cNvPr>
          <p:cNvSpPr>
            <a:spLocks noChangeShapeType="1"/>
          </p:cNvSpPr>
          <p:nvPr/>
        </p:nvSpPr>
        <p:spPr bwMode="auto">
          <a:xfrm>
            <a:off x="20574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62" name="Line 26">
            <a:extLst>
              <a:ext uri="{FF2B5EF4-FFF2-40B4-BE49-F238E27FC236}">
                <a16:creationId xmlns:a16="http://schemas.microsoft.com/office/drawing/2014/main" id="{7EC2C60C-61FB-B944-8720-739A34ECE8EB}"/>
              </a:ext>
            </a:extLst>
          </p:cNvPr>
          <p:cNvSpPr>
            <a:spLocks noChangeShapeType="1"/>
          </p:cNvSpPr>
          <p:nvPr/>
        </p:nvSpPr>
        <p:spPr bwMode="auto">
          <a:xfrm flipV="1">
            <a:off x="3200400" y="51054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63" name="AutoShape 27">
            <a:extLst>
              <a:ext uri="{FF2B5EF4-FFF2-40B4-BE49-F238E27FC236}">
                <a16:creationId xmlns:a16="http://schemas.microsoft.com/office/drawing/2014/main" id="{F47E5886-5C8D-6947-B90E-B16EAEC31B84}"/>
              </a:ext>
            </a:extLst>
          </p:cNvPr>
          <p:cNvSpPr>
            <a:spLocks/>
          </p:cNvSpPr>
          <p:nvPr/>
        </p:nvSpPr>
        <p:spPr bwMode="auto">
          <a:xfrm>
            <a:off x="914400" y="2813050"/>
            <a:ext cx="1458913" cy="539750"/>
          </a:xfrm>
          <a:prstGeom prst="borderCallout3">
            <a:avLst>
              <a:gd name="adj1" fmla="val 21176"/>
              <a:gd name="adj2" fmla="val 105222"/>
              <a:gd name="adj3" fmla="val 21176"/>
              <a:gd name="adj4" fmla="val 161153"/>
              <a:gd name="adj5" fmla="val 17352"/>
              <a:gd name="adj6" fmla="val 161153"/>
              <a:gd name="adj7" fmla="val 13236"/>
              <a:gd name="adj8" fmla="val 155384"/>
            </a:avLst>
          </a:prstGeom>
          <a:solidFill>
            <a:srgbClr val="FFCC00"/>
          </a:solidFill>
          <a:ln w="9525">
            <a:solidFill>
              <a:schemeClr val="tx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latin typeface="Times New Roman" panose="02020603050405020304" pitchFamily="18" charset="0"/>
              </a:rPr>
              <a:t>Input valve control</a:t>
            </a:r>
          </a:p>
        </p:txBody>
      </p:sp>
      <p:sp>
        <p:nvSpPr>
          <p:cNvPr id="14364" name="AutoShape 28">
            <a:extLst>
              <a:ext uri="{FF2B5EF4-FFF2-40B4-BE49-F238E27FC236}">
                <a16:creationId xmlns:a16="http://schemas.microsoft.com/office/drawing/2014/main" id="{FC5D6A28-56EE-AF49-930C-AFDAB1C8D6F4}"/>
              </a:ext>
            </a:extLst>
          </p:cNvPr>
          <p:cNvSpPr>
            <a:spLocks/>
          </p:cNvSpPr>
          <p:nvPr/>
        </p:nvSpPr>
        <p:spPr bwMode="auto">
          <a:xfrm>
            <a:off x="769938" y="3840163"/>
            <a:ext cx="914400" cy="350837"/>
          </a:xfrm>
          <a:prstGeom prst="borderCallout3">
            <a:avLst>
              <a:gd name="adj1" fmla="val 32579"/>
              <a:gd name="adj2" fmla="val 108333"/>
              <a:gd name="adj3" fmla="val 32579"/>
              <a:gd name="adj4" fmla="val 262153"/>
              <a:gd name="adj5" fmla="val 22625"/>
              <a:gd name="adj6" fmla="val 262153"/>
              <a:gd name="adj7" fmla="val 12671"/>
              <a:gd name="adj8" fmla="val 252954"/>
            </a:avLst>
          </a:prstGeom>
          <a:solidFill>
            <a:srgbClr val="FFCC00"/>
          </a:solidFill>
          <a:ln w="9525">
            <a:solidFill>
              <a:schemeClr val="tx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latin typeface="Times New Roman" panose="02020603050405020304" pitchFamily="18" charset="0"/>
              </a:rPr>
              <a:t>float</a:t>
            </a:r>
          </a:p>
        </p:txBody>
      </p:sp>
      <p:sp>
        <p:nvSpPr>
          <p:cNvPr id="14365" name="Rectangle 29">
            <a:extLst>
              <a:ext uri="{FF2B5EF4-FFF2-40B4-BE49-F238E27FC236}">
                <a16:creationId xmlns:a16="http://schemas.microsoft.com/office/drawing/2014/main" id="{370843C5-A34B-674F-BA0A-4EB2504E8099}"/>
              </a:ext>
            </a:extLst>
          </p:cNvPr>
          <p:cNvSpPr>
            <a:spLocks noChangeArrowheads="1"/>
          </p:cNvSpPr>
          <p:nvPr/>
        </p:nvSpPr>
        <p:spPr bwMode="auto">
          <a:xfrm>
            <a:off x="2514600" y="3505200"/>
            <a:ext cx="76200" cy="1905000"/>
          </a:xfrm>
          <a:prstGeom prst="rect">
            <a:avLst/>
          </a:prstGeom>
          <a:solidFill>
            <a:schemeClr val="tx1"/>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66" name="Rectangle 30">
            <a:extLst>
              <a:ext uri="{FF2B5EF4-FFF2-40B4-BE49-F238E27FC236}">
                <a16:creationId xmlns:a16="http://schemas.microsoft.com/office/drawing/2014/main" id="{6DB74E2B-EB07-E849-B761-94E35C84E510}"/>
              </a:ext>
            </a:extLst>
          </p:cNvPr>
          <p:cNvSpPr>
            <a:spLocks noChangeArrowheads="1"/>
          </p:cNvSpPr>
          <p:nvPr/>
        </p:nvSpPr>
        <p:spPr bwMode="auto">
          <a:xfrm>
            <a:off x="4800600" y="3429000"/>
            <a:ext cx="76200" cy="1676400"/>
          </a:xfrm>
          <a:prstGeom prst="rect">
            <a:avLst/>
          </a:prstGeom>
          <a:solidFill>
            <a:schemeClr val="tx1"/>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endParaRPr lang="en-US" altLang="en-US">
              <a:latin typeface="Times New Roman" panose="02020603050405020304" pitchFamily="18" charset="0"/>
            </a:endParaRPr>
          </a:p>
        </p:txBody>
      </p:sp>
      <p:sp>
        <p:nvSpPr>
          <p:cNvPr id="14367" name="AutoShape 31">
            <a:extLst>
              <a:ext uri="{FF2B5EF4-FFF2-40B4-BE49-F238E27FC236}">
                <a16:creationId xmlns:a16="http://schemas.microsoft.com/office/drawing/2014/main" id="{91379E4E-0459-144D-B9BE-DDF2B14AC526}"/>
              </a:ext>
            </a:extLst>
          </p:cNvPr>
          <p:cNvSpPr>
            <a:spLocks/>
          </p:cNvSpPr>
          <p:nvPr/>
        </p:nvSpPr>
        <p:spPr bwMode="auto">
          <a:xfrm>
            <a:off x="5011738" y="5981700"/>
            <a:ext cx="914400" cy="609600"/>
          </a:xfrm>
          <a:prstGeom prst="borderCallout3">
            <a:avLst>
              <a:gd name="adj1" fmla="val 18750"/>
              <a:gd name="adj2" fmla="val 108333"/>
              <a:gd name="adj3" fmla="val 18750"/>
              <a:gd name="adj4" fmla="val 110593"/>
              <a:gd name="adj5" fmla="val -13542"/>
              <a:gd name="adj6" fmla="val 110593"/>
              <a:gd name="adj7" fmla="val -46093"/>
              <a:gd name="adj8" fmla="val -3648"/>
            </a:avLst>
          </a:prstGeom>
          <a:solidFill>
            <a:srgbClr val="FFCC00"/>
          </a:solidFill>
          <a:ln w="9525">
            <a:solidFill>
              <a:schemeClr val="tx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latin typeface="Times New Roman" panose="02020603050405020304" pitchFamily="18" charset="0"/>
              </a:rPr>
              <a:t>Output </a:t>
            </a:r>
          </a:p>
          <a:p>
            <a:pPr algn="ctr" eaLnBrk="1" hangingPunct="1">
              <a:lnSpc>
                <a:spcPct val="100000"/>
              </a:lnSpc>
              <a:spcBef>
                <a:spcPct val="0"/>
              </a:spcBef>
              <a:spcAft>
                <a:spcPct val="0"/>
              </a:spcAft>
              <a:buClrTx/>
              <a:buSzTx/>
              <a:buFontTx/>
              <a:buNone/>
            </a:pPr>
            <a:r>
              <a:rPr lang="en-US" altLang="en-US" sz="1600">
                <a:latin typeface="Times New Roman" panose="02020603050405020304" pitchFamily="18" charset="0"/>
              </a:rPr>
              <a:t>valve</a:t>
            </a:r>
          </a:p>
        </p:txBody>
      </p:sp>
      <p:grpSp>
        <p:nvGrpSpPr>
          <p:cNvPr id="14368" name="Group 32">
            <a:extLst>
              <a:ext uri="{FF2B5EF4-FFF2-40B4-BE49-F238E27FC236}">
                <a16:creationId xmlns:a16="http://schemas.microsoft.com/office/drawing/2014/main" id="{5AB154F7-9D13-2547-B7E8-ABDCA753E80B}"/>
              </a:ext>
            </a:extLst>
          </p:cNvPr>
          <p:cNvGrpSpPr>
            <a:grpSpLocks/>
          </p:cNvGrpSpPr>
          <p:nvPr/>
        </p:nvGrpSpPr>
        <p:grpSpPr bwMode="auto">
          <a:xfrm>
            <a:off x="3962400" y="3048000"/>
            <a:ext cx="190500" cy="460375"/>
            <a:chOff x="4224" y="2256"/>
            <a:chExt cx="120" cy="290"/>
          </a:xfrm>
        </p:grpSpPr>
        <p:sp>
          <p:nvSpPr>
            <p:cNvPr id="14391" name="Freeform 33">
              <a:extLst>
                <a:ext uri="{FF2B5EF4-FFF2-40B4-BE49-F238E27FC236}">
                  <a16:creationId xmlns:a16="http://schemas.microsoft.com/office/drawing/2014/main" id="{06AC16A8-EFAA-9349-994E-A88C513123FE}"/>
                </a:ext>
              </a:extLst>
            </p:cNvPr>
            <p:cNvSpPr>
              <a:spLocks/>
            </p:cNvSpPr>
            <p:nvPr/>
          </p:nvSpPr>
          <p:spPr bwMode="auto">
            <a:xfrm>
              <a:off x="4272" y="225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2" name="Freeform 34">
              <a:extLst>
                <a:ext uri="{FF2B5EF4-FFF2-40B4-BE49-F238E27FC236}">
                  <a16:creationId xmlns:a16="http://schemas.microsoft.com/office/drawing/2014/main" id="{4C05C3DB-A321-694C-B9EE-47668CC1BCD6}"/>
                </a:ext>
              </a:extLst>
            </p:cNvPr>
            <p:cNvSpPr>
              <a:spLocks/>
            </p:cNvSpPr>
            <p:nvPr/>
          </p:nvSpPr>
          <p:spPr bwMode="auto">
            <a:xfrm>
              <a:off x="4272" y="2352"/>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3" name="Freeform 35">
              <a:extLst>
                <a:ext uri="{FF2B5EF4-FFF2-40B4-BE49-F238E27FC236}">
                  <a16:creationId xmlns:a16="http://schemas.microsoft.com/office/drawing/2014/main" id="{37834D6D-653C-8E4D-862A-B5CC6F3CD7A1}"/>
                </a:ext>
              </a:extLst>
            </p:cNvPr>
            <p:cNvSpPr>
              <a:spLocks/>
            </p:cNvSpPr>
            <p:nvPr/>
          </p:nvSpPr>
          <p:spPr bwMode="auto">
            <a:xfrm>
              <a:off x="4320" y="2448"/>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4" name="Freeform 36">
              <a:extLst>
                <a:ext uri="{FF2B5EF4-FFF2-40B4-BE49-F238E27FC236}">
                  <a16:creationId xmlns:a16="http://schemas.microsoft.com/office/drawing/2014/main" id="{BD6D05E7-7CFA-264F-B086-C16952E4DADC}"/>
                </a:ext>
              </a:extLst>
            </p:cNvPr>
            <p:cNvSpPr>
              <a:spLocks/>
            </p:cNvSpPr>
            <p:nvPr/>
          </p:nvSpPr>
          <p:spPr bwMode="auto">
            <a:xfrm>
              <a:off x="4272" y="249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5" name="Freeform 37">
              <a:extLst>
                <a:ext uri="{FF2B5EF4-FFF2-40B4-BE49-F238E27FC236}">
                  <a16:creationId xmlns:a16="http://schemas.microsoft.com/office/drawing/2014/main" id="{B86DFE77-E55C-2648-97FD-9D830EF88320}"/>
                </a:ext>
              </a:extLst>
            </p:cNvPr>
            <p:cNvSpPr>
              <a:spLocks/>
            </p:cNvSpPr>
            <p:nvPr/>
          </p:nvSpPr>
          <p:spPr bwMode="auto">
            <a:xfrm>
              <a:off x="4224" y="2304"/>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Freeform 38">
              <a:extLst>
                <a:ext uri="{FF2B5EF4-FFF2-40B4-BE49-F238E27FC236}">
                  <a16:creationId xmlns:a16="http://schemas.microsoft.com/office/drawing/2014/main" id="{DC9211CB-49D5-F74A-9B2A-95E8FDA0206C}"/>
                </a:ext>
              </a:extLst>
            </p:cNvPr>
            <p:cNvSpPr>
              <a:spLocks/>
            </p:cNvSpPr>
            <p:nvPr/>
          </p:nvSpPr>
          <p:spPr bwMode="auto">
            <a:xfrm>
              <a:off x="4224" y="2400"/>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7" name="Freeform 39">
              <a:extLst>
                <a:ext uri="{FF2B5EF4-FFF2-40B4-BE49-F238E27FC236}">
                  <a16:creationId xmlns:a16="http://schemas.microsoft.com/office/drawing/2014/main" id="{805FBA33-9BF9-9F4E-82F3-C0FB53D19C27}"/>
                </a:ext>
              </a:extLst>
            </p:cNvPr>
            <p:cNvSpPr>
              <a:spLocks/>
            </p:cNvSpPr>
            <p:nvPr/>
          </p:nvSpPr>
          <p:spPr bwMode="auto">
            <a:xfrm>
              <a:off x="4248" y="225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8" name="Freeform 40">
              <a:extLst>
                <a:ext uri="{FF2B5EF4-FFF2-40B4-BE49-F238E27FC236}">
                  <a16:creationId xmlns:a16="http://schemas.microsoft.com/office/drawing/2014/main" id="{9AC75069-F462-B041-A791-9720451B86B4}"/>
                </a:ext>
              </a:extLst>
            </p:cNvPr>
            <p:cNvSpPr>
              <a:spLocks/>
            </p:cNvSpPr>
            <p:nvPr/>
          </p:nvSpPr>
          <p:spPr bwMode="auto">
            <a:xfrm>
              <a:off x="4248" y="244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369" name="Group 41">
            <a:extLst>
              <a:ext uri="{FF2B5EF4-FFF2-40B4-BE49-F238E27FC236}">
                <a16:creationId xmlns:a16="http://schemas.microsoft.com/office/drawing/2014/main" id="{0FFB5EEF-FC7D-F943-B567-6616497A1DE5}"/>
              </a:ext>
            </a:extLst>
          </p:cNvPr>
          <p:cNvGrpSpPr>
            <a:grpSpLocks/>
          </p:cNvGrpSpPr>
          <p:nvPr/>
        </p:nvGrpSpPr>
        <p:grpSpPr bwMode="auto">
          <a:xfrm>
            <a:off x="7239000" y="5791200"/>
            <a:ext cx="190500" cy="460375"/>
            <a:chOff x="4224" y="2256"/>
            <a:chExt cx="120" cy="290"/>
          </a:xfrm>
        </p:grpSpPr>
        <p:sp>
          <p:nvSpPr>
            <p:cNvPr id="14383" name="Freeform 42">
              <a:extLst>
                <a:ext uri="{FF2B5EF4-FFF2-40B4-BE49-F238E27FC236}">
                  <a16:creationId xmlns:a16="http://schemas.microsoft.com/office/drawing/2014/main" id="{D45C0FED-8367-434A-A8BF-98EEC58A3E74}"/>
                </a:ext>
              </a:extLst>
            </p:cNvPr>
            <p:cNvSpPr>
              <a:spLocks/>
            </p:cNvSpPr>
            <p:nvPr/>
          </p:nvSpPr>
          <p:spPr bwMode="auto">
            <a:xfrm>
              <a:off x="4272" y="225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4" name="Freeform 43">
              <a:extLst>
                <a:ext uri="{FF2B5EF4-FFF2-40B4-BE49-F238E27FC236}">
                  <a16:creationId xmlns:a16="http://schemas.microsoft.com/office/drawing/2014/main" id="{97DC3E2D-65A8-E941-9712-0097D201488C}"/>
                </a:ext>
              </a:extLst>
            </p:cNvPr>
            <p:cNvSpPr>
              <a:spLocks/>
            </p:cNvSpPr>
            <p:nvPr/>
          </p:nvSpPr>
          <p:spPr bwMode="auto">
            <a:xfrm>
              <a:off x="4272" y="2352"/>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5" name="Freeform 44">
              <a:extLst>
                <a:ext uri="{FF2B5EF4-FFF2-40B4-BE49-F238E27FC236}">
                  <a16:creationId xmlns:a16="http://schemas.microsoft.com/office/drawing/2014/main" id="{90A30779-0BAF-EA49-A5DA-47226699CE3C}"/>
                </a:ext>
              </a:extLst>
            </p:cNvPr>
            <p:cNvSpPr>
              <a:spLocks/>
            </p:cNvSpPr>
            <p:nvPr/>
          </p:nvSpPr>
          <p:spPr bwMode="auto">
            <a:xfrm>
              <a:off x="4320" y="2448"/>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6" name="Freeform 45">
              <a:extLst>
                <a:ext uri="{FF2B5EF4-FFF2-40B4-BE49-F238E27FC236}">
                  <a16:creationId xmlns:a16="http://schemas.microsoft.com/office/drawing/2014/main" id="{F0388A29-98AA-E544-9E76-39BB348EA8BD}"/>
                </a:ext>
              </a:extLst>
            </p:cNvPr>
            <p:cNvSpPr>
              <a:spLocks/>
            </p:cNvSpPr>
            <p:nvPr/>
          </p:nvSpPr>
          <p:spPr bwMode="auto">
            <a:xfrm>
              <a:off x="4272" y="249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7" name="Freeform 46">
              <a:extLst>
                <a:ext uri="{FF2B5EF4-FFF2-40B4-BE49-F238E27FC236}">
                  <a16:creationId xmlns:a16="http://schemas.microsoft.com/office/drawing/2014/main" id="{0D408957-1097-2A43-B4A6-EE2DD223C8D7}"/>
                </a:ext>
              </a:extLst>
            </p:cNvPr>
            <p:cNvSpPr>
              <a:spLocks/>
            </p:cNvSpPr>
            <p:nvPr/>
          </p:nvSpPr>
          <p:spPr bwMode="auto">
            <a:xfrm>
              <a:off x="4224" y="2304"/>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8" name="Freeform 47">
              <a:extLst>
                <a:ext uri="{FF2B5EF4-FFF2-40B4-BE49-F238E27FC236}">
                  <a16:creationId xmlns:a16="http://schemas.microsoft.com/office/drawing/2014/main" id="{D6A626F8-A5AB-AC47-8727-E4161CEBBE00}"/>
                </a:ext>
              </a:extLst>
            </p:cNvPr>
            <p:cNvSpPr>
              <a:spLocks/>
            </p:cNvSpPr>
            <p:nvPr/>
          </p:nvSpPr>
          <p:spPr bwMode="auto">
            <a:xfrm>
              <a:off x="4224" y="2400"/>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9" name="Freeform 48">
              <a:extLst>
                <a:ext uri="{FF2B5EF4-FFF2-40B4-BE49-F238E27FC236}">
                  <a16:creationId xmlns:a16="http://schemas.microsoft.com/office/drawing/2014/main" id="{9A945304-93AB-D342-A8B9-24EF31F089D6}"/>
                </a:ext>
              </a:extLst>
            </p:cNvPr>
            <p:cNvSpPr>
              <a:spLocks/>
            </p:cNvSpPr>
            <p:nvPr/>
          </p:nvSpPr>
          <p:spPr bwMode="auto">
            <a:xfrm>
              <a:off x="4248" y="225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0" name="Freeform 49">
              <a:extLst>
                <a:ext uri="{FF2B5EF4-FFF2-40B4-BE49-F238E27FC236}">
                  <a16:creationId xmlns:a16="http://schemas.microsoft.com/office/drawing/2014/main" id="{A6E446FE-AA9D-254D-8AE4-0E5C7226C6CC}"/>
                </a:ext>
              </a:extLst>
            </p:cNvPr>
            <p:cNvSpPr>
              <a:spLocks/>
            </p:cNvSpPr>
            <p:nvPr/>
          </p:nvSpPr>
          <p:spPr bwMode="auto">
            <a:xfrm>
              <a:off x="4248" y="2446"/>
              <a:ext cx="24" cy="50"/>
            </a:xfrm>
            <a:custGeom>
              <a:avLst/>
              <a:gdLst>
                <a:gd name="T0" fmla="*/ 1 w 48"/>
                <a:gd name="T1" fmla="*/ 0 h 100"/>
                <a:gd name="T2" fmla="*/ 0 w 48"/>
                <a:gd name="T3" fmla="*/ 1 h 100"/>
                <a:gd name="T4" fmla="*/ 1 w 48"/>
                <a:gd name="T5" fmla="*/ 1 h 100"/>
                <a:gd name="T6" fmla="*/ 1 w 48"/>
                <a:gd name="T7" fmla="*/ 1 h 100"/>
                <a:gd name="T8" fmla="*/ 1 w 48"/>
                <a:gd name="T9" fmla="*/ 0 h 100"/>
                <a:gd name="T10" fmla="*/ 0 60000 65536"/>
                <a:gd name="T11" fmla="*/ 0 60000 65536"/>
                <a:gd name="T12" fmla="*/ 0 60000 65536"/>
                <a:gd name="T13" fmla="*/ 0 60000 65536"/>
                <a:gd name="T14" fmla="*/ 0 60000 65536"/>
                <a:gd name="T15" fmla="*/ 0 w 48"/>
                <a:gd name="T16" fmla="*/ 0 h 100"/>
                <a:gd name="T17" fmla="*/ 48 w 48"/>
                <a:gd name="T18" fmla="*/ 100 h 100"/>
              </a:gdLst>
              <a:ahLst/>
              <a:cxnLst>
                <a:cxn ang="T10">
                  <a:pos x="T0" y="T1"/>
                </a:cxn>
                <a:cxn ang="T11">
                  <a:pos x="T2" y="T3"/>
                </a:cxn>
                <a:cxn ang="T12">
                  <a:pos x="T4" y="T5"/>
                </a:cxn>
                <a:cxn ang="T13">
                  <a:pos x="T6" y="T7"/>
                </a:cxn>
                <a:cxn ang="T14">
                  <a:pos x="T8" y="T9"/>
                </a:cxn>
              </a:cxnLst>
              <a:rect l="T15" t="T16" r="T17" b="T18"/>
              <a:pathLst>
                <a:path w="48" h="100">
                  <a:moveTo>
                    <a:pt x="19" y="0"/>
                  </a:moveTo>
                  <a:lnTo>
                    <a:pt x="0" y="74"/>
                  </a:lnTo>
                  <a:lnTo>
                    <a:pt x="21" y="100"/>
                  </a:lnTo>
                  <a:lnTo>
                    <a:pt x="48" y="82"/>
                  </a:ln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70" name="Oval 50">
            <a:extLst>
              <a:ext uri="{FF2B5EF4-FFF2-40B4-BE49-F238E27FC236}">
                <a16:creationId xmlns:a16="http://schemas.microsoft.com/office/drawing/2014/main" id="{3E3D8B1E-CF7B-8B45-8CF1-05D06D095798}"/>
              </a:ext>
            </a:extLst>
          </p:cNvPr>
          <p:cNvSpPr>
            <a:spLocks noChangeArrowheads="1"/>
          </p:cNvSpPr>
          <p:nvPr/>
        </p:nvSpPr>
        <p:spPr bwMode="auto">
          <a:xfrm>
            <a:off x="1524000" y="2362200"/>
            <a:ext cx="76200" cy="304800"/>
          </a:xfrm>
          <a:prstGeom prst="ellipse">
            <a:avLst/>
          </a:prstGeom>
          <a:solidFill>
            <a:schemeClr val="accent1"/>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4371" name="Text Box 51">
            <a:extLst>
              <a:ext uri="{FF2B5EF4-FFF2-40B4-BE49-F238E27FC236}">
                <a16:creationId xmlns:a16="http://schemas.microsoft.com/office/drawing/2014/main" id="{8CEFB6E4-1392-2948-9AD9-64C96AEC0C55}"/>
              </a:ext>
            </a:extLst>
          </p:cNvPr>
          <p:cNvSpPr txBox="1">
            <a:spLocks noChangeArrowheads="1"/>
          </p:cNvSpPr>
          <p:nvPr/>
        </p:nvSpPr>
        <p:spPr bwMode="auto">
          <a:xfrm>
            <a:off x="5867400" y="1981200"/>
            <a:ext cx="2895600" cy="146526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1800" dirty="0"/>
              <a:t>Goal: Design the input valve control to maintain </a:t>
            </a:r>
            <a:r>
              <a:rPr lang="en-US" altLang="en-US" sz="1800" i="1" dirty="0"/>
              <a:t>a constant height</a:t>
            </a:r>
            <a:r>
              <a:rPr lang="en-US" altLang="en-US" sz="1800" dirty="0"/>
              <a:t> regardless of the setting of the output valve</a:t>
            </a:r>
          </a:p>
        </p:txBody>
      </p:sp>
      <p:graphicFrame>
        <p:nvGraphicFramePr>
          <p:cNvPr id="14372" name="Object 1">
            <a:extLst>
              <a:ext uri="{FF2B5EF4-FFF2-40B4-BE49-F238E27FC236}">
                <a16:creationId xmlns:a16="http://schemas.microsoft.com/office/drawing/2014/main" id="{49ED1C00-E057-EC4D-8715-9A465BF6E9A1}"/>
              </a:ext>
            </a:extLst>
          </p:cNvPr>
          <p:cNvGraphicFramePr>
            <a:graphicFrameLocks noChangeAspect="1"/>
          </p:cNvGraphicFramePr>
          <p:nvPr/>
        </p:nvGraphicFramePr>
        <p:xfrm>
          <a:off x="457200" y="2362200"/>
          <a:ext cx="279400" cy="419100"/>
        </p:xfrm>
        <a:graphic>
          <a:graphicData uri="http://schemas.openxmlformats.org/presentationml/2006/ole">
            <mc:AlternateContent xmlns:mc="http://schemas.openxmlformats.org/markup-compatibility/2006">
              <mc:Choice xmlns:v="urn:schemas-microsoft-com:vml" Requires="v">
                <p:oleObj spid="_x0000_s14525" name="Equation" r:id="rId6" imgW="1752600" imgH="2635250" progId="Equation.3">
                  <p:embed/>
                </p:oleObj>
              </mc:Choice>
              <mc:Fallback>
                <p:oleObj name="Equation" r:id="rId6" imgW="1752600" imgH="263525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62200"/>
                        <a:ext cx="2794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3" name="Object 2">
            <a:extLst>
              <a:ext uri="{FF2B5EF4-FFF2-40B4-BE49-F238E27FC236}">
                <a16:creationId xmlns:a16="http://schemas.microsoft.com/office/drawing/2014/main" id="{77A4C0BA-B845-1C47-81AB-43D3D5EEA18F}"/>
              </a:ext>
            </a:extLst>
          </p:cNvPr>
          <p:cNvGraphicFramePr>
            <a:graphicFrameLocks noChangeAspect="1"/>
          </p:cNvGraphicFramePr>
          <p:nvPr/>
        </p:nvGraphicFramePr>
        <p:xfrm>
          <a:off x="7543800" y="5715000"/>
          <a:ext cx="325438" cy="419100"/>
        </p:xfrm>
        <a:graphic>
          <a:graphicData uri="http://schemas.openxmlformats.org/presentationml/2006/ole">
            <mc:AlternateContent xmlns:mc="http://schemas.openxmlformats.org/markup-compatibility/2006">
              <mc:Choice xmlns:v="urn:schemas-microsoft-com:vml" Requires="v">
                <p:oleObj spid="_x0000_s14526" name="Equation" r:id="rId8" imgW="2051050" imgH="2635250" progId="Equation.3">
                  <p:embed/>
                </p:oleObj>
              </mc:Choice>
              <mc:Fallback>
                <p:oleObj name="Equation" r:id="rId8" imgW="2051050" imgH="263525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5715000"/>
                        <a:ext cx="325438"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4" name="Line 55">
            <a:extLst>
              <a:ext uri="{FF2B5EF4-FFF2-40B4-BE49-F238E27FC236}">
                <a16:creationId xmlns:a16="http://schemas.microsoft.com/office/drawing/2014/main" id="{F74FA747-35BE-8A4C-99B1-6AF8C23D110D}"/>
              </a:ext>
            </a:extLst>
          </p:cNvPr>
          <p:cNvSpPr>
            <a:spLocks noChangeShapeType="1"/>
          </p:cNvSpPr>
          <p:nvPr/>
        </p:nvSpPr>
        <p:spPr bwMode="auto">
          <a:xfrm>
            <a:off x="7696200" y="6096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aphicFrame>
        <p:nvGraphicFramePr>
          <p:cNvPr id="14375" name="Object 3">
            <a:extLst>
              <a:ext uri="{FF2B5EF4-FFF2-40B4-BE49-F238E27FC236}">
                <a16:creationId xmlns:a16="http://schemas.microsoft.com/office/drawing/2014/main" id="{54556D81-259B-9645-9B84-C849D8121111}"/>
              </a:ext>
            </a:extLst>
          </p:cNvPr>
          <p:cNvGraphicFramePr>
            <a:graphicFrameLocks noChangeAspect="1"/>
          </p:cNvGraphicFramePr>
          <p:nvPr/>
        </p:nvGraphicFramePr>
        <p:xfrm>
          <a:off x="2743200" y="5715000"/>
          <a:ext cx="414338" cy="482600"/>
        </p:xfrm>
        <a:graphic>
          <a:graphicData uri="http://schemas.openxmlformats.org/presentationml/2006/ole">
            <mc:AlternateContent xmlns:mc="http://schemas.openxmlformats.org/markup-compatibility/2006">
              <mc:Choice xmlns:v="urn:schemas-microsoft-com:vml" Requires="v">
                <p:oleObj spid="_x0000_s14527" name="Equation" r:id="rId10" imgW="1752600" imgH="2051050" progId="Equation.3">
                  <p:embed/>
                </p:oleObj>
              </mc:Choice>
              <mc:Fallback>
                <p:oleObj name="Equation" r:id="rId10" imgW="1752600" imgH="205105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5715000"/>
                        <a:ext cx="4143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6" name="Text Box 57">
            <a:extLst>
              <a:ext uri="{FF2B5EF4-FFF2-40B4-BE49-F238E27FC236}">
                <a16:creationId xmlns:a16="http://schemas.microsoft.com/office/drawing/2014/main" id="{D16122AE-D071-7C42-A08B-8C5BFF04A632}"/>
              </a:ext>
            </a:extLst>
          </p:cNvPr>
          <p:cNvSpPr txBox="1">
            <a:spLocks noChangeArrowheads="1"/>
          </p:cNvSpPr>
          <p:nvPr/>
        </p:nvSpPr>
        <p:spPr bwMode="auto">
          <a:xfrm>
            <a:off x="1035050" y="4800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1800" b="1">
                <a:latin typeface="Times New Roman" panose="02020603050405020304" pitchFamily="18" charset="0"/>
              </a:rPr>
              <a:t>(height)</a:t>
            </a:r>
          </a:p>
        </p:txBody>
      </p:sp>
      <p:sp>
        <p:nvSpPr>
          <p:cNvPr id="14377" name="Text Box 58">
            <a:extLst>
              <a:ext uri="{FF2B5EF4-FFF2-40B4-BE49-F238E27FC236}">
                <a16:creationId xmlns:a16="http://schemas.microsoft.com/office/drawing/2014/main" id="{EB45860E-F0F7-6049-AC4E-AD63532667EB}"/>
              </a:ext>
            </a:extLst>
          </p:cNvPr>
          <p:cNvSpPr txBox="1">
            <a:spLocks noChangeArrowheads="1"/>
          </p:cNvSpPr>
          <p:nvPr/>
        </p:nvSpPr>
        <p:spPr bwMode="auto">
          <a:xfrm>
            <a:off x="228600" y="1981200"/>
            <a:ext cx="139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latin typeface="Times New Roman" panose="02020603050405020304" pitchFamily="18" charset="0"/>
              </a:rPr>
              <a:t>(input flow</a:t>
            </a:r>
            <a:r>
              <a:rPr lang="en-US" altLang="en-US" sz="1800">
                <a:latin typeface="Times New Roman" panose="02020603050405020304" pitchFamily="18" charset="0"/>
              </a:rPr>
              <a:t>)</a:t>
            </a:r>
          </a:p>
        </p:txBody>
      </p:sp>
      <p:sp>
        <p:nvSpPr>
          <p:cNvPr id="14378" name="Text Box 59">
            <a:extLst>
              <a:ext uri="{FF2B5EF4-FFF2-40B4-BE49-F238E27FC236}">
                <a16:creationId xmlns:a16="http://schemas.microsoft.com/office/drawing/2014/main" id="{7950FFD4-4F09-3140-A11F-6447971F61E5}"/>
              </a:ext>
            </a:extLst>
          </p:cNvPr>
          <p:cNvSpPr txBox="1">
            <a:spLocks noChangeArrowheads="1"/>
          </p:cNvSpPr>
          <p:nvPr/>
        </p:nvSpPr>
        <p:spPr bwMode="auto">
          <a:xfrm>
            <a:off x="7445375" y="5334000"/>
            <a:ext cx="152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latin typeface="Times New Roman" panose="02020603050405020304" pitchFamily="18" charset="0"/>
              </a:rPr>
              <a:t>(output flow</a:t>
            </a:r>
            <a:r>
              <a:rPr lang="en-US" altLang="en-US" sz="1800">
                <a:latin typeface="Times New Roman" panose="02020603050405020304" pitchFamily="18" charset="0"/>
              </a:rPr>
              <a:t>)</a:t>
            </a:r>
          </a:p>
        </p:txBody>
      </p:sp>
      <p:sp>
        <p:nvSpPr>
          <p:cNvPr id="14379" name="Text Box 60">
            <a:extLst>
              <a:ext uri="{FF2B5EF4-FFF2-40B4-BE49-F238E27FC236}">
                <a16:creationId xmlns:a16="http://schemas.microsoft.com/office/drawing/2014/main" id="{4D35D56E-09F9-7444-8A02-25D3BBADF59E}"/>
              </a:ext>
            </a:extLst>
          </p:cNvPr>
          <p:cNvSpPr txBox="1">
            <a:spLocks noChangeArrowheads="1"/>
          </p:cNvSpPr>
          <p:nvPr/>
        </p:nvSpPr>
        <p:spPr bwMode="auto">
          <a:xfrm>
            <a:off x="2130425" y="6019800"/>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latin typeface="Times New Roman" panose="02020603050405020304" pitchFamily="18" charset="0"/>
              </a:rPr>
              <a:t>(volume</a:t>
            </a:r>
            <a:r>
              <a:rPr lang="en-US" altLang="en-US" sz="1800">
                <a:latin typeface="Times New Roman" panose="02020603050405020304" pitchFamily="18" charset="0"/>
              </a:rPr>
              <a:t>)</a:t>
            </a:r>
          </a:p>
        </p:txBody>
      </p:sp>
      <p:graphicFrame>
        <p:nvGraphicFramePr>
          <p:cNvPr id="14380" name="Object 4">
            <a:extLst>
              <a:ext uri="{FF2B5EF4-FFF2-40B4-BE49-F238E27FC236}">
                <a16:creationId xmlns:a16="http://schemas.microsoft.com/office/drawing/2014/main" id="{BE9BBA38-A5EF-7C43-BCB0-6D2E8722E120}"/>
              </a:ext>
            </a:extLst>
          </p:cNvPr>
          <p:cNvGraphicFramePr>
            <a:graphicFrameLocks noChangeAspect="1"/>
          </p:cNvGraphicFramePr>
          <p:nvPr/>
        </p:nvGraphicFramePr>
        <p:xfrm>
          <a:off x="5410200" y="4267200"/>
          <a:ext cx="414338" cy="447675"/>
        </p:xfrm>
        <a:graphic>
          <a:graphicData uri="http://schemas.openxmlformats.org/presentationml/2006/ole">
            <mc:AlternateContent xmlns:mc="http://schemas.openxmlformats.org/markup-compatibility/2006">
              <mc:Choice xmlns:v="urn:schemas-microsoft-com:vml" Requires="v">
                <p:oleObj spid="_x0000_s14528" name="Equation" r:id="rId12" imgW="1752600" imgH="1898650" progId="Equation.3">
                  <p:embed/>
                </p:oleObj>
              </mc:Choice>
              <mc:Fallback>
                <p:oleObj name="Equation" r:id="rId12" imgW="1752600" imgH="189865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4267200"/>
                        <a:ext cx="41433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81" name="Line 62">
            <a:extLst>
              <a:ext uri="{FF2B5EF4-FFF2-40B4-BE49-F238E27FC236}">
                <a16:creationId xmlns:a16="http://schemas.microsoft.com/office/drawing/2014/main" id="{64A0AB38-14D1-E44C-A2B2-19B53A270E74}"/>
              </a:ext>
            </a:extLst>
          </p:cNvPr>
          <p:cNvSpPr>
            <a:spLocks noChangeShapeType="1"/>
          </p:cNvSpPr>
          <p:nvPr/>
        </p:nvSpPr>
        <p:spPr bwMode="auto">
          <a:xfrm flipH="1">
            <a:off x="4876800" y="47244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382" name="Text Box 63">
            <a:extLst>
              <a:ext uri="{FF2B5EF4-FFF2-40B4-BE49-F238E27FC236}">
                <a16:creationId xmlns:a16="http://schemas.microsoft.com/office/drawing/2014/main" id="{4E6FC2C8-5F69-BB4D-8096-62629DA8D70A}"/>
              </a:ext>
            </a:extLst>
          </p:cNvPr>
          <p:cNvSpPr txBox="1">
            <a:spLocks noChangeArrowheads="1"/>
          </p:cNvSpPr>
          <p:nvPr/>
        </p:nvSpPr>
        <p:spPr bwMode="auto">
          <a:xfrm>
            <a:off x="5334000" y="4572000"/>
            <a:ext cx="134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000">
                <a:latin typeface="Times New Roman" panose="02020603050405020304" pitchFamily="18" charset="0"/>
              </a:rPr>
              <a:t>(resistance</a:t>
            </a:r>
            <a:r>
              <a:rPr lang="en-US" altLang="en-US" sz="1800">
                <a:latin typeface="Times New Roman" panose="02020603050405020304"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Rectangle 4">
            <a:extLst>
              <a:ext uri="{FF2B5EF4-FFF2-40B4-BE49-F238E27FC236}">
                <a16:creationId xmlns:a16="http://schemas.microsoft.com/office/drawing/2014/main" id="{A43B4075-E115-5348-BA73-BA1D365495FB}"/>
              </a:ext>
            </a:extLst>
          </p:cNvPr>
          <p:cNvSpPr>
            <a:spLocks noGrp="1" noChangeArrowheads="1"/>
          </p:cNvSpPr>
          <p:nvPr>
            <p:ph type="title"/>
          </p:nvPr>
        </p:nvSpPr>
        <p:spPr/>
        <p:txBody>
          <a:bodyPr/>
          <a:lstStyle/>
          <a:p>
            <a:pPr eaLnBrk="1" hangingPunct="1"/>
            <a:r>
              <a:rPr lang="en-US" altLang="en-US"/>
              <a:t>BIBO Stability</a:t>
            </a:r>
          </a:p>
        </p:txBody>
      </p:sp>
      <p:sp>
        <p:nvSpPr>
          <p:cNvPr id="81922" name="Rectangle 63">
            <a:extLst>
              <a:ext uri="{FF2B5EF4-FFF2-40B4-BE49-F238E27FC236}">
                <a16:creationId xmlns:a16="http://schemas.microsoft.com/office/drawing/2014/main" id="{F07D0E81-6DF0-5C46-AB68-0598C2CA842C}"/>
              </a:ext>
            </a:extLst>
          </p:cNvPr>
          <p:cNvSpPr>
            <a:spLocks noGrp="1" noChangeArrowheads="1"/>
          </p:cNvSpPr>
          <p:nvPr>
            <p:ph type="body" idx="1"/>
          </p:nvPr>
        </p:nvSpPr>
        <p:spPr>
          <a:xfrm>
            <a:off x="685800" y="2286000"/>
            <a:ext cx="7772400" cy="1600200"/>
          </a:xfrm>
        </p:spPr>
        <p:txBody>
          <a:bodyPr/>
          <a:lstStyle/>
          <a:p>
            <a:pPr eaLnBrk="1" hangingPunct="1">
              <a:lnSpc>
                <a:spcPct val="100000"/>
              </a:lnSpc>
              <a:buFont typeface="Wingdings" pitchFamily="2" charset="2"/>
              <a:buNone/>
            </a:pPr>
            <a:endParaRPr lang="en-US" altLang="en-US" sz="1800"/>
          </a:p>
          <a:p>
            <a:pPr eaLnBrk="1" hangingPunct="1">
              <a:lnSpc>
                <a:spcPct val="100000"/>
              </a:lnSpc>
            </a:pPr>
            <a:r>
              <a:rPr lang="en-US" altLang="en-US" sz="1800"/>
              <a:t>NOTE: Bad reaction to </a:t>
            </a:r>
            <a:r>
              <a:rPr lang="en-US" altLang="en-US" sz="1800" u="sng"/>
              <a:t>un</a:t>
            </a:r>
            <a:r>
              <a:rPr lang="en-US" altLang="en-US" sz="1800"/>
              <a:t>bounded inputs is OK?!</a:t>
            </a:r>
          </a:p>
          <a:p>
            <a:pPr eaLnBrk="1" hangingPunct="1">
              <a:lnSpc>
                <a:spcPct val="100000"/>
              </a:lnSpc>
            </a:pPr>
            <a:r>
              <a:rPr lang="en-US" altLang="en-US" sz="1800"/>
              <a:t>Are these systems BIBO stable?</a:t>
            </a:r>
          </a:p>
        </p:txBody>
      </p:sp>
      <p:sp>
        <p:nvSpPr>
          <p:cNvPr id="968710" name="Text Box 6">
            <a:extLst>
              <a:ext uri="{FF2B5EF4-FFF2-40B4-BE49-F238E27FC236}">
                <a16:creationId xmlns:a16="http://schemas.microsoft.com/office/drawing/2014/main" id="{C0DD67ED-E381-F84E-9026-DC613A4725D1}"/>
              </a:ext>
            </a:extLst>
          </p:cNvPr>
          <p:cNvSpPr txBox="1">
            <a:spLocks noChangeArrowheads="1"/>
          </p:cNvSpPr>
          <p:nvPr/>
        </p:nvSpPr>
        <p:spPr bwMode="auto">
          <a:xfrm>
            <a:off x="609600" y="1687513"/>
            <a:ext cx="8077200" cy="979487"/>
          </a:xfrm>
          <a:prstGeom prst="rect">
            <a:avLst/>
          </a:prstGeom>
          <a:solidFill>
            <a:schemeClr val="accent1">
              <a:lumMod val="60000"/>
              <a:lumOff val="40000"/>
            </a:schemeClr>
          </a:solidFill>
          <a:ln w="9525">
            <a:solidFill>
              <a:schemeClr val="tx1"/>
            </a:solidFill>
            <a:miter lim="800000"/>
            <a:headEnd/>
            <a:tailEnd/>
          </a:ln>
          <a:effectLst/>
        </p:spPr>
        <p:txBody>
          <a:bodyPr>
            <a:spAutoFit/>
          </a:bodyPr>
          <a:lstStyle/>
          <a:p>
            <a:pPr marL="228600" indent="-228600" eaLnBrk="1" hangingPunct="1">
              <a:lnSpc>
                <a:spcPct val="90000"/>
              </a:lnSpc>
              <a:spcBef>
                <a:spcPct val="20000"/>
              </a:spcBef>
              <a:buSzPct val="75000"/>
              <a:buFont typeface="Wingdings 2" pitchFamily="18" charset="2"/>
              <a:buNone/>
              <a:defRPr/>
            </a:pPr>
            <a:r>
              <a:rPr lang="en-US" u="sng" dirty="0"/>
              <a:t>Definition</a:t>
            </a:r>
            <a:r>
              <a:rPr lang="en-US" dirty="0"/>
              <a:t>:</a:t>
            </a:r>
          </a:p>
          <a:p>
            <a:pPr marL="228600" indent="-228600" eaLnBrk="1" hangingPunct="1">
              <a:lnSpc>
                <a:spcPct val="90000"/>
              </a:lnSpc>
              <a:spcBef>
                <a:spcPct val="20000"/>
              </a:spcBef>
              <a:buSzPct val="75000"/>
              <a:buFont typeface="Wingdings 2" pitchFamily="18" charset="2"/>
              <a:buNone/>
              <a:defRPr/>
            </a:pPr>
            <a:r>
              <a:rPr lang="en-US" sz="1800" dirty="0"/>
              <a:t>	A system is </a:t>
            </a:r>
            <a:r>
              <a:rPr lang="en-US" sz="1800" u="sng" dirty="0"/>
              <a:t>BIBO stable</a:t>
            </a:r>
            <a:r>
              <a:rPr lang="en-US" sz="1800" dirty="0"/>
              <a:t> if for </a:t>
            </a:r>
            <a:r>
              <a:rPr lang="en-US" sz="1800" i="1" dirty="0"/>
              <a:t>any</a:t>
            </a:r>
            <a:r>
              <a:rPr lang="en-US" sz="1800" dirty="0"/>
              <a:t> bounded input {</a:t>
            </a:r>
            <a:r>
              <a:rPr lang="en-US" sz="1800" i="1" dirty="0"/>
              <a:t>u(k)</a:t>
            </a:r>
            <a:r>
              <a:rPr lang="en-US" sz="1800" dirty="0"/>
              <a:t>}, its output {</a:t>
            </a:r>
            <a:r>
              <a:rPr lang="en-US" sz="1800" i="1" dirty="0"/>
              <a:t>y(k)</a:t>
            </a:r>
            <a:r>
              <a:rPr lang="en-US" sz="1800" dirty="0"/>
              <a:t>} is bounded.</a:t>
            </a:r>
          </a:p>
        </p:txBody>
      </p:sp>
      <p:graphicFrame>
        <p:nvGraphicFramePr>
          <p:cNvPr id="968775" name="Group 71">
            <a:extLst>
              <a:ext uri="{FF2B5EF4-FFF2-40B4-BE49-F238E27FC236}">
                <a16:creationId xmlns:a16="http://schemas.microsoft.com/office/drawing/2014/main" id="{700DB2BA-ABD1-9C4F-8B56-5C8AF7D25F2D}"/>
              </a:ext>
            </a:extLst>
          </p:cNvPr>
          <p:cNvGraphicFramePr>
            <a:graphicFrameLocks noGrp="1"/>
          </p:cNvGraphicFramePr>
          <p:nvPr>
            <p:ph idx="4294967295"/>
          </p:nvPr>
        </p:nvGraphicFramePr>
        <p:xfrm>
          <a:off x="1720850" y="3810000"/>
          <a:ext cx="4527550" cy="2193925"/>
        </p:xfrm>
        <a:graphic>
          <a:graphicData uri="http://schemas.openxmlformats.org/drawingml/2006/table">
            <a:tbl>
              <a:tblPr/>
              <a:tblGrid>
                <a:gridCol w="1390650">
                  <a:extLst>
                    <a:ext uri="{9D8B030D-6E8A-4147-A177-3AD203B41FA5}">
                      <a16:colId xmlns:a16="http://schemas.microsoft.com/office/drawing/2014/main" val="20000"/>
                    </a:ext>
                  </a:extLst>
                </a:gridCol>
                <a:gridCol w="3136900">
                  <a:extLst>
                    <a:ext uri="{9D8B030D-6E8A-4147-A177-3AD203B41FA5}">
                      <a16:colId xmlns:a16="http://schemas.microsoft.com/office/drawing/2014/main" val="20001"/>
                    </a:ext>
                  </a:extLst>
                </a:gridCol>
              </a:tblGrid>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Unity</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y(k+1) = 1</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P Controller</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y(k+1) = K</a:t>
                      </a:r>
                      <a:r>
                        <a:rPr kumimoji="0" lang="en-US" sz="1800" b="0" i="0" u="none" strike="noStrike" cap="none" normalizeH="0" baseline="-25000">
                          <a:ln>
                            <a:noFill/>
                          </a:ln>
                          <a:solidFill>
                            <a:schemeClr val="tx1"/>
                          </a:solidFill>
                          <a:effectLst/>
                          <a:latin typeface="Arial" pitchFamily="34" charset="0"/>
                          <a:cs typeface="Arial" pitchFamily="34" charset="0"/>
                        </a:rPr>
                        <a:t>P </a:t>
                      </a:r>
                      <a:r>
                        <a:rPr kumimoji="0" lang="en-US" sz="1800" b="0" i="0" u="none" strike="noStrike" cap="none" normalizeH="0" baseline="0">
                          <a:ln>
                            <a:noFill/>
                          </a:ln>
                          <a:solidFill>
                            <a:schemeClr val="tx1"/>
                          </a:solidFill>
                          <a:effectLst/>
                          <a:latin typeface="Arial" pitchFamily="34" charset="0"/>
                          <a:cs typeface="Arial" pitchFamily="34" charset="0"/>
                        </a:rPr>
                        <a:t>u(k)</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Integrator</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y(k+1) = y(k) + u(k)</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I Controller</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y(k+1) = y(k) + K</a:t>
                      </a:r>
                      <a:r>
                        <a:rPr kumimoji="0" lang="en-US" sz="1800" b="0" i="0" u="none" strike="noStrike" cap="none" normalizeH="0" baseline="-25000">
                          <a:ln>
                            <a:noFill/>
                          </a:ln>
                          <a:solidFill>
                            <a:schemeClr val="tx1"/>
                          </a:solidFill>
                          <a:effectLst/>
                          <a:latin typeface="Arial" pitchFamily="34" charset="0"/>
                          <a:cs typeface="Arial" pitchFamily="34" charset="0"/>
                        </a:rPr>
                        <a:t>I</a:t>
                      </a:r>
                      <a:r>
                        <a:rPr kumimoji="0" lang="en-US" sz="1800" b="0" i="0" u="none" strike="noStrike" cap="none" normalizeH="0" baseline="0">
                          <a:ln>
                            <a:noFill/>
                          </a:ln>
                          <a:solidFill>
                            <a:schemeClr val="tx1"/>
                          </a:solidFill>
                          <a:effectLst/>
                          <a:latin typeface="Arial" pitchFamily="34" charset="0"/>
                          <a:cs typeface="Arial" pitchFamily="34" charset="0"/>
                        </a:rPr>
                        <a:t> u(k)</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M/M/1/K</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y(k+1) = 0.49y(k) + 0.033u(k)</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Mystery</a:t>
                      </a:r>
                    </a:p>
                  </a:txBody>
                  <a:tcPr marT="45675" marB="456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y(k+1) = -1.3y(k) + 2.3u(k)</a:t>
                      </a:r>
                    </a:p>
                  </a:txBody>
                  <a:tcPr marT="45675" marB="456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8776" name="Text Box 72">
            <a:extLst>
              <a:ext uri="{FF2B5EF4-FFF2-40B4-BE49-F238E27FC236}">
                <a16:creationId xmlns:a16="http://schemas.microsoft.com/office/drawing/2014/main" id="{D8655041-E869-0D40-AF6B-279B5EC39342}"/>
              </a:ext>
            </a:extLst>
          </p:cNvPr>
          <p:cNvSpPr txBox="1">
            <a:spLocks noChangeArrowheads="1"/>
          </p:cNvSpPr>
          <p:nvPr/>
        </p:nvSpPr>
        <p:spPr bwMode="auto">
          <a:xfrm>
            <a:off x="3200400" y="6100763"/>
            <a:ext cx="3203575" cy="376237"/>
          </a:xfrm>
          <a:prstGeom prst="rect">
            <a:avLst/>
          </a:prstGeom>
          <a:solidFill>
            <a:srgbClr val="E2B702"/>
          </a:solidFill>
          <a:ln w="9525">
            <a:solidFill>
              <a:schemeClr val="tx1"/>
            </a:solidFill>
            <a:miter lim="800000"/>
            <a:headEnd/>
            <a:tailEnd/>
          </a:ln>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There must be a better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8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7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4">
            <a:extLst>
              <a:ext uri="{FF2B5EF4-FFF2-40B4-BE49-F238E27FC236}">
                <a16:creationId xmlns:a16="http://schemas.microsoft.com/office/drawing/2014/main" id="{45AA59DB-D928-C44B-A31C-973B4F27E76B}"/>
              </a:ext>
            </a:extLst>
          </p:cNvPr>
          <p:cNvSpPr>
            <a:spLocks noGrp="1" noChangeArrowheads="1"/>
          </p:cNvSpPr>
          <p:nvPr>
            <p:ph type="title"/>
          </p:nvPr>
        </p:nvSpPr>
        <p:spPr>
          <a:xfrm>
            <a:off x="685800" y="304800"/>
            <a:ext cx="7793038" cy="1143000"/>
          </a:xfrm>
        </p:spPr>
        <p:txBody>
          <a:bodyPr/>
          <a:lstStyle/>
          <a:p>
            <a:pPr eaLnBrk="1" hangingPunct="1"/>
            <a:r>
              <a:rPr lang="en-US" altLang="en-US"/>
              <a:t>BIBO Stability Theorem</a:t>
            </a:r>
          </a:p>
        </p:txBody>
      </p:sp>
      <p:sp>
        <p:nvSpPr>
          <p:cNvPr id="970757" name="Text Box 5">
            <a:extLst>
              <a:ext uri="{FF2B5EF4-FFF2-40B4-BE49-F238E27FC236}">
                <a16:creationId xmlns:a16="http://schemas.microsoft.com/office/drawing/2014/main" id="{E8A67B1F-7D88-424E-A851-FB3BB969F27C}"/>
              </a:ext>
            </a:extLst>
          </p:cNvPr>
          <p:cNvSpPr txBox="1">
            <a:spLocks noChangeArrowheads="1"/>
          </p:cNvSpPr>
          <p:nvPr/>
        </p:nvSpPr>
        <p:spPr bwMode="auto">
          <a:xfrm>
            <a:off x="381000" y="1709738"/>
            <a:ext cx="8305800" cy="652462"/>
          </a:xfrm>
          <a:prstGeom prst="rect">
            <a:avLst/>
          </a:prstGeom>
          <a:solidFill>
            <a:schemeClr val="accent1">
              <a:lumMod val="60000"/>
              <a:lumOff val="40000"/>
            </a:schemeClr>
          </a:solidFill>
          <a:ln w="9525">
            <a:solidFill>
              <a:schemeClr val="tx1"/>
            </a:solidFill>
            <a:miter lim="800000"/>
            <a:headEnd/>
            <a:tailEnd/>
          </a:ln>
          <a:effectLst/>
        </p:spPr>
        <p:txBody>
          <a:bodyPr>
            <a:spAutoFit/>
          </a:bodyPr>
          <a:lstStyle/>
          <a:p>
            <a:pPr marL="228600" indent="-228600" eaLnBrk="1" hangingPunct="1">
              <a:lnSpc>
                <a:spcPct val="90000"/>
              </a:lnSpc>
              <a:spcBef>
                <a:spcPct val="20000"/>
              </a:spcBef>
              <a:buSzPct val="75000"/>
              <a:buFont typeface="Wingdings 2" pitchFamily="18" charset="2"/>
              <a:buNone/>
              <a:defRPr/>
            </a:pPr>
            <a:r>
              <a:rPr lang="en-US" sz="1800" u="sng" dirty="0"/>
              <a:t>Theorem</a:t>
            </a:r>
            <a:r>
              <a:rPr lang="en-US" sz="1800" dirty="0"/>
              <a:t>:</a:t>
            </a:r>
          </a:p>
          <a:p>
            <a:pPr marL="228600" indent="-228600" eaLnBrk="1" hangingPunct="1">
              <a:lnSpc>
                <a:spcPct val="90000"/>
              </a:lnSpc>
              <a:spcBef>
                <a:spcPct val="20000"/>
              </a:spcBef>
              <a:buSzPct val="75000"/>
              <a:buFont typeface="Wingdings 2" pitchFamily="18" charset="2"/>
              <a:buNone/>
              <a:defRPr/>
            </a:pPr>
            <a:r>
              <a:rPr lang="en-US" sz="1800" dirty="0"/>
              <a:t>	A system </a:t>
            </a:r>
            <a:r>
              <a:rPr lang="en-US" sz="1800" i="1" dirty="0"/>
              <a:t>G(z)</a:t>
            </a:r>
            <a:r>
              <a:rPr lang="en-US" sz="1800" dirty="0"/>
              <a:t> is BIBO stable </a:t>
            </a:r>
            <a:r>
              <a:rPr lang="en-US" sz="1800" dirty="0" err="1"/>
              <a:t>iff</a:t>
            </a:r>
            <a:r>
              <a:rPr lang="en-US" sz="1800" dirty="0"/>
              <a:t> all the poles of </a:t>
            </a:r>
            <a:r>
              <a:rPr lang="en-US" sz="1800" i="1" dirty="0"/>
              <a:t>G(z)</a:t>
            </a:r>
            <a:r>
              <a:rPr lang="en-US" sz="1800" dirty="0"/>
              <a:t> are inside the unit circle.</a:t>
            </a:r>
          </a:p>
        </p:txBody>
      </p:sp>
      <p:sp>
        <p:nvSpPr>
          <p:cNvPr id="83971" name="Freeform 182">
            <a:extLst>
              <a:ext uri="{FF2B5EF4-FFF2-40B4-BE49-F238E27FC236}">
                <a16:creationId xmlns:a16="http://schemas.microsoft.com/office/drawing/2014/main" id="{F6AE8869-ECF9-9D45-B6F5-6543C4F7A18A}"/>
              </a:ext>
            </a:extLst>
          </p:cNvPr>
          <p:cNvSpPr>
            <a:spLocks/>
          </p:cNvSpPr>
          <p:nvPr/>
        </p:nvSpPr>
        <p:spPr bwMode="auto">
          <a:xfrm>
            <a:off x="8229600" y="3276600"/>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3972" name="Group 226">
            <a:extLst>
              <a:ext uri="{FF2B5EF4-FFF2-40B4-BE49-F238E27FC236}">
                <a16:creationId xmlns:a16="http://schemas.microsoft.com/office/drawing/2014/main" id="{E3B5A1F2-5526-204D-810D-34C7659DD1C9}"/>
              </a:ext>
            </a:extLst>
          </p:cNvPr>
          <p:cNvGrpSpPr>
            <a:grpSpLocks/>
          </p:cNvGrpSpPr>
          <p:nvPr/>
        </p:nvGrpSpPr>
        <p:grpSpPr bwMode="auto">
          <a:xfrm>
            <a:off x="8229600" y="4495800"/>
            <a:ext cx="304800" cy="304800"/>
            <a:chOff x="336" y="3120"/>
            <a:chExt cx="192" cy="192"/>
          </a:xfrm>
        </p:grpSpPr>
        <p:sp>
          <p:nvSpPr>
            <p:cNvPr id="84023" name="Line 224">
              <a:extLst>
                <a:ext uri="{FF2B5EF4-FFF2-40B4-BE49-F238E27FC236}">
                  <a16:creationId xmlns:a16="http://schemas.microsoft.com/office/drawing/2014/main" id="{4435AC90-CC53-A942-9ADF-F47867566D4C}"/>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4024" name="Line 225">
              <a:extLst>
                <a:ext uri="{FF2B5EF4-FFF2-40B4-BE49-F238E27FC236}">
                  <a16:creationId xmlns:a16="http://schemas.microsoft.com/office/drawing/2014/main" id="{64A0F8A2-84BD-0A45-8713-674D246A440C}"/>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971065" name="Group 313">
            <a:extLst>
              <a:ext uri="{FF2B5EF4-FFF2-40B4-BE49-F238E27FC236}">
                <a16:creationId xmlns:a16="http://schemas.microsoft.com/office/drawing/2014/main" id="{9F6A2DF4-9023-2E4F-80AB-6D3396DF93F9}"/>
              </a:ext>
            </a:extLst>
          </p:cNvPr>
          <p:cNvGraphicFramePr>
            <a:graphicFrameLocks noGrp="1"/>
          </p:cNvGraphicFramePr>
          <p:nvPr>
            <p:ph idx="1"/>
          </p:nvPr>
        </p:nvGraphicFramePr>
        <p:xfrm>
          <a:off x="990600" y="2590800"/>
          <a:ext cx="7118350" cy="4089400"/>
        </p:xfrm>
        <a:graphic>
          <a:graphicData uri="http://schemas.openxmlformats.org/drawingml/2006/table">
            <a:tbl>
              <a:tblPr/>
              <a:tblGrid>
                <a:gridCol w="1255713">
                  <a:extLst>
                    <a:ext uri="{9D8B030D-6E8A-4147-A177-3AD203B41FA5}">
                      <a16:colId xmlns:a16="http://schemas.microsoft.com/office/drawing/2014/main" val="20000"/>
                    </a:ext>
                  </a:extLst>
                </a:gridCol>
                <a:gridCol w="2816225">
                  <a:extLst>
                    <a:ext uri="{9D8B030D-6E8A-4147-A177-3AD203B41FA5}">
                      <a16:colId xmlns:a16="http://schemas.microsoft.com/office/drawing/2014/main" val="20001"/>
                    </a:ext>
                  </a:extLst>
                </a:gridCol>
                <a:gridCol w="2132012">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Time domain Eq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Transfer 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Poles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Unity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P Controller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K</a:t>
                      </a:r>
                      <a:r>
                        <a:rPr kumimoji="0" lang="en-US" sz="1600" b="0" i="0" u="none" strike="noStrike" cap="none" normalizeH="0" baseline="-25000">
                          <a:ln>
                            <a:noFill/>
                          </a:ln>
                          <a:solidFill>
                            <a:schemeClr val="tx1"/>
                          </a:solidFill>
                          <a:effectLst/>
                          <a:latin typeface="Arial" pitchFamily="34" charset="0"/>
                          <a:cs typeface="Arial" pitchFamily="34" charset="0"/>
                        </a:rPr>
                        <a:t>P </a:t>
                      </a:r>
                      <a:r>
                        <a:rPr kumimoji="0" lang="en-US" sz="1600" b="0" i="0" u="none" strike="noStrike" cap="none" normalizeH="0" baseline="0">
                          <a:ln>
                            <a:noFill/>
                          </a:ln>
                          <a:solidFill>
                            <a:schemeClr val="tx1"/>
                          </a:solidFill>
                          <a:effectLst/>
                          <a:latin typeface="Arial" pitchFamily="34" charset="0"/>
                          <a:cs typeface="Arial" pitchFamily="34" charset="0"/>
                        </a:rPr>
                        <a:t>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K</a:t>
                      </a:r>
                      <a:r>
                        <a:rPr kumimoji="0" lang="en-US" sz="1600" b="0" i="0" u="none" strike="noStrike" cap="none" normalizeH="0" baseline="-25000">
                          <a:ln>
                            <a:noFill/>
                          </a:ln>
                          <a:solidFill>
                            <a:schemeClr val="tx1"/>
                          </a:solidFill>
                          <a:effectLst/>
                          <a:latin typeface="Arial" pitchFamily="34" charset="0"/>
                          <a:cs typeface="Arial"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Integrator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y(k) + 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1/(z-1)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z=1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I Controller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y(k) + K</a:t>
                      </a:r>
                      <a:r>
                        <a:rPr kumimoji="0" lang="en-US" sz="1600" b="0" i="0" u="none" strike="noStrike" cap="none" normalizeH="0" baseline="-25000">
                          <a:ln>
                            <a:noFill/>
                          </a:ln>
                          <a:solidFill>
                            <a:schemeClr val="tx1"/>
                          </a:solidFill>
                          <a:effectLst/>
                          <a:latin typeface="Arial" pitchFamily="34" charset="0"/>
                          <a:cs typeface="Arial" pitchFamily="34" charset="0"/>
                        </a:rPr>
                        <a:t>I</a:t>
                      </a:r>
                      <a:r>
                        <a:rPr kumimoji="0" lang="en-US" sz="1600" b="0" i="0" u="none" strike="noStrike" cap="none" normalizeH="0" baseline="0">
                          <a:ln>
                            <a:noFill/>
                          </a:ln>
                          <a:solidFill>
                            <a:schemeClr val="tx1"/>
                          </a:solidFill>
                          <a:effectLst/>
                          <a:latin typeface="Arial" pitchFamily="34" charset="0"/>
                          <a:cs typeface="Arial" pitchFamily="34" charset="0"/>
                        </a:rPr>
                        <a:t> 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K</a:t>
                      </a:r>
                      <a:r>
                        <a:rPr kumimoji="0" lang="en-US" sz="1600" b="0" i="0" u="none" strike="noStrike" cap="none" normalizeH="0" baseline="-25000">
                          <a:ln>
                            <a:noFill/>
                          </a:ln>
                          <a:solidFill>
                            <a:schemeClr val="tx1"/>
                          </a:solidFill>
                          <a:effectLst/>
                          <a:latin typeface="Arial" pitchFamily="34" charset="0"/>
                          <a:cs typeface="Arial" pitchFamily="34" charset="0"/>
                        </a:rPr>
                        <a:t>I</a:t>
                      </a:r>
                      <a:r>
                        <a:rPr kumimoji="0" lang="en-US" sz="1600" b="0" i="0" u="none" strike="noStrike" cap="none" normalizeH="0" baseline="0">
                          <a:ln>
                            <a:noFill/>
                          </a:ln>
                          <a:solidFill>
                            <a:schemeClr val="tx1"/>
                          </a:solidFill>
                          <a:effectLst/>
                          <a:latin typeface="Arial" pitchFamily="34" charset="0"/>
                          <a:cs typeface="Arial" pitchFamily="34" charset="0"/>
                        </a:rPr>
                        <a:t>/(z-1)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z=1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M/M/1/K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0.49y(k) + 0.033u(k)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0.033/(z-0.49)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z = 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42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Mystery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y(k+1) = -1.3y(k) + 2.3u(k)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Arial" pitchFamily="34" charset="0"/>
                          <a:cs typeface="Arial" pitchFamily="34" charset="0"/>
                        </a:rPr>
                        <a:t>G(z) = 2.3/(z+1.3)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z =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4015" name="Freeform 306">
            <a:extLst>
              <a:ext uri="{FF2B5EF4-FFF2-40B4-BE49-F238E27FC236}">
                <a16:creationId xmlns:a16="http://schemas.microsoft.com/office/drawing/2014/main" id="{53201C43-0885-AF40-BBC8-0F706D8EFE19}"/>
              </a:ext>
            </a:extLst>
          </p:cNvPr>
          <p:cNvSpPr>
            <a:spLocks/>
          </p:cNvSpPr>
          <p:nvPr/>
        </p:nvSpPr>
        <p:spPr bwMode="auto">
          <a:xfrm>
            <a:off x="8229600" y="3886200"/>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4016" name="Group 307">
            <a:extLst>
              <a:ext uri="{FF2B5EF4-FFF2-40B4-BE49-F238E27FC236}">
                <a16:creationId xmlns:a16="http://schemas.microsoft.com/office/drawing/2014/main" id="{59937FDF-54BB-864D-8899-AA29848E0E28}"/>
              </a:ext>
            </a:extLst>
          </p:cNvPr>
          <p:cNvGrpSpPr>
            <a:grpSpLocks/>
          </p:cNvGrpSpPr>
          <p:nvPr/>
        </p:nvGrpSpPr>
        <p:grpSpPr bwMode="auto">
          <a:xfrm>
            <a:off x="8229600" y="5029200"/>
            <a:ext cx="304800" cy="304800"/>
            <a:chOff x="336" y="3120"/>
            <a:chExt cx="192" cy="192"/>
          </a:xfrm>
        </p:grpSpPr>
        <p:sp>
          <p:nvSpPr>
            <p:cNvPr id="84021" name="Line 308">
              <a:extLst>
                <a:ext uri="{FF2B5EF4-FFF2-40B4-BE49-F238E27FC236}">
                  <a16:creationId xmlns:a16="http://schemas.microsoft.com/office/drawing/2014/main" id="{3952D66A-D892-C947-9294-9134140578D5}"/>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4022" name="Line 309">
              <a:extLst>
                <a:ext uri="{FF2B5EF4-FFF2-40B4-BE49-F238E27FC236}">
                  <a16:creationId xmlns:a16="http://schemas.microsoft.com/office/drawing/2014/main" id="{2274FA3B-4E9F-3C43-B75A-1E5EEFBCCCB3}"/>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4017" name="Freeform 314">
            <a:extLst>
              <a:ext uri="{FF2B5EF4-FFF2-40B4-BE49-F238E27FC236}">
                <a16:creationId xmlns:a16="http://schemas.microsoft.com/office/drawing/2014/main" id="{39F685C9-7E89-1749-80C0-DD847C24EC36}"/>
              </a:ext>
            </a:extLst>
          </p:cNvPr>
          <p:cNvSpPr>
            <a:spLocks/>
          </p:cNvSpPr>
          <p:nvPr/>
        </p:nvSpPr>
        <p:spPr bwMode="auto">
          <a:xfrm>
            <a:off x="8229600" y="5638800"/>
            <a:ext cx="533400" cy="285750"/>
          </a:xfrm>
          <a:custGeom>
            <a:avLst/>
            <a:gdLst>
              <a:gd name="T0" fmla="*/ 0 w 2253"/>
              <a:gd name="T1" fmla="*/ 2147483646 h 544"/>
              <a:gd name="T2" fmla="*/ 2147483646 w 2253"/>
              <a:gd name="T3" fmla="*/ 2147483646 h 544"/>
              <a:gd name="T4" fmla="*/ 2147483646 w 2253"/>
              <a:gd name="T5" fmla="*/ 2147483646 h 544"/>
              <a:gd name="T6" fmla="*/ 2147483646 w 2253"/>
              <a:gd name="T7" fmla="*/ 2147483646 h 544"/>
              <a:gd name="T8" fmla="*/ 2147483646 w 2253"/>
              <a:gd name="T9" fmla="*/ 2147483646 h 544"/>
              <a:gd name="T10" fmla="*/ 2147483646 w 2253"/>
              <a:gd name="T11" fmla="*/ 2147483646 h 544"/>
              <a:gd name="T12" fmla="*/ 2147483646 w 2253"/>
              <a:gd name="T13" fmla="*/ 2147483646 h 544"/>
              <a:gd name="T14" fmla="*/ 2147483646 w 2253"/>
              <a:gd name="T15" fmla="*/ 0 h 544"/>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544"/>
              <a:gd name="T26" fmla="*/ 2253 w 2253"/>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544">
                <a:moveTo>
                  <a:pt x="0" y="84"/>
                </a:moveTo>
                <a:cubicBezTo>
                  <a:pt x="55" y="165"/>
                  <a:pt x="71" y="268"/>
                  <a:pt x="102" y="359"/>
                </a:cubicBezTo>
                <a:cubicBezTo>
                  <a:pt x="115" y="396"/>
                  <a:pt x="147" y="468"/>
                  <a:pt x="147" y="468"/>
                </a:cubicBezTo>
                <a:cubicBezTo>
                  <a:pt x="147" y="468"/>
                  <a:pt x="159" y="544"/>
                  <a:pt x="160" y="544"/>
                </a:cubicBezTo>
                <a:cubicBezTo>
                  <a:pt x="256" y="544"/>
                  <a:pt x="466" y="447"/>
                  <a:pt x="537" y="423"/>
                </a:cubicBezTo>
                <a:cubicBezTo>
                  <a:pt x="1048" y="254"/>
                  <a:pt x="1585" y="71"/>
                  <a:pt x="2125" y="20"/>
                </a:cubicBezTo>
                <a:cubicBezTo>
                  <a:pt x="2140" y="16"/>
                  <a:pt x="2154" y="9"/>
                  <a:pt x="2169" y="7"/>
                </a:cubicBezTo>
                <a:cubicBezTo>
                  <a:pt x="2197" y="3"/>
                  <a:pt x="2253" y="0"/>
                  <a:pt x="2253"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4018" name="Group 315">
            <a:extLst>
              <a:ext uri="{FF2B5EF4-FFF2-40B4-BE49-F238E27FC236}">
                <a16:creationId xmlns:a16="http://schemas.microsoft.com/office/drawing/2014/main" id="{2A6575EB-79C9-BF4E-9B2F-D660488FC22F}"/>
              </a:ext>
            </a:extLst>
          </p:cNvPr>
          <p:cNvGrpSpPr>
            <a:grpSpLocks/>
          </p:cNvGrpSpPr>
          <p:nvPr/>
        </p:nvGrpSpPr>
        <p:grpSpPr bwMode="auto">
          <a:xfrm>
            <a:off x="8229600" y="6248400"/>
            <a:ext cx="304800" cy="304800"/>
            <a:chOff x="336" y="3120"/>
            <a:chExt cx="192" cy="192"/>
          </a:xfrm>
        </p:grpSpPr>
        <p:sp>
          <p:nvSpPr>
            <p:cNvPr id="84019" name="Line 316">
              <a:extLst>
                <a:ext uri="{FF2B5EF4-FFF2-40B4-BE49-F238E27FC236}">
                  <a16:creationId xmlns:a16="http://schemas.microsoft.com/office/drawing/2014/main" id="{6E79AF4B-D6BE-484D-8A7D-60EFA37F4C71}"/>
                </a:ext>
              </a:extLst>
            </p:cNvPr>
            <p:cNvSpPr>
              <a:spLocks noChangeShapeType="1"/>
            </p:cNvSpPr>
            <p:nvPr/>
          </p:nvSpPr>
          <p:spPr bwMode="auto">
            <a:xfrm>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4020" name="Line 317">
              <a:extLst>
                <a:ext uri="{FF2B5EF4-FFF2-40B4-BE49-F238E27FC236}">
                  <a16:creationId xmlns:a16="http://schemas.microsoft.com/office/drawing/2014/main" id="{58EFE083-6C96-1F4F-A538-256522EEFFB2}"/>
                </a:ext>
              </a:extLst>
            </p:cNvPr>
            <p:cNvSpPr>
              <a:spLocks noChangeShapeType="1"/>
            </p:cNvSpPr>
            <p:nvPr/>
          </p:nvSpPr>
          <p:spPr bwMode="auto">
            <a:xfrm rot="5400000">
              <a:off x="336" y="3120"/>
              <a:ext cx="192"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55E7606F-0F46-EE4C-9E55-4E7E8AEAFA67}"/>
              </a:ext>
            </a:extLst>
          </p:cNvPr>
          <p:cNvSpPr>
            <a:spLocks noGrp="1" noChangeArrowheads="1"/>
          </p:cNvSpPr>
          <p:nvPr>
            <p:ph type="title"/>
          </p:nvPr>
        </p:nvSpPr>
        <p:spPr/>
        <p:txBody>
          <a:bodyPr/>
          <a:lstStyle/>
          <a:p>
            <a:pPr eaLnBrk="1" hangingPunct="1"/>
            <a:r>
              <a:rPr lang="en-US" altLang="en-US"/>
              <a:t>Steady-state Gain</a:t>
            </a:r>
          </a:p>
        </p:txBody>
      </p:sp>
      <p:sp>
        <p:nvSpPr>
          <p:cNvPr id="84994" name="Rectangle 5">
            <a:extLst>
              <a:ext uri="{FF2B5EF4-FFF2-40B4-BE49-F238E27FC236}">
                <a16:creationId xmlns:a16="http://schemas.microsoft.com/office/drawing/2014/main" id="{5544C352-CBFA-2343-B172-3131A69FC096}"/>
              </a:ext>
            </a:extLst>
          </p:cNvPr>
          <p:cNvSpPr>
            <a:spLocks noGrp="1" noChangeArrowheads="1"/>
          </p:cNvSpPr>
          <p:nvPr>
            <p:ph type="body" idx="1"/>
          </p:nvPr>
        </p:nvSpPr>
        <p:spPr/>
        <p:txBody>
          <a:bodyPr/>
          <a:lstStyle/>
          <a:p>
            <a:pPr eaLnBrk="1" hangingPunct="1">
              <a:lnSpc>
                <a:spcPct val="100000"/>
              </a:lnSpc>
            </a:pPr>
            <a:r>
              <a:rPr lang="en-US" altLang="en-US" sz="2000" i="1"/>
              <a:t>G(z)</a:t>
            </a:r>
            <a:r>
              <a:rPr lang="en-US" altLang="en-US" sz="2000"/>
              <a:t> can be used to characterize steady-state reaction of system</a:t>
            </a:r>
          </a:p>
          <a:p>
            <a:pPr lvl="1" eaLnBrk="1" hangingPunct="1">
              <a:lnSpc>
                <a:spcPct val="100000"/>
              </a:lnSpc>
            </a:pPr>
            <a:r>
              <a:rPr lang="en-US" altLang="en-US" sz="1800"/>
              <a:t>Reaction to a constant input</a:t>
            </a:r>
          </a:p>
          <a:p>
            <a:pPr eaLnBrk="1" hangingPunct="1">
              <a:lnSpc>
                <a:spcPct val="100000"/>
              </a:lnSpc>
            </a:pPr>
            <a:r>
              <a:rPr lang="en-US" altLang="en-US" sz="2000"/>
              <a:t>Given</a:t>
            </a:r>
          </a:p>
          <a:p>
            <a:pPr lvl="1" eaLnBrk="1" hangingPunct="1">
              <a:lnSpc>
                <a:spcPct val="100000"/>
              </a:lnSpc>
            </a:pPr>
            <a:r>
              <a:rPr lang="en-US" altLang="en-US" sz="1800"/>
              <a:t>BIBO stable system </a:t>
            </a:r>
            <a:r>
              <a:rPr lang="en-US" altLang="en-US" sz="1800" i="1"/>
              <a:t>G(z)</a:t>
            </a:r>
            <a:endParaRPr lang="en-US" altLang="en-US" sz="1800"/>
          </a:p>
          <a:p>
            <a:pPr lvl="1" eaLnBrk="1" hangingPunct="1">
              <a:lnSpc>
                <a:spcPct val="100000"/>
              </a:lnSpc>
            </a:pPr>
            <a:r>
              <a:rPr lang="en-US" altLang="en-US" sz="1800"/>
              <a:t>Apply step input </a:t>
            </a:r>
            <a:r>
              <a:rPr lang="en-US" altLang="en-US" sz="1800" i="1"/>
              <a:t>U(z)</a:t>
            </a:r>
          </a:p>
          <a:p>
            <a:pPr eaLnBrk="1" hangingPunct="1">
              <a:lnSpc>
                <a:spcPct val="100000"/>
              </a:lnSpc>
              <a:buFont typeface="Wingdings" pitchFamily="2" charset="2"/>
              <a:buNone/>
            </a:pPr>
            <a:r>
              <a:rPr lang="en-US" altLang="en-US" sz="2000"/>
              <a:t>     NOTE</a:t>
            </a:r>
          </a:p>
          <a:p>
            <a:pPr lvl="1" eaLnBrk="1" hangingPunct="1">
              <a:lnSpc>
                <a:spcPct val="100000"/>
              </a:lnSpc>
            </a:pPr>
            <a:r>
              <a:rPr lang="en-US" altLang="en-US" sz="1800"/>
              <a:t>Output MUST converge</a:t>
            </a:r>
          </a:p>
          <a:p>
            <a:pPr eaLnBrk="1" hangingPunct="1">
              <a:lnSpc>
                <a:spcPct val="100000"/>
              </a:lnSpc>
            </a:pPr>
            <a:endParaRPr lang="en-US" altLang="en-US" sz="2000"/>
          </a:p>
          <a:p>
            <a:pPr eaLnBrk="1" hangingPunct="1">
              <a:lnSpc>
                <a:spcPct val="100000"/>
              </a:lnSpc>
            </a:pPr>
            <a:r>
              <a:rPr lang="en-US" altLang="en-US" sz="2000"/>
              <a:t>Definition: </a:t>
            </a:r>
            <a:r>
              <a:rPr lang="en-US" altLang="en-US" sz="2000" u="sng"/>
              <a:t>Steady-state Gain</a:t>
            </a:r>
            <a:r>
              <a:rPr lang="en-US" altLang="en-US" sz="2000"/>
              <a:t> (aka</a:t>
            </a:r>
            <a:r>
              <a:rPr lang="en-US" altLang="en-US" sz="2000" u="sng"/>
              <a:t> DC Gain</a:t>
            </a:r>
            <a:r>
              <a:rPr lang="en-US" altLang="en-US" sz="2000"/>
              <a:t>)</a:t>
            </a:r>
          </a:p>
        </p:txBody>
      </p:sp>
      <p:graphicFrame>
        <p:nvGraphicFramePr>
          <p:cNvPr id="84995" name="Object 2">
            <a:extLst>
              <a:ext uri="{FF2B5EF4-FFF2-40B4-BE49-F238E27FC236}">
                <a16:creationId xmlns:a16="http://schemas.microsoft.com/office/drawing/2014/main" id="{5A51FA09-FF87-A14D-BEEF-009B19A6047B}"/>
              </a:ext>
            </a:extLst>
          </p:cNvPr>
          <p:cNvGraphicFramePr>
            <a:graphicFrameLocks noGrp="1" noChangeAspect="1"/>
          </p:cNvGraphicFramePr>
          <p:nvPr>
            <p:ph sz="half" idx="4294967295"/>
          </p:nvPr>
        </p:nvGraphicFramePr>
        <p:xfrm>
          <a:off x="2490788" y="5638800"/>
          <a:ext cx="1471612" cy="727075"/>
        </p:xfrm>
        <a:graphic>
          <a:graphicData uri="http://schemas.openxmlformats.org/presentationml/2006/ole">
            <mc:AlternateContent xmlns:mc="http://schemas.openxmlformats.org/markup-compatibility/2006">
              <mc:Choice xmlns:v="urn:schemas-microsoft-com:vml" Requires="v">
                <p:oleObj spid="_x0000_s85021" name="Equation" r:id="rId3" imgW="9950450" imgH="4972050" progId="Equation.3">
                  <p:embed/>
                </p:oleObj>
              </mc:Choice>
              <mc:Fallback>
                <p:oleObj name="Equation" r:id="rId3" imgW="9950450" imgH="497205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5638800"/>
                        <a:ext cx="1471612"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Text Box 4">
            <a:extLst>
              <a:ext uri="{FF2B5EF4-FFF2-40B4-BE49-F238E27FC236}">
                <a16:creationId xmlns:a16="http://schemas.microsoft.com/office/drawing/2014/main" id="{DA8F2D25-B241-A34A-815D-137E73A6E82B}"/>
              </a:ext>
            </a:extLst>
          </p:cNvPr>
          <p:cNvSpPr txBox="1">
            <a:spLocks noChangeArrowheads="1"/>
          </p:cNvSpPr>
          <p:nvPr/>
        </p:nvSpPr>
        <p:spPr bwMode="auto">
          <a:xfrm>
            <a:off x="685800" y="1676400"/>
            <a:ext cx="79248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682625" indent="-225425">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90000"/>
              </a:lnSpc>
              <a:spcBef>
                <a:spcPct val="20000"/>
              </a:spcBef>
              <a:spcAft>
                <a:spcPct val="0"/>
              </a:spcAft>
              <a:buClrTx/>
              <a:buSzPct val="75000"/>
              <a:buFont typeface="Wingdings 2" pitchFamily="2" charset="2"/>
              <a:buChar char="¢"/>
            </a:pPr>
            <a:r>
              <a:rPr lang="en-US" altLang="en-US" sz="1800" u="sng"/>
              <a:t>Theorem</a:t>
            </a:r>
            <a:r>
              <a:rPr lang="en-US" altLang="en-US" sz="1800"/>
              <a:t>: Steady state gain of a system </a:t>
            </a:r>
            <a:r>
              <a:rPr lang="en-US" altLang="en-US" sz="1800" i="1"/>
              <a:t>G</a:t>
            </a:r>
            <a:r>
              <a:rPr lang="en-US" altLang="en-US" sz="1800"/>
              <a:t>(</a:t>
            </a:r>
            <a:r>
              <a:rPr lang="en-US" altLang="en-US" sz="1800" i="1"/>
              <a:t>z</a:t>
            </a:r>
            <a:r>
              <a:rPr lang="en-US" altLang="en-US" sz="1800"/>
              <a:t>) is given by </a:t>
            </a:r>
            <a:r>
              <a:rPr lang="en-US" altLang="en-US" sz="1800" i="1"/>
              <a:t>G</a:t>
            </a:r>
            <a:r>
              <a:rPr lang="en-US" altLang="en-US" sz="1800"/>
              <a:t>(1)</a:t>
            </a:r>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r>
              <a:rPr lang="en-US" altLang="en-US" sz="1800" u="sng"/>
              <a:t>Proof</a:t>
            </a:r>
          </a:p>
          <a:p>
            <a:pPr lvl="1" eaLnBrk="1" hangingPunct="1">
              <a:lnSpc>
                <a:spcPct val="90000"/>
              </a:lnSpc>
              <a:buClrTx/>
              <a:buSzPct val="75000"/>
              <a:buFont typeface="Wingdings 2" pitchFamily="2" charset="2"/>
              <a:buChar char="¢"/>
            </a:pPr>
            <a:r>
              <a:rPr lang="en-US" altLang="en-US" sz="1800"/>
              <a:t>System response to a unit step (ie </a:t>
            </a:r>
            <a:r>
              <a:rPr lang="en-US" altLang="en-US" sz="1800" i="1"/>
              <a:t>u</a:t>
            </a:r>
            <a:r>
              <a:rPr lang="en-US" altLang="en-US" sz="1800" baseline="-25000"/>
              <a:t>ss</a:t>
            </a:r>
            <a:r>
              <a:rPr lang="en-US" altLang="en-US" sz="1800"/>
              <a:t>=1) is given by</a:t>
            </a:r>
          </a:p>
          <a:p>
            <a:pPr lvl="1" eaLnBrk="1" hangingPunct="1">
              <a:lnSpc>
                <a:spcPct val="90000"/>
              </a:lnSpc>
              <a:buClrTx/>
              <a:buSzPct val="75000"/>
              <a:buFont typeface="Wingdings 2" pitchFamily="2" charset="2"/>
              <a:buChar char="¢"/>
            </a:pPr>
            <a:endParaRPr lang="en-US" altLang="en-US" sz="1800"/>
          </a:p>
          <a:p>
            <a:pPr lvl="1" eaLnBrk="1" hangingPunct="1">
              <a:lnSpc>
                <a:spcPct val="90000"/>
              </a:lnSpc>
              <a:buClrTx/>
              <a:buSzPct val="75000"/>
              <a:buFont typeface="Wingdings 2" pitchFamily="2" charset="2"/>
              <a:buChar char="¢"/>
            </a:pPr>
            <a:endParaRPr lang="en-US" altLang="en-US" sz="1800"/>
          </a:p>
          <a:p>
            <a:pPr lvl="1" eaLnBrk="1" hangingPunct="1">
              <a:lnSpc>
                <a:spcPct val="90000"/>
              </a:lnSpc>
              <a:buClrTx/>
              <a:buSzPct val="75000"/>
              <a:buFont typeface="Wingdings 2" pitchFamily="2" charset="2"/>
              <a:buChar char="¢"/>
            </a:pPr>
            <a:r>
              <a:rPr lang="en-US" altLang="en-US" sz="1800"/>
              <a:t>Applying final-value theorem to get </a:t>
            </a:r>
            <a:r>
              <a:rPr lang="en-US" altLang="en-US" sz="1800" i="1"/>
              <a:t>y</a:t>
            </a:r>
            <a:r>
              <a:rPr lang="en-US" altLang="en-US" sz="1800" i="1" baseline="-25000"/>
              <a:t>ss</a:t>
            </a:r>
            <a:endParaRPr lang="en-US" altLang="en-US" sz="1800"/>
          </a:p>
          <a:p>
            <a:pPr lvl="1" eaLnBrk="1" hangingPunct="1">
              <a:lnSpc>
                <a:spcPct val="90000"/>
              </a:lnSpc>
              <a:buClrTx/>
              <a:buSzPct val="75000"/>
              <a:buFont typeface="Wingdings 2" pitchFamily="2" charset="2"/>
              <a:buChar char="¢"/>
            </a:pPr>
            <a:endParaRPr lang="en-US" altLang="en-US" sz="1800"/>
          </a:p>
          <a:p>
            <a:pPr lvl="1" eaLnBrk="1" hangingPunct="1">
              <a:lnSpc>
                <a:spcPct val="90000"/>
              </a:lnSpc>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endParaRPr lang="en-US" altLang="en-US" sz="1800"/>
          </a:p>
          <a:p>
            <a:pPr eaLnBrk="1" hangingPunct="1">
              <a:lnSpc>
                <a:spcPct val="90000"/>
              </a:lnSpc>
              <a:spcBef>
                <a:spcPct val="20000"/>
              </a:spcBef>
              <a:spcAft>
                <a:spcPct val="0"/>
              </a:spcAft>
              <a:buClrTx/>
              <a:buSzPct val="75000"/>
              <a:buFont typeface="Wingdings 2" pitchFamily="2" charset="2"/>
              <a:buChar char="¢"/>
            </a:pPr>
            <a:r>
              <a:rPr lang="en-US" altLang="en-US" sz="1800"/>
              <a:t>For a general ARX transfer function, steady-state gain is</a:t>
            </a:r>
          </a:p>
        </p:txBody>
      </p:sp>
      <p:sp>
        <p:nvSpPr>
          <p:cNvPr id="86018" name="Rectangle 2">
            <a:extLst>
              <a:ext uri="{FF2B5EF4-FFF2-40B4-BE49-F238E27FC236}">
                <a16:creationId xmlns:a16="http://schemas.microsoft.com/office/drawing/2014/main" id="{C34C373B-4E88-3E46-8FAD-F6F5A861661C}"/>
              </a:ext>
            </a:extLst>
          </p:cNvPr>
          <p:cNvSpPr>
            <a:spLocks noGrp="1" noChangeArrowheads="1"/>
          </p:cNvSpPr>
          <p:nvPr>
            <p:ph type="title"/>
          </p:nvPr>
        </p:nvSpPr>
        <p:spPr/>
        <p:txBody>
          <a:bodyPr/>
          <a:lstStyle/>
          <a:p>
            <a:pPr eaLnBrk="1" hangingPunct="1"/>
            <a:r>
              <a:rPr lang="en-US" altLang="en-US"/>
              <a:t>Steady-state Gain Theorem</a:t>
            </a:r>
          </a:p>
        </p:txBody>
      </p:sp>
      <p:graphicFrame>
        <p:nvGraphicFramePr>
          <p:cNvPr id="86019" name="Object 2">
            <a:extLst>
              <a:ext uri="{FF2B5EF4-FFF2-40B4-BE49-F238E27FC236}">
                <a16:creationId xmlns:a16="http://schemas.microsoft.com/office/drawing/2014/main" id="{92CC909D-A7BD-A542-B8FC-F38C06852EED}"/>
              </a:ext>
            </a:extLst>
          </p:cNvPr>
          <p:cNvGraphicFramePr>
            <a:graphicFrameLocks noGrp="1" noChangeAspect="1"/>
          </p:cNvGraphicFramePr>
          <p:nvPr>
            <p:ph idx="1"/>
          </p:nvPr>
        </p:nvGraphicFramePr>
        <p:xfrm>
          <a:off x="2260600" y="2819400"/>
          <a:ext cx="1524000" cy="555625"/>
        </p:xfrm>
        <a:graphic>
          <a:graphicData uri="http://schemas.openxmlformats.org/presentationml/2006/ole">
            <mc:AlternateContent xmlns:mc="http://schemas.openxmlformats.org/markup-compatibility/2006">
              <mc:Choice xmlns:v="urn:schemas-microsoft-com:vml" Requires="v">
                <p:oleObj spid="_x0000_s86124" name="Equation" r:id="rId3" imgW="12287250" imgH="4533900" progId="Equation.3">
                  <p:embed/>
                </p:oleObj>
              </mc:Choice>
              <mc:Fallback>
                <p:oleObj name="Equation" r:id="rId3" imgW="12287250" imgH="4533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2819400"/>
                        <a:ext cx="15240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0" name="Object 3">
            <a:extLst>
              <a:ext uri="{FF2B5EF4-FFF2-40B4-BE49-F238E27FC236}">
                <a16:creationId xmlns:a16="http://schemas.microsoft.com/office/drawing/2014/main" id="{C9EC58F7-2D34-CB4B-AB29-B59E43223699}"/>
              </a:ext>
            </a:extLst>
          </p:cNvPr>
          <p:cNvGraphicFramePr>
            <a:graphicFrameLocks noChangeAspect="1"/>
          </p:cNvGraphicFramePr>
          <p:nvPr/>
        </p:nvGraphicFramePr>
        <p:xfrm>
          <a:off x="2362200" y="3886200"/>
          <a:ext cx="2814638" cy="1800225"/>
        </p:xfrm>
        <a:graphic>
          <a:graphicData uri="http://schemas.openxmlformats.org/presentationml/2006/ole">
            <mc:AlternateContent xmlns:mc="http://schemas.openxmlformats.org/markup-compatibility/2006">
              <mc:Choice xmlns:v="urn:schemas-microsoft-com:vml" Requires="v">
                <p:oleObj spid="_x0000_s86125" name="Equation" r:id="rId5" imgW="21501100" imgH="13747750" progId="Equation.3">
                  <p:embed/>
                </p:oleObj>
              </mc:Choice>
              <mc:Fallback>
                <p:oleObj name="Equation" r:id="rId5" imgW="21501100" imgH="1374775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86200"/>
                        <a:ext cx="2814638"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1" name="Object 4">
            <a:extLst>
              <a:ext uri="{FF2B5EF4-FFF2-40B4-BE49-F238E27FC236}">
                <a16:creationId xmlns:a16="http://schemas.microsoft.com/office/drawing/2014/main" id="{E75810EB-F9D5-4C40-BCA2-C581FD8462F4}"/>
              </a:ext>
            </a:extLst>
          </p:cNvPr>
          <p:cNvGraphicFramePr>
            <a:graphicFrameLocks noChangeAspect="1"/>
          </p:cNvGraphicFramePr>
          <p:nvPr/>
        </p:nvGraphicFramePr>
        <p:xfrm>
          <a:off x="2562225" y="6172200"/>
          <a:ext cx="2009775" cy="650875"/>
        </p:xfrm>
        <a:graphic>
          <a:graphicData uri="http://schemas.openxmlformats.org/presentationml/2006/ole">
            <mc:AlternateContent xmlns:mc="http://schemas.openxmlformats.org/markup-compatibility/2006">
              <mc:Choice xmlns:v="urn:schemas-microsoft-com:vml" Requires="v">
                <p:oleObj spid="_x0000_s86126" name="Equation" r:id="rId7" imgW="15360650" imgH="4972050" progId="Equation.3">
                  <p:embed/>
                </p:oleObj>
              </mc:Choice>
              <mc:Fallback>
                <p:oleObj name="Equation" r:id="rId7" imgW="15360650" imgH="497205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2225" y="6172200"/>
                        <a:ext cx="20097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2" name="Object 7">
            <a:extLst>
              <a:ext uri="{FF2B5EF4-FFF2-40B4-BE49-F238E27FC236}">
                <a16:creationId xmlns:a16="http://schemas.microsoft.com/office/drawing/2014/main" id="{D02E75D5-034D-9F4D-944A-6F929B29965B}"/>
              </a:ext>
            </a:extLst>
          </p:cNvPr>
          <p:cNvGraphicFramePr>
            <a:graphicFrameLocks noChangeAspect="1"/>
          </p:cNvGraphicFramePr>
          <p:nvPr/>
        </p:nvGraphicFramePr>
        <p:xfrm>
          <a:off x="5410200" y="5105400"/>
          <a:ext cx="3454400" cy="647700"/>
        </p:xfrm>
        <a:graphic>
          <a:graphicData uri="http://schemas.openxmlformats.org/presentationml/2006/ole">
            <mc:AlternateContent xmlns:mc="http://schemas.openxmlformats.org/markup-compatibility/2006">
              <mc:Choice xmlns:v="urn:schemas-microsoft-com:vml" Requires="v">
                <p:oleObj spid="_x0000_s86127" name="Equation" r:id="rId9" imgW="39789100" imgH="7461250" progId="Equation.3">
                  <p:embed/>
                </p:oleObj>
              </mc:Choice>
              <mc:Fallback>
                <p:oleObj name="Equation" r:id="rId9" imgW="39789100" imgH="746125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105400"/>
                        <a:ext cx="3454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6023" name="Straight Arrow Connector 8">
            <a:extLst>
              <a:ext uri="{FF2B5EF4-FFF2-40B4-BE49-F238E27FC236}">
                <a16:creationId xmlns:a16="http://schemas.microsoft.com/office/drawing/2014/main" id="{D0F069E7-7056-C54D-91B2-529C3235F174}"/>
              </a:ext>
            </a:extLst>
          </p:cNvPr>
          <p:cNvCxnSpPr>
            <a:cxnSpLocks noChangeShapeType="1"/>
          </p:cNvCxnSpPr>
          <p:nvPr/>
        </p:nvCxnSpPr>
        <p:spPr bwMode="auto">
          <a:xfrm rot="10800000" flipV="1">
            <a:off x="2819400" y="5486400"/>
            <a:ext cx="2667000" cy="4572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A547FC-0582-E44B-83CC-8E71DFC98102}"/>
              </a:ext>
            </a:extLst>
          </p:cNvPr>
          <p:cNvSpPr>
            <a:spLocks noGrp="1" noChangeArrowheads="1"/>
          </p:cNvSpPr>
          <p:nvPr>
            <p:ph type="title"/>
          </p:nvPr>
        </p:nvSpPr>
        <p:spPr/>
        <p:txBody>
          <a:bodyPr/>
          <a:lstStyle/>
          <a:p>
            <a:pPr eaLnBrk="1" hangingPunct="1"/>
            <a:r>
              <a:rPr lang="en-US" altLang="en-US"/>
              <a:t>System Order</a:t>
            </a:r>
          </a:p>
        </p:txBody>
      </p:sp>
      <p:sp>
        <p:nvSpPr>
          <p:cNvPr id="87042" name="Rectangle 3">
            <a:extLst>
              <a:ext uri="{FF2B5EF4-FFF2-40B4-BE49-F238E27FC236}">
                <a16:creationId xmlns:a16="http://schemas.microsoft.com/office/drawing/2014/main" id="{DF4084DA-E330-344B-BF5A-6CC0CAD743B5}"/>
              </a:ext>
            </a:extLst>
          </p:cNvPr>
          <p:cNvSpPr>
            <a:spLocks noGrp="1" noChangeArrowheads="1"/>
          </p:cNvSpPr>
          <p:nvPr>
            <p:ph type="body" idx="1"/>
          </p:nvPr>
        </p:nvSpPr>
        <p:spPr>
          <a:xfrm>
            <a:off x="685800" y="1600200"/>
            <a:ext cx="8458200" cy="4724400"/>
          </a:xfrm>
        </p:spPr>
        <p:txBody>
          <a:bodyPr/>
          <a:lstStyle/>
          <a:p>
            <a:pPr eaLnBrk="1" hangingPunct="1"/>
            <a:r>
              <a:rPr lang="en-US" altLang="en-US"/>
              <a:t>System order = # poles</a:t>
            </a:r>
          </a:p>
          <a:p>
            <a:pPr lvl="1" eaLnBrk="1" hangingPunct="1"/>
            <a:r>
              <a:rPr lang="en-US" altLang="en-US"/>
              <a:t>Same as </a:t>
            </a:r>
            <a:r>
              <a:rPr lang="en-US" altLang="en-US" i="1"/>
              <a:t>m</a:t>
            </a:r>
            <a:r>
              <a:rPr lang="en-US" altLang="en-US"/>
              <a:t> in ARX formula</a:t>
            </a:r>
          </a:p>
          <a:p>
            <a:pPr lvl="1" eaLnBrk="1" hangingPunct="1"/>
            <a:r>
              <a:rPr lang="en-US" altLang="en-US"/>
              <a:t>Same as # initial conditions needed to seed the difference equation</a:t>
            </a:r>
          </a:p>
          <a:p>
            <a:pPr eaLnBrk="1" hangingPunct="1"/>
            <a:r>
              <a:rPr lang="en-US" altLang="en-US"/>
              <a:t>Why does it matter?</a:t>
            </a:r>
          </a:p>
          <a:p>
            <a:pPr lvl="1" eaLnBrk="1" hangingPunct="1"/>
            <a:r>
              <a:rPr lang="en-US" altLang="en-US"/>
              <a:t>“Complexity” of system response proportional to system order</a:t>
            </a:r>
          </a:p>
          <a:p>
            <a:pPr lvl="1" eaLnBrk="1" hangingPunct="1"/>
            <a:r>
              <a:rPr lang="en-US" altLang="en-US"/>
              <a:t>Higher (</a:t>
            </a:r>
            <a:r>
              <a:rPr lang="en-US" altLang="en-US">
                <a:latin typeface="CMSY10" pitchFamily="18" charset="0"/>
              </a:rPr>
              <a:t>¸</a:t>
            </a:r>
            <a:r>
              <a:rPr lang="en-US" altLang="en-US"/>
              <a:t> 2</a:t>
            </a:r>
            <a:r>
              <a:rPr lang="en-US" altLang="en-US" baseline="30000"/>
              <a:t>nd</a:t>
            </a:r>
            <a:r>
              <a:rPr lang="en-US" altLang="en-US"/>
              <a:t>) order systems have complex poles</a:t>
            </a:r>
          </a:p>
          <a:p>
            <a:pPr lvl="2" eaLnBrk="1" hangingPunct="1"/>
            <a:r>
              <a:rPr lang="en-US" altLang="en-US"/>
              <a:t>Implies oscillatory factors in system response</a:t>
            </a:r>
          </a:p>
          <a:p>
            <a:pPr lvl="1" eaLnBrk="1" hangingPunct="1"/>
            <a:r>
              <a:rPr lang="en-US" altLang="en-US"/>
              <a:t>More difficult to design/analyze higher-order systems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8">
            <a:extLst>
              <a:ext uri="{FF2B5EF4-FFF2-40B4-BE49-F238E27FC236}">
                <a16:creationId xmlns:a16="http://schemas.microsoft.com/office/drawing/2014/main" id="{C85C6812-B440-DA49-BFDA-404194594A8F}"/>
              </a:ext>
            </a:extLst>
          </p:cNvPr>
          <p:cNvSpPr>
            <a:spLocks noGrp="1" noChangeArrowheads="1"/>
          </p:cNvSpPr>
          <p:nvPr>
            <p:ph type="title"/>
          </p:nvPr>
        </p:nvSpPr>
        <p:spPr/>
        <p:txBody>
          <a:bodyPr/>
          <a:lstStyle/>
          <a:p>
            <a:pPr eaLnBrk="1" hangingPunct="1"/>
            <a:r>
              <a:rPr lang="en-US" altLang="en-US"/>
              <a:t>First Order System</a:t>
            </a:r>
          </a:p>
        </p:txBody>
      </p:sp>
      <p:graphicFrame>
        <p:nvGraphicFramePr>
          <p:cNvPr id="88066" name="Object 34">
            <a:extLst>
              <a:ext uri="{FF2B5EF4-FFF2-40B4-BE49-F238E27FC236}">
                <a16:creationId xmlns:a16="http://schemas.microsoft.com/office/drawing/2014/main" id="{C560198A-3EF6-A345-A667-328C2BB3DEAC}"/>
              </a:ext>
            </a:extLst>
          </p:cNvPr>
          <p:cNvGraphicFramePr>
            <a:graphicFrameLocks noChangeAspect="1"/>
          </p:cNvGraphicFramePr>
          <p:nvPr/>
        </p:nvGraphicFramePr>
        <p:xfrm>
          <a:off x="2362200" y="1676400"/>
          <a:ext cx="3992563" cy="974725"/>
        </p:xfrm>
        <a:graphic>
          <a:graphicData uri="http://schemas.openxmlformats.org/presentationml/2006/ole">
            <mc:AlternateContent xmlns:mc="http://schemas.openxmlformats.org/markup-compatibility/2006">
              <mc:Choice xmlns:v="urn:schemas-microsoft-com:vml" Requires="v">
                <p:oleObj spid="_x0000_s88313" name="Equation" r:id="rId4" imgW="19748500" imgH="4826000" progId="Equation.3">
                  <p:embed/>
                </p:oleObj>
              </mc:Choice>
              <mc:Fallback>
                <p:oleObj name="Equation" r:id="rId4" imgW="19748500" imgH="4826000" progId="Equation.3">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3992563"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067" name="Group 24">
            <a:extLst>
              <a:ext uri="{FF2B5EF4-FFF2-40B4-BE49-F238E27FC236}">
                <a16:creationId xmlns:a16="http://schemas.microsoft.com/office/drawing/2014/main" id="{C936CDE5-6BEC-D648-B5E0-B1488ADAA051}"/>
              </a:ext>
            </a:extLst>
          </p:cNvPr>
          <p:cNvGrpSpPr>
            <a:grpSpLocks/>
          </p:cNvGrpSpPr>
          <p:nvPr/>
        </p:nvGrpSpPr>
        <p:grpSpPr bwMode="auto">
          <a:xfrm>
            <a:off x="838200" y="2971800"/>
            <a:ext cx="7772400" cy="3429000"/>
            <a:chOff x="838200" y="2971800"/>
            <a:chExt cx="7772400" cy="3429000"/>
          </a:xfrm>
        </p:grpSpPr>
        <p:sp>
          <p:nvSpPr>
            <p:cNvPr id="88068" name="Rectangle 26">
              <a:extLst>
                <a:ext uri="{FF2B5EF4-FFF2-40B4-BE49-F238E27FC236}">
                  <a16:creationId xmlns:a16="http://schemas.microsoft.com/office/drawing/2014/main" id="{74FCDA89-A033-8045-A21C-D42052268403}"/>
                </a:ext>
              </a:extLst>
            </p:cNvPr>
            <p:cNvSpPr>
              <a:spLocks noChangeArrowheads="1"/>
            </p:cNvSpPr>
            <p:nvPr/>
          </p:nvSpPr>
          <p:spPr bwMode="auto">
            <a:xfrm>
              <a:off x="838200" y="3810000"/>
              <a:ext cx="7391400" cy="259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88069" name="Rectangle 4">
              <a:extLst>
                <a:ext uri="{FF2B5EF4-FFF2-40B4-BE49-F238E27FC236}">
                  <a16:creationId xmlns:a16="http://schemas.microsoft.com/office/drawing/2014/main" id="{9257A9CC-5AFC-C247-9372-4A09301634F7}"/>
                </a:ext>
              </a:extLst>
            </p:cNvPr>
            <p:cNvSpPr>
              <a:spLocks noChangeArrowheads="1"/>
            </p:cNvSpPr>
            <p:nvPr/>
          </p:nvSpPr>
          <p:spPr bwMode="auto">
            <a:xfrm>
              <a:off x="1676400" y="29718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t>Reference</a:t>
              </a:r>
            </a:p>
          </p:txBody>
        </p:sp>
        <p:graphicFrame>
          <p:nvGraphicFramePr>
            <p:cNvPr id="88070" name="Object 6">
              <a:extLst>
                <a:ext uri="{FF2B5EF4-FFF2-40B4-BE49-F238E27FC236}">
                  <a16:creationId xmlns:a16="http://schemas.microsoft.com/office/drawing/2014/main" id="{762A00DB-67BB-4941-8584-AF881333C9E6}"/>
                </a:ext>
              </a:extLst>
            </p:cNvPr>
            <p:cNvGraphicFramePr>
              <a:graphicFrameLocks noChangeAspect="1"/>
            </p:cNvGraphicFramePr>
            <p:nvPr/>
          </p:nvGraphicFramePr>
          <p:xfrm>
            <a:off x="7618413" y="4371975"/>
            <a:ext cx="600075" cy="374650"/>
          </p:xfrm>
          <a:graphic>
            <a:graphicData uri="http://schemas.openxmlformats.org/presentationml/2006/ole">
              <mc:AlternateContent xmlns:mc="http://schemas.openxmlformats.org/markup-compatibility/2006">
                <mc:Choice xmlns:v="urn:schemas-microsoft-com:vml" Requires="v">
                  <p:oleObj spid="_x0000_s88314" name="Equation" r:id="rId6" imgW="3657600" imgH="2343150" progId="Equation.3">
                    <p:embed/>
                  </p:oleObj>
                </mc:Choice>
                <mc:Fallback>
                  <p:oleObj name="Equation" r:id="rId6" imgW="3657600" imgH="234315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13" y="4371975"/>
                          <a:ext cx="6000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1" name="Object 7">
              <a:extLst>
                <a:ext uri="{FF2B5EF4-FFF2-40B4-BE49-F238E27FC236}">
                  <a16:creationId xmlns:a16="http://schemas.microsoft.com/office/drawing/2014/main" id="{DD2FF1D3-F913-E143-97D1-AD2836BF495C}"/>
                </a:ext>
              </a:extLst>
            </p:cNvPr>
            <p:cNvGraphicFramePr>
              <a:graphicFrameLocks noChangeAspect="1"/>
            </p:cNvGraphicFramePr>
            <p:nvPr/>
          </p:nvGraphicFramePr>
          <p:xfrm>
            <a:off x="1295400" y="3962400"/>
            <a:ext cx="688975" cy="430213"/>
          </p:xfrm>
          <a:graphic>
            <a:graphicData uri="http://schemas.openxmlformats.org/presentationml/2006/ole">
              <mc:AlternateContent xmlns:mc="http://schemas.openxmlformats.org/markup-compatibility/2006">
                <mc:Choice xmlns:v="urn:schemas-microsoft-com:vml" Requires="v">
                  <p:oleObj spid="_x0000_s88315" name="Equation" r:id="rId8" imgW="3657600" imgH="2343150" progId="Equation.3">
                    <p:embed/>
                  </p:oleObj>
                </mc:Choice>
                <mc:Fallback>
                  <p:oleObj name="Equation" r:id="rId8" imgW="3657600" imgH="234315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962400"/>
                          <a:ext cx="6889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2" name="Rectangle 8">
              <a:extLst>
                <a:ext uri="{FF2B5EF4-FFF2-40B4-BE49-F238E27FC236}">
                  <a16:creationId xmlns:a16="http://schemas.microsoft.com/office/drawing/2014/main" id="{B21A2F1A-B31A-5C4B-A7CE-4B89CF8211C0}"/>
                </a:ext>
              </a:extLst>
            </p:cNvPr>
            <p:cNvSpPr>
              <a:spLocks noChangeArrowheads="1"/>
            </p:cNvSpPr>
            <p:nvPr/>
          </p:nvSpPr>
          <p:spPr bwMode="auto">
            <a:xfrm>
              <a:off x="6096000" y="4306888"/>
              <a:ext cx="1389063" cy="785812"/>
            </a:xfrm>
            <a:prstGeom prst="rect">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endParaRPr lang="en-US" altLang="en-US">
                <a:latin typeface="Times New Roman" panose="02020603050405020304" pitchFamily="18" charset="0"/>
              </a:endParaRPr>
            </a:p>
          </p:txBody>
        </p:sp>
        <p:sp>
          <p:nvSpPr>
            <p:cNvPr id="88073" name="Rectangle 9">
              <a:extLst>
                <a:ext uri="{FF2B5EF4-FFF2-40B4-BE49-F238E27FC236}">
                  <a16:creationId xmlns:a16="http://schemas.microsoft.com/office/drawing/2014/main" id="{6CCA43DC-974D-C246-A36D-8E063037ACA7}"/>
                </a:ext>
              </a:extLst>
            </p:cNvPr>
            <p:cNvSpPr>
              <a:spLocks noChangeArrowheads="1"/>
            </p:cNvSpPr>
            <p:nvPr/>
          </p:nvSpPr>
          <p:spPr bwMode="auto">
            <a:xfrm>
              <a:off x="3287713" y="4346575"/>
              <a:ext cx="1389062" cy="708025"/>
            </a:xfrm>
            <a:prstGeom prst="rect">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endParaRPr lang="en-US" altLang="en-US">
                <a:latin typeface="Times New Roman" panose="02020603050405020304" pitchFamily="18" charset="0"/>
              </a:endParaRPr>
            </a:p>
          </p:txBody>
        </p:sp>
        <p:sp>
          <p:nvSpPr>
            <p:cNvPr id="88074" name="Oval 10">
              <a:extLst>
                <a:ext uri="{FF2B5EF4-FFF2-40B4-BE49-F238E27FC236}">
                  <a16:creationId xmlns:a16="http://schemas.microsoft.com/office/drawing/2014/main" id="{BC7BE2C4-2480-174E-81D1-0E088CA9124E}"/>
                </a:ext>
              </a:extLst>
            </p:cNvPr>
            <p:cNvSpPr>
              <a:spLocks noChangeArrowheads="1"/>
            </p:cNvSpPr>
            <p:nvPr/>
          </p:nvSpPr>
          <p:spPr bwMode="auto">
            <a:xfrm>
              <a:off x="1711325" y="4506913"/>
              <a:ext cx="528638" cy="387350"/>
            </a:xfrm>
            <a:prstGeom prst="ellipse">
              <a:avLst/>
            </a:prstGeom>
            <a:solidFill>
              <a:srgbClr val="FFCC00"/>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Symbol" pitchFamily="2" charset="2"/>
                </a:rPr>
                <a:t>S</a:t>
              </a:r>
            </a:p>
          </p:txBody>
        </p:sp>
        <p:graphicFrame>
          <p:nvGraphicFramePr>
            <p:cNvPr id="88075" name="Object 16">
              <a:extLst>
                <a:ext uri="{FF2B5EF4-FFF2-40B4-BE49-F238E27FC236}">
                  <a16:creationId xmlns:a16="http://schemas.microsoft.com/office/drawing/2014/main" id="{4CFBA9AB-9380-EA4C-A41B-A264488E0F36}"/>
                </a:ext>
              </a:extLst>
            </p:cNvPr>
            <p:cNvGraphicFramePr>
              <a:graphicFrameLocks noChangeAspect="1"/>
            </p:cNvGraphicFramePr>
            <p:nvPr/>
          </p:nvGraphicFramePr>
          <p:xfrm>
            <a:off x="2357438" y="4344988"/>
            <a:ext cx="717550" cy="430212"/>
          </p:xfrm>
          <a:graphic>
            <a:graphicData uri="http://schemas.openxmlformats.org/presentationml/2006/ole">
              <mc:AlternateContent xmlns:mc="http://schemas.openxmlformats.org/markup-compatibility/2006">
                <mc:Choice xmlns:v="urn:schemas-microsoft-com:vml" Requires="v">
                  <p:oleObj spid="_x0000_s88316" name="Equation" r:id="rId10" imgW="3803650" imgH="2343150" progId="Equation.3">
                    <p:embed/>
                  </p:oleObj>
                </mc:Choice>
                <mc:Fallback>
                  <p:oleObj name="Equation" r:id="rId10" imgW="3803650" imgH="234315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7438" y="4344988"/>
                          <a:ext cx="71755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6" name="Rectangle 17">
              <a:extLst>
                <a:ext uri="{FF2B5EF4-FFF2-40B4-BE49-F238E27FC236}">
                  <a16:creationId xmlns:a16="http://schemas.microsoft.com/office/drawing/2014/main" id="{549F9BDD-5641-DA44-ABC1-DFF85142A9D5}"/>
                </a:ext>
              </a:extLst>
            </p:cNvPr>
            <p:cNvSpPr>
              <a:spLocks noChangeArrowheads="1"/>
            </p:cNvSpPr>
            <p:nvPr/>
          </p:nvSpPr>
          <p:spPr bwMode="auto">
            <a:xfrm>
              <a:off x="4875213" y="5327650"/>
              <a:ext cx="1389062" cy="708025"/>
            </a:xfrm>
            <a:prstGeom prst="rect">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latin typeface="Times New Roman" panose="02020603050405020304" pitchFamily="18" charset="0"/>
                </a:rPr>
                <a:t>1</a:t>
              </a:r>
            </a:p>
          </p:txBody>
        </p:sp>
        <p:graphicFrame>
          <p:nvGraphicFramePr>
            <p:cNvPr id="88077" name="Object 20">
              <a:extLst>
                <a:ext uri="{FF2B5EF4-FFF2-40B4-BE49-F238E27FC236}">
                  <a16:creationId xmlns:a16="http://schemas.microsoft.com/office/drawing/2014/main" id="{DB003D6B-7414-3B45-A5CA-D7D5F801232A}"/>
                </a:ext>
              </a:extLst>
            </p:cNvPr>
            <p:cNvGraphicFramePr>
              <a:graphicFrameLocks noChangeAspect="1"/>
            </p:cNvGraphicFramePr>
            <p:nvPr/>
          </p:nvGraphicFramePr>
          <p:xfrm>
            <a:off x="2286000" y="5638800"/>
            <a:ext cx="688975" cy="428625"/>
          </p:xfrm>
          <a:graphic>
            <a:graphicData uri="http://schemas.openxmlformats.org/presentationml/2006/ole">
              <mc:AlternateContent xmlns:mc="http://schemas.openxmlformats.org/markup-compatibility/2006">
                <mc:Choice xmlns:v="urn:schemas-microsoft-com:vml" Requires="v">
                  <p:oleObj spid="_x0000_s88317" name="Equation" r:id="rId12" imgW="3657600" imgH="2343150" progId="Equation.3">
                    <p:embed/>
                  </p:oleObj>
                </mc:Choice>
                <mc:Fallback>
                  <p:oleObj name="Equation" r:id="rId12" imgW="3657600" imgH="234315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5638800"/>
                          <a:ext cx="6889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8" name="Object 25">
              <a:extLst>
                <a:ext uri="{FF2B5EF4-FFF2-40B4-BE49-F238E27FC236}">
                  <a16:creationId xmlns:a16="http://schemas.microsoft.com/office/drawing/2014/main" id="{75D8225E-E423-6949-A60E-B1BC6460A99F}"/>
                </a:ext>
              </a:extLst>
            </p:cNvPr>
            <p:cNvGraphicFramePr>
              <a:graphicFrameLocks noChangeAspect="1"/>
            </p:cNvGraphicFramePr>
            <p:nvPr/>
          </p:nvGraphicFramePr>
          <p:xfrm>
            <a:off x="4994275" y="4343400"/>
            <a:ext cx="744538" cy="430213"/>
          </p:xfrm>
          <a:graphic>
            <a:graphicData uri="http://schemas.openxmlformats.org/presentationml/2006/ole">
              <mc:AlternateContent xmlns:mc="http://schemas.openxmlformats.org/markup-compatibility/2006">
                <mc:Choice xmlns:v="urn:schemas-microsoft-com:vml" Requires="v">
                  <p:oleObj spid="_x0000_s88318" name="Equation" r:id="rId14" imgW="3949700" imgH="2343150" progId="Equation.3">
                    <p:embed/>
                  </p:oleObj>
                </mc:Choice>
                <mc:Fallback>
                  <p:oleObj name="Equation" r:id="rId14" imgW="3949700" imgH="2343150" progId="Equation.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4275" y="4343400"/>
                          <a:ext cx="74453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9" name="Object 31">
              <a:extLst>
                <a:ext uri="{FF2B5EF4-FFF2-40B4-BE49-F238E27FC236}">
                  <a16:creationId xmlns:a16="http://schemas.microsoft.com/office/drawing/2014/main" id="{4AFEFA5A-F328-B342-B2BF-5BD454E6ACD4}"/>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8319" name="Equation" r:id="rId16" imgW="1314450" imgH="2489200" progId="Equation.3">
                    <p:embed/>
                  </p:oleObj>
                </mc:Choice>
                <mc:Fallback>
                  <p:oleObj name="Equation" r:id="rId16" imgW="1314450" imgH="2489200"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0" name="Object 32">
              <a:extLst>
                <a:ext uri="{FF2B5EF4-FFF2-40B4-BE49-F238E27FC236}">
                  <a16:creationId xmlns:a16="http://schemas.microsoft.com/office/drawing/2014/main" id="{ABA61778-3A75-B742-ABA5-A14C9F4F18DC}"/>
                </a:ext>
              </a:extLst>
            </p:cNvPr>
            <p:cNvGraphicFramePr>
              <a:graphicFrameLocks noChangeAspect="1"/>
            </p:cNvGraphicFramePr>
            <p:nvPr/>
          </p:nvGraphicFramePr>
          <p:xfrm>
            <a:off x="6370638" y="4233863"/>
            <a:ext cx="908050" cy="830262"/>
          </p:xfrm>
          <a:graphic>
            <a:graphicData uri="http://schemas.openxmlformats.org/presentationml/2006/ole">
              <mc:AlternateContent xmlns:mc="http://schemas.openxmlformats.org/markup-compatibility/2006">
                <mc:Choice xmlns:v="urn:schemas-microsoft-com:vml" Requires="v">
                  <p:oleObj spid="_x0000_s88320" name="Equation" r:id="rId18" imgW="4826000" imgH="4533900" progId="Equation.3">
                    <p:embed/>
                  </p:oleObj>
                </mc:Choice>
                <mc:Fallback>
                  <p:oleObj name="Equation" r:id="rId18" imgW="4826000" imgH="4533900" progId="Equation.3">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0638" y="4233863"/>
                          <a:ext cx="90805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1" name="Object 33">
              <a:extLst>
                <a:ext uri="{FF2B5EF4-FFF2-40B4-BE49-F238E27FC236}">
                  <a16:creationId xmlns:a16="http://schemas.microsoft.com/office/drawing/2014/main" id="{98DD9940-FDEF-6045-9699-D36B54A2157D}"/>
                </a:ext>
              </a:extLst>
            </p:cNvPr>
            <p:cNvGraphicFramePr>
              <a:graphicFrameLocks noChangeAspect="1"/>
            </p:cNvGraphicFramePr>
            <p:nvPr/>
          </p:nvGraphicFramePr>
          <p:xfrm>
            <a:off x="3733800" y="4495800"/>
            <a:ext cx="358775" cy="349250"/>
          </p:xfrm>
          <a:graphic>
            <a:graphicData uri="http://schemas.openxmlformats.org/presentationml/2006/ole">
              <mc:AlternateContent xmlns:mc="http://schemas.openxmlformats.org/markup-compatibility/2006">
                <mc:Choice xmlns:v="urn:schemas-microsoft-com:vml" Requires="v">
                  <p:oleObj spid="_x0000_s88321" name="Equation" r:id="rId20" imgW="1898650" imgH="1898650" progId="Equation.3">
                    <p:embed/>
                  </p:oleObj>
                </mc:Choice>
                <mc:Fallback>
                  <p:oleObj name="Equation" r:id="rId20" imgW="1898650" imgH="1898650" progId="Equation.3">
                    <p:embed/>
                    <p:pic>
                      <p:nvPicPr>
                        <p:cNvPr id="0" name="Object 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4495800"/>
                          <a:ext cx="3587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8082" name="AutoShape 37">
              <a:extLst>
                <a:ext uri="{FF2B5EF4-FFF2-40B4-BE49-F238E27FC236}">
                  <a16:creationId xmlns:a16="http://schemas.microsoft.com/office/drawing/2014/main" id="{BAD11B1A-542C-4543-85B7-0021B779770B}"/>
                </a:ext>
              </a:extLst>
            </p:cNvPr>
            <p:cNvCxnSpPr>
              <a:cxnSpLocks noChangeShapeType="1"/>
              <a:stCxn id="88069" idx="2"/>
              <a:endCxn id="88074" idx="0"/>
            </p:cNvCxnSpPr>
            <p:nvPr/>
          </p:nvCxnSpPr>
          <p:spPr bwMode="auto">
            <a:xfrm>
              <a:off x="1976438" y="3276600"/>
              <a:ext cx="0" cy="1230313"/>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8083" name="AutoShape 38">
              <a:extLst>
                <a:ext uri="{FF2B5EF4-FFF2-40B4-BE49-F238E27FC236}">
                  <a16:creationId xmlns:a16="http://schemas.microsoft.com/office/drawing/2014/main" id="{07D617F3-155F-9C44-9C65-FBD23DF91541}"/>
                </a:ext>
              </a:extLst>
            </p:cNvPr>
            <p:cNvCxnSpPr>
              <a:cxnSpLocks noChangeShapeType="1"/>
              <a:stCxn id="88074" idx="6"/>
              <a:endCxn id="88073" idx="1"/>
            </p:cNvCxnSpPr>
            <p:nvPr/>
          </p:nvCxnSpPr>
          <p:spPr bwMode="auto">
            <a:xfrm>
              <a:off x="2239963" y="4700588"/>
              <a:ext cx="1047750"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8084" name="AutoShape 39">
              <a:extLst>
                <a:ext uri="{FF2B5EF4-FFF2-40B4-BE49-F238E27FC236}">
                  <a16:creationId xmlns:a16="http://schemas.microsoft.com/office/drawing/2014/main" id="{5C07B206-AECD-0744-BCD3-681618D1D895}"/>
                </a:ext>
              </a:extLst>
            </p:cNvPr>
            <p:cNvCxnSpPr>
              <a:cxnSpLocks noChangeShapeType="1"/>
              <a:stCxn id="88073" idx="3"/>
              <a:endCxn id="88072" idx="1"/>
            </p:cNvCxnSpPr>
            <p:nvPr/>
          </p:nvCxnSpPr>
          <p:spPr bwMode="auto">
            <a:xfrm>
              <a:off x="4676775" y="4700588"/>
              <a:ext cx="1419225"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8085" name="AutoShape 40">
              <a:extLst>
                <a:ext uri="{FF2B5EF4-FFF2-40B4-BE49-F238E27FC236}">
                  <a16:creationId xmlns:a16="http://schemas.microsoft.com/office/drawing/2014/main" id="{616E42CB-6473-BD41-87D9-C3A694B47A33}"/>
                </a:ext>
              </a:extLst>
            </p:cNvPr>
            <p:cNvCxnSpPr>
              <a:cxnSpLocks noChangeShapeType="1"/>
              <a:stCxn id="88072" idx="3"/>
            </p:cNvCxnSpPr>
            <p:nvPr/>
          </p:nvCxnSpPr>
          <p:spPr bwMode="auto">
            <a:xfrm>
              <a:off x="7485063" y="4700588"/>
              <a:ext cx="1125537"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8086" name="AutoShape 41">
              <a:extLst>
                <a:ext uri="{FF2B5EF4-FFF2-40B4-BE49-F238E27FC236}">
                  <a16:creationId xmlns:a16="http://schemas.microsoft.com/office/drawing/2014/main" id="{D9522D71-5D28-E74D-B134-7E4181D25A45}"/>
                </a:ext>
              </a:extLst>
            </p:cNvPr>
            <p:cNvCxnSpPr>
              <a:cxnSpLocks noChangeShapeType="1"/>
              <a:stCxn id="88072" idx="3"/>
              <a:endCxn id="88076" idx="3"/>
            </p:cNvCxnSpPr>
            <p:nvPr/>
          </p:nvCxnSpPr>
          <p:spPr bwMode="auto">
            <a:xfrm flipH="1">
              <a:off x="6264275" y="4700588"/>
              <a:ext cx="1220788" cy="981075"/>
            </a:xfrm>
            <a:prstGeom prst="bentConnector3">
              <a:avLst>
                <a:gd name="adj1" fmla="val -1872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8087" name="AutoShape 42">
              <a:extLst>
                <a:ext uri="{FF2B5EF4-FFF2-40B4-BE49-F238E27FC236}">
                  <a16:creationId xmlns:a16="http://schemas.microsoft.com/office/drawing/2014/main" id="{C0E79D74-4802-1D4F-8B6C-9E982EF0C67A}"/>
                </a:ext>
              </a:extLst>
            </p:cNvPr>
            <p:cNvCxnSpPr>
              <a:cxnSpLocks noChangeShapeType="1"/>
              <a:stCxn id="88076" idx="1"/>
              <a:endCxn id="88074" idx="4"/>
            </p:cNvCxnSpPr>
            <p:nvPr/>
          </p:nvCxnSpPr>
          <p:spPr bwMode="auto">
            <a:xfrm rot="10800000">
              <a:off x="1976438" y="4894263"/>
              <a:ext cx="2898775" cy="7874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6270" name="Group 78">
            <a:extLst>
              <a:ext uri="{FF2B5EF4-FFF2-40B4-BE49-F238E27FC236}">
                <a16:creationId xmlns:a16="http://schemas.microsoft.com/office/drawing/2014/main" id="{F3F0AEB0-DA40-EC43-96A9-C6A79EB80C4A}"/>
              </a:ext>
            </a:extLst>
          </p:cNvPr>
          <p:cNvGraphicFramePr>
            <a:graphicFrameLocks noGrp="1"/>
          </p:cNvGraphicFramePr>
          <p:nvPr>
            <p:ph type="tbl" idx="1"/>
          </p:nvPr>
        </p:nvGraphicFramePr>
        <p:xfrm>
          <a:off x="762000" y="1676400"/>
          <a:ext cx="7772400" cy="4038600"/>
        </p:xfrm>
        <a:graphic>
          <a:graphicData uri="http://schemas.openxmlformats.org/drawingml/2006/table">
            <a:tbl>
              <a:tblPr/>
              <a:tblGrid>
                <a:gridCol w="2636837">
                  <a:extLst>
                    <a:ext uri="{9D8B030D-6E8A-4147-A177-3AD203B41FA5}">
                      <a16:colId xmlns:a16="http://schemas.microsoft.com/office/drawing/2014/main" val="20000"/>
                    </a:ext>
                  </a:extLst>
                </a:gridCol>
                <a:gridCol w="3122613">
                  <a:extLst>
                    <a:ext uri="{9D8B030D-6E8A-4147-A177-3AD203B41FA5}">
                      <a16:colId xmlns:a16="http://schemas.microsoft.com/office/drawing/2014/main" val="20001"/>
                    </a:ext>
                  </a:extLst>
                </a:gridCol>
                <a:gridCol w="2012950">
                  <a:extLst>
                    <a:ext uri="{9D8B030D-6E8A-4147-A177-3AD203B41FA5}">
                      <a16:colId xmlns:a16="http://schemas.microsoft.com/office/drawing/2014/main" val="20002"/>
                    </a:ext>
                  </a:extLst>
                </a:gridCol>
              </a:tblGrid>
              <a:tr h="1295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Impulse 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Exponential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Step 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Step, exponential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Ramp 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Ramp, step, exponential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0131" name="Object 22">
            <a:extLst>
              <a:ext uri="{FF2B5EF4-FFF2-40B4-BE49-F238E27FC236}">
                <a16:creationId xmlns:a16="http://schemas.microsoft.com/office/drawing/2014/main" id="{7261A4BC-45DE-C44E-B6B6-8CFD1A7D024C}"/>
              </a:ext>
            </a:extLst>
          </p:cNvPr>
          <p:cNvGraphicFramePr>
            <a:graphicFrameLocks noChangeAspect="1"/>
          </p:cNvGraphicFramePr>
          <p:nvPr/>
        </p:nvGraphicFramePr>
        <p:xfrm>
          <a:off x="4419600" y="1981200"/>
          <a:ext cx="1143000" cy="908050"/>
        </p:xfrm>
        <a:graphic>
          <a:graphicData uri="http://schemas.openxmlformats.org/presentationml/2006/ole">
            <mc:AlternateContent xmlns:mc="http://schemas.openxmlformats.org/markup-compatibility/2006">
              <mc:Choice xmlns:v="urn:schemas-microsoft-com:vml" Requires="v">
                <p:oleObj spid="_x0000_s90210" name="Equation" r:id="rId4" imgW="5702300" imgH="4533900" progId="Equation.3">
                  <p:embed/>
                </p:oleObj>
              </mc:Choice>
              <mc:Fallback>
                <p:oleObj name="Equation" r:id="rId4" imgW="5702300" imgH="453390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81200"/>
                        <a:ext cx="11430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32" name="Object 23">
            <a:extLst>
              <a:ext uri="{FF2B5EF4-FFF2-40B4-BE49-F238E27FC236}">
                <a16:creationId xmlns:a16="http://schemas.microsoft.com/office/drawing/2014/main" id="{C551CBB1-3753-1D4F-BA66-184A7FDC15FC}"/>
              </a:ext>
            </a:extLst>
          </p:cNvPr>
          <p:cNvGraphicFramePr>
            <a:graphicFrameLocks noChangeAspect="1"/>
          </p:cNvGraphicFramePr>
          <p:nvPr/>
        </p:nvGraphicFramePr>
        <p:xfrm>
          <a:off x="3679825" y="4724400"/>
          <a:ext cx="2797175" cy="922338"/>
        </p:xfrm>
        <a:graphic>
          <a:graphicData uri="http://schemas.openxmlformats.org/presentationml/2006/ole">
            <mc:AlternateContent xmlns:mc="http://schemas.openxmlformats.org/markup-compatibility/2006">
              <mc:Choice xmlns:v="urn:schemas-microsoft-com:vml" Requires="v">
                <p:oleObj spid="_x0000_s90211" name="Equation" r:id="rId6" imgW="13747750" imgH="4533900" progId="Equation.3">
                  <p:embed/>
                </p:oleObj>
              </mc:Choice>
              <mc:Fallback>
                <p:oleObj name="Equation" r:id="rId6" imgW="13747750" imgH="4533900"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9825" y="4724400"/>
                        <a:ext cx="279717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33" name="Object 24">
            <a:extLst>
              <a:ext uri="{FF2B5EF4-FFF2-40B4-BE49-F238E27FC236}">
                <a16:creationId xmlns:a16="http://schemas.microsoft.com/office/drawing/2014/main" id="{235CFB1C-40CB-8544-9AD3-65A38D385291}"/>
              </a:ext>
            </a:extLst>
          </p:cNvPr>
          <p:cNvGraphicFramePr>
            <a:graphicFrameLocks noChangeAspect="1"/>
          </p:cNvGraphicFramePr>
          <p:nvPr/>
        </p:nvGraphicFramePr>
        <p:xfrm>
          <a:off x="3951288" y="3352800"/>
          <a:ext cx="1992312" cy="908050"/>
        </p:xfrm>
        <a:graphic>
          <a:graphicData uri="http://schemas.openxmlformats.org/presentationml/2006/ole">
            <mc:AlternateContent xmlns:mc="http://schemas.openxmlformats.org/markup-compatibility/2006">
              <mc:Choice xmlns:v="urn:schemas-microsoft-com:vml" Requires="v">
                <p:oleObj spid="_x0000_s90212" name="Equation" r:id="rId8" imgW="9950450" imgH="4533900" progId="Equation.3">
                  <p:embed/>
                </p:oleObj>
              </mc:Choice>
              <mc:Fallback>
                <p:oleObj name="Equation" r:id="rId8" imgW="9950450" imgH="453390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1288" y="3352800"/>
                        <a:ext cx="1992312"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34" name="Text Box 25">
            <a:extLst>
              <a:ext uri="{FF2B5EF4-FFF2-40B4-BE49-F238E27FC236}">
                <a16:creationId xmlns:a16="http://schemas.microsoft.com/office/drawing/2014/main" id="{28D3A7A1-E3C6-1442-A9BE-6B54D6C9E019}"/>
              </a:ext>
            </a:extLst>
          </p:cNvPr>
          <p:cNvSpPr txBox="1">
            <a:spLocks noChangeArrowheads="1"/>
          </p:cNvSpPr>
          <p:nvPr/>
        </p:nvSpPr>
        <p:spPr bwMode="auto">
          <a:xfrm>
            <a:off x="2133600" y="5937250"/>
            <a:ext cx="5411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2800"/>
              <a:t>No oscillations (as seen by poles)</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Rectangle 4">
            <a:extLst>
              <a:ext uri="{FF2B5EF4-FFF2-40B4-BE49-F238E27FC236}">
                <a16:creationId xmlns:a16="http://schemas.microsoft.com/office/drawing/2014/main" id="{E8481836-715F-F54D-8A9A-A7E52309B5CB}"/>
              </a:ext>
            </a:extLst>
          </p:cNvPr>
          <p:cNvSpPr>
            <a:spLocks noGrp="1" noChangeArrowheads="1"/>
          </p:cNvSpPr>
          <p:nvPr>
            <p:ph type="title"/>
          </p:nvPr>
        </p:nvSpPr>
        <p:spPr/>
        <p:txBody>
          <a:bodyPr/>
          <a:lstStyle/>
          <a:p>
            <a:pPr eaLnBrk="1" hangingPunct="1"/>
            <a:r>
              <a:rPr lang="en-US" altLang="en-US"/>
              <a:t>Second Order System</a:t>
            </a:r>
          </a:p>
        </p:txBody>
      </p:sp>
      <p:graphicFrame>
        <p:nvGraphicFramePr>
          <p:cNvPr id="92162" name="Object 1024">
            <a:extLst>
              <a:ext uri="{FF2B5EF4-FFF2-40B4-BE49-F238E27FC236}">
                <a16:creationId xmlns:a16="http://schemas.microsoft.com/office/drawing/2014/main" id="{9EF58F4D-6823-B841-877D-E334FFC88D3D}"/>
              </a:ext>
            </a:extLst>
          </p:cNvPr>
          <p:cNvGraphicFramePr>
            <a:graphicFrameLocks noChangeAspect="1"/>
          </p:cNvGraphicFramePr>
          <p:nvPr/>
        </p:nvGraphicFramePr>
        <p:xfrm>
          <a:off x="708025" y="1828800"/>
          <a:ext cx="8359775" cy="4344988"/>
        </p:xfrm>
        <a:graphic>
          <a:graphicData uri="http://schemas.openxmlformats.org/presentationml/2006/ole">
            <mc:AlternateContent xmlns:mc="http://schemas.openxmlformats.org/markup-compatibility/2006">
              <mc:Choice xmlns:v="urn:schemas-microsoft-com:vml" Requires="v">
                <p:oleObj spid="_x0000_s92188" name="Equation" r:id="rId4" imgW="72701150" imgH="37452300" progId="Equation.3">
                  <p:embed/>
                </p:oleObj>
              </mc:Choice>
              <mc:Fallback>
                <p:oleObj name="Equation" r:id="rId4" imgW="72701150" imgH="374523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1828800"/>
                        <a:ext cx="8359775"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4209" name="Object 0">
            <a:extLst>
              <a:ext uri="{FF2B5EF4-FFF2-40B4-BE49-F238E27FC236}">
                <a16:creationId xmlns:a16="http://schemas.microsoft.com/office/drawing/2014/main" id="{A735460B-64FF-FE43-8279-6DDFFB05492C}"/>
              </a:ext>
            </a:extLst>
          </p:cNvPr>
          <p:cNvGraphicFramePr>
            <a:graphicFrameLocks noChangeAspect="1"/>
          </p:cNvGraphicFramePr>
          <p:nvPr/>
        </p:nvGraphicFramePr>
        <p:xfrm>
          <a:off x="762000" y="1905000"/>
          <a:ext cx="8277225" cy="4005263"/>
        </p:xfrm>
        <a:graphic>
          <a:graphicData uri="http://schemas.openxmlformats.org/presentationml/2006/ole">
            <mc:AlternateContent xmlns:mc="http://schemas.openxmlformats.org/markup-compatibility/2006">
              <mc:Choice xmlns:v="urn:schemas-microsoft-com:vml" Requires="v">
                <p:oleObj spid="_x0000_s94235" name="Equation" r:id="rId4" imgW="63779400" imgH="30867350" progId="Equation.3">
                  <p:embed/>
                </p:oleObj>
              </mc:Choice>
              <mc:Fallback>
                <p:oleObj name="Equation" r:id="rId4" imgW="63779400" imgH="3086735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8277225"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6257" name="Picture 2" descr="720px-2nd_Order_Damping_Ratios_svg.png">
            <a:extLst>
              <a:ext uri="{FF2B5EF4-FFF2-40B4-BE49-F238E27FC236}">
                <a16:creationId xmlns:a16="http://schemas.microsoft.com/office/drawing/2014/main" id="{E840AF91-4F15-B84F-96AA-9D75EC4491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6858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68C751C2-1550-C348-BF00-B30DB4AC14A2}"/>
              </a:ext>
            </a:extLst>
          </p:cNvPr>
          <p:cNvSpPr>
            <a:spLocks noGrp="1" noChangeArrowheads="1"/>
          </p:cNvSpPr>
          <p:nvPr>
            <p:ph type="title"/>
          </p:nvPr>
        </p:nvSpPr>
        <p:spPr>
          <a:xfrm>
            <a:off x="304800" y="173621"/>
            <a:ext cx="7793038" cy="1143000"/>
          </a:xfrm>
        </p:spPr>
        <p:txBody>
          <a:bodyPr/>
          <a:lstStyle/>
          <a:p>
            <a:pPr eaLnBrk="1" hangingPunct="1"/>
            <a:r>
              <a:rPr lang="en-GB" altLang="en-US" dirty="0"/>
              <a:t>Example 2: Admission Control</a:t>
            </a:r>
          </a:p>
        </p:txBody>
      </p:sp>
      <p:sp>
        <p:nvSpPr>
          <p:cNvPr id="16386" name="Rectangle 214">
            <a:extLst>
              <a:ext uri="{FF2B5EF4-FFF2-40B4-BE49-F238E27FC236}">
                <a16:creationId xmlns:a16="http://schemas.microsoft.com/office/drawing/2014/main" id="{8A7C01FE-125D-6C43-8C90-4C2E4C926D63}"/>
              </a:ext>
            </a:extLst>
          </p:cNvPr>
          <p:cNvSpPr>
            <a:spLocks noChangeArrowheads="1"/>
          </p:cNvSpPr>
          <p:nvPr/>
        </p:nvSpPr>
        <p:spPr bwMode="auto">
          <a:xfrm>
            <a:off x="6815138" y="4683125"/>
            <a:ext cx="84137" cy="4763"/>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87" name="Rectangle 216">
            <a:extLst>
              <a:ext uri="{FF2B5EF4-FFF2-40B4-BE49-F238E27FC236}">
                <a16:creationId xmlns:a16="http://schemas.microsoft.com/office/drawing/2014/main" id="{EAC86A64-3AF4-B840-9C63-9F4C3FD1CD22}"/>
              </a:ext>
            </a:extLst>
          </p:cNvPr>
          <p:cNvSpPr>
            <a:spLocks noChangeArrowheads="1"/>
          </p:cNvSpPr>
          <p:nvPr/>
        </p:nvSpPr>
        <p:spPr bwMode="auto">
          <a:xfrm>
            <a:off x="6815138" y="4672013"/>
            <a:ext cx="84137" cy="6350"/>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88" name="Rectangle 217">
            <a:extLst>
              <a:ext uri="{FF2B5EF4-FFF2-40B4-BE49-F238E27FC236}">
                <a16:creationId xmlns:a16="http://schemas.microsoft.com/office/drawing/2014/main" id="{23F090D3-219D-EC40-B701-1A066F1CF829}"/>
              </a:ext>
            </a:extLst>
          </p:cNvPr>
          <p:cNvSpPr>
            <a:spLocks noChangeArrowheads="1"/>
          </p:cNvSpPr>
          <p:nvPr/>
        </p:nvSpPr>
        <p:spPr bwMode="auto">
          <a:xfrm>
            <a:off x="6815138" y="4668838"/>
            <a:ext cx="84137" cy="3175"/>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89" name="Rectangle 219">
            <a:extLst>
              <a:ext uri="{FF2B5EF4-FFF2-40B4-BE49-F238E27FC236}">
                <a16:creationId xmlns:a16="http://schemas.microsoft.com/office/drawing/2014/main" id="{5EB0DD7D-F20F-094B-BB90-6BF3146B33BD}"/>
              </a:ext>
            </a:extLst>
          </p:cNvPr>
          <p:cNvSpPr>
            <a:spLocks noChangeArrowheads="1"/>
          </p:cNvSpPr>
          <p:nvPr/>
        </p:nvSpPr>
        <p:spPr bwMode="auto">
          <a:xfrm>
            <a:off x="6815138" y="4657725"/>
            <a:ext cx="84137" cy="4763"/>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0" name="Rectangle 221">
            <a:extLst>
              <a:ext uri="{FF2B5EF4-FFF2-40B4-BE49-F238E27FC236}">
                <a16:creationId xmlns:a16="http://schemas.microsoft.com/office/drawing/2014/main" id="{5FA415C2-80F3-5542-9E7D-509FE7F0B271}"/>
              </a:ext>
            </a:extLst>
          </p:cNvPr>
          <p:cNvSpPr>
            <a:spLocks noChangeArrowheads="1"/>
          </p:cNvSpPr>
          <p:nvPr/>
        </p:nvSpPr>
        <p:spPr bwMode="auto">
          <a:xfrm>
            <a:off x="6815138" y="4646613"/>
            <a:ext cx="84137" cy="6350"/>
          </a:xfrm>
          <a:prstGeom prst="rect">
            <a:avLst/>
          </a:prstGeom>
          <a:solidFill>
            <a:srgbClr val="C0C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1" name="Rectangle 234">
            <a:extLst>
              <a:ext uri="{FF2B5EF4-FFF2-40B4-BE49-F238E27FC236}">
                <a16:creationId xmlns:a16="http://schemas.microsoft.com/office/drawing/2014/main" id="{87337E67-A57E-DF47-9864-367ECD15D0FD}"/>
              </a:ext>
            </a:extLst>
          </p:cNvPr>
          <p:cNvSpPr>
            <a:spLocks noChangeArrowheads="1"/>
          </p:cNvSpPr>
          <p:nvPr/>
        </p:nvSpPr>
        <p:spPr bwMode="auto">
          <a:xfrm>
            <a:off x="6815138" y="4581525"/>
            <a:ext cx="84137" cy="4763"/>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2" name="Rectangle 236">
            <a:extLst>
              <a:ext uri="{FF2B5EF4-FFF2-40B4-BE49-F238E27FC236}">
                <a16:creationId xmlns:a16="http://schemas.microsoft.com/office/drawing/2014/main" id="{28CA5CCB-4D47-034F-9DAE-C4D88832CAAC}"/>
              </a:ext>
            </a:extLst>
          </p:cNvPr>
          <p:cNvSpPr>
            <a:spLocks noChangeArrowheads="1"/>
          </p:cNvSpPr>
          <p:nvPr/>
        </p:nvSpPr>
        <p:spPr bwMode="auto">
          <a:xfrm>
            <a:off x="6815138" y="4572000"/>
            <a:ext cx="84137" cy="4763"/>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3" name="Rectangle 239">
            <a:extLst>
              <a:ext uri="{FF2B5EF4-FFF2-40B4-BE49-F238E27FC236}">
                <a16:creationId xmlns:a16="http://schemas.microsoft.com/office/drawing/2014/main" id="{40C064E1-CEF6-0043-8F25-6BCBF30B197B}"/>
              </a:ext>
            </a:extLst>
          </p:cNvPr>
          <p:cNvSpPr>
            <a:spLocks noChangeArrowheads="1"/>
          </p:cNvSpPr>
          <p:nvPr/>
        </p:nvSpPr>
        <p:spPr bwMode="auto">
          <a:xfrm>
            <a:off x="6815138" y="4556125"/>
            <a:ext cx="84137" cy="6350"/>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4" name="Rectangle 241">
            <a:extLst>
              <a:ext uri="{FF2B5EF4-FFF2-40B4-BE49-F238E27FC236}">
                <a16:creationId xmlns:a16="http://schemas.microsoft.com/office/drawing/2014/main" id="{ABE5C9F2-E402-4741-8C27-49CEAEBB3002}"/>
              </a:ext>
            </a:extLst>
          </p:cNvPr>
          <p:cNvSpPr>
            <a:spLocks noChangeArrowheads="1"/>
          </p:cNvSpPr>
          <p:nvPr/>
        </p:nvSpPr>
        <p:spPr bwMode="auto">
          <a:xfrm>
            <a:off x="6815138" y="4546600"/>
            <a:ext cx="84137" cy="4763"/>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5" name="Rectangle 252">
            <a:extLst>
              <a:ext uri="{FF2B5EF4-FFF2-40B4-BE49-F238E27FC236}">
                <a16:creationId xmlns:a16="http://schemas.microsoft.com/office/drawing/2014/main" id="{79B07EAA-877C-D949-BAD4-4BD832D6B1CD}"/>
              </a:ext>
            </a:extLst>
          </p:cNvPr>
          <p:cNvSpPr>
            <a:spLocks noChangeArrowheads="1"/>
          </p:cNvSpPr>
          <p:nvPr/>
        </p:nvSpPr>
        <p:spPr bwMode="auto">
          <a:xfrm>
            <a:off x="6815138" y="4491038"/>
            <a:ext cx="84137" cy="4762"/>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6" name="Rectangle 254">
            <a:extLst>
              <a:ext uri="{FF2B5EF4-FFF2-40B4-BE49-F238E27FC236}">
                <a16:creationId xmlns:a16="http://schemas.microsoft.com/office/drawing/2014/main" id="{885DF20D-A48D-0E48-BAE2-215C10EF56FF}"/>
              </a:ext>
            </a:extLst>
          </p:cNvPr>
          <p:cNvSpPr>
            <a:spLocks noChangeArrowheads="1"/>
          </p:cNvSpPr>
          <p:nvPr/>
        </p:nvSpPr>
        <p:spPr bwMode="auto">
          <a:xfrm>
            <a:off x="6815138" y="4479925"/>
            <a:ext cx="84137" cy="6350"/>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7" name="Rectangle 256">
            <a:extLst>
              <a:ext uri="{FF2B5EF4-FFF2-40B4-BE49-F238E27FC236}">
                <a16:creationId xmlns:a16="http://schemas.microsoft.com/office/drawing/2014/main" id="{A4F5EAEA-1FE1-CB4D-AF8A-0619E0BA2E9F}"/>
              </a:ext>
            </a:extLst>
          </p:cNvPr>
          <p:cNvSpPr>
            <a:spLocks noChangeArrowheads="1"/>
          </p:cNvSpPr>
          <p:nvPr/>
        </p:nvSpPr>
        <p:spPr bwMode="auto">
          <a:xfrm>
            <a:off x="6815138" y="4470400"/>
            <a:ext cx="84137" cy="4763"/>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8" name="Rectangle 257">
            <a:extLst>
              <a:ext uri="{FF2B5EF4-FFF2-40B4-BE49-F238E27FC236}">
                <a16:creationId xmlns:a16="http://schemas.microsoft.com/office/drawing/2014/main" id="{A2B2CD9B-5C51-994B-8B92-31CD1C653417}"/>
              </a:ext>
            </a:extLst>
          </p:cNvPr>
          <p:cNvSpPr>
            <a:spLocks noChangeArrowheads="1"/>
          </p:cNvSpPr>
          <p:nvPr/>
        </p:nvSpPr>
        <p:spPr bwMode="auto">
          <a:xfrm>
            <a:off x="6815138" y="4465638"/>
            <a:ext cx="84137" cy="4762"/>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399" name="Rectangle 259">
            <a:extLst>
              <a:ext uri="{FF2B5EF4-FFF2-40B4-BE49-F238E27FC236}">
                <a16:creationId xmlns:a16="http://schemas.microsoft.com/office/drawing/2014/main" id="{EC068598-AA3A-784D-AA24-82F3A638908A}"/>
              </a:ext>
            </a:extLst>
          </p:cNvPr>
          <p:cNvSpPr>
            <a:spLocks noChangeArrowheads="1"/>
          </p:cNvSpPr>
          <p:nvPr/>
        </p:nvSpPr>
        <p:spPr bwMode="auto">
          <a:xfrm>
            <a:off x="6815138" y="4456113"/>
            <a:ext cx="84137" cy="3175"/>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0" name="Rectangle 267">
            <a:extLst>
              <a:ext uri="{FF2B5EF4-FFF2-40B4-BE49-F238E27FC236}">
                <a16:creationId xmlns:a16="http://schemas.microsoft.com/office/drawing/2014/main" id="{CA0A40AA-F4CD-4B41-A040-AAE6665DC8EF}"/>
              </a:ext>
            </a:extLst>
          </p:cNvPr>
          <p:cNvSpPr>
            <a:spLocks noChangeArrowheads="1"/>
          </p:cNvSpPr>
          <p:nvPr/>
        </p:nvSpPr>
        <p:spPr bwMode="auto">
          <a:xfrm>
            <a:off x="6815138" y="4683125"/>
            <a:ext cx="84137" cy="4763"/>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1" name="Rectangle 269">
            <a:extLst>
              <a:ext uri="{FF2B5EF4-FFF2-40B4-BE49-F238E27FC236}">
                <a16:creationId xmlns:a16="http://schemas.microsoft.com/office/drawing/2014/main" id="{8B013AD9-471E-8D4F-8BF6-0BCF6A6D24FD}"/>
              </a:ext>
            </a:extLst>
          </p:cNvPr>
          <p:cNvSpPr>
            <a:spLocks noChangeArrowheads="1"/>
          </p:cNvSpPr>
          <p:nvPr/>
        </p:nvSpPr>
        <p:spPr bwMode="auto">
          <a:xfrm>
            <a:off x="6815138" y="4672013"/>
            <a:ext cx="84137" cy="6350"/>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2" name="Rectangle 270">
            <a:extLst>
              <a:ext uri="{FF2B5EF4-FFF2-40B4-BE49-F238E27FC236}">
                <a16:creationId xmlns:a16="http://schemas.microsoft.com/office/drawing/2014/main" id="{E8208665-6222-D543-A83F-7D702B436363}"/>
              </a:ext>
            </a:extLst>
          </p:cNvPr>
          <p:cNvSpPr>
            <a:spLocks noChangeArrowheads="1"/>
          </p:cNvSpPr>
          <p:nvPr/>
        </p:nvSpPr>
        <p:spPr bwMode="auto">
          <a:xfrm>
            <a:off x="6815138" y="4668838"/>
            <a:ext cx="84137" cy="3175"/>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3" name="Rectangle 272">
            <a:extLst>
              <a:ext uri="{FF2B5EF4-FFF2-40B4-BE49-F238E27FC236}">
                <a16:creationId xmlns:a16="http://schemas.microsoft.com/office/drawing/2014/main" id="{1E697A0F-4DC5-6746-9C5A-415C8820F530}"/>
              </a:ext>
            </a:extLst>
          </p:cNvPr>
          <p:cNvSpPr>
            <a:spLocks noChangeArrowheads="1"/>
          </p:cNvSpPr>
          <p:nvPr/>
        </p:nvSpPr>
        <p:spPr bwMode="auto">
          <a:xfrm>
            <a:off x="6815138" y="4657725"/>
            <a:ext cx="84137" cy="4763"/>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4" name="Rectangle 287">
            <a:extLst>
              <a:ext uri="{FF2B5EF4-FFF2-40B4-BE49-F238E27FC236}">
                <a16:creationId xmlns:a16="http://schemas.microsoft.com/office/drawing/2014/main" id="{115AA558-4F3B-1949-9553-555DFB2FEB75}"/>
              </a:ext>
            </a:extLst>
          </p:cNvPr>
          <p:cNvSpPr>
            <a:spLocks noChangeArrowheads="1"/>
          </p:cNvSpPr>
          <p:nvPr/>
        </p:nvSpPr>
        <p:spPr bwMode="auto">
          <a:xfrm>
            <a:off x="6815138" y="4581525"/>
            <a:ext cx="84137" cy="4763"/>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5" name="Rectangle 289">
            <a:extLst>
              <a:ext uri="{FF2B5EF4-FFF2-40B4-BE49-F238E27FC236}">
                <a16:creationId xmlns:a16="http://schemas.microsoft.com/office/drawing/2014/main" id="{81D856FB-B9A7-5D49-BC0B-811E8A8094EA}"/>
              </a:ext>
            </a:extLst>
          </p:cNvPr>
          <p:cNvSpPr>
            <a:spLocks noChangeArrowheads="1"/>
          </p:cNvSpPr>
          <p:nvPr/>
        </p:nvSpPr>
        <p:spPr bwMode="auto">
          <a:xfrm>
            <a:off x="6815138" y="4572000"/>
            <a:ext cx="84137" cy="4763"/>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6" name="Rectangle 292">
            <a:extLst>
              <a:ext uri="{FF2B5EF4-FFF2-40B4-BE49-F238E27FC236}">
                <a16:creationId xmlns:a16="http://schemas.microsoft.com/office/drawing/2014/main" id="{8F3D4EE9-2146-3B42-913E-AA0D1A323717}"/>
              </a:ext>
            </a:extLst>
          </p:cNvPr>
          <p:cNvSpPr>
            <a:spLocks noChangeArrowheads="1"/>
          </p:cNvSpPr>
          <p:nvPr/>
        </p:nvSpPr>
        <p:spPr bwMode="auto">
          <a:xfrm>
            <a:off x="6815138" y="4556125"/>
            <a:ext cx="84137" cy="6350"/>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7" name="Rectangle 294">
            <a:extLst>
              <a:ext uri="{FF2B5EF4-FFF2-40B4-BE49-F238E27FC236}">
                <a16:creationId xmlns:a16="http://schemas.microsoft.com/office/drawing/2014/main" id="{CE4C607F-6441-F24F-8AFD-D16329CF5CEF}"/>
              </a:ext>
            </a:extLst>
          </p:cNvPr>
          <p:cNvSpPr>
            <a:spLocks noChangeArrowheads="1"/>
          </p:cNvSpPr>
          <p:nvPr/>
        </p:nvSpPr>
        <p:spPr bwMode="auto">
          <a:xfrm>
            <a:off x="6815138" y="4546600"/>
            <a:ext cx="84137" cy="4763"/>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8" name="Rectangle 305">
            <a:extLst>
              <a:ext uri="{FF2B5EF4-FFF2-40B4-BE49-F238E27FC236}">
                <a16:creationId xmlns:a16="http://schemas.microsoft.com/office/drawing/2014/main" id="{7D33A89B-5EF7-BA46-9B79-650091F3F5D1}"/>
              </a:ext>
            </a:extLst>
          </p:cNvPr>
          <p:cNvSpPr>
            <a:spLocks noChangeArrowheads="1"/>
          </p:cNvSpPr>
          <p:nvPr/>
        </p:nvSpPr>
        <p:spPr bwMode="auto">
          <a:xfrm>
            <a:off x="6815138" y="4491038"/>
            <a:ext cx="84137" cy="4762"/>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09" name="Rectangle 307">
            <a:extLst>
              <a:ext uri="{FF2B5EF4-FFF2-40B4-BE49-F238E27FC236}">
                <a16:creationId xmlns:a16="http://schemas.microsoft.com/office/drawing/2014/main" id="{005FC83C-9C81-E641-89AE-1B453A122000}"/>
              </a:ext>
            </a:extLst>
          </p:cNvPr>
          <p:cNvSpPr>
            <a:spLocks noChangeArrowheads="1"/>
          </p:cNvSpPr>
          <p:nvPr/>
        </p:nvSpPr>
        <p:spPr bwMode="auto">
          <a:xfrm>
            <a:off x="6815138" y="4479925"/>
            <a:ext cx="84137" cy="6350"/>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0" name="Rectangle 309">
            <a:extLst>
              <a:ext uri="{FF2B5EF4-FFF2-40B4-BE49-F238E27FC236}">
                <a16:creationId xmlns:a16="http://schemas.microsoft.com/office/drawing/2014/main" id="{7BAEDE88-925A-EF45-93EE-7C1FF99CDFF9}"/>
              </a:ext>
            </a:extLst>
          </p:cNvPr>
          <p:cNvSpPr>
            <a:spLocks noChangeArrowheads="1"/>
          </p:cNvSpPr>
          <p:nvPr/>
        </p:nvSpPr>
        <p:spPr bwMode="auto">
          <a:xfrm>
            <a:off x="6815138" y="4470400"/>
            <a:ext cx="84137" cy="4763"/>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1" name="Rectangle 310">
            <a:extLst>
              <a:ext uri="{FF2B5EF4-FFF2-40B4-BE49-F238E27FC236}">
                <a16:creationId xmlns:a16="http://schemas.microsoft.com/office/drawing/2014/main" id="{F56239C8-3CB5-524B-A27F-EA4B35F8C729}"/>
              </a:ext>
            </a:extLst>
          </p:cNvPr>
          <p:cNvSpPr>
            <a:spLocks noChangeArrowheads="1"/>
          </p:cNvSpPr>
          <p:nvPr/>
        </p:nvSpPr>
        <p:spPr bwMode="auto">
          <a:xfrm>
            <a:off x="6815138" y="4465638"/>
            <a:ext cx="84137" cy="4762"/>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2" name="Rectangle 312">
            <a:extLst>
              <a:ext uri="{FF2B5EF4-FFF2-40B4-BE49-F238E27FC236}">
                <a16:creationId xmlns:a16="http://schemas.microsoft.com/office/drawing/2014/main" id="{336D77B4-09FC-2A4C-9C17-DD829E1B5B79}"/>
              </a:ext>
            </a:extLst>
          </p:cNvPr>
          <p:cNvSpPr>
            <a:spLocks noChangeArrowheads="1"/>
          </p:cNvSpPr>
          <p:nvPr/>
        </p:nvSpPr>
        <p:spPr bwMode="auto">
          <a:xfrm>
            <a:off x="6815138" y="4456113"/>
            <a:ext cx="84137" cy="3175"/>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3" name="Rectangle 529">
            <a:extLst>
              <a:ext uri="{FF2B5EF4-FFF2-40B4-BE49-F238E27FC236}">
                <a16:creationId xmlns:a16="http://schemas.microsoft.com/office/drawing/2014/main" id="{CC3F8723-E840-024F-AA46-A59FA49BBAF4}"/>
              </a:ext>
            </a:extLst>
          </p:cNvPr>
          <p:cNvSpPr>
            <a:spLocks noChangeArrowheads="1"/>
          </p:cNvSpPr>
          <p:nvPr/>
        </p:nvSpPr>
        <p:spPr bwMode="auto">
          <a:xfrm>
            <a:off x="6513513" y="4670425"/>
            <a:ext cx="80962" cy="4763"/>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4" name="Rectangle 531">
            <a:extLst>
              <a:ext uri="{FF2B5EF4-FFF2-40B4-BE49-F238E27FC236}">
                <a16:creationId xmlns:a16="http://schemas.microsoft.com/office/drawing/2014/main" id="{03B5E3EC-99A4-E74F-8FEB-3ABD53E2FE19}"/>
              </a:ext>
            </a:extLst>
          </p:cNvPr>
          <p:cNvSpPr>
            <a:spLocks noChangeArrowheads="1"/>
          </p:cNvSpPr>
          <p:nvPr/>
        </p:nvSpPr>
        <p:spPr bwMode="auto">
          <a:xfrm>
            <a:off x="6513513" y="4660900"/>
            <a:ext cx="80962" cy="4763"/>
          </a:xfrm>
          <a:prstGeom prst="rect">
            <a:avLst/>
          </a:prstGeom>
          <a:solidFill>
            <a:srgbClr val="B4B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5" name="Rectangle 532">
            <a:extLst>
              <a:ext uri="{FF2B5EF4-FFF2-40B4-BE49-F238E27FC236}">
                <a16:creationId xmlns:a16="http://schemas.microsoft.com/office/drawing/2014/main" id="{252A2E1F-9CFB-0342-9FB1-0A9A5CE68957}"/>
              </a:ext>
            </a:extLst>
          </p:cNvPr>
          <p:cNvSpPr>
            <a:spLocks noChangeArrowheads="1"/>
          </p:cNvSpPr>
          <p:nvPr/>
        </p:nvSpPr>
        <p:spPr bwMode="auto">
          <a:xfrm>
            <a:off x="6513513" y="4656138"/>
            <a:ext cx="80962" cy="4762"/>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6" name="Rectangle 534">
            <a:extLst>
              <a:ext uri="{FF2B5EF4-FFF2-40B4-BE49-F238E27FC236}">
                <a16:creationId xmlns:a16="http://schemas.microsoft.com/office/drawing/2014/main" id="{4606EC30-D3EC-1F4D-B683-55FDD01D278E}"/>
              </a:ext>
            </a:extLst>
          </p:cNvPr>
          <p:cNvSpPr>
            <a:spLocks noChangeArrowheads="1"/>
          </p:cNvSpPr>
          <p:nvPr/>
        </p:nvSpPr>
        <p:spPr bwMode="auto">
          <a:xfrm>
            <a:off x="6513513" y="4645025"/>
            <a:ext cx="80962" cy="6350"/>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7" name="Rectangle 536">
            <a:extLst>
              <a:ext uri="{FF2B5EF4-FFF2-40B4-BE49-F238E27FC236}">
                <a16:creationId xmlns:a16="http://schemas.microsoft.com/office/drawing/2014/main" id="{91C58A59-EDC5-CF40-8B0B-4D5B6FF3288F}"/>
              </a:ext>
            </a:extLst>
          </p:cNvPr>
          <p:cNvSpPr>
            <a:spLocks noChangeArrowheads="1"/>
          </p:cNvSpPr>
          <p:nvPr/>
        </p:nvSpPr>
        <p:spPr bwMode="auto">
          <a:xfrm>
            <a:off x="6513513" y="4635500"/>
            <a:ext cx="80962" cy="6350"/>
          </a:xfrm>
          <a:prstGeom prst="rect">
            <a:avLst/>
          </a:prstGeom>
          <a:solidFill>
            <a:srgbClr val="BCBC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8" name="Rectangle 537">
            <a:extLst>
              <a:ext uri="{FF2B5EF4-FFF2-40B4-BE49-F238E27FC236}">
                <a16:creationId xmlns:a16="http://schemas.microsoft.com/office/drawing/2014/main" id="{21057A3F-8BA9-D940-AF25-2892ED6D4926}"/>
              </a:ext>
            </a:extLst>
          </p:cNvPr>
          <p:cNvSpPr>
            <a:spLocks noChangeArrowheads="1"/>
          </p:cNvSpPr>
          <p:nvPr/>
        </p:nvSpPr>
        <p:spPr bwMode="auto">
          <a:xfrm>
            <a:off x="6513513" y="4630738"/>
            <a:ext cx="80962" cy="4762"/>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19" name="Rectangle 539">
            <a:extLst>
              <a:ext uri="{FF2B5EF4-FFF2-40B4-BE49-F238E27FC236}">
                <a16:creationId xmlns:a16="http://schemas.microsoft.com/office/drawing/2014/main" id="{684461CC-27DC-D440-8213-99B39A98905C}"/>
              </a:ext>
            </a:extLst>
          </p:cNvPr>
          <p:cNvSpPr>
            <a:spLocks noChangeArrowheads="1"/>
          </p:cNvSpPr>
          <p:nvPr/>
        </p:nvSpPr>
        <p:spPr bwMode="auto">
          <a:xfrm>
            <a:off x="6513513" y="4621213"/>
            <a:ext cx="80962" cy="4762"/>
          </a:xfrm>
          <a:prstGeom prst="rect">
            <a:avLst/>
          </a:prstGeom>
          <a:solidFill>
            <a:srgbClr val="C0C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0" name="Rectangle 541">
            <a:extLst>
              <a:ext uri="{FF2B5EF4-FFF2-40B4-BE49-F238E27FC236}">
                <a16:creationId xmlns:a16="http://schemas.microsoft.com/office/drawing/2014/main" id="{6B782185-4367-A54C-8C6D-B9BDCC2FE07D}"/>
              </a:ext>
            </a:extLst>
          </p:cNvPr>
          <p:cNvSpPr>
            <a:spLocks noChangeArrowheads="1"/>
          </p:cNvSpPr>
          <p:nvPr/>
        </p:nvSpPr>
        <p:spPr bwMode="auto">
          <a:xfrm>
            <a:off x="6513513" y="4611688"/>
            <a:ext cx="80962" cy="4762"/>
          </a:xfrm>
          <a:prstGeom prst="rect">
            <a:avLst/>
          </a:prstGeom>
          <a:solidFill>
            <a:srgbClr val="C3C3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1" name="Rectangle 542">
            <a:extLst>
              <a:ext uri="{FF2B5EF4-FFF2-40B4-BE49-F238E27FC236}">
                <a16:creationId xmlns:a16="http://schemas.microsoft.com/office/drawing/2014/main" id="{39AF44D1-FD53-C445-BAAF-5A70D38622D7}"/>
              </a:ext>
            </a:extLst>
          </p:cNvPr>
          <p:cNvSpPr>
            <a:spLocks noChangeArrowheads="1"/>
          </p:cNvSpPr>
          <p:nvPr/>
        </p:nvSpPr>
        <p:spPr bwMode="auto">
          <a:xfrm>
            <a:off x="6513513" y="4606925"/>
            <a:ext cx="80962" cy="4763"/>
          </a:xfrm>
          <a:prstGeom prst="rect">
            <a:avLst/>
          </a:prstGeom>
          <a:solidFill>
            <a:srgbClr val="C5C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2" name="Rectangle 544">
            <a:extLst>
              <a:ext uri="{FF2B5EF4-FFF2-40B4-BE49-F238E27FC236}">
                <a16:creationId xmlns:a16="http://schemas.microsoft.com/office/drawing/2014/main" id="{8344908E-56D5-C346-B46E-939B63613198}"/>
              </a:ext>
            </a:extLst>
          </p:cNvPr>
          <p:cNvSpPr>
            <a:spLocks noChangeArrowheads="1"/>
          </p:cNvSpPr>
          <p:nvPr/>
        </p:nvSpPr>
        <p:spPr bwMode="auto">
          <a:xfrm>
            <a:off x="6513513" y="4597400"/>
            <a:ext cx="80962" cy="4763"/>
          </a:xfrm>
          <a:prstGeom prst="rect">
            <a:avLst/>
          </a:prstGeom>
          <a:solidFill>
            <a:srgbClr val="C8C8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3" name="Rectangle 545">
            <a:extLst>
              <a:ext uri="{FF2B5EF4-FFF2-40B4-BE49-F238E27FC236}">
                <a16:creationId xmlns:a16="http://schemas.microsoft.com/office/drawing/2014/main" id="{89AAFBD5-4CF4-8F43-A4BE-49C9605BCD66}"/>
              </a:ext>
            </a:extLst>
          </p:cNvPr>
          <p:cNvSpPr>
            <a:spLocks noChangeArrowheads="1"/>
          </p:cNvSpPr>
          <p:nvPr/>
        </p:nvSpPr>
        <p:spPr bwMode="auto">
          <a:xfrm>
            <a:off x="6513513" y="4592638"/>
            <a:ext cx="80962" cy="4762"/>
          </a:xfrm>
          <a:prstGeom prst="rect">
            <a:avLst/>
          </a:prstGeom>
          <a:solidFill>
            <a:srgbClr val="C9C9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4" name="Rectangle 547">
            <a:extLst>
              <a:ext uri="{FF2B5EF4-FFF2-40B4-BE49-F238E27FC236}">
                <a16:creationId xmlns:a16="http://schemas.microsoft.com/office/drawing/2014/main" id="{E8C85F6F-73F2-DE4F-A119-BF22640A953B}"/>
              </a:ext>
            </a:extLst>
          </p:cNvPr>
          <p:cNvSpPr>
            <a:spLocks noChangeArrowheads="1"/>
          </p:cNvSpPr>
          <p:nvPr/>
        </p:nvSpPr>
        <p:spPr bwMode="auto">
          <a:xfrm>
            <a:off x="6513513" y="4583113"/>
            <a:ext cx="80962" cy="4762"/>
          </a:xfrm>
          <a:prstGeom prst="rect">
            <a:avLst/>
          </a:prstGeom>
          <a:solidFill>
            <a:srgbClr val="CDCD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5" name="Rectangle 549">
            <a:extLst>
              <a:ext uri="{FF2B5EF4-FFF2-40B4-BE49-F238E27FC236}">
                <a16:creationId xmlns:a16="http://schemas.microsoft.com/office/drawing/2014/main" id="{7968D59F-D212-4E40-8B60-96112565AB27}"/>
              </a:ext>
            </a:extLst>
          </p:cNvPr>
          <p:cNvSpPr>
            <a:spLocks noChangeArrowheads="1"/>
          </p:cNvSpPr>
          <p:nvPr/>
        </p:nvSpPr>
        <p:spPr bwMode="auto">
          <a:xfrm>
            <a:off x="6513513" y="4573588"/>
            <a:ext cx="80962" cy="4762"/>
          </a:xfrm>
          <a:prstGeom prst="rect">
            <a:avLst/>
          </a:prstGeom>
          <a:solidFill>
            <a:srgbClr val="D0D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6" name="Rectangle 550">
            <a:extLst>
              <a:ext uri="{FF2B5EF4-FFF2-40B4-BE49-F238E27FC236}">
                <a16:creationId xmlns:a16="http://schemas.microsoft.com/office/drawing/2014/main" id="{CA1523FD-9817-1743-AD42-84DDEB2585DE}"/>
              </a:ext>
            </a:extLst>
          </p:cNvPr>
          <p:cNvSpPr>
            <a:spLocks noChangeArrowheads="1"/>
          </p:cNvSpPr>
          <p:nvPr/>
        </p:nvSpPr>
        <p:spPr bwMode="auto">
          <a:xfrm>
            <a:off x="6513513" y="4567238"/>
            <a:ext cx="80962" cy="6350"/>
          </a:xfrm>
          <a:prstGeom prst="rect">
            <a:avLst/>
          </a:prstGeom>
          <a:solidFill>
            <a:srgbClr val="D1D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7" name="Rectangle 552">
            <a:extLst>
              <a:ext uri="{FF2B5EF4-FFF2-40B4-BE49-F238E27FC236}">
                <a16:creationId xmlns:a16="http://schemas.microsoft.com/office/drawing/2014/main" id="{530D6396-E600-2446-B071-4EC456C11C31}"/>
              </a:ext>
            </a:extLst>
          </p:cNvPr>
          <p:cNvSpPr>
            <a:spLocks noChangeArrowheads="1"/>
          </p:cNvSpPr>
          <p:nvPr/>
        </p:nvSpPr>
        <p:spPr bwMode="auto">
          <a:xfrm>
            <a:off x="6513513" y="4557713"/>
            <a:ext cx="80962" cy="6350"/>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8" name="Rectangle 553">
            <a:extLst>
              <a:ext uri="{FF2B5EF4-FFF2-40B4-BE49-F238E27FC236}">
                <a16:creationId xmlns:a16="http://schemas.microsoft.com/office/drawing/2014/main" id="{3AA992B3-8395-FB4F-935F-3E540D9AEC69}"/>
              </a:ext>
            </a:extLst>
          </p:cNvPr>
          <p:cNvSpPr>
            <a:spLocks noChangeArrowheads="1"/>
          </p:cNvSpPr>
          <p:nvPr/>
        </p:nvSpPr>
        <p:spPr bwMode="auto">
          <a:xfrm>
            <a:off x="6513513" y="4554538"/>
            <a:ext cx="80962" cy="3175"/>
          </a:xfrm>
          <a:prstGeom prst="rect">
            <a:avLst/>
          </a:prstGeom>
          <a:solidFill>
            <a:srgbClr val="D6D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29" name="Rectangle 555">
            <a:extLst>
              <a:ext uri="{FF2B5EF4-FFF2-40B4-BE49-F238E27FC236}">
                <a16:creationId xmlns:a16="http://schemas.microsoft.com/office/drawing/2014/main" id="{3F0F0B9F-6ACF-8541-850E-2D441D18B9FE}"/>
              </a:ext>
            </a:extLst>
          </p:cNvPr>
          <p:cNvSpPr>
            <a:spLocks noChangeArrowheads="1"/>
          </p:cNvSpPr>
          <p:nvPr/>
        </p:nvSpPr>
        <p:spPr bwMode="auto">
          <a:xfrm>
            <a:off x="6513513" y="4543425"/>
            <a:ext cx="80962" cy="4763"/>
          </a:xfrm>
          <a:prstGeom prst="rect">
            <a:avLst/>
          </a:prstGeom>
          <a:solidFill>
            <a:srgbClr val="D9D9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0" name="Rectangle 557">
            <a:extLst>
              <a:ext uri="{FF2B5EF4-FFF2-40B4-BE49-F238E27FC236}">
                <a16:creationId xmlns:a16="http://schemas.microsoft.com/office/drawing/2014/main" id="{C09FDC8F-9F39-6144-AD8C-C855E1212BB7}"/>
              </a:ext>
            </a:extLst>
          </p:cNvPr>
          <p:cNvSpPr>
            <a:spLocks noChangeArrowheads="1"/>
          </p:cNvSpPr>
          <p:nvPr/>
        </p:nvSpPr>
        <p:spPr bwMode="auto">
          <a:xfrm>
            <a:off x="6513513" y="4533900"/>
            <a:ext cx="80962" cy="4763"/>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1" name="Rectangle 558">
            <a:extLst>
              <a:ext uri="{FF2B5EF4-FFF2-40B4-BE49-F238E27FC236}">
                <a16:creationId xmlns:a16="http://schemas.microsoft.com/office/drawing/2014/main" id="{9D6CAC69-01DB-E944-BEA8-5FE6E387A99F}"/>
              </a:ext>
            </a:extLst>
          </p:cNvPr>
          <p:cNvSpPr>
            <a:spLocks noChangeArrowheads="1"/>
          </p:cNvSpPr>
          <p:nvPr/>
        </p:nvSpPr>
        <p:spPr bwMode="auto">
          <a:xfrm>
            <a:off x="6513513" y="4529138"/>
            <a:ext cx="80962" cy="4762"/>
          </a:xfrm>
          <a:prstGeom prst="rect">
            <a:avLst/>
          </a:prstGeom>
          <a:solidFill>
            <a:srgbClr val="DDDD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2" name="Rectangle 560">
            <a:extLst>
              <a:ext uri="{FF2B5EF4-FFF2-40B4-BE49-F238E27FC236}">
                <a16:creationId xmlns:a16="http://schemas.microsoft.com/office/drawing/2014/main" id="{E72D41EB-5981-5F4B-8661-0BCCB55FB7F2}"/>
              </a:ext>
            </a:extLst>
          </p:cNvPr>
          <p:cNvSpPr>
            <a:spLocks noChangeArrowheads="1"/>
          </p:cNvSpPr>
          <p:nvPr/>
        </p:nvSpPr>
        <p:spPr bwMode="auto">
          <a:xfrm>
            <a:off x="6513513" y="4519613"/>
            <a:ext cx="80962" cy="4762"/>
          </a:xfrm>
          <a:prstGeom prst="rect">
            <a:avLst/>
          </a:prstGeom>
          <a:solidFill>
            <a:srgbClr val="E0E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3" name="Rectangle 561">
            <a:extLst>
              <a:ext uri="{FF2B5EF4-FFF2-40B4-BE49-F238E27FC236}">
                <a16:creationId xmlns:a16="http://schemas.microsoft.com/office/drawing/2014/main" id="{82B431DC-F9A2-364D-9125-3ABFF336B578}"/>
              </a:ext>
            </a:extLst>
          </p:cNvPr>
          <p:cNvSpPr>
            <a:spLocks noChangeArrowheads="1"/>
          </p:cNvSpPr>
          <p:nvPr/>
        </p:nvSpPr>
        <p:spPr bwMode="auto">
          <a:xfrm>
            <a:off x="6513513" y="4514850"/>
            <a:ext cx="80962" cy="4763"/>
          </a:xfrm>
          <a:prstGeom prst="rect">
            <a:avLst/>
          </a:prstGeom>
          <a:solidFill>
            <a:srgbClr val="E2E2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4" name="Rectangle 563">
            <a:extLst>
              <a:ext uri="{FF2B5EF4-FFF2-40B4-BE49-F238E27FC236}">
                <a16:creationId xmlns:a16="http://schemas.microsoft.com/office/drawing/2014/main" id="{D28F53B7-7F67-834B-9761-457AE01C11D2}"/>
              </a:ext>
            </a:extLst>
          </p:cNvPr>
          <p:cNvSpPr>
            <a:spLocks noChangeArrowheads="1"/>
          </p:cNvSpPr>
          <p:nvPr/>
        </p:nvSpPr>
        <p:spPr bwMode="auto">
          <a:xfrm>
            <a:off x="6513513" y="4503738"/>
            <a:ext cx="80962" cy="6350"/>
          </a:xfrm>
          <a:prstGeom prst="rect">
            <a:avLst/>
          </a:prstGeom>
          <a:solidFill>
            <a:srgbClr val="E5E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5" name="Rectangle 565">
            <a:extLst>
              <a:ext uri="{FF2B5EF4-FFF2-40B4-BE49-F238E27FC236}">
                <a16:creationId xmlns:a16="http://schemas.microsoft.com/office/drawing/2014/main" id="{A9792AE6-A6B3-AE49-8FE6-3B23F9C03352}"/>
              </a:ext>
            </a:extLst>
          </p:cNvPr>
          <p:cNvSpPr>
            <a:spLocks noChangeArrowheads="1"/>
          </p:cNvSpPr>
          <p:nvPr/>
        </p:nvSpPr>
        <p:spPr bwMode="auto">
          <a:xfrm>
            <a:off x="6513513" y="4495800"/>
            <a:ext cx="80962" cy="4763"/>
          </a:xfrm>
          <a:prstGeom prst="rect">
            <a:avLst/>
          </a:prstGeom>
          <a:solidFill>
            <a:srgbClr val="E8E8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6" name="Rectangle 566">
            <a:extLst>
              <a:ext uri="{FF2B5EF4-FFF2-40B4-BE49-F238E27FC236}">
                <a16:creationId xmlns:a16="http://schemas.microsoft.com/office/drawing/2014/main" id="{27CAFF8C-C6C1-9542-B5C9-74EDA2A02955}"/>
              </a:ext>
            </a:extLst>
          </p:cNvPr>
          <p:cNvSpPr>
            <a:spLocks noChangeArrowheads="1"/>
          </p:cNvSpPr>
          <p:nvPr/>
        </p:nvSpPr>
        <p:spPr bwMode="auto">
          <a:xfrm>
            <a:off x="6513513" y="4491038"/>
            <a:ext cx="80962" cy="4762"/>
          </a:xfrm>
          <a:prstGeom prst="rect">
            <a:avLst/>
          </a:prstGeom>
          <a:solidFill>
            <a:srgbClr val="EAE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7" name="Rectangle 568">
            <a:extLst>
              <a:ext uri="{FF2B5EF4-FFF2-40B4-BE49-F238E27FC236}">
                <a16:creationId xmlns:a16="http://schemas.microsoft.com/office/drawing/2014/main" id="{BC222D84-853E-D04B-98A7-A24333A12F54}"/>
              </a:ext>
            </a:extLst>
          </p:cNvPr>
          <p:cNvSpPr>
            <a:spLocks noChangeArrowheads="1"/>
          </p:cNvSpPr>
          <p:nvPr/>
        </p:nvSpPr>
        <p:spPr bwMode="auto">
          <a:xfrm>
            <a:off x="6513513" y="4479925"/>
            <a:ext cx="80962" cy="6350"/>
          </a:xfrm>
          <a:prstGeom prst="rect">
            <a:avLst/>
          </a:prstGeom>
          <a:solidFill>
            <a:srgbClr val="EDED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8" name="Rectangle 569">
            <a:extLst>
              <a:ext uri="{FF2B5EF4-FFF2-40B4-BE49-F238E27FC236}">
                <a16:creationId xmlns:a16="http://schemas.microsoft.com/office/drawing/2014/main" id="{8AE628CE-0739-2D47-ACAA-E98A43BD11F9}"/>
              </a:ext>
            </a:extLst>
          </p:cNvPr>
          <p:cNvSpPr>
            <a:spLocks noChangeArrowheads="1"/>
          </p:cNvSpPr>
          <p:nvPr/>
        </p:nvSpPr>
        <p:spPr bwMode="auto">
          <a:xfrm>
            <a:off x="6513513" y="4476750"/>
            <a:ext cx="80962" cy="3175"/>
          </a:xfrm>
          <a:prstGeom prst="rect">
            <a:avLst/>
          </a:prstGeom>
          <a:solidFill>
            <a:srgbClr val="EEEE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39" name="Rectangle 571">
            <a:extLst>
              <a:ext uri="{FF2B5EF4-FFF2-40B4-BE49-F238E27FC236}">
                <a16:creationId xmlns:a16="http://schemas.microsoft.com/office/drawing/2014/main" id="{54000B18-82BC-8941-9AD5-33B86D6AE163}"/>
              </a:ext>
            </a:extLst>
          </p:cNvPr>
          <p:cNvSpPr>
            <a:spLocks noChangeArrowheads="1"/>
          </p:cNvSpPr>
          <p:nvPr/>
        </p:nvSpPr>
        <p:spPr bwMode="auto">
          <a:xfrm>
            <a:off x="6513513" y="4467225"/>
            <a:ext cx="80962" cy="3175"/>
          </a:xfrm>
          <a:prstGeom prst="rect">
            <a:avLst/>
          </a:prstGeom>
          <a:solidFill>
            <a:srgbClr val="F1F1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0" name="Rectangle 573">
            <a:extLst>
              <a:ext uri="{FF2B5EF4-FFF2-40B4-BE49-F238E27FC236}">
                <a16:creationId xmlns:a16="http://schemas.microsoft.com/office/drawing/2014/main" id="{B53A8E32-B8E7-2042-906C-6DCFBEC119D7}"/>
              </a:ext>
            </a:extLst>
          </p:cNvPr>
          <p:cNvSpPr>
            <a:spLocks noChangeArrowheads="1"/>
          </p:cNvSpPr>
          <p:nvPr/>
        </p:nvSpPr>
        <p:spPr bwMode="auto">
          <a:xfrm>
            <a:off x="6513513" y="4456113"/>
            <a:ext cx="80962" cy="4762"/>
          </a:xfrm>
          <a:prstGeom prst="rect">
            <a:avLst/>
          </a:prstGeom>
          <a:solidFill>
            <a:srgbClr val="F4F4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1" name="Rectangle 574">
            <a:extLst>
              <a:ext uri="{FF2B5EF4-FFF2-40B4-BE49-F238E27FC236}">
                <a16:creationId xmlns:a16="http://schemas.microsoft.com/office/drawing/2014/main" id="{E20B4A92-59BB-6A48-B086-622167C7FE50}"/>
              </a:ext>
            </a:extLst>
          </p:cNvPr>
          <p:cNvSpPr>
            <a:spLocks noChangeArrowheads="1"/>
          </p:cNvSpPr>
          <p:nvPr/>
        </p:nvSpPr>
        <p:spPr bwMode="auto">
          <a:xfrm>
            <a:off x="6513513" y="4451350"/>
            <a:ext cx="80962" cy="4763"/>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2" name="Rectangle 576">
            <a:extLst>
              <a:ext uri="{FF2B5EF4-FFF2-40B4-BE49-F238E27FC236}">
                <a16:creationId xmlns:a16="http://schemas.microsoft.com/office/drawing/2014/main" id="{BC1783BE-5103-614C-BFE8-153A68D3BA64}"/>
              </a:ext>
            </a:extLst>
          </p:cNvPr>
          <p:cNvSpPr>
            <a:spLocks noChangeArrowheads="1"/>
          </p:cNvSpPr>
          <p:nvPr/>
        </p:nvSpPr>
        <p:spPr bwMode="auto">
          <a:xfrm>
            <a:off x="6513513" y="4441825"/>
            <a:ext cx="80962" cy="4763"/>
          </a:xfrm>
          <a:prstGeom prst="rect">
            <a:avLst/>
          </a:prstGeom>
          <a:solidFill>
            <a:srgbClr val="F9F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3" name="Rectangle 577">
            <a:extLst>
              <a:ext uri="{FF2B5EF4-FFF2-40B4-BE49-F238E27FC236}">
                <a16:creationId xmlns:a16="http://schemas.microsoft.com/office/drawing/2014/main" id="{60F9346B-A4D3-9D47-BA28-B207143651F0}"/>
              </a:ext>
            </a:extLst>
          </p:cNvPr>
          <p:cNvSpPr>
            <a:spLocks noChangeArrowheads="1"/>
          </p:cNvSpPr>
          <p:nvPr/>
        </p:nvSpPr>
        <p:spPr bwMode="auto">
          <a:xfrm>
            <a:off x="6513513" y="4437063"/>
            <a:ext cx="80962" cy="4762"/>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4" name="Rectangle 579">
            <a:extLst>
              <a:ext uri="{FF2B5EF4-FFF2-40B4-BE49-F238E27FC236}">
                <a16:creationId xmlns:a16="http://schemas.microsoft.com/office/drawing/2014/main" id="{072150BC-8CA6-6F4E-9E5F-3FFFFFA029E7}"/>
              </a:ext>
            </a:extLst>
          </p:cNvPr>
          <p:cNvSpPr>
            <a:spLocks noChangeArrowheads="1"/>
          </p:cNvSpPr>
          <p:nvPr/>
        </p:nvSpPr>
        <p:spPr bwMode="auto">
          <a:xfrm>
            <a:off x="6513513" y="4427538"/>
            <a:ext cx="80962" cy="4762"/>
          </a:xfrm>
          <a:prstGeom prst="rect">
            <a:avLst/>
          </a:prstGeom>
          <a:solidFill>
            <a:srgbClr val="FDF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5" name="Rectangle 582">
            <a:extLst>
              <a:ext uri="{FF2B5EF4-FFF2-40B4-BE49-F238E27FC236}">
                <a16:creationId xmlns:a16="http://schemas.microsoft.com/office/drawing/2014/main" id="{3032C312-EA93-9641-81B9-512EC473FE04}"/>
              </a:ext>
            </a:extLst>
          </p:cNvPr>
          <p:cNvSpPr>
            <a:spLocks noChangeArrowheads="1"/>
          </p:cNvSpPr>
          <p:nvPr/>
        </p:nvSpPr>
        <p:spPr bwMode="auto">
          <a:xfrm>
            <a:off x="6513513" y="4670425"/>
            <a:ext cx="80962" cy="4763"/>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6" name="Rectangle 584">
            <a:extLst>
              <a:ext uri="{FF2B5EF4-FFF2-40B4-BE49-F238E27FC236}">
                <a16:creationId xmlns:a16="http://schemas.microsoft.com/office/drawing/2014/main" id="{85AB03E5-F9FA-8942-B35B-A5D2F0B63F30}"/>
              </a:ext>
            </a:extLst>
          </p:cNvPr>
          <p:cNvSpPr>
            <a:spLocks noChangeArrowheads="1"/>
          </p:cNvSpPr>
          <p:nvPr/>
        </p:nvSpPr>
        <p:spPr bwMode="auto">
          <a:xfrm>
            <a:off x="6513513" y="4660900"/>
            <a:ext cx="80962" cy="4763"/>
          </a:xfrm>
          <a:prstGeom prst="rect">
            <a:avLst/>
          </a:prstGeom>
          <a:solidFill>
            <a:srgbClr val="B4B4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7" name="Rectangle 585">
            <a:extLst>
              <a:ext uri="{FF2B5EF4-FFF2-40B4-BE49-F238E27FC236}">
                <a16:creationId xmlns:a16="http://schemas.microsoft.com/office/drawing/2014/main" id="{B2BE50C7-CCB1-974E-B1F4-5EC912D25ADA}"/>
              </a:ext>
            </a:extLst>
          </p:cNvPr>
          <p:cNvSpPr>
            <a:spLocks noChangeArrowheads="1"/>
          </p:cNvSpPr>
          <p:nvPr/>
        </p:nvSpPr>
        <p:spPr bwMode="auto">
          <a:xfrm>
            <a:off x="6513513" y="4656138"/>
            <a:ext cx="80962" cy="4762"/>
          </a:xfrm>
          <a:prstGeom prst="rect">
            <a:avLst/>
          </a:prstGeom>
          <a:solidFill>
            <a:srgbClr val="B6B6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8" name="Rectangle 587">
            <a:extLst>
              <a:ext uri="{FF2B5EF4-FFF2-40B4-BE49-F238E27FC236}">
                <a16:creationId xmlns:a16="http://schemas.microsoft.com/office/drawing/2014/main" id="{74268069-E72C-B245-9F89-1785EAA7F54F}"/>
              </a:ext>
            </a:extLst>
          </p:cNvPr>
          <p:cNvSpPr>
            <a:spLocks noChangeArrowheads="1"/>
          </p:cNvSpPr>
          <p:nvPr/>
        </p:nvSpPr>
        <p:spPr bwMode="auto">
          <a:xfrm>
            <a:off x="6513513" y="4645025"/>
            <a:ext cx="80962" cy="6350"/>
          </a:xfrm>
          <a:prstGeom prst="rect">
            <a:avLst/>
          </a:prstGeom>
          <a:solidFill>
            <a:srgbClr val="B9B9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49" name="Rectangle 589">
            <a:extLst>
              <a:ext uri="{FF2B5EF4-FFF2-40B4-BE49-F238E27FC236}">
                <a16:creationId xmlns:a16="http://schemas.microsoft.com/office/drawing/2014/main" id="{33CA5C5D-30D5-3742-96CB-2429F0D18B7D}"/>
              </a:ext>
            </a:extLst>
          </p:cNvPr>
          <p:cNvSpPr>
            <a:spLocks noChangeArrowheads="1"/>
          </p:cNvSpPr>
          <p:nvPr/>
        </p:nvSpPr>
        <p:spPr bwMode="auto">
          <a:xfrm>
            <a:off x="6513513" y="4635500"/>
            <a:ext cx="80962" cy="6350"/>
          </a:xfrm>
          <a:prstGeom prst="rect">
            <a:avLst/>
          </a:prstGeom>
          <a:solidFill>
            <a:srgbClr val="BCBC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0" name="Rectangle 590">
            <a:extLst>
              <a:ext uri="{FF2B5EF4-FFF2-40B4-BE49-F238E27FC236}">
                <a16:creationId xmlns:a16="http://schemas.microsoft.com/office/drawing/2014/main" id="{794F8A47-6E08-9F45-B339-9718A66035F0}"/>
              </a:ext>
            </a:extLst>
          </p:cNvPr>
          <p:cNvSpPr>
            <a:spLocks noChangeArrowheads="1"/>
          </p:cNvSpPr>
          <p:nvPr/>
        </p:nvSpPr>
        <p:spPr bwMode="auto">
          <a:xfrm>
            <a:off x="6513513" y="4630738"/>
            <a:ext cx="80962" cy="4762"/>
          </a:xfrm>
          <a:prstGeom prst="rect">
            <a:avLst/>
          </a:prstGeom>
          <a:solidFill>
            <a:srgbClr val="BDBD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1" name="Rectangle 592">
            <a:extLst>
              <a:ext uri="{FF2B5EF4-FFF2-40B4-BE49-F238E27FC236}">
                <a16:creationId xmlns:a16="http://schemas.microsoft.com/office/drawing/2014/main" id="{6CE1A220-6A09-6847-873F-1977FA9617D3}"/>
              </a:ext>
            </a:extLst>
          </p:cNvPr>
          <p:cNvSpPr>
            <a:spLocks noChangeArrowheads="1"/>
          </p:cNvSpPr>
          <p:nvPr/>
        </p:nvSpPr>
        <p:spPr bwMode="auto">
          <a:xfrm>
            <a:off x="6513513" y="4621213"/>
            <a:ext cx="80962" cy="4762"/>
          </a:xfrm>
          <a:prstGeom prst="rect">
            <a:avLst/>
          </a:prstGeom>
          <a:solidFill>
            <a:srgbClr val="C0C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2" name="Rectangle 594">
            <a:extLst>
              <a:ext uri="{FF2B5EF4-FFF2-40B4-BE49-F238E27FC236}">
                <a16:creationId xmlns:a16="http://schemas.microsoft.com/office/drawing/2014/main" id="{8479975F-0FD1-0841-AD43-B556C7DFF828}"/>
              </a:ext>
            </a:extLst>
          </p:cNvPr>
          <p:cNvSpPr>
            <a:spLocks noChangeArrowheads="1"/>
          </p:cNvSpPr>
          <p:nvPr/>
        </p:nvSpPr>
        <p:spPr bwMode="auto">
          <a:xfrm>
            <a:off x="6513513" y="4611688"/>
            <a:ext cx="80962" cy="4762"/>
          </a:xfrm>
          <a:prstGeom prst="rect">
            <a:avLst/>
          </a:prstGeom>
          <a:solidFill>
            <a:srgbClr val="C3C3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3" name="Rectangle 595">
            <a:extLst>
              <a:ext uri="{FF2B5EF4-FFF2-40B4-BE49-F238E27FC236}">
                <a16:creationId xmlns:a16="http://schemas.microsoft.com/office/drawing/2014/main" id="{516FD7BC-EFB8-6D42-96B3-B6490405013C}"/>
              </a:ext>
            </a:extLst>
          </p:cNvPr>
          <p:cNvSpPr>
            <a:spLocks noChangeArrowheads="1"/>
          </p:cNvSpPr>
          <p:nvPr/>
        </p:nvSpPr>
        <p:spPr bwMode="auto">
          <a:xfrm>
            <a:off x="6513513" y="4606925"/>
            <a:ext cx="80962" cy="4763"/>
          </a:xfrm>
          <a:prstGeom prst="rect">
            <a:avLst/>
          </a:prstGeom>
          <a:solidFill>
            <a:srgbClr val="C5C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4" name="Rectangle 597">
            <a:extLst>
              <a:ext uri="{FF2B5EF4-FFF2-40B4-BE49-F238E27FC236}">
                <a16:creationId xmlns:a16="http://schemas.microsoft.com/office/drawing/2014/main" id="{6B54BEE6-9D8F-2146-802B-0431B543E265}"/>
              </a:ext>
            </a:extLst>
          </p:cNvPr>
          <p:cNvSpPr>
            <a:spLocks noChangeArrowheads="1"/>
          </p:cNvSpPr>
          <p:nvPr/>
        </p:nvSpPr>
        <p:spPr bwMode="auto">
          <a:xfrm>
            <a:off x="6513513" y="4597400"/>
            <a:ext cx="80962" cy="4763"/>
          </a:xfrm>
          <a:prstGeom prst="rect">
            <a:avLst/>
          </a:prstGeom>
          <a:solidFill>
            <a:srgbClr val="C8C8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5" name="Rectangle 598">
            <a:extLst>
              <a:ext uri="{FF2B5EF4-FFF2-40B4-BE49-F238E27FC236}">
                <a16:creationId xmlns:a16="http://schemas.microsoft.com/office/drawing/2014/main" id="{96B85D0F-B346-3D46-9C6B-6EABA7C2D75F}"/>
              </a:ext>
            </a:extLst>
          </p:cNvPr>
          <p:cNvSpPr>
            <a:spLocks noChangeArrowheads="1"/>
          </p:cNvSpPr>
          <p:nvPr/>
        </p:nvSpPr>
        <p:spPr bwMode="auto">
          <a:xfrm>
            <a:off x="6513513" y="4592638"/>
            <a:ext cx="80962" cy="4762"/>
          </a:xfrm>
          <a:prstGeom prst="rect">
            <a:avLst/>
          </a:prstGeom>
          <a:solidFill>
            <a:srgbClr val="C9C9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6" name="Rectangle 600">
            <a:extLst>
              <a:ext uri="{FF2B5EF4-FFF2-40B4-BE49-F238E27FC236}">
                <a16:creationId xmlns:a16="http://schemas.microsoft.com/office/drawing/2014/main" id="{1FEBDD52-A75F-6A49-BB72-6718D45E58A4}"/>
              </a:ext>
            </a:extLst>
          </p:cNvPr>
          <p:cNvSpPr>
            <a:spLocks noChangeArrowheads="1"/>
          </p:cNvSpPr>
          <p:nvPr/>
        </p:nvSpPr>
        <p:spPr bwMode="auto">
          <a:xfrm>
            <a:off x="6513513" y="4583113"/>
            <a:ext cx="80962" cy="4762"/>
          </a:xfrm>
          <a:prstGeom prst="rect">
            <a:avLst/>
          </a:prstGeom>
          <a:solidFill>
            <a:srgbClr val="CDCD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7" name="Rectangle 602">
            <a:extLst>
              <a:ext uri="{FF2B5EF4-FFF2-40B4-BE49-F238E27FC236}">
                <a16:creationId xmlns:a16="http://schemas.microsoft.com/office/drawing/2014/main" id="{286C0B14-C067-8F42-8AE7-EB242C652E69}"/>
              </a:ext>
            </a:extLst>
          </p:cNvPr>
          <p:cNvSpPr>
            <a:spLocks noChangeArrowheads="1"/>
          </p:cNvSpPr>
          <p:nvPr/>
        </p:nvSpPr>
        <p:spPr bwMode="auto">
          <a:xfrm>
            <a:off x="6513513" y="4573588"/>
            <a:ext cx="80962" cy="4762"/>
          </a:xfrm>
          <a:prstGeom prst="rect">
            <a:avLst/>
          </a:prstGeom>
          <a:solidFill>
            <a:srgbClr val="D0D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8" name="Rectangle 603">
            <a:extLst>
              <a:ext uri="{FF2B5EF4-FFF2-40B4-BE49-F238E27FC236}">
                <a16:creationId xmlns:a16="http://schemas.microsoft.com/office/drawing/2014/main" id="{EDAD4696-32CB-7041-A45C-57D465AEEC02}"/>
              </a:ext>
            </a:extLst>
          </p:cNvPr>
          <p:cNvSpPr>
            <a:spLocks noChangeArrowheads="1"/>
          </p:cNvSpPr>
          <p:nvPr/>
        </p:nvSpPr>
        <p:spPr bwMode="auto">
          <a:xfrm>
            <a:off x="6513513" y="4567238"/>
            <a:ext cx="80962" cy="6350"/>
          </a:xfrm>
          <a:prstGeom prst="rect">
            <a:avLst/>
          </a:prstGeom>
          <a:solidFill>
            <a:srgbClr val="D1D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59" name="Rectangle 605">
            <a:extLst>
              <a:ext uri="{FF2B5EF4-FFF2-40B4-BE49-F238E27FC236}">
                <a16:creationId xmlns:a16="http://schemas.microsoft.com/office/drawing/2014/main" id="{B4CD18D4-FD0F-8F40-9B6F-FD64AE6128E7}"/>
              </a:ext>
            </a:extLst>
          </p:cNvPr>
          <p:cNvSpPr>
            <a:spLocks noChangeArrowheads="1"/>
          </p:cNvSpPr>
          <p:nvPr/>
        </p:nvSpPr>
        <p:spPr bwMode="auto">
          <a:xfrm>
            <a:off x="6513513" y="4557713"/>
            <a:ext cx="80962" cy="6350"/>
          </a:xfrm>
          <a:prstGeom prst="rect">
            <a:avLst/>
          </a:prstGeom>
          <a:solidFill>
            <a:srgbClr val="D4D4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0" name="Rectangle 606">
            <a:extLst>
              <a:ext uri="{FF2B5EF4-FFF2-40B4-BE49-F238E27FC236}">
                <a16:creationId xmlns:a16="http://schemas.microsoft.com/office/drawing/2014/main" id="{B2A5B543-AFCC-554F-A548-472659265522}"/>
              </a:ext>
            </a:extLst>
          </p:cNvPr>
          <p:cNvSpPr>
            <a:spLocks noChangeArrowheads="1"/>
          </p:cNvSpPr>
          <p:nvPr/>
        </p:nvSpPr>
        <p:spPr bwMode="auto">
          <a:xfrm>
            <a:off x="6513513" y="4554538"/>
            <a:ext cx="80962" cy="3175"/>
          </a:xfrm>
          <a:prstGeom prst="rect">
            <a:avLst/>
          </a:prstGeom>
          <a:solidFill>
            <a:srgbClr val="D6D6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1" name="Rectangle 608">
            <a:extLst>
              <a:ext uri="{FF2B5EF4-FFF2-40B4-BE49-F238E27FC236}">
                <a16:creationId xmlns:a16="http://schemas.microsoft.com/office/drawing/2014/main" id="{75473184-BEFF-0A4E-9121-E3746609EBCB}"/>
              </a:ext>
            </a:extLst>
          </p:cNvPr>
          <p:cNvSpPr>
            <a:spLocks noChangeArrowheads="1"/>
          </p:cNvSpPr>
          <p:nvPr/>
        </p:nvSpPr>
        <p:spPr bwMode="auto">
          <a:xfrm>
            <a:off x="6513513" y="4543425"/>
            <a:ext cx="80962" cy="4763"/>
          </a:xfrm>
          <a:prstGeom prst="rect">
            <a:avLst/>
          </a:prstGeom>
          <a:solidFill>
            <a:srgbClr val="D9D9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2" name="Rectangle 610">
            <a:extLst>
              <a:ext uri="{FF2B5EF4-FFF2-40B4-BE49-F238E27FC236}">
                <a16:creationId xmlns:a16="http://schemas.microsoft.com/office/drawing/2014/main" id="{CD0FB28D-A707-0F4F-A59D-2CD4B182A653}"/>
              </a:ext>
            </a:extLst>
          </p:cNvPr>
          <p:cNvSpPr>
            <a:spLocks noChangeArrowheads="1"/>
          </p:cNvSpPr>
          <p:nvPr/>
        </p:nvSpPr>
        <p:spPr bwMode="auto">
          <a:xfrm>
            <a:off x="6513513" y="4533900"/>
            <a:ext cx="80962" cy="4763"/>
          </a:xfrm>
          <a:prstGeom prst="rect">
            <a:avLst/>
          </a:prstGeom>
          <a:solidFill>
            <a:srgbClr val="DCDC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3" name="Rectangle 611">
            <a:extLst>
              <a:ext uri="{FF2B5EF4-FFF2-40B4-BE49-F238E27FC236}">
                <a16:creationId xmlns:a16="http://schemas.microsoft.com/office/drawing/2014/main" id="{249821B9-5702-2046-97B6-FDC20857664B}"/>
              </a:ext>
            </a:extLst>
          </p:cNvPr>
          <p:cNvSpPr>
            <a:spLocks noChangeArrowheads="1"/>
          </p:cNvSpPr>
          <p:nvPr/>
        </p:nvSpPr>
        <p:spPr bwMode="auto">
          <a:xfrm>
            <a:off x="6513513" y="4529138"/>
            <a:ext cx="80962" cy="4762"/>
          </a:xfrm>
          <a:prstGeom prst="rect">
            <a:avLst/>
          </a:prstGeom>
          <a:solidFill>
            <a:srgbClr val="DDDD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4" name="Rectangle 613">
            <a:extLst>
              <a:ext uri="{FF2B5EF4-FFF2-40B4-BE49-F238E27FC236}">
                <a16:creationId xmlns:a16="http://schemas.microsoft.com/office/drawing/2014/main" id="{0B2DA6B2-6A90-0B44-99D0-29C5FC7CA868}"/>
              </a:ext>
            </a:extLst>
          </p:cNvPr>
          <p:cNvSpPr>
            <a:spLocks noChangeArrowheads="1"/>
          </p:cNvSpPr>
          <p:nvPr/>
        </p:nvSpPr>
        <p:spPr bwMode="auto">
          <a:xfrm>
            <a:off x="6513513" y="4519613"/>
            <a:ext cx="80962" cy="4762"/>
          </a:xfrm>
          <a:prstGeom prst="rect">
            <a:avLst/>
          </a:prstGeom>
          <a:solidFill>
            <a:srgbClr val="E0E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5" name="Rectangle 614">
            <a:extLst>
              <a:ext uri="{FF2B5EF4-FFF2-40B4-BE49-F238E27FC236}">
                <a16:creationId xmlns:a16="http://schemas.microsoft.com/office/drawing/2014/main" id="{B008387F-A53E-6541-BA96-699FDFE692E9}"/>
              </a:ext>
            </a:extLst>
          </p:cNvPr>
          <p:cNvSpPr>
            <a:spLocks noChangeArrowheads="1"/>
          </p:cNvSpPr>
          <p:nvPr/>
        </p:nvSpPr>
        <p:spPr bwMode="auto">
          <a:xfrm>
            <a:off x="6513513" y="4514850"/>
            <a:ext cx="80962" cy="4763"/>
          </a:xfrm>
          <a:prstGeom prst="rect">
            <a:avLst/>
          </a:prstGeom>
          <a:solidFill>
            <a:srgbClr val="E2E2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6" name="Rectangle 616">
            <a:extLst>
              <a:ext uri="{FF2B5EF4-FFF2-40B4-BE49-F238E27FC236}">
                <a16:creationId xmlns:a16="http://schemas.microsoft.com/office/drawing/2014/main" id="{0C0AB2A4-D260-1F4A-B3EA-9BAE2275F95C}"/>
              </a:ext>
            </a:extLst>
          </p:cNvPr>
          <p:cNvSpPr>
            <a:spLocks noChangeArrowheads="1"/>
          </p:cNvSpPr>
          <p:nvPr/>
        </p:nvSpPr>
        <p:spPr bwMode="auto">
          <a:xfrm>
            <a:off x="6513513" y="4503738"/>
            <a:ext cx="80962" cy="6350"/>
          </a:xfrm>
          <a:prstGeom prst="rect">
            <a:avLst/>
          </a:prstGeom>
          <a:solidFill>
            <a:srgbClr val="E5E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7" name="Rectangle 618">
            <a:extLst>
              <a:ext uri="{FF2B5EF4-FFF2-40B4-BE49-F238E27FC236}">
                <a16:creationId xmlns:a16="http://schemas.microsoft.com/office/drawing/2014/main" id="{540F56B8-A94E-0940-9F4D-D257FED6A2FC}"/>
              </a:ext>
            </a:extLst>
          </p:cNvPr>
          <p:cNvSpPr>
            <a:spLocks noChangeArrowheads="1"/>
          </p:cNvSpPr>
          <p:nvPr/>
        </p:nvSpPr>
        <p:spPr bwMode="auto">
          <a:xfrm>
            <a:off x="6513513" y="4495800"/>
            <a:ext cx="80962" cy="4763"/>
          </a:xfrm>
          <a:prstGeom prst="rect">
            <a:avLst/>
          </a:prstGeom>
          <a:solidFill>
            <a:srgbClr val="E8E8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8" name="Rectangle 619">
            <a:extLst>
              <a:ext uri="{FF2B5EF4-FFF2-40B4-BE49-F238E27FC236}">
                <a16:creationId xmlns:a16="http://schemas.microsoft.com/office/drawing/2014/main" id="{5B612DDC-412D-E44D-95BA-DE37F31BF702}"/>
              </a:ext>
            </a:extLst>
          </p:cNvPr>
          <p:cNvSpPr>
            <a:spLocks noChangeArrowheads="1"/>
          </p:cNvSpPr>
          <p:nvPr/>
        </p:nvSpPr>
        <p:spPr bwMode="auto">
          <a:xfrm>
            <a:off x="6513513" y="4491038"/>
            <a:ext cx="80962" cy="4762"/>
          </a:xfrm>
          <a:prstGeom prst="rect">
            <a:avLst/>
          </a:prstGeom>
          <a:solidFill>
            <a:srgbClr val="EAEA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69" name="Rectangle 621">
            <a:extLst>
              <a:ext uri="{FF2B5EF4-FFF2-40B4-BE49-F238E27FC236}">
                <a16:creationId xmlns:a16="http://schemas.microsoft.com/office/drawing/2014/main" id="{101CE436-6301-544E-A0DD-9250688E444B}"/>
              </a:ext>
            </a:extLst>
          </p:cNvPr>
          <p:cNvSpPr>
            <a:spLocks noChangeArrowheads="1"/>
          </p:cNvSpPr>
          <p:nvPr/>
        </p:nvSpPr>
        <p:spPr bwMode="auto">
          <a:xfrm>
            <a:off x="6513513" y="4479925"/>
            <a:ext cx="80962" cy="6350"/>
          </a:xfrm>
          <a:prstGeom prst="rect">
            <a:avLst/>
          </a:prstGeom>
          <a:solidFill>
            <a:srgbClr val="EDED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0" name="Rectangle 622">
            <a:extLst>
              <a:ext uri="{FF2B5EF4-FFF2-40B4-BE49-F238E27FC236}">
                <a16:creationId xmlns:a16="http://schemas.microsoft.com/office/drawing/2014/main" id="{35F3F790-A106-CD43-8A72-0A971587614D}"/>
              </a:ext>
            </a:extLst>
          </p:cNvPr>
          <p:cNvSpPr>
            <a:spLocks noChangeArrowheads="1"/>
          </p:cNvSpPr>
          <p:nvPr/>
        </p:nvSpPr>
        <p:spPr bwMode="auto">
          <a:xfrm>
            <a:off x="6513513" y="4476750"/>
            <a:ext cx="80962" cy="3175"/>
          </a:xfrm>
          <a:prstGeom prst="rect">
            <a:avLst/>
          </a:prstGeom>
          <a:solidFill>
            <a:srgbClr val="EEEE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1" name="Rectangle 624">
            <a:extLst>
              <a:ext uri="{FF2B5EF4-FFF2-40B4-BE49-F238E27FC236}">
                <a16:creationId xmlns:a16="http://schemas.microsoft.com/office/drawing/2014/main" id="{576E2C44-F6FB-614B-882A-CC7BF6F18AF5}"/>
              </a:ext>
            </a:extLst>
          </p:cNvPr>
          <p:cNvSpPr>
            <a:spLocks noChangeArrowheads="1"/>
          </p:cNvSpPr>
          <p:nvPr/>
        </p:nvSpPr>
        <p:spPr bwMode="auto">
          <a:xfrm>
            <a:off x="6513513" y="4467225"/>
            <a:ext cx="80962" cy="3175"/>
          </a:xfrm>
          <a:prstGeom prst="rect">
            <a:avLst/>
          </a:prstGeom>
          <a:solidFill>
            <a:srgbClr val="F1F1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2" name="Rectangle 626">
            <a:extLst>
              <a:ext uri="{FF2B5EF4-FFF2-40B4-BE49-F238E27FC236}">
                <a16:creationId xmlns:a16="http://schemas.microsoft.com/office/drawing/2014/main" id="{1B6FAFA7-4F02-C942-A53D-71FA14006591}"/>
              </a:ext>
            </a:extLst>
          </p:cNvPr>
          <p:cNvSpPr>
            <a:spLocks noChangeArrowheads="1"/>
          </p:cNvSpPr>
          <p:nvPr/>
        </p:nvSpPr>
        <p:spPr bwMode="auto">
          <a:xfrm>
            <a:off x="6513513" y="4456113"/>
            <a:ext cx="80962" cy="4762"/>
          </a:xfrm>
          <a:prstGeom prst="rect">
            <a:avLst/>
          </a:prstGeom>
          <a:solidFill>
            <a:srgbClr val="F4F4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3" name="Rectangle 627">
            <a:extLst>
              <a:ext uri="{FF2B5EF4-FFF2-40B4-BE49-F238E27FC236}">
                <a16:creationId xmlns:a16="http://schemas.microsoft.com/office/drawing/2014/main" id="{F0CA559A-FA29-DC45-AE52-AC0A4059D24F}"/>
              </a:ext>
            </a:extLst>
          </p:cNvPr>
          <p:cNvSpPr>
            <a:spLocks noChangeArrowheads="1"/>
          </p:cNvSpPr>
          <p:nvPr/>
        </p:nvSpPr>
        <p:spPr bwMode="auto">
          <a:xfrm>
            <a:off x="6513513" y="4451350"/>
            <a:ext cx="80962" cy="4763"/>
          </a:xfrm>
          <a:prstGeom prst="rect">
            <a:avLst/>
          </a:prstGeom>
          <a:solidFill>
            <a:srgbClr val="F6F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4" name="Rectangle 629">
            <a:extLst>
              <a:ext uri="{FF2B5EF4-FFF2-40B4-BE49-F238E27FC236}">
                <a16:creationId xmlns:a16="http://schemas.microsoft.com/office/drawing/2014/main" id="{CAADA643-AE2F-854F-9835-22EF9F73E0F9}"/>
              </a:ext>
            </a:extLst>
          </p:cNvPr>
          <p:cNvSpPr>
            <a:spLocks noChangeArrowheads="1"/>
          </p:cNvSpPr>
          <p:nvPr/>
        </p:nvSpPr>
        <p:spPr bwMode="auto">
          <a:xfrm>
            <a:off x="6513513" y="4441825"/>
            <a:ext cx="80962" cy="4763"/>
          </a:xfrm>
          <a:prstGeom prst="rect">
            <a:avLst/>
          </a:prstGeom>
          <a:solidFill>
            <a:srgbClr val="F9F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5" name="Rectangle 630">
            <a:extLst>
              <a:ext uri="{FF2B5EF4-FFF2-40B4-BE49-F238E27FC236}">
                <a16:creationId xmlns:a16="http://schemas.microsoft.com/office/drawing/2014/main" id="{D8861D3E-4316-F248-99F6-F45B8710EDC7}"/>
              </a:ext>
            </a:extLst>
          </p:cNvPr>
          <p:cNvSpPr>
            <a:spLocks noChangeArrowheads="1"/>
          </p:cNvSpPr>
          <p:nvPr/>
        </p:nvSpPr>
        <p:spPr bwMode="auto">
          <a:xfrm>
            <a:off x="6513513" y="4437063"/>
            <a:ext cx="80962" cy="4762"/>
          </a:xfrm>
          <a:prstGeom prst="rect">
            <a:avLst/>
          </a:prstGeom>
          <a:solidFill>
            <a:srgbClr val="FAF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76" name="Rectangle 632">
            <a:extLst>
              <a:ext uri="{FF2B5EF4-FFF2-40B4-BE49-F238E27FC236}">
                <a16:creationId xmlns:a16="http://schemas.microsoft.com/office/drawing/2014/main" id="{99E246D0-733A-634B-A20B-3ECAD4F5FAC4}"/>
              </a:ext>
            </a:extLst>
          </p:cNvPr>
          <p:cNvSpPr>
            <a:spLocks noChangeArrowheads="1"/>
          </p:cNvSpPr>
          <p:nvPr/>
        </p:nvSpPr>
        <p:spPr bwMode="auto">
          <a:xfrm>
            <a:off x="6513513" y="4427538"/>
            <a:ext cx="80962" cy="4762"/>
          </a:xfrm>
          <a:prstGeom prst="rect">
            <a:avLst/>
          </a:prstGeom>
          <a:solidFill>
            <a:srgbClr val="FDF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grpSp>
        <p:nvGrpSpPr>
          <p:cNvPr id="16477" name="Group 649">
            <a:extLst>
              <a:ext uri="{FF2B5EF4-FFF2-40B4-BE49-F238E27FC236}">
                <a16:creationId xmlns:a16="http://schemas.microsoft.com/office/drawing/2014/main" id="{1E778840-A752-8149-BF08-65D2758AECFE}"/>
              </a:ext>
            </a:extLst>
          </p:cNvPr>
          <p:cNvGrpSpPr>
            <a:grpSpLocks/>
          </p:cNvGrpSpPr>
          <p:nvPr/>
        </p:nvGrpSpPr>
        <p:grpSpPr bwMode="auto">
          <a:xfrm>
            <a:off x="533400" y="2133600"/>
            <a:ext cx="7437438" cy="4027488"/>
            <a:chOff x="627" y="1344"/>
            <a:chExt cx="4685" cy="2537"/>
          </a:xfrm>
        </p:grpSpPr>
        <p:grpSp>
          <p:nvGrpSpPr>
            <p:cNvPr id="16479" name="Group 644">
              <a:extLst>
                <a:ext uri="{FF2B5EF4-FFF2-40B4-BE49-F238E27FC236}">
                  <a16:creationId xmlns:a16="http://schemas.microsoft.com/office/drawing/2014/main" id="{96388757-E621-0B42-AD74-252E66F6E7A2}"/>
                </a:ext>
              </a:extLst>
            </p:cNvPr>
            <p:cNvGrpSpPr>
              <a:grpSpLocks/>
            </p:cNvGrpSpPr>
            <p:nvPr/>
          </p:nvGrpSpPr>
          <p:grpSpPr bwMode="auto">
            <a:xfrm>
              <a:off x="3132" y="1344"/>
              <a:ext cx="429" cy="369"/>
              <a:chOff x="3132" y="1344"/>
              <a:chExt cx="429" cy="369"/>
            </a:xfrm>
          </p:grpSpPr>
          <p:sp>
            <p:nvSpPr>
              <p:cNvPr id="16720" name="Freeform 323">
                <a:extLst>
                  <a:ext uri="{FF2B5EF4-FFF2-40B4-BE49-F238E27FC236}">
                    <a16:creationId xmlns:a16="http://schemas.microsoft.com/office/drawing/2014/main" id="{1B6EB66B-2538-4248-80B9-F64577C1673C}"/>
                  </a:ext>
                </a:extLst>
              </p:cNvPr>
              <p:cNvSpPr>
                <a:spLocks/>
              </p:cNvSpPr>
              <p:nvPr/>
            </p:nvSpPr>
            <p:spPr bwMode="auto">
              <a:xfrm>
                <a:off x="3132" y="1363"/>
                <a:ext cx="115" cy="244"/>
              </a:xfrm>
              <a:custGeom>
                <a:avLst/>
                <a:gdLst>
                  <a:gd name="T0" fmla="*/ 0 w 231"/>
                  <a:gd name="T1" fmla="*/ 0 h 489"/>
                  <a:gd name="T2" fmla="*/ 0 w 231"/>
                  <a:gd name="T3" fmla="*/ 0 h 489"/>
                  <a:gd name="T4" fmla="*/ 0 w 231"/>
                  <a:gd name="T5" fmla="*/ 0 h 489"/>
                  <a:gd name="T6" fmla="*/ 0 w 231"/>
                  <a:gd name="T7" fmla="*/ 0 h 489"/>
                  <a:gd name="T8" fmla="*/ 0 w 231"/>
                  <a:gd name="T9" fmla="*/ 0 h 489"/>
                  <a:gd name="T10" fmla="*/ 0 w 231"/>
                  <a:gd name="T11" fmla="*/ 0 h 489"/>
                  <a:gd name="T12" fmla="*/ 0 w 231"/>
                  <a:gd name="T13" fmla="*/ 0 h 489"/>
                  <a:gd name="T14" fmla="*/ 0 w 231"/>
                  <a:gd name="T15" fmla="*/ 0 h 489"/>
                  <a:gd name="T16" fmla="*/ 0 w 231"/>
                  <a:gd name="T17" fmla="*/ 0 h 489"/>
                  <a:gd name="T18" fmla="*/ 0 w 231"/>
                  <a:gd name="T19" fmla="*/ 0 h 489"/>
                  <a:gd name="T20" fmla="*/ 0 w 231"/>
                  <a:gd name="T21" fmla="*/ 0 h 489"/>
                  <a:gd name="T22" fmla="*/ 0 w 231"/>
                  <a:gd name="T23" fmla="*/ 0 h 489"/>
                  <a:gd name="T24" fmla="*/ 0 w 231"/>
                  <a:gd name="T25" fmla="*/ 0 h 489"/>
                  <a:gd name="T26" fmla="*/ 0 w 231"/>
                  <a:gd name="T27" fmla="*/ 0 h 489"/>
                  <a:gd name="T28" fmla="*/ 0 w 231"/>
                  <a:gd name="T29" fmla="*/ 0 h 489"/>
                  <a:gd name="T30" fmla="*/ 0 w 231"/>
                  <a:gd name="T31" fmla="*/ 0 h 489"/>
                  <a:gd name="T32" fmla="*/ 0 w 231"/>
                  <a:gd name="T33" fmla="*/ 0 h 489"/>
                  <a:gd name="T34" fmla="*/ 0 w 231"/>
                  <a:gd name="T35" fmla="*/ 0 h 489"/>
                  <a:gd name="T36" fmla="*/ 0 w 231"/>
                  <a:gd name="T37" fmla="*/ 0 h 489"/>
                  <a:gd name="T38" fmla="*/ 0 w 231"/>
                  <a:gd name="T39" fmla="*/ 0 h 489"/>
                  <a:gd name="T40" fmla="*/ 0 w 231"/>
                  <a:gd name="T41" fmla="*/ 0 h 489"/>
                  <a:gd name="T42" fmla="*/ 0 w 231"/>
                  <a:gd name="T43" fmla="*/ 0 h 489"/>
                  <a:gd name="T44" fmla="*/ 0 w 231"/>
                  <a:gd name="T45" fmla="*/ 0 h 489"/>
                  <a:gd name="T46" fmla="*/ 0 w 231"/>
                  <a:gd name="T47" fmla="*/ 0 h 489"/>
                  <a:gd name="T48" fmla="*/ 0 w 231"/>
                  <a:gd name="T49" fmla="*/ 0 h 489"/>
                  <a:gd name="T50" fmla="*/ 0 w 231"/>
                  <a:gd name="T51" fmla="*/ 0 h 489"/>
                  <a:gd name="T52" fmla="*/ 0 w 231"/>
                  <a:gd name="T53" fmla="*/ 0 h 489"/>
                  <a:gd name="T54" fmla="*/ 0 w 231"/>
                  <a:gd name="T55" fmla="*/ 0 h 489"/>
                  <a:gd name="T56" fmla="*/ 0 w 231"/>
                  <a:gd name="T57" fmla="*/ 0 h 489"/>
                  <a:gd name="T58" fmla="*/ 0 w 231"/>
                  <a:gd name="T59" fmla="*/ 0 h 489"/>
                  <a:gd name="T60" fmla="*/ 0 w 231"/>
                  <a:gd name="T61" fmla="*/ 0 h 489"/>
                  <a:gd name="T62" fmla="*/ 0 w 231"/>
                  <a:gd name="T63" fmla="*/ 0 h 489"/>
                  <a:gd name="T64" fmla="*/ 0 w 231"/>
                  <a:gd name="T65" fmla="*/ 0 h 489"/>
                  <a:gd name="T66" fmla="*/ 0 w 231"/>
                  <a:gd name="T67" fmla="*/ 0 h 489"/>
                  <a:gd name="T68" fmla="*/ 0 w 231"/>
                  <a:gd name="T69" fmla="*/ 0 h 489"/>
                  <a:gd name="T70" fmla="*/ 0 w 231"/>
                  <a:gd name="T71" fmla="*/ 0 h 489"/>
                  <a:gd name="T72" fmla="*/ 0 w 231"/>
                  <a:gd name="T73" fmla="*/ 0 h 489"/>
                  <a:gd name="T74" fmla="*/ 0 w 231"/>
                  <a:gd name="T75" fmla="*/ 0 h 489"/>
                  <a:gd name="T76" fmla="*/ 0 w 231"/>
                  <a:gd name="T77" fmla="*/ 0 h 4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489"/>
                  <a:gd name="T119" fmla="*/ 231 w 231"/>
                  <a:gd name="T120" fmla="*/ 489 h 4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489">
                    <a:moveTo>
                      <a:pt x="0" y="489"/>
                    </a:moveTo>
                    <a:lnTo>
                      <a:pt x="7" y="304"/>
                    </a:lnTo>
                    <a:lnTo>
                      <a:pt x="15" y="250"/>
                    </a:lnTo>
                    <a:lnTo>
                      <a:pt x="31" y="226"/>
                    </a:lnTo>
                    <a:lnTo>
                      <a:pt x="54" y="219"/>
                    </a:lnTo>
                    <a:lnTo>
                      <a:pt x="74" y="213"/>
                    </a:lnTo>
                    <a:lnTo>
                      <a:pt x="82" y="194"/>
                    </a:lnTo>
                    <a:lnTo>
                      <a:pt x="85" y="169"/>
                    </a:lnTo>
                    <a:lnTo>
                      <a:pt x="74" y="154"/>
                    </a:lnTo>
                    <a:lnTo>
                      <a:pt x="74" y="142"/>
                    </a:lnTo>
                    <a:lnTo>
                      <a:pt x="69" y="132"/>
                    </a:lnTo>
                    <a:lnTo>
                      <a:pt x="64" y="109"/>
                    </a:lnTo>
                    <a:lnTo>
                      <a:pt x="64" y="107"/>
                    </a:lnTo>
                    <a:lnTo>
                      <a:pt x="61" y="89"/>
                    </a:lnTo>
                    <a:lnTo>
                      <a:pt x="64" y="54"/>
                    </a:lnTo>
                    <a:lnTo>
                      <a:pt x="77" y="36"/>
                    </a:lnTo>
                    <a:lnTo>
                      <a:pt x="89" y="12"/>
                    </a:lnTo>
                    <a:lnTo>
                      <a:pt x="121" y="0"/>
                    </a:lnTo>
                    <a:lnTo>
                      <a:pt x="142" y="19"/>
                    </a:lnTo>
                    <a:lnTo>
                      <a:pt x="151" y="35"/>
                    </a:lnTo>
                    <a:lnTo>
                      <a:pt x="165" y="40"/>
                    </a:lnTo>
                    <a:lnTo>
                      <a:pt x="165" y="60"/>
                    </a:lnTo>
                    <a:lnTo>
                      <a:pt x="166" y="64"/>
                    </a:lnTo>
                    <a:lnTo>
                      <a:pt x="175" y="85"/>
                    </a:lnTo>
                    <a:lnTo>
                      <a:pt x="167" y="109"/>
                    </a:lnTo>
                    <a:lnTo>
                      <a:pt x="167" y="126"/>
                    </a:lnTo>
                    <a:lnTo>
                      <a:pt x="165" y="142"/>
                    </a:lnTo>
                    <a:lnTo>
                      <a:pt x="154" y="150"/>
                    </a:lnTo>
                    <a:lnTo>
                      <a:pt x="154" y="157"/>
                    </a:lnTo>
                    <a:lnTo>
                      <a:pt x="150" y="178"/>
                    </a:lnTo>
                    <a:lnTo>
                      <a:pt x="143" y="194"/>
                    </a:lnTo>
                    <a:lnTo>
                      <a:pt x="158" y="213"/>
                    </a:lnTo>
                    <a:lnTo>
                      <a:pt x="183" y="229"/>
                    </a:lnTo>
                    <a:lnTo>
                      <a:pt x="208" y="247"/>
                    </a:lnTo>
                    <a:lnTo>
                      <a:pt x="222" y="268"/>
                    </a:lnTo>
                    <a:lnTo>
                      <a:pt x="224" y="296"/>
                    </a:lnTo>
                    <a:lnTo>
                      <a:pt x="229" y="343"/>
                    </a:lnTo>
                    <a:lnTo>
                      <a:pt x="231" y="467"/>
                    </a:lnTo>
                    <a:lnTo>
                      <a:pt x="0" y="489"/>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1" name="Freeform 324">
                <a:extLst>
                  <a:ext uri="{FF2B5EF4-FFF2-40B4-BE49-F238E27FC236}">
                    <a16:creationId xmlns:a16="http://schemas.microsoft.com/office/drawing/2014/main" id="{FA7B19F9-37F4-BD46-B108-54C9E20E41D0}"/>
                  </a:ext>
                </a:extLst>
              </p:cNvPr>
              <p:cNvSpPr>
                <a:spLocks/>
              </p:cNvSpPr>
              <p:nvPr/>
            </p:nvSpPr>
            <p:spPr bwMode="auto">
              <a:xfrm>
                <a:off x="3218" y="1351"/>
                <a:ext cx="122" cy="230"/>
              </a:xfrm>
              <a:custGeom>
                <a:avLst/>
                <a:gdLst>
                  <a:gd name="T0" fmla="*/ 0 w 246"/>
                  <a:gd name="T1" fmla="*/ 0 h 461"/>
                  <a:gd name="T2" fmla="*/ 0 w 246"/>
                  <a:gd name="T3" fmla="*/ 0 h 461"/>
                  <a:gd name="T4" fmla="*/ 0 w 246"/>
                  <a:gd name="T5" fmla="*/ 0 h 461"/>
                  <a:gd name="T6" fmla="*/ 0 w 246"/>
                  <a:gd name="T7" fmla="*/ 0 h 461"/>
                  <a:gd name="T8" fmla="*/ 0 w 246"/>
                  <a:gd name="T9" fmla="*/ 0 h 461"/>
                  <a:gd name="T10" fmla="*/ 0 w 246"/>
                  <a:gd name="T11" fmla="*/ 0 h 461"/>
                  <a:gd name="T12" fmla="*/ 0 w 246"/>
                  <a:gd name="T13" fmla="*/ 0 h 461"/>
                  <a:gd name="T14" fmla="*/ 0 w 246"/>
                  <a:gd name="T15" fmla="*/ 0 h 461"/>
                  <a:gd name="T16" fmla="*/ 0 w 246"/>
                  <a:gd name="T17" fmla="*/ 0 h 461"/>
                  <a:gd name="T18" fmla="*/ 0 w 246"/>
                  <a:gd name="T19" fmla="*/ 0 h 461"/>
                  <a:gd name="T20" fmla="*/ 0 w 246"/>
                  <a:gd name="T21" fmla="*/ 0 h 461"/>
                  <a:gd name="T22" fmla="*/ 0 w 246"/>
                  <a:gd name="T23" fmla="*/ 0 h 461"/>
                  <a:gd name="T24" fmla="*/ 0 w 246"/>
                  <a:gd name="T25" fmla="*/ 0 h 461"/>
                  <a:gd name="T26" fmla="*/ 0 w 246"/>
                  <a:gd name="T27" fmla="*/ 0 h 461"/>
                  <a:gd name="T28" fmla="*/ 0 w 246"/>
                  <a:gd name="T29" fmla="*/ 0 h 461"/>
                  <a:gd name="T30" fmla="*/ 0 w 246"/>
                  <a:gd name="T31" fmla="*/ 0 h 461"/>
                  <a:gd name="T32" fmla="*/ 0 w 246"/>
                  <a:gd name="T33" fmla="*/ 0 h 461"/>
                  <a:gd name="T34" fmla="*/ 0 w 246"/>
                  <a:gd name="T35" fmla="*/ 0 h 461"/>
                  <a:gd name="T36" fmla="*/ 0 w 246"/>
                  <a:gd name="T37" fmla="*/ 0 h 461"/>
                  <a:gd name="T38" fmla="*/ 0 w 246"/>
                  <a:gd name="T39" fmla="*/ 0 h 461"/>
                  <a:gd name="T40" fmla="*/ 0 w 246"/>
                  <a:gd name="T41" fmla="*/ 0 h 461"/>
                  <a:gd name="T42" fmla="*/ 0 w 246"/>
                  <a:gd name="T43" fmla="*/ 0 h 461"/>
                  <a:gd name="T44" fmla="*/ 0 w 246"/>
                  <a:gd name="T45" fmla="*/ 0 h 461"/>
                  <a:gd name="T46" fmla="*/ 0 w 246"/>
                  <a:gd name="T47" fmla="*/ 0 h 461"/>
                  <a:gd name="T48" fmla="*/ 0 w 246"/>
                  <a:gd name="T49" fmla="*/ 0 h 461"/>
                  <a:gd name="T50" fmla="*/ 0 w 246"/>
                  <a:gd name="T51" fmla="*/ 0 h 461"/>
                  <a:gd name="T52" fmla="*/ 0 w 246"/>
                  <a:gd name="T53" fmla="*/ 0 h 461"/>
                  <a:gd name="T54" fmla="*/ 0 w 246"/>
                  <a:gd name="T55" fmla="*/ 0 h 461"/>
                  <a:gd name="T56" fmla="*/ 0 w 246"/>
                  <a:gd name="T57" fmla="*/ 0 h 461"/>
                  <a:gd name="T58" fmla="*/ 0 w 246"/>
                  <a:gd name="T59" fmla="*/ 0 h 461"/>
                  <a:gd name="T60" fmla="*/ 0 w 246"/>
                  <a:gd name="T61" fmla="*/ 0 h 4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461"/>
                  <a:gd name="T95" fmla="*/ 246 w 246"/>
                  <a:gd name="T96" fmla="*/ 461 h 4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461">
                    <a:moveTo>
                      <a:pt x="4" y="457"/>
                    </a:moveTo>
                    <a:lnTo>
                      <a:pt x="0" y="393"/>
                    </a:lnTo>
                    <a:lnTo>
                      <a:pt x="3" y="317"/>
                    </a:lnTo>
                    <a:lnTo>
                      <a:pt x="10" y="284"/>
                    </a:lnTo>
                    <a:lnTo>
                      <a:pt x="28" y="251"/>
                    </a:lnTo>
                    <a:lnTo>
                      <a:pt x="50" y="235"/>
                    </a:lnTo>
                    <a:lnTo>
                      <a:pt x="42" y="212"/>
                    </a:lnTo>
                    <a:lnTo>
                      <a:pt x="52" y="170"/>
                    </a:lnTo>
                    <a:lnTo>
                      <a:pt x="52" y="118"/>
                    </a:lnTo>
                    <a:lnTo>
                      <a:pt x="47" y="79"/>
                    </a:lnTo>
                    <a:lnTo>
                      <a:pt x="59" y="29"/>
                    </a:lnTo>
                    <a:lnTo>
                      <a:pt x="87" y="0"/>
                    </a:lnTo>
                    <a:lnTo>
                      <a:pt x="95" y="4"/>
                    </a:lnTo>
                    <a:lnTo>
                      <a:pt x="108" y="10"/>
                    </a:lnTo>
                    <a:lnTo>
                      <a:pt x="119" y="8"/>
                    </a:lnTo>
                    <a:lnTo>
                      <a:pt x="145" y="44"/>
                    </a:lnTo>
                    <a:lnTo>
                      <a:pt x="157" y="93"/>
                    </a:lnTo>
                    <a:lnTo>
                      <a:pt x="165" y="146"/>
                    </a:lnTo>
                    <a:lnTo>
                      <a:pt x="166" y="187"/>
                    </a:lnTo>
                    <a:lnTo>
                      <a:pt x="166" y="215"/>
                    </a:lnTo>
                    <a:lnTo>
                      <a:pt x="165" y="227"/>
                    </a:lnTo>
                    <a:lnTo>
                      <a:pt x="181" y="244"/>
                    </a:lnTo>
                    <a:lnTo>
                      <a:pt x="201" y="266"/>
                    </a:lnTo>
                    <a:lnTo>
                      <a:pt x="245" y="346"/>
                    </a:lnTo>
                    <a:lnTo>
                      <a:pt x="242" y="380"/>
                    </a:lnTo>
                    <a:lnTo>
                      <a:pt x="246" y="459"/>
                    </a:lnTo>
                    <a:lnTo>
                      <a:pt x="185" y="459"/>
                    </a:lnTo>
                    <a:lnTo>
                      <a:pt x="153" y="459"/>
                    </a:lnTo>
                    <a:lnTo>
                      <a:pt x="120" y="461"/>
                    </a:lnTo>
                    <a:lnTo>
                      <a:pt x="59" y="461"/>
                    </a:lnTo>
                    <a:lnTo>
                      <a:pt x="4" y="45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2" name="Freeform 325">
                <a:extLst>
                  <a:ext uri="{FF2B5EF4-FFF2-40B4-BE49-F238E27FC236}">
                    <a16:creationId xmlns:a16="http://schemas.microsoft.com/office/drawing/2014/main" id="{2DDFCD5E-475F-1F43-88BB-343CC345568A}"/>
                  </a:ext>
                </a:extLst>
              </p:cNvPr>
              <p:cNvSpPr>
                <a:spLocks/>
              </p:cNvSpPr>
              <p:nvPr/>
            </p:nvSpPr>
            <p:spPr bwMode="auto">
              <a:xfrm>
                <a:off x="3334" y="1344"/>
                <a:ext cx="124" cy="241"/>
              </a:xfrm>
              <a:custGeom>
                <a:avLst/>
                <a:gdLst>
                  <a:gd name="T0" fmla="*/ 1 w 248"/>
                  <a:gd name="T1" fmla="*/ 0 h 483"/>
                  <a:gd name="T2" fmla="*/ 1 w 248"/>
                  <a:gd name="T3" fmla="*/ 0 h 483"/>
                  <a:gd name="T4" fmla="*/ 1 w 248"/>
                  <a:gd name="T5" fmla="*/ 0 h 483"/>
                  <a:gd name="T6" fmla="*/ 1 w 248"/>
                  <a:gd name="T7" fmla="*/ 0 h 483"/>
                  <a:gd name="T8" fmla="*/ 1 w 248"/>
                  <a:gd name="T9" fmla="*/ 0 h 483"/>
                  <a:gd name="T10" fmla="*/ 1 w 248"/>
                  <a:gd name="T11" fmla="*/ 0 h 483"/>
                  <a:gd name="T12" fmla="*/ 1 w 248"/>
                  <a:gd name="T13" fmla="*/ 0 h 483"/>
                  <a:gd name="T14" fmla="*/ 1 w 248"/>
                  <a:gd name="T15" fmla="*/ 0 h 483"/>
                  <a:gd name="T16" fmla="*/ 1 w 248"/>
                  <a:gd name="T17" fmla="*/ 0 h 483"/>
                  <a:gd name="T18" fmla="*/ 1 w 248"/>
                  <a:gd name="T19" fmla="*/ 0 h 483"/>
                  <a:gd name="T20" fmla="*/ 1 w 248"/>
                  <a:gd name="T21" fmla="*/ 0 h 483"/>
                  <a:gd name="T22" fmla="*/ 1 w 248"/>
                  <a:gd name="T23" fmla="*/ 0 h 483"/>
                  <a:gd name="T24" fmla="*/ 1 w 248"/>
                  <a:gd name="T25" fmla="*/ 0 h 483"/>
                  <a:gd name="T26" fmla="*/ 1 w 248"/>
                  <a:gd name="T27" fmla="*/ 0 h 483"/>
                  <a:gd name="T28" fmla="*/ 1 w 248"/>
                  <a:gd name="T29" fmla="*/ 0 h 483"/>
                  <a:gd name="T30" fmla="*/ 1 w 248"/>
                  <a:gd name="T31" fmla="*/ 0 h 483"/>
                  <a:gd name="T32" fmla="*/ 1 w 248"/>
                  <a:gd name="T33" fmla="*/ 0 h 483"/>
                  <a:gd name="T34" fmla="*/ 1 w 248"/>
                  <a:gd name="T35" fmla="*/ 0 h 483"/>
                  <a:gd name="T36" fmla="*/ 1 w 248"/>
                  <a:gd name="T37" fmla="*/ 0 h 483"/>
                  <a:gd name="T38" fmla="*/ 1 w 248"/>
                  <a:gd name="T39" fmla="*/ 0 h 483"/>
                  <a:gd name="T40" fmla="*/ 1 w 248"/>
                  <a:gd name="T41" fmla="*/ 0 h 483"/>
                  <a:gd name="T42" fmla="*/ 1 w 248"/>
                  <a:gd name="T43" fmla="*/ 0 h 483"/>
                  <a:gd name="T44" fmla="*/ 1 w 248"/>
                  <a:gd name="T45" fmla="*/ 0 h 483"/>
                  <a:gd name="T46" fmla="*/ 1 w 248"/>
                  <a:gd name="T47" fmla="*/ 0 h 483"/>
                  <a:gd name="T48" fmla="*/ 1 w 248"/>
                  <a:gd name="T49" fmla="*/ 0 h 483"/>
                  <a:gd name="T50" fmla="*/ 1 w 248"/>
                  <a:gd name="T51" fmla="*/ 0 h 483"/>
                  <a:gd name="T52" fmla="*/ 1 w 248"/>
                  <a:gd name="T53" fmla="*/ 0 h 483"/>
                  <a:gd name="T54" fmla="*/ 1 w 248"/>
                  <a:gd name="T55" fmla="*/ 0 h 483"/>
                  <a:gd name="T56" fmla="*/ 1 w 248"/>
                  <a:gd name="T57" fmla="*/ 0 h 483"/>
                  <a:gd name="T58" fmla="*/ 0 w 248"/>
                  <a:gd name="T59" fmla="*/ 0 h 483"/>
                  <a:gd name="T60" fmla="*/ 0 w 248"/>
                  <a:gd name="T61" fmla="*/ 0 h 483"/>
                  <a:gd name="T62" fmla="*/ 0 w 248"/>
                  <a:gd name="T63" fmla="*/ 0 h 483"/>
                  <a:gd name="T64" fmla="*/ 0 w 248"/>
                  <a:gd name="T65" fmla="*/ 0 h 483"/>
                  <a:gd name="T66" fmla="*/ 1 w 248"/>
                  <a:gd name="T67" fmla="*/ 0 h 483"/>
                  <a:gd name="T68" fmla="*/ 1 w 248"/>
                  <a:gd name="T69" fmla="*/ 0 h 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483"/>
                  <a:gd name="T107" fmla="*/ 248 w 248"/>
                  <a:gd name="T108" fmla="*/ 483 h 4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483">
                    <a:moveTo>
                      <a:pt x="236" y="472"/>
                    </a:moveTo>
                    <a:lnTo>
                      <a:pt x="248" y="446"/>
                    </a:lnTo>
                    <a:lnTo>
                      <a:pt x="248" y="416"/>
                    </a:lnTo>
                    <a:lnTo>
                      <a:pt x="245" y="379"/>
                    </a:lnTo>
                    <a:lnTo>
                      <a:pt x="218" y="256"/>
                    </a:lnTo>
                    <a:lnTo>
                      <a:pt x="201" y="247"/>
                    </a:lnTo>
                    <a:lnTo>
                      <a:pt x="173" y="228"/>
                    </a:lnTo>
                    <a:lnTo>
                      <a:pt x="142" y="203"/>
                    </a:lnTo>
                    <a:lnTo>
                      <a:pt x="142" y="175"/>
                    </a:lnTo>
                    <a:lnTo>
                      <a:pt x="145" y="157"/>
                    </a:lnTo>
                    <a:lnTo>
                      <a:pt x="156" y="146"/>
                    </a:lnTo>
                    <a:lnTo>
                      <a:pt x="160" y="109"/>
                    </a:lnTo>
                    <a:lnTo>
                      <a:pt x="156" y="93"/>
                    </a:lnTo>
                    <a:lnTo>
                      <a:pt x="149" y="44"/>
                    </a:lnTo>
                    <a:lnTo>
                      <a:pt x="126" y="13"/>
                    </a:lnTo>
                    <a:lnTo>
                      <a:pt x="95" y="0"/>
                    </a:lnTo>
                    <a:lnTo>
                      <a:pt x="74" y="17"/>
                    </a:lnTo>
                    <a:lnTo>
                      <a:pt x="62" y="52"/>
                    </a:lnTo>
                    <a:lnTo>
                      <a:pt x="63" y="98"/>
                    </a:lnTo>
                    <a:lnTo>
                      <a:pt x="61" y="102"/>
                    </a:lnTo>
                    <a:lnTo>
                      <a:pt x="63" y="138"/>
                    </a:lnTo>
                    <a:lnTo>
                      <a:pt x="74" y="157"/>
                    </a:lnTo>
                    <a:lnTo>
                      <a:pt x="79" y="175"/>
                    </a:lnTo>
                    <a:lnTo>
                      <a:pt x="82" y="200"/>
                    </a:lnTo>
                    <a:lnTo>
                      <a:pt x="67" y="212"/>
                    </a:lnTo>
                    <a:lnTo>
                      <a:pt x="47" y="212"/>
                    </a:lnTo>
                    <a:lnTo>
                      <a:pt x="15" y="210"/>
                    </a:lnTo>
                    <a:lnTo>
                      <a:pt x="13" y="240"/>
                    </a:lnTo>
                    <a:lnTo>
                      <a:pt x="6" y="271"/>
                    </a:lnTo>
                    <a:lnTo>
                      <a:pt x="0" y="349"/>
                    </a:lnTo>
                    <a:lnTo>
                      <a:pt x="0" y="423"/>
                    </a:lnTo>
                    <a:lnTo>
                      <a:pt x="0" y="460"/>
                    </a:lnTo>
                    <a:lnTo>
                      <a:pt x="0" y="477"/>
                    </a:lnTo>
                    <a:lnTo>
                      <a:pt x="100" y="483"/>
                    </a:lnTo>
                    <a:lnTo>
                      <a:pt x="236" y="472"/>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3" name="Freeform 326">
                <a:extLst>
                  <a:ext uri="{FF2B5EF4-FFF2-40B4-BE49-F238E27FC236}">
                    <a16:creationId xmlns:a16="http://schemas.microsoft.com/office/drawing/2014/main" id="{0DD755F6-42CD-3F45-85CA-0F3D9DC9CD19}"/>
                  </a:ext>
                </a:extLst>
              </p:cNvPr>
              <p:cNvSpPr>
                <a:spLocks/>
              </p:cNvSpPr>
              <p:nvPr/>
            </p:nvSpPr>
            <p:spPr bwMode="auto">
              <a:xfrm>
                <a:off x="3421" y="1353"/>
                <a:ext cx="119" cy="237"/>
              </a:xfrm>
              <a:custGeom>
                <a:avLst/>
                <a:gdLst>
                  <a:gd name="T0" fmla="*/ 0 w 239"/>
                  <a:gd name="T1" fmla="*/ 0 h 475"/>
                  <a:gd name="T2" fmla="*/ 0 w 239"/>
                  <a:gd name="T3" fmla="*/ 0 h 475"/>
                  <a:gd name="T4" fmla="*/ 0 w 239"/>
                  <a:gd name="T5" fmla="*/ 0 h 475"/>
                  <a:gd name="T6" fmla="*/ 0 w 239"/>
                  <a:gd name="T7" fmla="*/ 0 h 475"/>
                  <a:gd name="T8" fmla="*/ 0 w 239"/>
                  <a:gd name="T9" fmla="*/ 0 h 475"/>
                  <a:gd name="T10" fmla="*/ 0 w 239"/>
                  <a:gd name="T11" fmla="*/ 0 h 475"/>
                  <a:gd name="T12" fmla="*/ 0 w 239"/>
                  <a:gd name="T13" fmla="*/ 0 h 475"/>
                  <a:gd name="T14" fmla="*/ 0 w 239"/>
                  <a:gd name="T15" fmla="*/ 0 h 475"/>
                  <a:gd name="T16" fmla="*/ 0 w 239"/>
                  <a:gd name="T17" fmla="*/ 0 h 475"/>
                  <a:gd name="T18" fmla="*/ 0 w 239"/>
                  <a:gd name="T19" fmla="*/ 0 h 475"/>
                  <a:gd name="T20" fmla="*/ 0 w 239"/>
                  <a:gd name="T21" fmla="*/ 0 h 475"/>
                  <a:gd name="T22" fmla="*/ 0 w 239"/>
                  <a:gd name="T23" fmla="*/ 0 h 475"/>
                  <a:gd name="T24" fmla="*/ 0 w 239"/>
                  <a:gd name="T25" fmla="*/ 0 h 475"/>
                  <a:gd name="T26" fmla="*/ 0 w 239"/>
                  <a:gd name="T27" fmla="*/ 0 h 475"/>
                  <a:gd name="T28" fmla="*/ 0 w 239"/>
                  <a:gd name="T29" fmla="*/ 0 h 475"/>
                  <a:gd name="T30" fmla="*/ 0 w 239"/>
                  <a:gd name="T31" fmla="*/ 0 h 475"/>
                  <a:gd name="T32" fmla="*/ 0 w 239"/>
                  <a:gd name="T33" fmla="*/ 0 h 475"/>
                  <a:gd name="T34" fmla="*/ 0 w 239"/>
                  <a:gd name="T35" fmla="*/ 0 h 475"/>
                  <a:gd name="T36" fmla="*/ 0 w 239"/>
                  <a:gd name="T37" fmla="*/ 0 h 475"/>
                  <a:gd name="T38" fmla="*/ 0 w 239"/>
                  <a:gd name="T39" fmla="*/ 0 h 475"/>
                  <a:gd name="T40" fmla="*/ 0 w 239"/>
                  <a:gd name="T41" fmla="*/ 0 h 475"/>
                  <a:gd name="T42" fmla="*/ 0 w 239"/>
                  <a:gd name="T43" fmla="*/ 0 h 475"/>
                  <a:gd name="T44" fmla="*/ 0 w 239"/>
                  <a:gd name="T45" fmla="*/ 0 h 475"/>
                  <a:gd name="T46" fmla="*/ 0 w 239"/>
                  <a:gd name="T47" fmla="*/ 0 h 475"/>
                  <a:gd name="T48" fmla="*/ 0 w 239"/>
                  <a:gd name="T49" fmla="*/ 0 h 475"/>
                  <a:gd name="T50" fmla="*/ 0 w 239"/>
                  <a:gd name="T51" fmla="*/ 0 h 475"/>
                  <a:gd name="T52" fmla="*/ 0 w 239"/>
                  <a:gd name="T53" fmla="*/ 0 h 475"/>
                  <a:gd name="T54" fmla="*/ 0 w 239"/>
                  <a:gd name="T55" fmla="*/ 0 h 475"/>
                  <a:gd name="T56" fmla="*/ 0 w 239"/>
                  <a:gd name="T57" fmla="*/ 0 h 475"/>
                  <a:gd name="T58" fmla="*/ 0 w 239"/>
                  <a:gd name="T59" fmla="*/ 0 h 475"/>
                  <a:gd name="T60" fmla="*/ 0 w 239"/>
                  <a:gd name="T61" fmla="*/ 0 h 475"/>
                  <a:gd name="T62" fmla="*/ 0 w 239"/>
                  <a:gd name="T63" fmla="*/ 0 h 475"/>
                  <a:gd name="T64" fmla="*/ 0 w 239"/>
                  <a:gd name="T65" fmla="*/ 0 h 475"/>
                  <a:gd name="T66" fmla="*/ 0 w 239"/>
                  <a:gd name="T67" fmla="*/ 0 h 475"/>
                  <a:gd name="T68" fmla="*/ 0 w 239"/>
                  <a:gd name="T69" fmla="*/ 0 h 475"/>
                  <a:gd name="T70" fmla="*/ 0 w 239"/>
                  <a:gd name="T71" fmla="*/ 0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
                  <a:gd name="T109" fmla="*/ 0 h 475"/>
                  <a:gd name="T110" fmla="*/ 239 w 239"/>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 h="475">
                    <a:moveTo>
                      <a:pt x="226" y="475"/>
                    </a:moveTo>
                    <a:lnTo>
                      <a:pt x="239" y="447"/>
                    </a:lnTo>
                    <a:lnTo>
                      <a:pt x="239" y="417"/>
                    </a:lnTo>
                    <a:lnTo>
                      <a:pt x="234" y="378"/>
                    </a:lnTo>
                    <a:lnTo>
                      <a:pt x="203" y="250"/>
                    </a:lnTo>
                    <a:lnTo>
                      <a:pt x="189" y="239"/>
                    </a:lnTo>
                    <a:lnTo>
                      <a:pt x="161" y="223"/>
                    </a:lnTo>
                    <a:lnTo>
                      <a:pt x="145" y="203"/>
                    </a:lnTo>
                    <a:lnTo>
                      <a:pt x="145" y="186"/>
                    </a:lnTo>
                    <a:lnTo>
                      <a:pt x="157" y="154"/>
                    </a:lnTo>
                    <a:lnTo>
                      <a:pt x="166" y="121"/>
                    </a:lnTo>
                    <a:lnTo>
                      <a:pt x="166" y="106"/>
                    </a:lnTo>
                    <a:lnTo>
                      <a:pt x="165" y="82"/>
                    </a:lnTo>
                    <a:lnTo>
                      <a:pt x="161" y="44"/>
                    </a:lnTo>
                    <a:lnTo>
                      <a:pt x="125" y="0"/>
                    </a:lnTo>
                    <a:lnTo>
                      <a:pt x="113" y="8"/>
                    </a:lnTo>
                    <a:lnTo>
                      <a:pt x="97" y="0"/>
                    </a:lnTo>
                    <a:lnTo>
                      <a:pt x="69" y="35"/>
                    </a:lnTo>
                    <a:lnTo>
                      <a:pt x="68" y="100"/>
                    </a:lnTo>
                    <a:lnTo>
                      <a:pt x="63" y="114"/>
                    </a:lnTo>
                    <a:lnTo>
                      <a:pt x="63" y="130"/>
                    </a:lnTo>
                    <a:lnTo>
                      <a:pt x="76" y="153"/>
                    </a:lnTo>
                    <a:lnTo>
                      <a:pt x="83" y="175"/>
                    </a:lnTo>
                    <a:lnTo>
                      <a:pt x="84" y="190"/>
                    </a:lnTo>
                    <a:lnTo>
                      <a:pt x="80" y="208"/>
                    </a:lnTo>
                    <a:lnTo>
                      <a:pt x="64" y="223"/>
                    </a:lnTo>
                    <a:lnTo>
                      <a:pt x="31" y="231"/>
                    </a:lnTo>
                    <a:lnTo>
                      <a:pt x="14" y="242"/>
                    </a:lnTo>
                    <a:lnTo>
                      <a:pt x="4" y="287"/>
                    </a:lnTo>
                    <a:lnTo>
                      <a:pt x="0" y="390"/>
                    </a:lnTo>
                    <a:lnTo>
                      <a:pt x="0" y="468"/>
                    </a:lnTo>
                    <a:lnTo>
                      <a:pt x="72" y="474"/>
                    </a:lnTo>
                    <a:lnTo>
                      <a:pt x="144" y="475"/>
                    </a:lnTo>
                    <a:lnTo>
                      <a:pt x="183" y="475"/>
                    </a:lnTo>
                    <a:lnTo>
                      <a:pt x="203" y="475"/>
                    </a:lnTo>
                    <a:lnTo>
                      <a:pt x="226" y="475"/>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4" name="Freeform 327">
                <a:extLst>
                  <a:ext uri="{FF2B5EF4-FFF2-40B4-BE49-F238E27FC236}">
                    <a16:creationId xmlns:a16="http://schemas.microsoft.com/office/drawing/2014/main" id="{0063DE9C-6DDE-A948-90B2-ED2EC643A7B3}"/>
                  </a:ext>
                </a:extLst>
              </p:cNvPr>
              <p:cNvSpPr>
                <a:spLocks/>
              </p:cNvSpPr>
              <p:nvPr/>
            </p:nvSpPr>
            <p:spPr bwMode="auto">
              <a:xfrm>
                <a:off x="3132" y="1421"/>
                <a:ext cx="127" cy="249"/>
              </a:xfrm>
              <a:custGeom>
                <a:avLst/>
                <a:gdLst>
                  <a:gd name="T0" fmla="*/ 0 w 255"/>
                  <a:gd name="T1" fmla="*/ 1 h 497"/>
                  <a:gd name="T2" fmla="*/ 0 w 255"/>
                  <a:gd name="T3" fmla="*/ 1 h 497"/>
                  <a:gd name="T4" fmla="*/ 0 w 255"/>
                  <a:gd name="T5" fmla="*/ 1 h 497"/>
                  <a:gd name="T6" fmla="*/ 0 w 255"/>
                  <a:gd name="T7" fmla="*/ 1 h 497"/>
                  <a:gd name="T8" fmla="*/ 0 w 255"/>
                  <a:gd name="T9" fmla="*/ 1 h 497"/>
                  <a:gd name="T10" fmla="*/ 0 w 255"/>
                  <a:gd name="T11" fmla="*/ 1 h 497"/>
                  <a:gd name="T12" fmla="*/ 0 w 255"/>
                  <a:gd name="T13" fmla="*/ 1 h 497"/>
                  <a:gd name="T14" fmla="*/ 0 w 255"/>
                  <a:gd name="T15" fmla="*/ 1 h 497"/>
                  <a:gd name="T16" fmla="*/ 0 w 255"/>
                  <a:gd name="T17" fmla="*/ 1 h 497"/>
                  <a:gd name="T18" fmla="*/ 0 w 255"/>
                  <a:gd name="T19" fmla="*/ 1 h 497"/>
                  <a:gd name="T20" fmla="*/ 0 w 255"/>
                  <a:gd name="T21" fmla="*/ 1 h 497"/>
                  <a:gd name="T22" fmla="*/ 0 w 255"/>
                  <a:gd name="T23" fmla="*/ 1 h 497"/>
                  <a:gd name="T24" fmla="*/ 0 w 255"/>
                  <a:gd name="T25" fmla="*/ 1 h 497"/>
                  <a:gd name="T26" fmla="*/ 0 w 255"/>
                  <a:gd name="T27" fmla="*/ 1 h 497"/>
                  <a:gd name="T28" fmla="*/ 0 w 255"/>
                  <a:gd name="T29" fmla="*/ 1 h 497"/>
                  <a:gd name="T30" fmla="*/ 0 w 255"/>
                  <a:gd name="T31" fmla="*/ 0 h 497"/>
                  <a:gd name="T32" fmla="*/ 0 w 255"/>
                  <a:gd name="T33" fmla="*/ 1 h 497"/>
                  <a:gd name="T34" fmla="*/ 0 w 255"/>
                  <a:gd name="T35" fmla="*/ 1 h 497"/>
                  <a:gd name="T36" fmla="*/ 0 w 255"/>
                  <a:gd name="T37" fmla="*/ 0 h 497"/>
                  <a:gd name="T38" fmla="*/ 0 w 255"/>
                  <a:gd name="T39" fmla="*/ 1 h 497"/>
                  <a:gd name="T40" fmla="*/ 0 w 255"/>
                  <a:gd name="T41" fmla="*/ 1 h 497"/>
                  <a:gd name="T42" fmla="*/ 0 w 255"/>
                  <a:gd name="T43" fmla="*/ 1 h 497"/>
                  <a:gd name="T44" fmla="*/ 0 w 255"/>
                  <a:gd name="T45" fmla="*/ 1 h 497"/>
                  <a:gd name="T46" fmla="*/ 0 w 255"/>
                  <a:gd name="T47" fmla="*/ 1 h 497"/>
                  <a:gd name="T48" fmla="*/ 0 w 255"/>
                  <a:gd name="T49" fmla="*/ 1 h 497"/>
                  <a:gd name="T50" fmla="*/ 0 w 255"/>
                  <a:gd name="T51" fmla="*/ 1 h 497"/>
                  <a:gd name="T52" fmla="*/ 0 w 255"/>
                  <a:gd name="T53" fmla="*/ 1 h 497"/>
                  <a:gd name="T54" fmla="*/ 0 w 255"/>
                  <a:gd name="T55" fmla="*/ 1 h 497"/>
                  <a:gd name="T56" fmla="*/ 0 w 255"/>
                  <a:gd name="T57" fmla="*/ 1 h 497"/>
                  <a:gd name="T58" fmla="*/ 0 w 255"/>
                  <a:gd name="T59" fmla="*/ 1 h 497"/>
                  <a:gd name="T60" fmla="*/ 0 w 255"/>
                  <a:gd name="T61" fmla="*/ 1 h 497"/>
                  <a:gd name="T62" fmla="*/ 0 w 255"/>
                  <a:gd name="T63" fmla="*/ 1 h 497"/>
                  <a:gd name="T64" fmla="*/ 0 w 255"/>
                  <a:gd name="T65" fmla="*/ 1 h 497"/>
                  <a:gd name="T66" fmla="*/ 0 w 255"/>
                  <a:gd name="T67" fmla="*/ 1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497"/>
                  <a:gd name="T104" fmla="*/ 255 w 255"/>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497">
                    <a:moveTo>
                      <a:pt x="25" y="497"/>
                    </a:moveTo>
                    <a:lnTo>
                      <a:pt x="4" y="487"/>
                    </a:lnTo>
                    <a:lnTo>
                      <a:pt x="0" y="313"/>
                    </a:lnTo>
                    <a:lnTo>
                      <a:pt x="20" y="274"/>
                    </a:lnTo>
                    <a:lnTo>
                      <a:pt x="50" y="257"/>
                    </a:lnTo>
                    <a:lnTo>
                      <a:pt x="69" y="245"/>
                    </a:lnTo>
                    <a:lnTo>
                      <a:pt x="89" y="231"/>
                    </a:lnTo>
                    <a:lnTo>
                      <a:pt x="96" y="215"/>
                    </a:lnTo>
                    <a:lnTo>
                      <a:pt x="97" y="205"/>
                    </a:lnTo>
                    <a:lnTo>
                      <a:pt x="94" y="192"/>
                    </a:lnTo>
                    <a:lnTo>
                      <a:pt x="80" y="191"/>
                    </a:lnTo>
                    <a:lnTo>
                      <a:pt x="69" y="148"/>
                    </a:lnTo>
                    <a:lnTo>
                      <a:pt x="74" y="85"/>
                    </a:lnTo>
                    <a:lnTo>
                      <a:pt x="81" y="41"/>
                    </a:lnTo>
                    <a:lnTo>
                      <a:pt x="98" y="9"/>
                    </a:lnTo>
                    <a:lnTo>
                      <a:pt x="110" y="0"/>
                    </a:lnTo>
                    <a:lnTo>
                      <a:pt x="121" y="3"/>
                    </a:lnTo>
                    <a:lnTo>
                      <a:pt x="134" y="3"/>
                    </a:lnTo>
                    <a:lnTo>
                      <a:pt x="137" y="0"/>
                    </a:lnTo>
                    <a:lnTo>
                      <a:pt x="158" y="17"/>
                    </a:lnTo>
                    <a:lnTo>
                      <a:pt x="176" y="74"/>
                    </a:lnTo>
                    <a:lnTo>
                      <a:pt x="188" y="125"/>
                    </a:lnTo>
                    <a:lnTo>
                      <a:pt x="188" y="166"/>
                    </a:lnTo>
                    <a:lnTo>
                      <a:pt x="176" y="195"/>
                    </a:lnTo>
                    <a:lnTo>
                      <a:pt x="165" y="205"/>
                    </a:lnTo>
                    <a:lnTo>
                      <a:pt x="168" y="217"/>
                    </a:lnTo>
                    <a:lnTo>
                      <a:pt x="191" y="241"/>
                    </a:lnTo>
                    <a:lnTo>
                      <a:pt x="222" y="245"/>
                    </a:lnTo>
                    <a:lnTo>
                      <a:pt x="235" y="257"/>
                    </a:lnTo>
                    <a:lnTo>
                      <a:pt x="248" y="268"/>
                    </a:lnTo>
                    <a:lnTo>
                      <a:pt x="253" y="298"/>
                    </a:lnTo>
                    <a:lnTo>
                      <a:pt x="255" y="317"/>
                    </a:lnTo>
                    <a:lnTo>
                      <a:pt x="237" y="495"/>
                    </a:lnTo>
                    <a:lnTo>
                      <a:pt x="25" y="497"/>
                    </a:lnTo>
                    <a:close/>
                  </a:path>
                </a:pathLst>
              </a:custGeom>
              <a:solidFill>
                <a:srgbClr val="808080"/>
              </a:solidFill>
              <a:ln w="1588">
                <a:solidFill>
                  <a:srgbClr val="919191"/>
                </a:solidFill>
                <a:round/>
                <a:headEnd/>
                <a:tailEnd/>
              </a:ln>
            </p:spPr>
            <p:txBody>
              <a:bodyPr/>
              <a:lstStyle/>
              <a:p>
                <a:endParaRPr lang="en-US"/>
              </a:p>
            </p:txBody>
          </p:sp>
          <p:sp>
            <p:nvSpPr>
              <p:cNvPr id="16725" name="Freeform 328">
                <a:extLst>
                  <a:ext uri="{FF2B5EF4-FFF2-40B4-BE49-F238E27FC236}">
                    <a16:creationId xmlns:a16="http://schemas.microsoft.com/office/drawing/2014/main" id="{5B55B9D1-B192-3D45-94CA-611C99C70EF3}"/>
                  </a:ext>
                </a:extLst>
              </p:cNvPr>
              <p:cNvSpPr>
                <a:spLocks/>
              </p:cNvSpPr>
              <p:nvPr/>
            </p:nvSpPr>
            <p:spPr bwMode="auto">
              <a:xfrm>
                <a:off x="3263" y="1389"/>
                <a:ext cx="136" cy="229"/>
              </a:xfrm>
              <a:custGeom>
                <a:avLst/>
                <a:gdLst>
                  <a:gd name="T0" fmla="*/ 0 w 272"/>
                  <a:gd name="T1" fmla="*/ 1 h 458"/>
                  <a:gd name="T2" fmla="*/ 1 w 272"/>
                  <a:gd name="T3" fmla="*/ 1 h 458"/>
                  <a:gd name="T4" fmla="*/ 1 w 272"/>
                  <a:gd name="T5" fmla="*/ 1 h 458"/>
                  <a:gd name="T6" fmla="*/ 1 w 272"/>
                  <a:gd name="T7" fmla="*/ 1 h 458"/>
                  <a:gd name="T8" fmla="*/ 1 w 272"/>
                  <a:gd name="T9" fmla="*/ 1 h 458"/>
                  <a:gd name="T10" fmla="*/ 1 w 272"/>
                  <a:gd name="T11" fmla="*/ 1 h 458"/>
                  <a:gd name="T12" fmla="*/ 1 w 272"/>
                  <a:gd name="T13" fmla="*/ 1 h 458"/>
                  <a:gd name="T14" fmla="*/ 1 w 272"/>
                  <a:gd name="T15" fmla="*/ 1 h 458"/>
                  <a:gd name="T16" fmla="*/ 1 w 272"/>
                  <a:gd name="T17" fmla="*/ 1 h 458"/>
                  <a:gd name="T18" fmla="*/ 1 w 272"/>
                  <a:gd name="T19" fmla="*/ 1 h 458"/>
                  <a:gd name="T20" fmla="*/ 1 w 272"/>
                  <a:gd name="T21" fmla="*/ 1 h 458"/>
                  <a:gd name="T22" fmla="*/ 1 w 272"/>
                  <a:gd name="T23" fmla="*/ 1 h 458"/>
                  <a:gd name="T24" fmla="*/ 1 w 272"/>
                  <a:gd name="T25" fmla="*/ 1 h 458"/>
                  <a:gd name="T26" fmla="*/ 1 w 272"/>
                  <a:gd name="T27" fmla="*/ 1 h 458"/>
                  <a:gd name="T28" fmla="*/ 1 w 272"/>
                  <a:gd name="T29" fmla="*/ 1 h 458"/>
                  <a:gd name="T30" fmla="*/ 1 w 272"/>
                  <a:gd name="T31" fmla="*/ 1 h 458"/>
                  <a:gd name="T32" fmla="*/ 1 w 272"/>
                  <a:gd name="T33" fmla="*/ 1 h 458"/>
                  <a:gd name="T34" fmla="*/ 1 w 272"/>
                  <a:gd name="T35" fmla="*/ 0 h 458"/>
                  <a:gd name="T36" fmla="*/ 1 w 272"/>
                  <a:gd name="T37" fmla="*/ 0 h 458"/>
                  <a:gd name="T38" fmla="*/ 1 w 272"/>
                  <a:gd name="T39" fmla="*/ 1 h 458"/>
                  <a:gd name="T40" fmla="*/ 1 w 272"/>
                  <a:gd name="T41" fmla="*/ 1 h 458"/>
                  <a:gd name="T42" fmla="*/ 1 w 272"/>
                  <a:gd name="T43" fmla="*/ 1 h 458"/>
                  <a:gd name="T44" fmla="*/ 1 w 272"/>
                  <a:gd name="T45" fmla="*/ 1 h 458"/>
                  <a:gd name="T46" fmla="*/ 1 w 272"/>
                  <a:gd name="T47" fmla="*/ 1 h 458"/>
                  <a:gd name="T48" fmla="*/ 1 w 272"/>
                  <a:gd name="T49" fmla="*/ 1 h 458"/>
                  <a:gd name="T50" fmla="*/ 1 w 272"/>
                  <a:gd name="T51" fmla="*/ 1 h 458"/>
                  <a:gd name="T52" fmla="*/ 1 w 272"/>
                  <a:gd name="T53" fmla="*/ 1 h 458"/>
                  <a:gd name="T54" fmla="*/ 1 w 272"/>
                  <a:gd name="T55" fmla="*/ 1 h 458"/>
                  <a:gd name="T56" fmla="*/ 1 w 272"/>
                  <a:gd name="T57" fmla="*/ 1 h 458"/>
                  <a:gd name="T58" fmla="*/ 1 w 272"/>
                  <a:gd name="T59" fmla="*/ 1 h 458"/>
                  <a:gd name="T60" fmla="*/ 1 w 272"/>
                  <a:gd name="T61" fmla="*/ 1 h 458"/>
                  <a:gd name="T62" fmla="*/ 1 w 272"/>
                  <a:gd name="T63" fmla="*/ 1 h 458"/>
                  <a:gd name="T64" fmla="*/ 1 w 272"/>
                  <a:gd name="T65" fmla="*/ 1 h 458"/>
                  <a:gd name="T66" fmla="*/ 1 w 272"/>
                  <a:gd name="T67" fmla="*/ 1 h 458"/>
                  <a:gd name="T68" fmla="*/ 1 w 272"/>
                  <a:gd name="T69" fmla="*/ 1 h 458"/>
                  <a:gd name="T70" fmla="*/ 1 w 272"/>
                  <a:gd name="T71" fmla="*/ 1 h 458"/>
                  <a:gd name="T72" fmla="*/ 1 w 272"/>
                  <a:gd name="T73" fmla="*/ 1 h 458"/>
                  <a:gd name="T74" fmla="*/ 0 w 272"/>
                  <a:gd name="T75" fmla="*/ 1 h 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458"/>
                  <a:gd name="T116" fmla="*/ 272 w 272"/>
                  <a:gd name="T117" fmla="*/ 458 h 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458">
                    <a:moveTo>
                      <a:pt x="0" y="448"/>
                    </a:moveTo>
                    <a:lnTo>
                      <a:pt x="13" y="303"/>
                    </a:lnTo>
                    <a:lnTo>
                      <a:pt x="20" y="281"/>
                    </a:lnTo>
                    <a:lnTo>
                      <a:pt x="30" y="252"/>
                    </a:lnTo>
                    <a:lnTo>
                      <a:pt x="43" y="247"/>
                    </a:lnTo>
                    <a:lnTo>
                      <a:pt x="70" y="240"/>
                    </a:lnTo>
                    <a:lnTo>
                      <a:pt x="79" y="232"/>
                    </a:lnTo>
                    <a:lnTo>
                      <a:pt x="91" y="224"/>
                    </a:lnTo>
                    <a:lnTo>
                      <a:pt x="94" y="199"/>
                    </a:lnTo>
                    <a:lnTo>
                      <a:pt x="83" y="165"/>
                    </a:lnTo>
                    <a:lnTo>
                      <a:pt x="75" y="161"/>
                    </a:lnTo>
                    <a:lnTo>
                      <a:pt x="66" y="122"/>
                    </a:lnTo>
                    <a:lnTo>
                      <a:pt x="71" y="113"/>
                    </a:lnTo>
                    <a:lnTo>
                      <a:pt x="71" y="74"/>
                    </a:lnTo>
                    <a:lnTo>
                      <a:pt x="71" y="41"/>
                    </a:lnTo>
                    <a:lnTo>
                      <a:pt x="79" y="27"/>
                    </a:lnTo>
                    <a:lnTo>
                      <a:pt x="98" y="2"/>
                    </a:lnTo>
                    <a:lnTo>
                      <a:pt x="110" y="0"/>
                    </a:lnTo>
                    <a:lnTo>
                      <a:pt x="130" y="0"/>
                    </a:lnTo>
                    <a:lnTo>
                      <a:pt x="143" y="8"/>
                    </a:lnTo>
                    <a:lnTo>
                      <a:pt x="157" y="27"/>
                    </a:lnTo>
                    <a:lnTo>
                      <a:pt x="164" y="55"/>
                    </a:lnTo>
                    <a:lnTo>
                      <a:pt x="168" y="80"/>
                    </a:lnTo>
                    <a:lnTo>
                      <a:pt x="168" y="102"/>
                    </a:lnTo>
                    <a:lnTo>
                      <a:pt x="173" y="105"/>
                    </a:lnTo>
                    <a:lnTo>
                      <a:pt x="172" y="142"/>
                    </a:lnTo>
                    <a:lnTo>
                      <a:pt x="163" y="149"/>
                    </a:lnTo>
                    <a:lnTo>
                      <a:pt x="160" y="167"/>
                    </a:lnTo>
                    <a:lnTo>
                      <a:pt x="156" y="193"/>
                    </a:lnTo>
                    <a:lnTo>
                      <a:pt x="157" y="212"/>
                    </a:lnTo>
                    <a:lnTo>
                      <a:pt x="172" y="224"/>
                    </a:lnTo>
                    <a:lnTo>
                      <a:pt x="189" y="230"/>
                    </a:lnTo>
                    <a:lnTo>
                      <a:pt x="216" y="238"/>
                    </a:lnTo>
                    <a:lnTo>
                      <a:pt x="233" y="239"/>
                    </a:lnTo>
                    <a:lnTo>
                      <a:pt x="242" y="256"/>
                    </a:lnTo>
                    <a:lnTo>
                      <a:pt x="250" y="277"/>
                    </a:lnTo>
                    <a:lnTo>
                      <a:pt x="272" y="458"/>
                    </a:lnTo>
                    <a:lnTo>
                      <a:pt x="0" y="448"/>
                    </a:lnTo>
                    <a:close/>
                  </a:path>
                </a:pathLst>
              </a:custGeom>
              <a:solidFill>
                <a:srgbClr val="808080"/>
              </a:solidFill>
              <a:ln w="1588">
                <a:solidFill>
                  <a:srgbClr val="919191"/>
                </a:solidFill>
                <a:round/>
                <a:headEnd/>
                <a:tailEnd/>
              </a:ln>
            </p:spPr>
            <p:txBody>
              <a:bodyPr/>
              <a:lstStyle/>
              <a:p>
                <a:endParaRPr lang="en-US"/>
              </a:p>
            </p:txBody>
          </p:sp>
          <p:sp>
            <p:nvSpPr>
              <p:cNvPr id="16726" name="Freeform 329">
                <a:extLst>
                  <a:ext uri="{FF2B5EF4-FFF2-40B4-BE49-F238E27FC236}">
                    <a16:creationId xmlns:a16="http://schemas.microsoft.com/office/drawing/2014/main" id="{C74CEF97-5D64-184F-982E-111D3DD968D3}"/>
                  </a:ext>
                </a:extLst>
              </p:cNvPr>
              <p:cNvSpPr>
                <a:spLocks/>
              </p:cNvSpPr>
              <p:nvPr/>
            </p:nvSpPr>
            <p:spPr bwMode="auto">
              <a:xfrm>
                <a:off x="3443" y="1418"/>
                <a:ext cx="117" cy="242"/>
              </a:xfrm>
              <a:custGeom>
                <a:avLst/>
                <a:gdLst>
                  <a:gd name="T0" fmla="*/ 0 w 235"/>
                  <a:gd name="T1" fmla="*/ 1 h 484"/>
                  <a:gd name="T2" fmla="*/ 0 w 235"/>
                  <a:gd name="T3" fmla="*/ 1 h 484"/>
                  <a:gd name="T4" fmla="*/ 0 w 235"/>
                  <a:gd name="T5" fmla="*/ 1 h 484"/>
                  <a:gd name="T6" fmla="*/ 0 w 235"/>
                  <a:gd name="T7" fmla="*/ 1 h 484"/>
                  <a:gd name="T8" fmla="*/ 0 w 235"/>
                  <a:gd name="T9" fmla="*/ 1 h 484"/>
                  <a:gd name="T10" fmla="*/ 0 w 235"/>
                  <a:gd name="T11" fmla="*/ 1 h 484"/>
                  <a:gd name="T12" fmla="*/ 0 w 235"/>
                  <a:gd name="T13" fmla="*/ 1 h 484"/>
                  <a:gd name="T14" fmla="*/ 0 w 235"/>
                  <a:gd name="T15" fmla="*/ 1 h 484"/>
                  <a:gd name="T16" fmla="*/ 0 w 235"/>
                  <a:gd name="T17" fmla="*/ 1 h 484"/>
                  <a:gd name="T18" fmla="*/ 0 w 235"/>
                  <a:gd name="T19" fmla="*/ 1 h 484"/>
                  <a:gd name="T20" fmla="*/ 0 w 235"/>
                  <a:gd name="T21" fmla="*/ 1 h 484"/>
                  <a:gd name="T22" fmla="*/ 0 w 235"/>
                  <a:gd name="T23" fmla="*/ 1 h 484"/>
                  <a:gd name="T24" fmla="*/ 0 w 235"/>
                  <a:gd name="T25" fmla="*/ 1 h 484"/>
                  <a:gd name="T26" fmla="*/ 0 w 235"/>
                  <a:gd name="T27" fmla="*/ 1 h 484"/>
                  <a:gd name="T28" fmla="*/ 0 w 235"/>
                  <a:gd name="T29" fmla="*/ 1 h 484"/>
                  <a:gd name="T30" fmla="*/ 0 w 235"/>
                  <a:gd name="T31" fmla="*/ 1 h 484"/>
                  <a:gd name="T32" fmla="*/ 0 w 235"/>
                  <a:gd name="T33" fmla="*/ 1 h 484"/>
                  <a:gd name="T34" fmla="*/ 0 w 235"/>
                  <a:gd name="T35" fmla="*/ 0 h 484"/>
                  <a:gd name="T36" fmla="*/ 0 w 235"/>
                  <a:gd name="T37" fmla="*/ 1 h 484"/>
                  <a:gd name="T38" fmla="*/ 0 w 235"/>
                  <a:gd name="T39" fmla="*/ 1 h 484"/>
                  <a:gd name="T40" fmla="*/ 0 w 235"/>
                  <a:gd name="T41" fmla="*/ 1 h 484"/>
                  <a:gd name="T42" fmla="*/ 0 w 235"/>
                  <a:gd name="T43" fmla="*/ 1 h 484"/>
                  <a:gd name="T44" fmla="*/ 0 w 235"/>
                  <a:gd name="T45" fmla="*/ 1 h 484"/>
                  <a:gd name="T46" fmla="*/ 0 w 235"/>
                  <a:gd name="T47" fmla="*/ 1 h 484"/>
                  <a:gd name="T48" fmla="*/ 0 w 235"/>
                  <a:gd name="T49" fmla="*/ 1 h 484"/>
                  <a:gd name="T50" fmla="*/ 0 w 235"/>
                  <a:gd name="T51" fmla="*/ 1 h 484"/>
                  <a:gd name="T52" fmla="*/ 0 w 235"/>
                  <a:gd name="T53" fmla="*/ 1 h 484"/>
                  <a:gd name="T54" fmla="*/ 0 w 235"/>
                  <a:gd name="T55" fmla="*/ 1 h 484"/>
                  <a:gd name="T56" fmla="*/ 0 w 235"/>
                  <a:gd name="T57" fmla="*/ 1 h 484"/>
                  <a:gd name="T58" fmla="*/ 0 w 235"/>
                  <a:gd name="T59" fmla="*/ 1 h 484"/>
                  <a:gd name="T60" fmla="*/ 0 w 235"/>
                  <a:gd name="T61" fmla="*/ 1 h 484"/>
                  <a:gd name="T62" fmla="*/ 0 w 235"/>
                  <a:gd name="T63" fmla="*/ 1 h 484"/>
                  <a:gd name="T64" fmla="*/ 0 w 235"/>
                  <a:gd name="T65" fmla="*/ 1 h 484"/>
                  <a:gd name="T66" fmla="*/ 0 w 235"/>
                  <a:gd name="T67" fmla="*/ 1 h 484"/>
                  <a:gd name="T68" fmla="*/ 0 w 235"/>
                  <a:gd name="T69" fmla="*/ 1 h 484"/>
                  <a:gd name="T70" fmla="*/ 0 w 235"/>
                  <a:gd name="T71" fmla="*/ 1 h 484"/>
                  <a:gd name="T72" fmla="*/ 0 w 235"/>
                  <a:gd name="T73" fmla="*/ 1 h 484"/>
                  <a:gd name="T74" fmla="*/ 0 w 235"/>
                  <a:gd name="T75" fmla="*/ 1 h 484"/>
                  <a:gd name="T76" fmla="*/ 0 w 235"/>
                  <a:gd name="T77" fmla="*/ 1 h 4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5"/>
                  <a:gd name="T118" fmla="*/ 0 h 484"/>
                  <a:gd name="T119" fmla="*/ 235 w 235"/>
                  <a:gd name="T120" fmla="*/ 484 h 4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5" h="484">
                    <a:moveTo>
                      <a:pt x="0" y="433"/>
                    </a:moveTo>
                    <a:lnTo>
                      <a:pt x="3" y="310"/>
                    </a:lnTo>
                    <a:lnTo>
                      <a:pt x="15" y="262"/>
                    </a:lnTo>
                    <a:lnTo>
                      <a:pt x="39" y="246"/>
                    </a:lnTo>
                    <a:lnTo>
                      <a:pt x="62" y="244"/>
                    </a:lnTo>
                    <a:lnTo>
                      <a:pt x="81" y="232"/>
                    </a:lnTo>
                    <a:lnTo>
                      <a:pt x="90" y="210"/>
                    </a:lnTo>
                    <a:lnTo>
                      <a:pt x="93" y="181"/>
                    </a:lnTo>
                    <a:lnTo>
                      <a:pt x="82" y="168"/>
                    </a:lnTo>
                    <a:lnTo>
                      <a:pt x="82" y="157"/>
                    </a:lnTo>
                    <a:lnTo>
                      <a:pt x="77" y="147"/>
                    </a:lnTo>
                    <a:lnTo>
                      <a:pt x="70" y="122"/>
                    </a:lnTo>
                    <a:lnTo>
                      <a:pt x="72" y="115"/>
                    </a:lnTo>
                    <a:lnTo>
                      <a:pt x="65" y="99"/>
                    </a:lnTo>
                    <a:lnTo>
                      <a:pt x="72" y="58"/>
                    </a:lnTo>
                    <a:lnTo>
                      <a:pt x="85" y="39"/>
                    </a:lnTo>
                    <a:lnTo>
                      <a:pt x="101" y="11"/>
                    </a:lnTo>
                    <a:lnTo>
                      <a:pt x="133" y="0"/>
                    </a:lnTo>
                    <a:lnTo>
                      <a:pt x="151" y="19"/>
                    </a:lnTo>
                    <a:lnTo>
                      <a:pt x="163" y="35"/>
                    </a:lnTo>
                    <a:lnTo>
                      <a:pt x="175" y="46"/>
                    </a:lnTo>
                    <a:lnTo>
                      <a:pt x="175" y="63"/>
                    </a:lnTo>
                    <a:lnTo>
                      <a:pt x="175" y="71"/>
                    </a:lnTo>
                    <a:lnTo>
                      <a:pt x="184" y="91"/>
                    </a:lnTo>
                    <a:lnTo>
                      <a:pt x="179" y="122"/>
                    </a:lnTo>
                    <a:lnTo>
                      <a:pt x="180" y="140"/>
                    </a:lnTo>
                    <a:lnTo>
                      <a:pt x="173" y="157"/>
                    </a:lnTo>
                    <a:lnTo>
                      <a:pt x="167" y="165"/>
                    </a:lnTo>
                    <a:lnTo>
                      <a:pt x="167" y="173"/>
                    </a:lnTo>
                    <a:lnTo>
                      <a:pt x="159" y="196"/>
                    </a:lnTo>
                    <a:lnTo>
                      <a:pt x="157" y="210"/>
                    </a:lnTo>
                    <a:lnTo>
                      <a:pt x="169" y="232"/>
                    </a:lnTo>
                    <a:lnTo>
                      <a:pt x="195" y="254"/>
                    </a:lnTo>
                    <a:lnTo>
                      <a:pt x="220" y="273"/>
                    </a:lnTo>
                    <a:lnTo>
                      <a:pt x="232" y="297"/>
                    </a:lnTo>
                    <a:lnTo>
                      <a:pt x="235" y="323"/>
                    </a:lnTo>
                    <a:lnTo>
                      <a:pt x="235" y="372"/>
                    </a:lnTo>
                    <a:lnTo>
                      <a:pt x="235" y="484"/>
                    </a:lnTo>
                    <a:lnTo>
                      <a:pt x="0" y="433"/>
                    </a:lnTo>
                    <a:close/>
                  </a:path>
                </a:pathLst>
              </a:custGeom>
              <a:solidFill>
                <a:srgbClr val="808080"/>
              </a:solidFill>
              <a:ln w="1588">
                <a:solidFill>
                  <a:srgbClr val="808080"/>
                </a:solidFill>
                <a:round/>
                <a:headEnd/>
                <a:tailEnd/>
              </a:ln>
            </p:spPr>
            <p:txBody>
              <a:bodyPr/>
              <a:lstStyle/>
              <a:p>
                <a:endParaRPr lang="en-US"/>
              </a:p>
            </p:txBody>
          </p:sp>
          <p:sp>
            <p:nvSpPr>
              <p:cNvPr id="16727" name="Freeform 330">
                <a:extLst>
                  <a:ext uri="{FF2B5EF4-FFF2-40B4-BE49-F238E27FC236}">
                    <a16:creationId xmlns:a16="http://schemas.microsoft.com/office/drawing/2014/main" id="{31D647E3-870E-A042-8E7E-1B043180EA06}"/>
                  </a:ext>
                </a:extLst>
              </p:cNvPr>
              <p:cNvSpPr>
                <a:spLocks/>
              </p:cNvSpPr>
              <p:nvPr/>
            </p:nvSpPr>
            <p:spPr bwMode="auto">
              <a:xfrm>
                <a:off x="3275" y="1449"/>
                <a:ext cx="124" cy="256"/>
              </a:xfrm>
              <a:custGeom>
                <a:avLst/>
                <a:gdLst>
                  <a:gd name="T0" fmla="*/ 1 w 248"/>
                  <a:gd name="T1" fmla="*/ 0 h 513"/>
                  <a:gd name="T2" fmla="*/ 0 w 248"/>
                  <a:gd name="T3" fmla="*/ 0 h 513"/>
                  <a:gd name="T4" fmla="*/ 1 w 248"/>
                  <a:gd name="T5" fmla="*/ 0 h 513"/>
                  <a:gd name="T6" fmla="*/ 1 w 248"/>
                  <a:gd name="T7" fmla="*/ 0 h 513"/>
                  <a:gd name="T8" fmla="*/ 1 w 248"/>
                  <a:gd name="T9" fmla="*/ 0 h 513"/>
                  <a:gd name="T10" fmla="*/ 1 w 248"/>
                  <a:gd name="T11" fmla="*/ 0 h 513"/>
                  <a:gd name="T12" fmla="*/ 1 w 248"/>
                  <a:gd name="T13" fmla="*/ 0 h 513"/>
                  <a:gd name="T14" fmla="*/ 1 w 248"/>
                  <a:gd name="T15" fmla="*/ 0 h 513"/>
                  <a:gd name="T16" fmla="*/ 1 w 248"/>
                  <a:gd name="T17" fmla="*/ 0 h 513"/>
                  <a:gd name="T18" fmla="*/ 1 w 248"/>
                  <a:gd name="T19" fmla="*/ 0 h 513"/>
                  <a:gd name="T20" fmla="*/ 1 w 248"/>
                  <a:gd name="T21" fmla="*/ 0 h 513"/>
                  <a:gd name="T22" fmla="*/ 1 w 248"/>
                  <a:gd name="T23" fmla="*/ 0 h 513"/>
                  <a:gd name="T24" fmla="*/ 1 w 248"/>
                  <a:gd name="T25" fmla="*/ 0 h 513"/>
                  <a:gd name="T26" fmla="*/ 1 w 248"/>
                  <a:gd name="T27" fmla="*/ 0 h 513"/>
                  <a:gd name="T28" fmla="*/ 1 w 248"/>
                  <a:gd name="T29" fmla="*/ 0 h 513"/>
                  <a:gd name="T30" fmla="*/ 1 w 248"/>
                  <a:gd name="T31" fmla="*/ 0 h 513"/>
                  <a:gd name="T32" fmla="*/ 1 w 248"/>
                  <a:gd name="T33" fmla="*/ 0 h 513"/>
                  <a:gd name="T34" fmla="*/ 1 w 248"/>
                  <a:gd name="T35" fmla="*/ 0 h 513"/>
                  <a:gd name="T36" fmla="*/ 1 w 248"/>
                  <a:gd name="T37" fmla="*/ 0 h 513"/>
                  <a:gd name="T38" fmla="*/ 1 w 248"/>
                  <a:gd name="T39" fmla="*/ 0 h 513"/>
                  <a:gd name="T40" fmla="*/ 1 w 248"/>
                  <a:gd name="T41" fmla="*/ 0 h 513"/>
                  <a:gd name="T42" fmla="*/ 1 w 248"/>
                  <a:gd name="T43" fmla="*/ 0 h 513"/>
                  <a:gd name="T44" fmla="*/ 1 w 248"/>
                  <a:gd name="T45" fmla="*/ 0 h 513"/>
                  <a:gd name="T46" fmla="*/ 1 w 248"/>
                  <a:gd name="T47" fmla="*/ 0 h 513"/>
                  <a:gd name="T48" fmla="*/ 1 w 248"/>
                  <a:gd name="T49" fmla="*/ 0 h 513"/>
                  <a:gd name="T50" fmla="*/ 1 w 248"/>
                  <a:gd name="T51" fmla="*/ 0 h 513"/>
                  <a:gd name="T52" fmla="*/ 1 w 248"/>
                  <a:gd name="T53" fmla="*/ 0 h 513"/>
                  <a:gd name="T54" fmla="*/ 1 w 248"/>
                  <a:gd name="T55" fmla="*/ 0 h 513"/>
                  <a:gd name="T56" fmla="*/ 1 w 248"/>
                  <a:gd name="T57" fmla="*/ 0 h 513"/>
                  <a:gd name="T58" fmla="*/ 1 w 248"/>
                  <a:gd name="T59" fmla="*/ 0 h 513"/>
                  <a:gd name="T60" fmla="*/ 1 w 248"/>
                  <a:gd name="T61" fmla="*/ 0 h 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513"/>
                  <a:gd name="T95" fmla="*/ 248 w 248"/>
                  <a:gd name="T96" fmla="*/ 513 h 5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513">
                    <a:moveTo>
                      <a:pt x="4" y="509"/>
                    </a:moveTo>
                    <a:lnTo>
                      <a:pt x="0" y="352"/>
                    </a:lnTo>
                    <a:lnTo>
                      <a:pt x="7" y="314"/>
                    </a:lnTo>
                    <a:lnTo>
                      <a:pt x="74" y="257"/>
                    </a:lnTo>
                    <a:lnTo>
                      <a:pt x="38" y="218"/>
                    </a:lnTo>
                    <a:lnTo>
                      <a:pt x="47" y="212"/>
                    </a:lnTo>
                    <a:lnTo>
                      <a:pt x="42" y="197"/>
                    </a:lnTo>
                    <a:lnTo>
                      <a:pt x="51" y="135"/>
                    </a:lnTo>
                    <a:lnTo>
                      <a:pt x="49" y="112"/>
                    </a:lnTo>
                    <a:lnTo>
                      <a:pt x="46" y="87"/>
                    </a:lnTo>
                    <a:lnTo>
                      <a:pt x="58" y="31"/>
                    </a:lnTo>
                    <a:lnTo>
                      <a:pt x="86" y="0"/>
                    </a:lnTo>
                    <a:lnTo>
                      <a:pt x="98" y="6"/>
                    </a:lnTo>
                    <a:lnTo>
                      <a:pt x="110" y="15"/>
                    </a:lnTo>
                    <a:lnTo>
                      <a:pt x="118" y="9"/>
                    </a:lnTo>
                    <a:lnTo>
                      <a:pt x="148" y="47"/>
                    </a:lnTo>
                    <a:lnTo>
                      <a:pt x="161" y="107"/>
                    </a:lnTo>
                    <a:lnTo>
                      <a:pt x="165" y="161"/>
                    </a:lnTo>
                    <a:lnTo>
                      <a:pt x="168" y="209"/>
                    </a:lnTo>
                    <a:lnTo>
                      <a:pt x="168" y="242"/>
                    </a:lnTo>
                    <a:lnTo>
                      <a:pt x="165" y="252"/>
                    </a:lnTo>
                    <a:lnTo>
                      <a:pt x="181" y="274"/>
                    </a:lnTo>
                    <a:lnTo>
                      <a:pt x="205" y="295"/>
                    </a:lnTo>
                    <a:lnTo>
                      <a:pt x="248" y="384"/>
                    </a:lnTo>
                    <a:lnTo>
                      <a:pt x="248" y="421"/>
                    </a:lnTo>
                    <a:lnTo>
                      <a:pt x="248" y="512"/>
                    </a:lnTo>
                    <a:lnTo>
                      <a:pt x="187" y="512"/>
                    </a:lnTo>
                    <a:lnTo>
                      <a:pt x="155" y="512"/>
                    </a:lnTo>
                    <a:lnTo>
                      <a:pt x="120" y="513"/>
                    </a:lnTo>
                    <a:lnTo>
                      <a:pt x="58" y="513"/>
                    </a:lnTo>
                    <a:lnTo>
                      <a:pt x="4" y="50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8" name="Freeform 331">
                <a:extLst>
                  <a:ext uri="{FF2B5EF4-FFF2-40B4-BE49-F238E27FC236}">
                    <a16:creationId xmlns:a16="http://schemas.microsoft.com/office/drawing/2014/main" id="{5C9318D1-B076-4945-B1B8-52A3F5825260}"/>
                  </a:ext>
                </a:extLst>
              </p:cNvPr>
              <p:cNvSpPr>
                <a:spLocks/>
              </p:cNvSpPr>
              <p:nvPr/>
            </p:nvSpPr>
            <p:spPr bwMode="auto">
              <a:xfrm>
                <a:off x="3391" y="1445"/>
                <a:ext cx="130" cy="265"/>
              </a:xfrm>
              <a:custGeom>
                <a:avLst/>
                <a:gdLst>
                  <a:gd name="T0" fmla="*/ 1 w 259"/>
                  <a:gd name="T1" fmla="*/ 1 h 529"/>
                  <a:gd name="T2" fmla="*/ 1 w 259"/>
                  <a:gd name="T3" fmla="*/ 1 h 529"/>
                  <a:gd name="T4" fmla="*/ 1 w 259"/>
                  <a:gd name="T5" fmla="*/ 1 h 529"/>
                  <a:gd name="T6" fmla="*/ 1 w 259"/>
                  <a:gd name="T7" fmla="*/ 1 h 529"/>
                  <a:gd name="T8" fmla="*/ 1 w 259"/>
                  <a:gd name="T9" fmla="*/ 1 h 529"/>
                  <a:gd name="T10" fmla="*/ 1 w 259"/>
                  <a:gd name="T11" fmla="*/ 1 h 529"/>
                  <a:gd name="T12" fmla="*/ 1 w 259"/>
                  <a:gd name="T13" fmla="*/ 1 h 529"/>
                  <a:gd name="T14" fmla="*/ 1 w 259"/>
                  <a:gd name="T15" fmla="*/ 1 h 529"/>
                  <a:gd name="T16" fmla="*/ 1 w 259"/>
                  <a:gd name="T17" fmla="*/ 1 h 529"/>
                  <a:gd name="T18" fmla="*/ 1 w 259"/>
                  <a:gd name="T19" fmla="*/ 1 h 529"/>
                  <a:gd name="T20" fmla="*/ 1 w 259"/>
                  <a:gd name="T21" fmla="*/ 1 h 529"/>
                  <a:gd name="T22" fmla="*/ 1 w 259"/>
                  <a:gd name="T23" fmla="*/ 1 h 529"/>
                  <a:gd name="T24" fmla="*/ 1 w 259"/>
                  <a:gd name="T25" fmla="*/ 1 h 529"/>
                  <a:gd name="T26" fmla="*/ 1 w 259"/>
                  <a:gd name="T27" fmla="*/ 1 h 529"/>
                  <a:gd name="T28" fmla="*/ 1 w 259"/>
                  <a:gd name="T29" fmla="*/ 1 h 529"/>
                  <a:gd name="T30" fmla="*/ 1 w 259"/>
                  <a:gd name="T31" fmla="*/ 1 h 529"/>
                  <a:gd name="T32" fmla="*/ 1 w 259"/>
                  <a:gd name="T33" fmla="*/ 0 h 529"/>
                  <a:gd name="T34" fmla="*/ 1 w 259"/>
                  <a:gd name="T35" fmla="*/ 1 h 529"/>
                  <a:gd name="T36" fmla="*/ 1 w 259"/>
                  <a:gd name="T37" fmla="*/ 1 h 529"/>
                  <a:gd name="T38" fmla="*/ 1 w 259"/>
                  <a:gd name="T39" fmla="*/ 1 h 529"/>
                  <a:gd name="T40" fmla="*/ 1 w 259"/>
                  <a:gd name="T41" fmla="*/ 1 h 529"/>
                  <a:gd name="T42" fmla="*/ 1 w 259"/>
                  <a:gd name="T43" fmla="*/ 1 h 529"/>
                  <a:gd name="T44" fmla="*/ 1 w 259"/>
                  <a:gd name="T45" fmla="*/ 1 h 529"/>
                  <a:gd name="T46" fmla="*/ 1 w 259"/>
                  <a:gd name="T47" fmla="*/ 1 h 529"/>
                  <a:gd name="T48" fmla="*/ 1 w 259"/>
                  <a:gd name="T49" fmla="*/ 1 h 529"/>
                  <a:gd name="T50" fmla="*/ 1 w 259"/>
                  <a:gd name="T51" fmla="*/ 1 h 529"/>
                  <a:gd name="T52" fmla="*/ 1 w 259"/>
                  <a:gd name="T53" fmla="*/ 1 h 529"/>
                  <a:gd name="T54" fmla="*/ 1 w 259"/>
                  <a:gd name="T55" fmla="*/ 1 h 529"/>
                  <a:gd name="T56" fmla="*/ 1 w 259"/>
                  <a:gd name="T57" fmla="*/ 1 h 529"/>
                  <a:gd name="T58" fmla="*/ 1 w 259"/>
                  <a:gd name="T59" fmla="*/ 1 h 529"/>
                  <a:gd name="T60" fmla="*/ 0 w 259"/>
                  <a:gd name="T61" fmla="*/ 1 h 529"/>
                  <a:gd name="T62" fmla="*/ 0 w 259"/>
                  <a:gd name="T63" fmla="*/ 1 h 529"/>
                  <a:gd name="T64" fmla="*/ 1 w 259"/>
                  <a:gd name="T65" fmla="*/ 1 h 529"/>
                  <a:gd name="T66" fmla="*/ 1 w 259"/>
                  <a:gd name="T67" fmla="*/ 1 h 5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
                  <a:gd name="T103" fmla="*/ 0 h 529"/>
                  <a:gd name="T104" fmla="*/ 259 w 259"/>
                  <a:gd name="T105" fmla="*/ 529 h 5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 h="529">
                    <a:moveTo>
                      <a:pt x="245" y="520"/>
                    </a:moveTo>
                    <a:lnTo>
                      <a:pt x="259" y="489"/>
                    </a:lnTo>
                    <a:lnTo>
                      <a:pt x="259" y="458"/>
                    </a:lnTo>
                    <a:lnTo>
                      <a:pt x="259" y="438"/>
                    </a:lnTo>
                    <a:lnTo>
                      <a:pt x="256" y="416"/>
                    </a:lnTo>
                    <a:lnTo>
                      <a:pt x="228" y="281"/>
                    </a:lnTo>
                    <a:lnTo>
                      <a:pt x="208" y="267"/>
                    </a:lnTo>
                    <a:lnTo>
                      <a:pt x="182" y="249"/>
                    </a:lnTo>
                    <a:lnTo>
                      <a:pt x="150" y="221"/>
                    </a:lnTo>
                    <a:lnTo>
                      <a:pt x="149" y="180"/>
                    </a:lnTo>
                    <a:lnTo>
                      <a:pt x="159" y="156"/>
                    </a:lnTo>
                    <a:lnTo>
                      <a:pt x="167" y="114"/>
                    </a:lnTo>
                    <a:lnTo>
                      <a:pt x="164" y="99"/>
                    </a:lnTo>
                    <a:lnTo>
                      <a:pt x="163" y="72"/>
                    </a:lnTo>
                    <a:lnTo>
                      <a:pt x="156" y="45"/>
                    </a:lnTo>
                    <a:lnTo>
                      <a:pt x="130" y="9"/>
                    </a:lnTo>
                    <a:lnTo>
                      <a:pt x="102" y="0"/>
                    </a:lnTo>
                    <a:lnTo>
                      <a:pt x="77" y="17"/>
                    </a:lnTo>
                    <a:lnTo>
                      <a:pt x="66" y="48"/>
                    </a:lnTo>
                    <a:lnTo>
                      <a:pt x="65" y="99"/>
                    </a:lnTo>
                    <a:lnTo>
                      <a:pt x="58" y="114"/>
                    </a:lnTo>
                    <a:lnTo>
                      <a:pt x="62" y="143"/>
                    </a:lnTo>
                    <a:lnTo>
                      <a:pt x="74" y="171"/>
                    </a:lnTo>
                    <a:lnTo>
                      <a:pt x="82" y="204"/>
                    </a:lnTo>
                    <a:lnTo>
                      <a:pt x="89" y="219"/>
                    </a:lnTo>
                    <a:lnTo>
                      <a:pt x="72" y="232"/>
                    </a:lnTo>
                    <a:lnTo>
                      <a:pt x="49" y="225"/>
                    </a:lnTo>
                    <a:lnTo>
                      <a:pt x="20" y="228"/>
                    </a:lnTo>
                    <a:lnTo>
                      <a:pt x="15" y="264"/>
                    </a:lnTo>
                    <a:lnTo>
                      <a:pt x="8" y="296"/>
                    </a:lnTo>
                    <a:lnTo>
                      <a:pt x="0" y="379"/>
                    </a:lnTo>
                    <a:lnTo>
                      <a:pt x="0" y="524"/>
                    </a:lnTo>
                    <a:lnTo>
                      <a:pt x="105" y="529"/>
                    </a:lnTo>
                    <a:lnTo>
                      <a:pt x="245" y="5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9" name="Freeform 332">
                <a:extLst>
                  <a:ext uri="{FF2B5EF4-FFF2-40B4-BE49-F238E27FC236}">
                    <a16:creationId xmlns:a16="http://schemas.microsoft.com/office/drawing/2014/main" id="{E1474F20-210E-4249-912A-D6CD75541270}"/>
                  </a:ext>
                </a:extLst>
              </p:cNvPr>
              <p:cNvSpPr>
                <a:spLocks/>
              </p:cNvSpPr>
              <p:nvPr/>
            </p:nvSpPr>
            <p:spPr bwMode="auto">
              <a:xfrm>
                <a:off x="3133" y="1476"/>
                <a:ext cx="125" cy="237"/>
              </a:xfrm>
              <a:custGeom>
                <a:avLst/>
                <a:gdLst>
                  <a:gd name="T0" fmla="*/ 1 w 250"/>
                  <a:gd name="T1" fmla="*/ 0 h 475"/>
                  <a:gd name="T2" fmla="*/ 1 w 250"/>
                  <a:gd name="T3" fmla="*/ 0 h 475"/>
                  <a:gd name="T4" fmla="*/ 1 w 250"/>
                  <a:gd name="T5" fmla="*/ 0 h 475"/>
                  <a:gd name="T6" fmla="*/ 1 w 250"/>
                  <a:gd name="T7" fmla="*/ 0 h 475"/>
                  <a:gd name="T8" fmla="*/ 1 w 250"/>
                  <a:gd name="T9" fmla="*/ 0 h 475"/>
                  <a:gd name="T10" fmla="*/ 1 w 250"/>
                  <a:gd name="T11" fmla="*/ 0 h 475"/>
                  <a:gd name="T12" fmla="*/ 1 w 250"/>
                  <a:gd name="T13" fmla="*/ 0 h 475"/>
                  <a:gd name="T14" fmla="*/ 1 w 250"/>
                  <a:gd name="T15" fmla="*/ 0 h 475"/>
                  <a:gd name="T16" fmla="*/ 1 w 250"/>
                  <a:gd name="T17" fmla="*/ 0 h 475"/>
                  <a:gd name="T18" fmla="*/ 1 w 250"/>
                  <a:gd name="T19" fmla="*/ 0 h 475"/>
                  <a:gd name="T20" fmla="*/ 1 w 250"/>
                  <a:gd name="T21" fmla="*/ 0 h 475"/>
                  <a:gd name="T22" fmla="*/ 1 w 250"/>
                  <a:gd name="T23" fmla="*/ 0 h 475"/>
                  <a:gd name="T24" fmla="*/ 1 w 250"/>
                  <a:gd name="T25" fmla="*/ 0 h 475"/>
                  <a:gd name="T26" fmla="*/ 1 w 250"/>
                  <a:gd name="T27" fmla="*/ 0 h 475"/>
                  <a:gd name="T28" fmla="*/ 1 w 250"/>
                  <a:gd name="T29" fmla="*/ 0 h 475"/>
                  <a:gd name="T30" fmla="*/ 1 w 250"/>
                  <a:gd name="T31" fmla="*/ 0 h 475"/>
                  <a:gd name="T32" fmla="*/ 1 w 250"/>
                  <a:gd name="T33" fmla="*/ 0 h 475"/>
                  <a:gd name="T34" fmla="*/ 1 w 250"/>
                  <a:gd name="T35" fmla="*/ 0 h 475"/>
                  <a:gd name="T36" fmla="*/ 1 w 250"/>
                  <a:gd name="T37" fmla="*/ 0 h 475"/>
                  <a:gd name="T38" fmla="*/ 1 w 250"/>
                  <a:gd name="T39" fmla="*/ 0 h 475"/>
                  <a:gd name="T40" fmla="*/ 1 w 250"/>
                  <a:gd name="T41" fmla="*/ 0 h 475"/>
                  <a:gd name="T42" fmla="*/ 1 w 250"/>
                  <a:gd name="T43" fmla="*/ 0 h 475"/>
                  <a:gd name="T44" fmla="*/ 1 w 250"/>
                  <a:gd name="T45" fmla="*/ 0 h 475"/>
                  <a:gd name="T46" fmla="*/ 1 w 250"/>
                  <a:gd name="T47" fmla="*/ 0 h 475"/>
                  <a:gd name="T48" fmla="*/ 1 w 250"/>
                  <a:gd name="T49" fmla="*/ 0 h 475"/>
                  <a:gd name="T50" fmla="*/ 1 w 250"/>
                  <a:gd name="T51" fmla="*/ 0 h 475"/>
                  <a:gd name="T52" fmla="*/ 0 w 250"/>
                  <a:gd name="T53" fmla="*/ 0 h 475"/>
                  <a:gd name="T54" fmla="*/ 0 w 250"/>
                  <a:gd name="T55" fmla="*/ 0 h 475"/>
                  <a:gd name="T56" fmla="*/ 0 w 250"/>
                  <a:gd name="T57" fmla="*/ 0 h 475"/>
                  <a:gd name="T58" fmla="*/ 1 w 250"/>
                  <a:gd name="T59" fmla="*/ 0 h 475"/>
                  <a:gd name="T60" fmla="*/ 1 w 250"/>
                  <a:gd name="T61" fmla="*/ 0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475"/>
                  <a:gd name="T95" fmla="*/ 250 w 250"/>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475">
                    <a:moveTo>
                      <a:pt x="250" y="475"/>
                    </a:moveTo>
                    <a:lnTo>
                      <a:pt x="250" y="431"/>
                    </a:lnTo>
                    <a:lnTo>
                      <a:pt x="246" y="370"/>
                    </a:lnTo>
                    <a:lnTo>
                      <a:pt x="228" y="268"/>
                    </a:lnTo>
                    <a:lnTo>
                      <a:pt x="211" y="243"/>
                    </a:lnTo>
                    <a:lnTo>
                      <a:pt x="181" y="233"/>
                    </a:lnTo>
                    <a:lnTo>
                      <a:pt x="146" y="206"/>
                    </a:lnTo>
                    <a:lnTo>
                      <a:pt x="143" y="188"/>
                    </a:lnTo>
                    <a:lnTo>
                      <a:pt x="158" y="158"/>
                    </a:lnTo>
                    <a:lnTo>
                      <a:pt x="165" y="119"/>
                    </a:lnTo>
                    <a:lnTo>
                      <a:pt x="162" y="46"/>
                    </a:lnTo>
                    <a:lnTo>
                      <a:pt x="127" y="0"/>
                    </a:lnTo>
                    <a:lnTo>
                      <a:pt x="111" y="7"/>
                    </a:lnTo>
                    <a:lnTo>
                      <a:pt x="95" y="0"/>
                    </a:lnTo>
                    <a:lnTo>
                      <a:pt x="70" y="38"/>
                    </a:lnTo>
                    <a:lnTo>
                      <a:pt x="69" y="102"/>
                    </a:lnTo>
                    <a:lnTo>
                      <a:pt x="61" y="117"/>
                    </a:lnTo>
                    <a:lnTo>
                      <a:pt x="61" y="131"/>
                    </a:lnTo>
                    <a:lnTo>
                      <a:pt x="74" y="156"/>
                    </a:lnTo>
                    <a:lnTo>
                      <a:pt x="82" y="176"/>
                    </a:lnTo>
                    <a:lnTo>
                      <a:pt x="85" y="191"/>
                    </a:lnTo>
                    <a:lnTo>
                      <a:pt x="79" y="211"/>
                    </a:lnTo>
                    <a:lnTo>
                      <a:pt x="62" y="228"/>
                    </a:lnTo>
                    <a:lnTo>
                      <a:pt x="32" y="229"/>
                    </a:lnTo>
                    <a:lnTo>
                      <a:pt x="12" y="245"/>
                    </a:lnTo>
                    <a:lnTo>
                      <a:pt x="4" y="292"/>
                    </a:lnTo>
                    <a:lnTo>
                      <a:pt x="0" y="373"/>
                    </a:lnTo>
                    <a:lnTo>
                      <a:pt x="0" y="395"/>
                    </a:lnTo>
                    <a:lnTo>
                      <a:pt x="0" y="423"/>
                    </a:lnTo>
                    <a:lnTo>
                      <a:pt x="4" y="473"/>
                    </a:lnTo>
                    <a:lnTo>
                      <a:pt x="250" y="4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0" name="Freeform 333">
                <a:extLst>
                  <a:ext uri="{FF2B5EF4-FFF2-40B4-BE49-F238E27FC236}">
                    <a16:creationId xmlns:a16="http://schemas.microsoft.com/office/drawing/2014/main" id="{60E990C8-903D-2D46-8A0D-F92E3CABD8F1}"/>
                  </a:ext>
                </a:extLst>
              </p:cNvPr>
              <p:cNvSpPr>
                <a:spLocks/>
              </p:cNvSpPr>
              <p:nvPr/>
            </p:nvSpPr>
            <p:spPr bwMode="auto">
              <a:xfrm>
                <a:off x="3204" y="1534"/>
                <a:ext cx="122" cy="179"/>
              </a:xfrm>
              <a:custGeom>
                <a:avLst/>
                <a:gdLst>
                  <a:gd name="T0" fmla="*/ 0 w 243"/>
                  <a:gd name="T1" fmla="*/ 1 h 358"/>
                  <a:gd name="T2" fmla="*/ 1 w 243"/>
                  <a:gd name="T3" fmla="*/ 1 h 358"/>
                  <a:gd name="T4" fmla="*/ 1 w 243"/>
                  <a:gd name="T5" fmla="*/ 1 h 358"/>
                  <a:gd name="T6" fmla="*/ 1 w 243"/>
                  <a:gd name="T7" fmla="*/ 1 h 358"/>
                  <a:gd name="T8" fmla="*/ 1 w 243"/>
                  <a:gd name="T9" fmla="*/ 1 h 358"/>
                  <a:gd name="T10" fmla="*/ 1 w 243"/>
                  <a:gd name="T11" fmla="*/ 1 h 358"/>
                  <a:gd name="T12" fmla="*/ 1 w 243"/>
                  <a:gd name="T13" fmla="*/ 1 h 358"/>
                  <a:gd name="T14" fmla="*/ 1 w 243"/>
                  <a:gd name="T15" fmla="*/ 1 h 358"/>
                  <a:gd name="T16" fmla="*/ 1 w 243"/>
                  <a:gd name="T17" fmla="*/ 1 h 358"/>
                  <a:gd name="T18" fmla="*/ 1 w 243"/>
                  <a:gd name="T19" fmla="*/ 1 h 358"/>
                  <a:gd name="T20" fmla="*/ 1 w 243"/>
                  <a:gd name="T21" fmla="*/ 1 h 358"/>
                  <a:gd name="T22" fmla="*/ 1 w 243"/>
                  <a:gd name="T23" fmla="*/ 1 h 358"/>
                  <a:gd name="T24" fmla="*/ 1 w 243"/>
                  <a:gd name="T25" fmla="*/ 1 h 358"/>
                  <a:gd name="T26" fmla="*/ 1 w 243"/>
                  <a:gd name="T27" fmla="*/ 1 h 358"/>
                  <a:gd name="T28" fmla="*/ 1 w 243"/>
                  <a:gd name="T29" fmla="*/ 1 h 358"/>
                  <a:gd name="T30" fmla="*/ 1 w 243"/>
                  <a:gd name="T31" fmla="*/ 0 h 358"/>
                  <a:gd name="T32" fmla="*/ 1 w 243"/>
                  <a:gd name="T33" fmla="*/ 0 h 358"/>
                  <a:gd name="T34" fmla="*/ 1 w 243"/>
                  <a:gd name="T35" fmla="*/ 0 h 358"/>
                  <a:gd name="T36" fmla="*/ 1 w 243"/>
                  <a:gd name="T37" fmla="*/ 0 h 358"/>
                  <a:gd name="T38" fmla="*/ 1 w 243"/>
                  <a:gd name="T39" fmla="*/ 1 h 358"/>
                  <a:gd name="T40" fmla="*/ 1 w 243"/>
                  <a:gd name="T41" fmla="*/ 1 h 358"/>
                  <a:gd name="T42" fmla="*/ 1 w 243"/>
                  <a:gd name="T43" fmla="*/ 1 h 358"/>
                  <a:gd name="T44" fmla="*/ 1 w 243"/>
                  <a:gd name="T45" fmla="*/ 1 h 358"/>
                  <a:gd name="T46" fmla="*/ 1 w 243"/>
                  <a:gd name="T47" fmla="*/ 1 h 358"/>
                  <a:gd name="T48" fmla="*/ 1 w 243"/>
                  <a:gd name="T49" fmla="*/ 1 h 358"/>
                  <a:gd name="T50" fmla="*/ 1 w 243"/>
                  <a:gd name="T51" fmla="*/ 1 h 358"/>
                  <a:gd name="T52" fmla="*/ 1 w 243"/>
                  <a:gd name="T53" fmla="*/ 1 h 358"/>
                  <a:gd name="T54" fmla="*/ 1 w 243"/>
                  <a:gd name="T55" fmla="*/ 1 h 358"/>
                  <a:gd name="T56" fmla="*/ 1 w 243"/>
                  <a:gd name="T57" fmla="*/ 1 h 358"/>
                  <a:gd name="T58" fmla="*/ 1 w 243"/>
                  <a:gd name="T59" fmla="*/ 1 h 358"/>
                  <a:gd name="T60" fmla="*/ 1 w 243"/>
                  <a:gd name="T61" fmla="*/ 1 h 358"/>
                  <a:gd name="T62" fmla="*/ 1 w 243"/>
                  <a:gd name="T63" fmla="*/ 1 h 358"/>
                  <a:gd name="T64" fmla="*/ 1 w 243"/>
                  <a:gd name="T65" fmla="*/ 1 h 358"/>
                  <a:gd name="T66" fmla="*/ 0 w 243"/>
                  <a:gd name="T67" fmla="*/ 1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358"/>
                  <a:gd name="T104" fmla="*/ 243 w 243"/>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358">
                    <a:moveTo>
                      <a:pt x="0" y="358"/>
                    </a:moveTo>
                    <a:lnTo>
                      <a:pt x="5" y="331"/>
                    </a:lnTo>
                    <a:lnTo>
                      <a:pt x="7" y="284"/>
                    </a:lnTo>
                    <a:lnTo>
                      <a:pt x="12" y="268"/>
                    </a:lnTo>
                    <a:lnTo>
                      <a:pt x="26" y="256"/>
                    </a:lnTo>
                    <a:lnTo>
                      <a:pt x="42" y="244"/>
                    </a:lnTo>
                    <a:lnTo>
                      <a:pt x="62" y="230"/>
                    </a:lnTo>
                    <a:lnTo>
                      <a:pt x="70" y="215"/>
                    </a:lnTo>
                    <a:lnTo>
                      <a:pt x="73" y="201"/>
                    </a:lnTo>
                    <a:lnTo>
                      <a:pt x="58" y="196"/>
                    </a:lnTo>
                    <a:lnTo>
                      <a:pt x="42" y="176"/>
                    </a:lnTo>
                    <a:lnTo>
                      <a:pt x="42" y="143"/>
                    </a:lnTo>
                    <a:lnTo>
                      <a:pt x="50" y="81"/>
                    </a:lnTo>
                    <a:lnTo>
                      <a:pt x="54" y="38"/>
                    </a:lnTo>
                    <a:lnTo>
                      <a:pt x="73" y="6"/>
                    </a:lnTo>
                    <a:lnTo>
                      <a:pt x="86" y="0"/>
                    </a:lnTo>
                    <a:lnTo>
                      <a:pt x="97" y="0"/>
                    </a:lnTo>
                    <a:lnTo>
                      <a:pt x="107" y="0"/>
                    </a:lnTo>
                    <a:lnTo>
                      <a:pt x="110" y="0"/>
                    </a:lnTo>
                    <a:lnTo>
                      <a:pt x="134" y="17"/>
                    </a:lnTo>
                    <a:lnTo>
                      <a:pt x="152" y="73"/>
                    </a:lnTo>
                    <a:lnTo>
                      <a:pt x="164" y="122"/>
                    </a:lnTo>
                    <a:lnTo>
                      <a:pt x="164" y="164"/>
                    </a:lnTo>
                    <a:lnTo>
                      <a:pt x="152" y="192"/>
                    </a:lnTo>
                    <a:lnTo>
                      <a:pt x="138" y="204"/>
                    </a:lnTo>
                    <a:lnTo>
                      <a:pt x="145" y="217"/>
                    </a:lnTo>
                    <a:lnTo>
                      <a:pt x="167" y="238"/>
                    </a:lnTo>
                    <a:lnTo>
                      <a:pt x="196" y="244"/>
                    </a:lnTo>
                    <a:lnTo>
                      <a:pt x="211" y="256"/>
                    </a:lnTo>
                    <a:lnTo>
                      <a:pt x="225" y="268"/>
                    </a:lnTo>
                    <a:lnTo>
                      <a:pt x="228" y="293"/>
                    </a:lnTo>
                    <a:lnTo>
                      <a:pt x="236" y="322"/>
                    </a:lnTo>
                    <a:lnTo>
                      <a:pt x="243" y="358"/>
                    </a:lnTo>
                    <a:lnTo>
                      <a:pt x="0" y="35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1" name="Freeform 334">
                <a:extLst>
                  <a:ext uri="{FF2B5EF4-FFF2-40B4-BE49-F238E27FC236}">
                    <a16:creationId xmlns:a16="http://schemas.microsoft.com/office/drawing/2014/main" id="{493AB717-CE4D-3747-A7F2-A382A5CB84B0}"/>
                  </a:ext>
                </a:extLst>
              </p:cNvPr>
              <p:cNvSpPr>
                <a:spLocks/>
              </p:cNvSpPr>
              <p:nvPr/>
            </p:nvSpPr>
            <p:spPr bwMode="auto">
              <a:xfrm>
                <a:off x="3326" y="1517"/>
                <a:ext cx="127" cy="196"/>
              </a:xfrm>
              <a:custGeom>
                <a:avLst/>
                <a:gdLst>
                  <a:gd name="T0" fmla="*/ 0 w 253"/>
                  <a:gd name="T1" fmla="*/ 0 h 393"/>
                  <a:gd name="T2" fmla="*/ 1 w 253"/>
                  <a:gd name="T3" fmla="*/ 0 h 393"/>
                  <a:gd name="T4" fmla="*/ 1 w 253"/>
                  <a:gd name="T5" fmla="*/ 0 h 393"/>
                  <a:gd name="T6" fmla="*/ 1 w 253"/>
                  <a:gd name="T7" fmla="*/ 0 h 393"/>
                  <a:gd name="T8" fmla="*/ 1 w 253"/>
                  <a:gd name="T9" fmla="*/ 0 h 393"/>
                  <a:gd name="T10" fmla="*/ 1 w 253"/>
                  <a:gd name="T11" fmla="*/ 0 h 393"/>
                  <a:gd name="T12" fmla="*/ 1 w 253"/>
                  <a:gd name="T13" fmla="*/ 0 h 393"/>
                  <a:gd name="T14" fmla="*/ 1 w 253"/>
                  <a:gd name="T15" fmla="*/ 0 h 393"/>
                  <a:gd name="T16" fmla="*/ 1 w 253"/>
                  <a:gd name="T17" fmla="*/ 0 h 393"/>
                  <a:gd name="T18" fmla="*/ 1 w 253"/>
                  <a:gd name="T19" fmla="*/ 0 h 393"/>
                  <a:gd name="T20" fmla="*/ 1 w 253"/>
                  <a:gd name="T21" fmla="*/ 0 h 393"/>
                  <a:gd name="T22" fmla="*/ 1 w 253"/>
                  <a:gd name="T23" fmla="*/ 0 h 393"/>
                  <a:gd name="T24" fmla="*/ 1 w 253"/>
                  <a:gd name="T25" fmla="*/ 0 h 393"/>
                  <a:gd name="T26" fmla="*/ 1 w 253"/>
                  <a:gd name="T27" fmla="*/ 0 h 393"/>
                  <a:gd name="T28" fmla="*/ 1 w 253"/>
                  <a:gd name="T29" fmla="*/ 0 h 393"/>
                  <a:gd name="T30" fmla="*/ 1 w 253"/>
                  <a:gd name="T31" fmla="*/ 0 h 393"/>
                  <a:gd name="T32" fmla="*/ 1 w 253"/>
                  <a:gd name="T33" fmla="*/ 0 h 393"/>
                  <a:gd name="T34" fmla="*/ 1 w 253"/>
                  <a:gd name="T35" fmla="*/ 0 h 393"/>
                  <a:gd name="T36" fmla="*/ 1 w 253"/>
                  <a:gd name="T37" fmla="*/ 0 h 393"/>
                  <a:gd name="T38" fmla="*/ 1 w 253"/>
                  <a:gd name="T39" fmla="*/ 0 h 393"/>
                  <a:gd name="T40" fmla="*/ 1 w 253"/>
                  <a:gd name="T41" fmla="*/ 0 h 393"/>
                  <a:gd name="T42" fmla="*/ 1 w 253"/>
                  <a:gd name="T43" fmla="*/ 0 h 393"/>
                  <a:gd name="T44" fmla="*/ 1 w 253"/>
                  <a:gd name="T45" fmla="*/ 0 h 393"/>
                  <a:gd name="T46" fmla="*/ 1 w 253"/>
                  <a:gd name="T47" fmla="*/ 0 h 393"/>
                  <a:gd name="T48" fmla="*/ 1 w 253"/>
                  <a:gd name="T49" fmla="*/ 0 h 393"/>
                  <a:gd name="T50" fmla="*/ 1 w 253"/>
                  <a:gd name="T51" fmla="*/ 0 h 393"/>
                  <a:gd name="T52" fmla="*/ 1 w 253"/>
                  <a:gd name="T53" fmla="*/ 0 h 393"/>
                  <a:gd name="T54" fmla="*/ 1 w 253"/>
                  <a:gd name="T55" fmla="*/ 0 h 393"/>
                  <a:gd name="T56" fmla="*/ 1 w 253"/>
                  <a:gd name="T57" fmla="*/ 0 h 393"/>
                  <a:gd name="T58" fmla="*/ 1 w 253"/>
                  <a:gd name="T59" fmla="*/ 0 h 393"/>
                  <a:gd name="T60" fmla="*/ 1 w 253"/>
                  <a:gd name="T61" fmla="*/ 0 h 393"/>
                  <a:gd name="T62" fmla="*/ 1 w 253"/>
                  <a:gd name="T63" fmla="*/ 0 h 393"/>
                  <a:gd name="T64" fmla="*/ 1 w 253"/>
                  <a:gd name="T65" fmla="*/ 0 h 393"/>
                  <a:gd name="T66" fmla="*/ 1 w 253"/>
                  <a:gd name="T67" fmla="*/ 0 h 393"/>
                  <a:gd name="T68" fmla="*/ 1 w 253"/>
                  <a:gd name="T69" fmla="*/ 0 h 393"/>
                  <a:gd name="T70" fmla="*/ 1 w 253"/>
                  <a:gd name="T71" fmla="*/ 0 h 393"/>
                  <a:gd name="T72" fmla="*/ 1 w 253"/>
                  <a:gd name="T73" fmla="*/ 0 h 393"/>
                  <a:gd name="T74" fmla="*/ 0 w 253"/>
                  <a:gd name="T75" fmla="*/ 0 h 3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393"/>
                  <a:gd name="T116" fmla="*/ 253 w 253"/>
                  <a:gd name="T117" fmla="*/ 393 h 3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393">
                    <a:moveTo>
                      <a:pt x="0" y="393"/>
                    </a:moveTo>
                    <a:lnTo>
                      <a:pt x="1" y="303"/>
                    </a:lnTo>
                    <a:lnTo>
                      <a:pt x="12" y="285"/>
                    </a:lnTo>
                    <a:lnTo>
                      <a:pt x="22" y="252"/>
                    </a:lnTo>
                    <a:lnTo>
                      <a:pt x="34" y="250"/>
                    </a:lnTo>
                    <a:lnTo>
                      <a:pt x="62" y="243"/>
                    </a:lnTo>
                    <a:lnTo>
                      <a:pt x="71" y="236"/>
                    </a:lnTo>
                    <a:lnTo>
                      <a:pt x="83" y="226"/>
                    </a:lnTo>
                    <a:lnTo>
                      <a:pt x="86" y="202"/>
                    </a:lnTo>
                    <a:lnTo>
                      <a:pt x="75" y="165"/>
                    </a:lnTo>
                    <a:lnTo>
                      <a:pt x="66" y="161"/>
                    </a:lnTo>
                    <a:lnTo>
                      <a:pt x="59" y="124"/>
                    </a:lnTo>
                    <a:lnTo>
                      <a:pt x="63" y="113"/>
                    </a:lnTo>
                    <a:lnTo>
                      <a:pt x="63" y="78"/>
                    </a:lnTo>
                    <a:lnTo>
                      <a:pt x="63" y="41"/>
                    </a:lnTo>
                    <a:lnTo>
                      <a:pt x="71" y="28"/>
                    </a:lnTo>
                    <a:lnTo>
                      <a:pt x="90" y="3"/>
                    </a:lnTo>
                    <a:lnTo>
                      <a:pt x="102" y="0"/>
                    </a:lnTo>
                    <a:lnTo>
                      <a:pt x="123" y="0"/>
                    </a:lnTo>
                    <a:lnTo>
                      <a:pt x="138" y="11"/>
                    </a:lnTo>
                    <a:lnTo>
                      <a:pt x="148" y="28"/>
                    </a:lnTo>
                    <a:lnTo>
                      <a:pt x="158" y="59"/>
                    </a:lnTo>
                    <a:lnTo>
                      <a:pt x="160" y="81"/>
                    </a:lnTo>
                    <a:lnTo>
                      <a:pt x="160" y="106"/>
                    </a:lnTo>
                    <a:lnTo>
                      <a:pt x="168" y="108"/>
                    </a:lnTo>
                    <a:lnTo>
                      <a:pt x="164" y="146"/>
                    </a:lnTo>
                    <a:lnTo>
                      <a:pt x="155" y="151"/>
                    </a:lnTo>
                    <a:lnTo>
                      <a:pt x="151" y="171"/>
                    </a:lnTo>
                    <a:lnTo>
                      <a:pt x="148" y="195"/>
                    </a:lnTo>
                    <a:lnTo>
                      <a:pt x="148" y="216"/>
                    </a:lnTo>
                    <a:lnTo>
                      <a:pt x="163" y="226"/>
                    </a:lnTo>
                    <a:lnTo>
                      <a:pt x="180" y="234"/>
                    </a:lnTo>
                    <a:lnTo>
                      <a:pt x="205" y="239"/>
                    </a:lnTo>
                    <a:lnTo>
                      <a:pt x="224" y="243"/>
                    </a:lnTo>
                    <a:lnTo>
                      <a:pt x="234" y="263"/>
                    </a:lnTo>
                    <a:lnTo>
                      <a:pt x="241" y="279"/>
                    </a:lnTo>
                    <a:lnTo>
                      <a:pt x="253" y="390"/>
                    </a:lnTo>
                    <a:lnTo>
                      <a:pt x="0" y="393"/>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2" name="Freeform 335">
                <a:extLst>
                  <a:ext uri="{FF2B5EF4-FFF2-40B4-BE49-F238E27FC236}">
                    <a16:creationId xmlns:a16="http://schemas.microsoft.com/office/drawing/2014/main" id="{2288A60D-E991-064B-B7BF-B803860C43AB}"/>
                  </a:ext>
                </a:extLst>
              </p:cNvPr>
              <p:cNvSpPr>
                <a:spLocks/>
              </p:cNvSpPr>
              <p:nvPr/>
            </p:nvSpPr>
            <p:spPr bwMode="auto">
              <a:xfrm>
                <a:off x="3447" y="1516"/>
                <a:ext cx="114" cy="197"/>
              </a:xfrm>
              <a:custGeom>
                <a:avLst/>
                <a:gdLst>
                  <a:gd name="T0" fmla="*/ 0 w 230"/>
                  <a:gd name="T1" fmla="*/ 1 h 392"/>
                  <a:gd name="T2" fmla="*/ 0 w 230"/>
                  <a:gd name="T3" fmla="*/ 1 h 392"/>
                  <a:gd name="T4" fmla="*/ 0 w 230"/>
                  <a:gd name="T5" fmla="*/ 1 h 392"/>
                  <a:gd name="T6" fmla="*/ 0 w 230"/>
                  <a:gd name="T7" fmla="*/ 1 h 392"/>
                  <a:gd name="T8" fmla="*/ 0 w 230"/>
                  <a:gd name="T9" fmla="*/ 1 h 392"/>
                  <a:gd name="T10" fmla="*/ 0 w 230"/>
                  <a:gd name="T11" fmla="*/ 1 h 392"/>
                  <a:gd name="T12" fmla="*/ 0 w 230"/>
                  <a:gd name="T13" fmla="*/ 1 h 392"/>
                  <a:gd name="T14" fmla="*/ 0 w 230"/>
                  <a:gd name="T15" fmla="*/ 1 h 392"/>
                  <a:gd name="T16" fmla="*/ 0 w 230"/>
                  <a:gd name="T17" fmla="*/ 1 h 392"/>
                  <a:gd name="T18" fmla="*/ 0 w 230"/>
                  <a:gd name="T19" fmla="*/ 1 h 392"/>
                  <a:gd name="T20" fmla="*/ 0 w 230"/>
                  <a:gd name="T21" fmla="*/ 1 h 392"/>
                  <a:gd name="T22" fmla="*/ 0 w 230"/>
                  <a:gd name="T23" fmla="*/ 1 h 392"/>
                  <a:gd name="T24" fmla="*/ 0 w 230"/>
                  <a:gd name="T25" fmla="*/ 1 h 392"/>
                  <a:gd name="T26" fmla="*/ 0 w 230"/>
                  <a:gd name="T27" fmla="*/ 1 h 392"/>
                  <a:gd name="T28" fmla="*/ 0 w 230"/>
                  <a:gd name="T29" fmla="*/ 1 h 392"/>
                  <a:gd name="T30" fmla="*/ 0 w 230"/>
                  <a:gd name="T31" fmla="*/ 1 h 392"/>
                  <a:gd name="T32" fmla="*/ 0 w 230"/>
                  <a:gd name="T33" fmla="*/ 0 h 392"/>
                  <a:gd name="T34" fmla="*/ 0 w 230"/>
                  <a:gd name="T35" fmla="*/ 1 h 392"/>
                  <a:gd name="T36" fmla="*/ 0 w 230"/>
                  <a:gd name="T37" fmla="*/ 1 h 392"/>
                  <a:gd name="T38" fmla="*/ 0 w 230"/>
                  <a:gd name="T39" fmla="*/ 1 h 392"/>
                  <a:gd name="T40" fmla="*/ 0 w 230"/>
                  <a:gd name="T41" fmla="*/ 1 h 392"/>
                  <a:gd name="T42" fmla="*/ 0 w 230"/>
                  <a:gd name="T43" fmla="*/ 1 h 392"/>
                  <a:gd name="T44" fmla="*/ 0 w 230"/>
                  <a:gd name="T45" fmla="*/ 1 h 392"/>
                  <a:gd name="T46" fmla="*/ 0 w 230"/>
                  <a:gd name="T47" fmla="*/ 1 h 392"/>
                  <a:gd name="T48" fmla="*/ 0 w 230"/>
                  <a:gd name="T49" fmla="*/ 1 h 392"/>
                  <a:gd name="T50" fmla="*/ 0 w 230"/>
                  <a:gd name="T51" fmla="*/ 1 h 392"/>
                  <a:gd name="T52" fmla="*/ 0 w 230"/>
                  <a:gd name="T53" fmla="*/ 1 h 392"/>
                  <a:gd name="T54" fmla="*/ 0 w 230"/>
                  <a:gd name="T55" fmla="*/ 1 h 392"/>
                  <a:gd name="T56" fmla="*/ 0 w 230"/>
                  <a:gd name="T57" fmla="*/ 1 h 392"/>
                  <a:gd name="T58" fmla="*/ 0 w 230"/>
                  <a:gd name="T59" fmla="*/ 1 h 392"/>
                  <a:gd name="T60" fmla="*/ 0 w 230"/>
                  <a:gd name="T61" fmla="*/ 1 h 392"/>
                  <a:gd name="T62" fmla="*/ 0 w 230"/>
                  <a:gd name="T63" fmla="*/ 1 h 392"/>
                  <a:gd name="T64" fmla="*/ 0 w 230"/>
                  <a:gd name="T65" fmla="*/ 1 h 392"/>
                  <a:gd name="T66" fmla="*/ 0 w 230"/>
                  <a:gd name="T67" fmla="*/ 1 h 392"/>
                  <a:gd name="T68" fmla="*/ 0 w 230"/>
                  <a:gd name="T69" fmla="*/ 1 h 392"/>
                  <a:gd name="T70" fmla="*/ 0 w 230"/>
                  <a:gd name="T71" fmla="*/ 1 h 392"/>
                  <a:gd name="T72" fmla="*/ 0 w 230"/>
                  <a:gd name="T73" fmla="*/ 1 h 392"/>
                  <a:gd name="T74" fmla="*/ 0 w 230"/>
                  <a:gd name="T75" fmla="*/ 1 h 3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392"/>
                  <a:gd name="T116" fmla="*/ 230 w 230"/>
                  <a:gd name="T117" fmla="*/ 392 h 3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392">
                    <a:moveTo>
                      <a:pt x="0" y="391"/>
                    </a:moveTo>
                    <a:lnTo>
                      <a:pt x="7" y="306"/>
                    </a:lnTo>
                    <a:lnTo>
                      <a:pt x="15" y="268"/>
                    </a:lnTo>
                    <a:lnTo>
                      <a:pt x="40" y="249"/>
                    </a:lnTo>
                    <a:lnTo>
                      <a:pt x="62" y="240"/>
                    </a:lnTo>
                    <a:lnTo>
                      <a:pt x="85" y="232"/>
                    </a:lnTo>
                    <a:lnTo>
                      <a:pt x="93" y="212"/>
                    </a:lnTo>
                    <a:lnTo>
                      <a:pt x="93" y="182"/>
                    </a:lnTo>
                    <a:lnTo>
                      <a:pt x="85" y="172"/>
                    </a:lnTo>
                    <a:lnTo>
                      <a:pt x="77" y="160"/>
                    </a:lnTo>
                    <a:lnTo>
                      <a:pt x="74" y="152"/>
                    </a:lnTo>
                    <a:lnTo>
                      <a:pt x="72" y="118"/>
                    </a:lnTo>
                    <a:lnTo>
                      <a:pt x="66" y="95"/>
                    </a:lnTo>
                    <a:lnTo>
                      <a:pt x="73" y="58"/>
                    </a:lnTo>
                    <a:lnTo>
                      <a:pt x="86" y="36"/>
                    </a:lnTo>
                    <a:lnTo>
                      <a:pt x="102" y="12"/>
                    </a:lnTo>
                    <a:lnTo>
                      <a:pt x="133" y="0"/>
                    </a:lnTo>
                    <a:lnTo>
                      <a:pt x="157" y="14"/>
                    </a:lnTo>
                    <a:lnTo>
                      <a:pt x="167" y="30"/>
                    </a:lnTo>
                    <a:lnTo>
                      <a:pt x="174" y="42"/>
                    </a:lnTo>
                    <a:lnTo>
                      <a:pt x="176" y="60"/>
                    </a:lnTo>
                    <a:lnTo>
                      <a:pt x="184" y="70"/>
                    </a:lnTo>
                    <a:lnTo>
                      <a:pt x="187" y="91"/>
                    </a:lnTo>
                    <a:lnTo>
                      <a:pt x="180" y="117"/>
                    </a:lnTo>
                    <a:lnTo>
                      <a:pt x="180" y="139"/>
                    </a:lnTo>
                    <a:lnTo>
                      <a:pt x="174" y="158"/>
                    </a:lnTo>
                    <a:lnTo>
                      <a:pt x="167" y="162"/>
                    </a:lnTo>
                    <a:lnTo>
                      <a:pt x="167" y="172"/>
                    </a:lnTo>
                    <a:lnTo>
                      <a:pt x="155" y="190"/>
                    </a:lnTo>
                    <a:lnTo>
                      <a:pt x="158" y="227"/>
                    </a:lnTo>
                    <a:lnTo>
                      <a:pt x="174" y="251"/>
                    </a:lnTo>
                    <a:lnTo>
                      <a:pt x="196" y="260"/>
                    </a:lnTo>
                    <a:lnTo>
                      <a:pt x="223" y="274"/>
                    </a:lnTo>
                    <a:lnTo>
                      <a:pt x="228" y="296"/>
                    </a:lnTo>
                    <a:lnTo>
                      <a:pt x="230" y="331"/>
                    </a:lnTo>
                    <a:lnTo>
                      <a:pt x="230" y="363"/>
                    </a:lnTo>
                    <a:lnTo>
                      <a:pt x="230" y="392"/>
                    </a:lnTo>
                    <a:lnTo>
                      <a:pt x="0" y="39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80" name="Rectangle 336">
              <a:extLst>
                <a:ext uri="{FF2B5EF4-FFF2-40B4-BE49-F238E27FC236}">
                  <a16:creationId xmlns:a16="http://schemas.microsoft.com/office/drawing/2014/main" id="{1B44D33B-4C82-A04A-9009-9670B9A2E997}"/>
                </a:ext>
              </a:extLst>
            </p:cNvPr>
            <p:cNvSpPr>
              <a:spLocks noChangeArrowheads="1"/>
            </p:cNvSpPr>
            <p:nvPr/>
          </p:nvSpPr>
          <p:spPr bwMode="auto">
            <a:xfrm>
              <a:off x="3185" y="1737"/>
              <a:ext cx="2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Users</a:t>
              </a:r>
              <a:endParaRPr lang="en-US" altLang="en-US"/>
            </a:p>
          </p:txBody>
        </p:sp>
        <p:grpSp>
          <p:nvGrpSpPr>
            <p:cNvPr id="16481" name="Group 642">
              <a:extLst>
                <a:ext uri="{FF2B5EF4-FFF2-40B4-BE49-F238E27FC236}">
                  <a16:creationId xmlns:a16="http://schemas.microsoft.com/office/drawing/2014/main" id="{A2854F87-4209-7843-8B33-9E4A7B9CA04C}"/>
                </a:ext>
              </a:extLst>
            </p:cNvPr>
            <p:cNvGrpSpPr>
              <a:grpSpLocks/>
            </p:cNvGrpSpPr>
            <p:nvPr/>
          </p:nvGrpSpPr>
          <p:grpSpPr bwMode="auto">
            <a:xfrm>
              <a:off x="704" y="2576"/>
              <a:ext cx="472" cy="528"/>
              <a:chOff x="704" y="2576"/>
              <a:chExt cx="472" cy="528"/>
            </a:xfrm>
          </p:grpSpPr>
          <p:sp>
            <p:nvSpPr>
              <p:cNvPr id="16658" name="Rectangle 337">
                <a:extLst>
                  <a:ext uri="{FF2B5EF4-FFF2-40B4-BE49-F238E27FC236}">
                    <a16:creationId xmlns:a16="http://schemas.microsoft.com/office/drawing/2014/main" id="{EE1E0E0C-7D32-444C-996A-BFF784722821}"/>
                  </a:ext>
                </a:extLst>
              </p:cNvPr>
              <p:cNvSpPr>
                <a:spLocks noChangeArrowheads="1"/>
              </p:cNvSpPr>
              <p:nvPr/>
            </p:nvSpPr>
            <p:spPr bwMode="auto">
              <a:xfrm>
                <a:off x="704" y="2576"/>
                <a:ext cx="472" cy="528"/>
              </a:xfrm>
              <a:prstGeom prst="rect">
                <a:avLst/>
              </a:prstGeom>
              <a:solidFill>
                <a:srgbClr val="C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59" name="Freeform 338">
                <a:extLst>
                  <a:ext uri="{FF2B5EF4-FFF2-40B4-BE49-F238E27FC236}">
                    <a16:creationId xmlns:a16="http://schemas.microsoft.com/office/drawing/2014/main" id="{2CCA15BE-7FDD-0342-8FF3-69316933CB42}"/>
                  </a:ext>
                </a:extLst>
              </p:cNvPr>
              <p:cNvSpPr>
                <a:spLocks/>
              </p:cNvSpPr>
              <p:nvPr/>
            </p:nvSpPr>
            <p:spPr bwMode="auto">
              <a:xfrm>
                <a:off x="1025" y="2696"/>
                <a:ext cx="92" cy="141"/>
              </a:xfrm>
              <a:custGeom>
                <a:avLst/>
                <a:gdLst>
                  <a:gd name="T0" fmla="*/ 1 w 183"/>
                  <a:gd name="T1" fmla="*/ 0 h 283"/>
                  <a:gd name="T2" fmla="*/ 1 w 183"/>
                  <a:gd name="T3" fmla="*/ 0 h 283"/>
                  <a:gd name="T4" fmla="*/ 1 w 183"/>
                  <a:gd name="T5" fmla="*/ 0 h 283"/>
                  <a:gd name="T6" fmla="*/ 1 w 183"/>
                  <a:gd name="T7" fmla="*/ 0 h 283"/>
                  <a:gd name="T8" fmla="*/ 1 w 183"/>
                  <a:gd name="T9" fmla="*/ 0 h 283"/>
                  <a:gd name="T10" fmla="*/ 1 w 183"/>
                  <a:gd name="T11" fmla="*/ 0 h 283"/>
                  <a:gd name="T12" fmla="*/ 1 w 183"/>
                  <a:gd name="T13" fmla="*/ 0 h 283"/>
                  <a:gd name="T14" fmla="*/ 0 w 183"/>
                  <a:gd name="T15" fmla="*/ 0 h 283"/>
                  <a:gd name="T16" fmla="*/ 1 w 183"/>
                  <a:gd name="T17" fmla="*/ 0 h 283"/>
                  <a:gd name="T18" fmla="*/ 1 w 183"/>
                  <a:gd name="T19" fmla="*/ 0 h 283"/>
                  <a:gd name="T20" fmla="*/ 1 w 183"/>
                  <a:gd name="T21" fmla="*/ 0 h 283"/>
                  <a:gd name="T22" fmla="*/ 1 w 183"/>
                  <a:gd name="T23" fmla="*/ 0 h 283"/>
                  <a:gd name="T24" fmla="*/ 1 w 183"/>
                  <a:gd name="T25" fmla="*/ 0 h 283"/>
                  <a:gd name="T26" fmla="*/ 1 w 183"/>
                  <a:gd name="T27" fmla="*/ 0 h 283"/>
                  <a:gd name="T28" fmla="*/ 1 w 183"/>
                  <a:gd name="T29" fmla="*/ 0 h 283"/>
                  <a:gd name="T30" fmla="*/ 1 w 183"/>
                  <a:gd name="T31" fmla="*/ 0 h 283"/>
                  <a:gd name="T32" fmla="*/ 1 w 183"/>
                  <a:gd name="T33" fmla="*/ 0 h 283"/>
                  <a:gd name="T34" fmla="*/ 1 w 183"/>
                  <a:gd name="T35" fmla="*/ 0 h 283"/>
                  <a:gd name="T36" fmla="*/ 1 w 183"/>
                  <a:gd name="T37" fmla="*/ 0 h 283"/>
                  <a:gd name="T38" fmla="*/ 1 w 183"/>
                  <a:gd name="T39" fmla="*/ 0 h 283"/>
                  <a:gd name="T40" fmla="*/ 1 w 183"/>
                  <a:gd name="T41" fmla="*/ 0 h 2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283"/>
                  <a:gd name="T65" fmla="*/ 183 w 183"/>
                  <a:gd name="T66" fmla="*/ 283 h 2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283">
                    <a:moveTo>
                      <a:pt x="183" y="208"/>
                    </a:moveTo>
                    <a:lnTo>
                      <a:pt x="173" y="182"/>
                    </a:lnTo>
                    <a:lnTo>
                      <a:pt x="133" y="90"/>
                    </a:lnTo>
                    <a:lnTo>
                      <a:pt x="104" y="29"/>
                    </a:lnTo>
                    <a:lnTo>
                      <a:pt x="76" y="0"/>
                    </a:lnTo>
                    <a:lnTo>
                      <a:pt x="40" y="11"/>
                    </a:lnTo>
                    <a:lnTo>
                      <a:pt x="4" y="40"/>
                    </a:lnTo>
                    <a:lnTo>
                      <a:pt x="0" y="104"/>
                    </a:lnTo>
                    <a:lnTo>
                      <a:pt x="11" y="125"/>
                    </a:lnTo>
                    <a:lnTo>
                      <a:pt x="11" y="141"/>
                    </a:lnTo>
                    <a:lnTo>
                      <a:pt x="20" y="153"/>
                    </a:lnTo>
                    <a:lnTo>
                      <a:pt x="32" y="190"/>
                    </a:lnTo>
                    <a:lnTo>
                      <a:pt x="50" y="215"/>
                    </a:lnTo>
                    <a:lnTo>
                      <a:pt x="63" y="240"/>
                    </a:lnTo>
                    <a:lnTo>
                      <a:pt x="73" y="260"/>
                    </a:lnTo>
                    <a:lnTo>
                      <a:pt x="80" y="259"/>
                    </a:lnTo>
                    <a:lnTo>
                      <a:pt x="91" y="277"/>
                    </a:lnTo>
                    <a:lnTo>
                      <a:pt x="128" y="283"/>
                    </a:lnTo>
                    <a:lnTo>
                      <a:pt x="146" y="283"/>
                    </a:lnTo>
                    <a:lnTo>
                      <a:pt x="156" y="283"/>
                    </a:lnTo>
                    <a:lnTo>
                      <a:pt x="183" y="208"/>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0" name="Freeform 339">
                <a:extLst>
                  <a:ext uri="{FF2B5EF4-FFF2-40B4-BE49-F238E27FC236}">
                    <a16:creationId xmlns:a16="http://schemas.microsoft.com/office/drawing/2014/main" id="{3247746C-5D24-DC40-8074-EE12346934D9}"/>
                  </a:ext>
                </a:extLst>
              </p:cNvPr>
              <p:cNvSpPr>
                <a:spLocks/>
              </p:cNvSpPr>
              <p:nvPr/>
            </p:nvSpPr>
            <p:spPr bwMode="auto">
              <a:xfrm>
                <a:off x="1020" y="2729"/>
                <a:ext cx="66" cy="108"/>
              </a:xfrm>
              <a:custGeom>
                <a:avLst/>
                <a:gdLst>
                  <a:gd name="T0" fmla="*/ 0 w 131"/>
                  <a:gd name="T1" fmla="*/ 1 h 216"/>
                  <a:gd name="T2" fmla="*/ 1 w 131"/>
                  <a:gd name="T3" fmla="*/ 1 h 216"/>
                  <a:gd name="T4" fmla="*/ 1 w 131"/>
                  <a:gd name="T5" fmla="*/ 1 h 216"/>
                  <a:gd name="T6" fmla="*/ 1 w 131"/>
                  <a:gd name="T7" fmla="*/ 1 h 216"/>
                  <a:gd name="T8" fmla="*/ 1 w 131"/>
                  <a:gd name="T9" fmla="*/ 1 h 216"/>
                  <a:gd name="T10" fmla="*/ 1 w 131"/>
                  <a:gd name="T11" fmla="*/ 1 h 216"/>
                  <a:gd name="T12" fmla="*/ 1 w 131"/>
                  <a:gd name="T13" fmla="*/ 1 h 216"/>
                  <a:gd name="T14" fmla="*/ 1 w 131"/>
                  <a:gd name="T15" fmla="*/ 1 h 216"/>
                  <a:gd name="T16" fmla="*/ 1 w 131"/>
                  <a:gd name="T17" fmla="*/ 1 h 216"/>
                  <a:gd name="T18" fmla="*/ 1 w 131"/>
                  <a:gd name="T19" fmla="*/ 1 h 216"/>
                  <a:gd name="T20" fmla="*/ 1 w 131"/>
                  <a:gd name="T21" fmla="*/ 1 h 216"/>
                  <a:gd name="T22" fmla="*/ 1 w 131"/>
                  <a:gd name="T23" fmla="*/ 1 h 216"/>
                  <a:gd name="T24" fmla="*/ 1 w 131"/>
                  <a:gd name="T25" fmla="*/ 1 h 216"/>
                  <a:gd name="T26" fmla="*/ 1 w 131"/>
                  <a:gd name="T27" fmla="*/ 1 h 216"/>
                  <a:gd name="T28" fmla="*/ 1 w 131"/>
                  <a:gd name="T29" fmla="*/ 1 h 216"/>
                  <a:gd name="T30" fmla="*/ 1 w 131"/>
                  <a:gd name="T31" fmla="*/ 1 h 216"/>
                  <a:gd name="T32" fmla="*/ 1 w 131"/>
                  <a:gd name="T33" fmla="*/ 1 h 216"/>
                  <a:gd name="T34" fmla="*/ 1 w 131"/>
                  <a:gd name="T35" fmla="*/ 1 h 216"/>
                  <a:gd name="T36" fmla="*/ 1 w 131"/>
                  <a:gd name="T37" fmla="*/ 1 h 216"/>
                  <a:gd name="T38" fmla="*/ 1 w 131"/>
                  <a:gd name="T39" fmla="*/ 1 h 216"/>
                  <a:gd name="T40" fmla="*/ 1 w 131"/>
                  <a:gd name="T41" fmla="*/ 1 h 216"/>
                  <a:gd name="T42" fmla="*/ 1 w 131"/>
                  <a:gd name="T43" fmla="*/ 1 h 216"/>
                  <a:gd name="T44" fmla="*/ 1 w 131"/>
                  <a:gd name="T45" fmla="*/ 1 h 216"/>
                  <a:gd name="T46" fmla="*/ 1 w 131"/>
                  <a:gd name="T47" fmla="*/ 1 h 216"/>
                  <a:gd name="T48" fmla="*/ 1 w 131"/>
                  <a:gd name="T49" fmla="*/ 1 h 216"/>
                  <a:gd name="T50" fmla="*/ 1 w 131"/>
                  <a:gd name="T51" fmla="*/ 1 h 216"/>
                  <a:gd name="T52" fmla="*/ 1 w 131"/>
                  <a:gd name="T53" fmla="*/ 1 h 216"/>
                  <a:gd name="T54" fmla="*/ 1 w 131"/>
                  <a:gd name="T55" fmla="*/ 1 h 216"/>
                  <a:gd name="T56" fmla="*/ 1 w 131"/>
                  <a:gd name="T57" fmla="*/ 1 h 216"/>
                  <a:gd name="T58" fmla="*/ 1 w 131"/>
                  <a:gd name="T59" fmla="*/ 1 h 216"/>
                  <a:gd name="T60" fmla="*/ 1 w 131"/>
                  <a:gd name="T61" fmla="*/ 1 h 216"/>
                  <a:gd name="T62" fmla="*/ 1 w 131"/>
                  <a:gd name="T63" fmla="*/ 1 h 216"/>
                  <a:gd name="T64" fmla="*/ 1 w 131"/>
                  <a:gd name="T65" fmla="*/ 1 h 216"/>
                  <a:gd name="T66" fmla="*/ 1 w 131"/>
                  <a:gd name="T67" fmla="*/ 1 h 216"/>
                  <a:gd name="T68" fmla="*/ 1 w 131"/>
                  <a:gd name="T69" fmla="*/ 1 h 216"/>
                  <a:gd name="T70" fmla="*/ 1 w 131"/>
                  <a:gd name="T71" fmla="*/ 1 h 216"/>
                  <a:gd name="T72" fmla="*/ 1 w 131"/>
                  <a:gd name="T73" fmla="*/ 1 h 216"/>
                  <a:gd name="T74" fmla="*/ 1 w 131"/>
                  <a:gd name="T75" fmla="*/ 1 h 216"/>
                  <a:gd name="T76" fmla="*/ 1 w 131"/>
                  <a:gd name="T77" fmla="*/ 1 h 216"/>
                  <a:gd name="T78" fmla="*/ 1 w 131"/>
                  <a:gd name="T79" fmla="*/ 1 h 216"/>
                  <a:gd name="T80" fmla="*/ 1 w 131"/>
                  <a:gd name="T81" fmla="*/ 1 h 216"/>
                  <a:gd name="T82" fmla="*/ 1 w 131"/>
                  <a:gd name="T83" fmla="*/ 1 h 216"/>
                  <a:gd name="T84" fmla="*/ 1 w 131"/>
                  <a:gd name="T85" fmla="*/ 1 h 216"/>
                  <a:gd name="T86" fmla="*/ 1 w 131"/>
                  <a:gd name="T87" fmla="*/ 1 h 216"/>
                  <a:gd name="T88" fmla="*/ 1 w 131"/>
                  <a:gd name="T89" fmla="*/ 1 h 216"/>
                  <a:gd name="T90" fmla="*/ 1 w 131"/>
                  <a:gd name="T91" fmla="*/ 1 h 216"/>
                  <a:gd name="T92" fmla="*/ 1 w 131"/>
                  <a:gd name="T93" fmla="*/ 1 h 216"/>
                  <a:gd name="T94" fmla="*/ 1 w 131"/>
                  <a:gd name="T95" fmla="*/ 1 h 216"/>
                  <a:gd name="T96" fmla="*/ 1 w 131"/>
                  <a:gd name="T97" fmla="*/ 1 h 216"/>
                  <a:gd name="T98" fmla="*/ 1 w 131"/>
                  <a:gd name="T99" fmla="*/ 1 h 216"/>
                  <a:gd name="T100" fmla="*/ 1 w 131"/>
                  <a:gd name="T101" fmla="*/ 1 h 216"/>
                  <a:gd name="T102" fmla="*/ 1 w 131"/>
                  <a:gd name="T103" fmla="*/ 0 h 216"/>
                  <a:gd name="T104" fmla="*/ 0 w 131"/>
                  <a:gd name="T105" fmla="*/ 1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16"/>
                  <a:gd name="T161" fmla="*/ 131 w 131"/>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16">
                    <a:moveTo>
                      <a:pt x="0" y="9"/>
                    </a:moveTo>
                    <a:lnTo>
                      <a:pt x="10" y="17"/>
                    </a:lnTo>
                    <a:lnTo>
                      <a:pt x="10" y="25"/>
                    </a:lnTo>
                    <a:lnTo>
                      <a:pt x="12" y="44"/>
                    </a:lnTo>
                    <a:lnTo>
                      <a:pt x="18" y="57"/>
                    </a:lnTo>
                    <a:lnTo>
                      <a:pt x="24" y="69"/>
                    </a:lnTo>
                    <a:lnTo>
                      <a:pt x="24" y="73"/>
                    </a:lnTo>
                    <a:lnTo>
                      <a:pt x="36" y="83"/>
                    </a:lnTo>
                    <a:lnTo>
                      <a:pt x="36" y="102"/>
                    </a:lnTo>
                    <a:lnTo>
                      <a:pt x="42" y="131"/>
                    </a:lnTo>
                    <a:lnTo>
                      <a:pt x="52" y="143"/>
                    </a:lnTo>
                    <a:lnTo>
                      <a:pt x="62" y="159"/>
                    </a:lnTo>
                    <a:lnTo>
                      <a:pt x="69" y="168"/>
                    </a:lnTo>
                    <a:lnTo>
                      <a:pt x="82" y="191"/>
                    </a:lnTo>
                    <a:lnTo>
                      <a:pt x="97" y="193"/>
                    </a:lnTo>
                    <a:lnTo>
                      <a:pt x="105" y="216"/>
                    </a:lnTo>
                    <a:lnTo>
                      <a:pt x="131" y="207"/>
                    </a:lnTo>
                    <a:lnTo>
                      <a:pt x="110" y="212"/>
                    </a:lnTo>
                    <a:lnTo>
                      <a:pt x="105" y="193"/>
                    </a:lnTo>
                    <a:lnTo>
                      <a:pt x="114" y="199"/>
                    </a:lnTo>
                    <a:lnTo>
                      <a:pt x="123" y="193"/>
                    </a:lnTo>
                    <a:lnTo>
                      <a:pt x="117" y="185"/>
                    </a:lnTo>
                    <a:lnTo>
                      <a:pt x="106" y="191"/>
                    </a:lnTo>
                    <a:lnTo>
                      <a:pt x="85" y="191"/>
                    </a:lnTo>
                    <a:lnTo>
                      <a:pt x="82" y="180"/>
                    </a:lnTo>
                    <a:lnTo>
                      <a:pt x="82" y="177"/>
                    </a:lnTo>
                    <a:lnTo>
                      <a:pt x="75" y="171"/>
                    </a:lnTo>
                    <a:lnTo>
                      <a:pt x="75" y="164"/>
                    </a:lnTo>
                    <a:lnTo>
                      <a:pt x="69" y="155"/>
                    </a:lnTo>
                    <a:lnTo>
                      <a:pt x="61" y="154"/>
                    </a:lnTo>
                    <a:lnTo>
                      <a:pt x="69" y="146"/>
                    </a:lnTo>
                    <a:lnTo>
                      <a:pt x="69" y="138"/>
                    </a:lnTo>
                    <a:lnTo>
                      <a:pt x="69" y="122"/>
                    </a:lnTo>
                    <a:lnTo>
                      <a:pt x="60" y="130"/>
                    </a:lnTo>
                    <a:lnTo>
                      <a:pt x="56" y="122"/>
                    </a:lnTo>
                    <a:lnTo>
                      <a:pt x="66" y="116"/>
                    </a:lnTo>
                    <a:lnTo>
                      <a:pt x="58" y="115"/>
                    </a:lnTo>
                    <a:lnTo>
                      <a:pt x="58" y="97"/>
                    </a:lnTo>
                    <a:lnTo>
                      <a:pt x="56" y="83"/>
                    </a:lnTo>
                    <a:lnTo>
                      <a:pt x="53" y="81"/>
                    </a:lnTo>
                    <a:lnTo>
                      <a:pt x="42" y="90"/>
                    </a:lnTo>
                    <a:lnTo>
                      <a:pt x="36" y="90"/>
                    </a:lnTo>
                    <a:lnTo>
                      <a:pt x="36" y="82"/>
                    </a:lnTo>
                    <a:lnTo>
                      <a:pt x="42" y="81"/>
                    </a:lnTo>
                    <a:lnTo>
                      <a:pt x="36" y="70"/>
                    </a:lnTo>
                    <a:lnTo>
                      <a:pt x="28" y="74"/>
                    </a:lnTo>
                    <a:lnTo>
                      <a:pt x="29" y="66"/>
                    </a:lnTo>
                    <a:lnTo>
                      <a:pt x="30" y="58"/>
                    </a:lnTo>
                    <a:lnTo>
                      <a:pt x="44" y="58"/>
                    </a:lnTo>
                    <a:lnTo>
                      <a:pt x="52" y="58"/>
                    </a:lnTo>
                    <a:lnTo>
                      <a:pt x="45" y="50"/>
                    </a:lnTo>
                    <a:lnTo>
                      <a:pt x="29" y="0"/>
                    </a:lnTo>
                    <a:lnTo>
                      <a:pt x="0" y="9"/>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1" name="Freeform 340">
                <a:extLst>
                  <a:ext uri="{FF2B5EF4-FFF2-40B4-BE49-F238E27FC236}">
                    <a16:creationId xmlns:a16="http://schemas.microsoft.com/office/drawing/2014/main" id="{FBF632E7-46F1-BB4E-8625-2BA333D95496}"/>
                  </a:ext>
                </a:extLst>
              </p:cNvPr>
              <p:cNvSpPr>
                <a:spLocks/>
              </p:cNvSpPr>
              <p:nvPr/>
            </p:nvSpPr>
            <p:spPr bwMode="auto">
              <a:xfrm>
                <a:off x="1027" y="2700"/>
                <a:ext cx="90" cy="123"/>
              </a:xfrm>
              <a:custGeom>
                <a:avLst/>
                <a:gdLst>
                  <a:gd name="T0" fmla="*/ 0 w 179"/>
                  <a:gd name="T1" fmla="*/ 0 h 247"/>
                  <a:gd name="T2" fmla="*/ 1 w 179"/>
                  <a:gd name="T3" fmla="*/ 0 h 247"/>
                  <a:gd name="T4" fmla="*/ 1 w 179"/>
                  <a:gd name="T5" fmla="*/ 0 h 247"/>
                  <a:gd name="T6" fmla="*/ 1 w 179"/>
                  <a:gd name="T7" fmla="*/ 0 h 247"/>
                  <a:gd name="T8" fmla="*/ 1 w 179"/>
                  <a:gd name="T9" fmla="*/ 0 h 247"/>
                  <a:gd name="T10" fmla="*/ 1 w 179"/>
                  <a:gd name="T11" fmla="*/ 0 h 247"/>
                  <a:gd name="T12" fmla="*/ 1 w 179"/>
                  <a:gd name="T13" fmla="*/ 0 h 247"/>
                  <a:gd name="T14" fmla="*/ 1 w 179"/>
                  <a:gd name="T15" fmla="*/ 0 h 247"/>
                  <a:gd name="T16" fmla="*/ 1 w 179"/>
                  <a:gd name="T17" fmla="*/ 0 h 247"/>
                  <a:gd name="T18" fmla="*/ 1 w 179"/>
                  <a:gd name="T19" fmla="*/ 0 h 247"/>
                  <a:gd name="T20" fmla="*/ 1 w 179"/>
                  <a:gd name="T21" fmla="*/ 0 h 247"/>
                  <a:gd name="T22" fmla="*/ 1 w 179"/>
                  <a:gd name="T23" fmla="*/ 0 h 247"/>
                  <a:gd name="T24" fmla="*/ 1 w 179"/>
                  <a:gd name="T25" fmla="*/ 0 h 247"/>
                  <a:gd name="T26" fmla="*/ 1 w 179"/>
                  <a:gd name="T27" fmla="*/ 0 h 247"/>
                  <a:gd name="T28" fmla="*/ 1 w 179"/>
                  <a:gd name="T29" fmla="*/ 0 h 247"/>
                  <a:gd name="T30" fmla="*/ 1 w 179"/>
                  <a:gd name="T31" fmla="*/ 0 h 247"/>
                  <a:gd name="T32" fmla="*/ 1 w 179"/>
                  <a:gd name="T33" fmla="*/ 0 h 247"/>
                  <a:gd name="T34" fmla="*/ 1 w 179"/>
                  <a:gd name="T35" fmla="*/ 0 h 247"/>
                  <a:gd name="T36" fmla="*/ 1 w 179"/>
                  <a:gd name="T37" fmla="*/ 0 h 247"/>
                  <a:gd name="T38" fmla="*/ 1 w 179"/>
                  <a:gd name="T39" fmla="*/ 0 h 247"/>
                  <a:gd name="T40" fmla="*/ 1 w 179"/>
                  <a:gd name="T41" fmla="*/ 0 h 247"/>
                  <a:gd name="T42" fmla="*/ 1 w 179"/>
                  <a:gd name="T43" fmla="*/ 0 h 247"/>
                  <a:gd name="T44" fmla="*/ 1 w 179"/>
                  <a:gd name="T45" fmla="*/ 0 h 247"/>
                  <a:gd name="T46" fmla="*/ 1 w 179"/>
                  <a:gd name="T47" fmla="*/ 0 h 247"/>
                  <a:gd name="T48" fmla="*/ 1 w 179"/>
                  <a:gd name="T49" fmla="*/ 0 h 247"/>
                  <a:gd name="T50" fmla="*/ 1 w 179"/>
                  <a:gd name="T51" fmla="*/ 0 h 247"/>
                  <a:gd name="T52" fmla="*/ 1 w 179"/>
                  <a:gd name="T53" fmla="*/ 0 h 247"/>
                  <a:gd name="T54" fmla="*/ 1 w 179"/>
                  <a:gd name="T55" fmla="*/ 0 h 247"/>
                  <a:gd name="T56" fmla="*/ 1 w 179"/>
                  <a:gd name="T57" fmla="*/ 0 h 247"/>
                  <a:gd name="T58" fmla="*/ 1 w 179"/>
                  <a:gd name="T59" fmla="*/ 0 h 247"/>
                  <a:gd name="T60" fmla="*/ 1 w 179"/>
                  <a:gd name="T61" fmla="*/ 0 h 247"/>
                  <a:gd name="T62" fmla="*/ 1 w 179"/>
                  <a:gd name="T63" fmla="*/ 0 h 247"/>
                  <a:gd name="T64" fmla="*/ 1 w 179"/>
                  <a:gd name="T65" fmla="*/ 0 h 247"/>
                  <a:gd name="T66" fmla="*/ 1 w 179"/>
                  <a:gd name="T67" fmla="*/ 0 h 247"/>
                  <a:gd name="T68" fmla="*/ 1 w 179"/>
                  <a:gd name="T69" fmla="*/ 0 h 247"/>
                  <a:gd name="T70" fmla="*/ 1 w 179"/>
                  <a:gd name="T71" fmla="*/ 0 h 247"/>
                  <a:gd name="T72" fmla="*/ 0 w 17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47"/>
                  <a:gd name="T113" fmla="*/ 179 w 179"/>
                  <a:gd name="T114" fmla="*/ 247 h 2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47">
                    <a:moveTo>
                      <a:pt x="0" y="50"/>
                    </a:moveTo>
                    <a:lnTo>
                      <a:pt x="4" y="62"/>
                    </a:lnTo>
                    <a:lnTo>
                      <a:pt x="22" y="72"/>
                    </a:lnTo>
                    <a:lnTo>
                      <a:pt x="48" y="50"/>
                    </a:lnTo>
                    <a:lnTo>
                      <a:pt x="60" y="40"/>
                    </a:lnTo>
                    <a:lnTo>
                      <a:pt x="76" y="36"/>
                    </a:lnTo>
                    <a:lnTo>
                      <a:pt x="84" y="41"/>
                    </a:lnTo>
                    <a:lnTo>
                      <a:pt x="76" y="60"/>
                    </a:lnTo>
                    <a:lnTo>
                      <a:pt x="79" y="80"/>
                    </a:lnTo>
                    <a:lnTo>
                      <a:pt x="103" y="96"/>
                    </a:lnTo>
                    <a:lnTo>
                      <a:pt x="116" y="110"/>
                    </a:lnTo>
                    <a:lnTo>
                      <a:pt x="116" y="142"/>
                    </a:lnTo>
                    <a:lnTo>
                      <a:pt x="116" y="151"/>
                    </a:lnTo>
                    <a:lnTo>
                      <a:pt x="116" y="170"/>
                    </a:lnTo>
                    <a:lnTo>
                      <a:pt x="107" y="206"/>
                    </a:lnTo>
                    <a:lnTo>
                      <a:pt x="91" y="182"/>
                    </a:lnTo>
                    <a:lnTo>
                      <a:pt x="71" y="195"/>
                    </a:lnTo>
                    <a:lnTo>
                      <a:pt x="61" y="206"/>
                    </a:lnTo>
                    <a:lnTo>
                      <a:pt x="91" y="203"/>
                    </a:lnTo>
                    <a:lnTo>
                      <a:pt x="96" y="206"/>
                    </a:lnTo>
                    <a:lnTo>
                      <a:pt x="92" y="215"/>
                    </a:lnTo>
                    <a:lnTo>
                      <a:pt x="71" y="227"/>
                    </a:lnTo>
                    <a:lnTo>
                      <a:pt x="76" y="235"/>
                    </a:lnTo>
                    <a:lnTo>
                      <a:pt x="83" y="247"/>
                    </a:lnTo>
                    <a:lnTo>
                      <a:pt x="92" y="247"/>
                    </a:lnTo>
                    <a:lnTo>
                      <a:pt x="124" y="219"/>
                    </a:lnTo>
                    <a:lnTo>
                      <a:pt x="141" y="207"/>
                    </a:lnTo>
                    <a:lnTo>
                      <a:pt x="157" y="222"/>
                    </a:lnTo>
                    <a:lnTo>
                      <a:pt x="179" y="200"/>
                    </a:lnTo>
                    <a:lnTo>
                      <a:pt x="166" y="175"/>
                    </a:lnTo>
                    <a:lnTo>
                      <a:pt x="169" y="141"/>
                    </a:lnTo>
                    <a:lnTo>
                      <a:pt x="178" y="85"/>
                    </a:lnTo>
                    <a:lnTo>
                      <a:pt x="166" y="50"/>
                    </a:lnTo>
                    <a:lnTo>
                      <a:pt x="91" y="0"/>
                    </a:lnTo>
                    <a:lnTo>
                      <a:pt x="42" y="7"/>
                    </a:lnTo>
                    <a:lnTo>
                      <a:pt x="7" y="20"/>
                    </a:lnTo>
                    <a:lnTo>
                      <a:pt x="0" y="5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2" name="Freeform 341">
                <a:extLst>
                  <a:ext uri="{FF2B5EF4-FFF2-40B4-BE49-F238E27FC236}">
                    <a16:creationId xmlns:a16="http://schemas.microsoft.com/office/drawing/2014/main" id="{96B5BEEA-97FB-0249-949D-67E094795329}"/>
                  </a:ext>
                </a:extLst>
              </p:cNvPr>
              <p:cNvSpPr>
                <a:spLocks/>
              </p:cNvSpPr>
              <p:nvPr/>
            </p:nvSpPr>
            <p:spPr bwMode="auto">
              <a:xfrm>
                <a:off x="1049" y="2743"/>
                <a:ext cx="36" cy="51"/>
              </a:xfrm>
              <a:custGeom>
                <a:avLst/>
                <a:gdLst>
                  <a:gd name="T0" fmla="*/ 1 w 72"/>
                  <a:gd name="T1" fmla="*/ 1 h 102"/>
                  <a:gd name="T2" fmla="*/ 1 w 72"/>
                  <a:gd name="T3" fmla="*/ 1 h 102"/>
                  <a:gd name="T4" fmla="*/ 1 w 72"/>
                  <a:gd name="T5" fmla="*/ 1 h 102"/>
                  <a:gd name="T6" fmla="*/ 0 w 72"/>
                  <a:gd name="T7" fmla="*/ 1 h 102"/>
                  <a:gd name="T8" fmla="*/ 0 w 72"/>
                  <a:gd name="T9" fmla="*/ 1 h 102"/>
                  <a:gd name="T10" fmla="*/ 0 w 72"/>
                  <a:gd name="T11" fmla="*/ 1 h 102"/>
                  <a:gd name="T12" fmla="*/ 1 w 72"/>
                  <a:gd name="T13" fmla="*/ 1 h 102"/>
                  <a:gd name="T14" fmla="*/ 1 w 72"/>
                  <a:gd name="T15" fmla="*/ 1 h 102"/>
                  <a:gd name="T16" fmla="*/ 1 w 72"/>
                  <a:gd name="T17" fmla="*/ 1 h 102"/>
                  <a:gd name="T18" fmla="*/ 1 w 72"/>
                  <a:gd name="T19" fmla="*/ 1 h 102"/>
                  <a:gd name="T20" fmla="*/ 1 w 72"/>
                  <a:gd name="T21" fmla="*/ 1 h 102"/>
                  <a:gd name="T22" fmla="*/ 1 w 72"/>
                  <a:gd name="T23" fmla="*/ 1 h 102"/>
                  <a:gd name="T24" fmla="*/ 1 w 72"/>
                  <a:gd name="T25" fmla="*/ 1 h 102"/>
                  <a:gd name="T26" fmla="*/ 1 w 72"/>
                  <a:gd name="T27" fmla="*/ 1 h 102"/>
                  <a:gd name="T28" fmla="*/ 1 w 72"/>
                  <a:gd name="T29" fmla="*/ 1 h 102"/>
                  <a:gd name="T30" fmla="*/ 1 w 72"/>
                  <a:gd name="T31" fmla="*/ 1 h 102"/>
                  <a:gd name="T32" fmla="*/ 1 w 72"/>
                  <a:gd name="T33" fmla="*/ 1 h 102"/>
                  <a:gd name="T34" fmla="*/ 1 w 72"/>
                  <a:gd name="T35" fmla="*/ 1 h 102"/>
                  <a:gd name="T36" fmla="*/ 1 w 72"/>
                  <a:gd name="T37" fmla="*/ 1 h 102"/>
                  <a:gd name="T38" fmla="*/ 1 w 72"/>
                  <a:gd name="T39" fmla="*/ 1 h 102"/>
                  <a:gd name="T40" fmla="*/ 1 w 72"/>
                  <a:gd name="T41" fmla="*/ 1 h 102"/>
                  <a:gd name="T42" fmla="*/ 1 w 72"/>
                  <a:gd name="T43" fmla="*/ 1 h 102"/>
                  <a:gd name="T44" fmla="*/ 1 w 72"/>
                  <a:gd name="T45" fmla="*/ 1 h 102"/>
                  <a:gd name="T46" fmla="*/ 1 w 72"/>
                  <a:gd name="T47" fmla="*/ 1 h 102"/>
                  <a:gd name="T48" fmla="*/ 1 w 72"/>
                  <a:gd name="T49" fmla="*/ 1 h 102"/>
                  <a:gd name="T50" fmla="*/ 1 w 72"/>
                  <a:gd name="T51" fmla="*/ 1 h 102"/>
                  <a:gd name="T52" fmla="*/ 1 w 72"/>
                  <a:gd name="T53" fmla="*/ 1 h 102"/>
                  <a:gd name="T54" fmla="*/ 1 w 72"/>
                  <a:gd name="T55" fmla="*/ 1 h 102"/>
                  <a:gd name="T56" fmla="*/ 1 w 72"/>
                  <a:gd name="T57" fmla="*/ 1 h 102"/>
                  <a:gd name="T58" fmla="*/ 1 w 72"/>
                  <a:gd name="T59" fmla="*/ 1 h 102"/>
                  <a:gd name="T60" fmla="*/ 1 w 72"/>
                  <a:gd name="T61" fmla="*/ 1 h 102"/>
                  <a:gd name="T62" fmla="*/ 1 w 72"/>
                  <a:gd name="T63" fmla="*/ 1 h 102"/>
                  <a:gd name="T64" fmla="*/ 1 w 72"/>
                  <a:gd name="T65" fmla="*/ 1 h 102"/>
                  <a:gd name="T66" fmla="*/ 1 w 72"/>
                  <a:gd name="T67" fmla="*/ 0 h 102"/>
                  <a:gd name="T68" fmla="*/ 1 w 72"/>
                  <a:gd name="T69" fmla="*/ 1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102"/>
                  <a:gd name="T107" fmla="*/ 72 w 72"/>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102">
                    <a:moveTo>
                      <a:pt x="48" y="8"/>
                    </a:moveTo>
                    <a:lnTo>
                      <a:pt x="32" y="8"/>
                    </a:lnTo>
                    <a:lnTo>
                      <a:pt x="15" y="8"/>
                    </a:lnTo>
                    <a:lnTo>
                      <a:pt x="0" y="23"/>
                    </a:lnTo>
                    <a:lnTo>
                      <a:pt x="0" y="31"/>
                    </a:lnTo>
                    <a:lnTo>
                      <a:pt x="0" y="38"/>
                    </a:lnTo>
                    <a:lnTo>
                      <a:pt x="4" y="62"/>
                    </a:lnTo>
                    <a:lnTo>
                      <a:pt x="16" y="77"/>
                    </a:lnTo>
                    <a:lnTo>
                      <a:pt x="24" y="74"/>
                    </a:lnTo>
                    <a:lnTo>
                      <a:pt x="27" y="79"/>
                    </a:lnTo>
                    <a:lnTo>
                      <a:pt x="25" y="86"/>
                    </a:lnTo>
                    <a:lnTo>
                      <a:pt x="23" y="86"/>
                    </a:lnTo>
                    <a:lnTo>
                      <a:pt x="15" y="81"/>
                    </a:lnTo>
                    <a:lnTo>
                      <a:pt x="11" y="86"/>
                    </a:lnTo>
                    <a:lnTo>
                      <a:pt x="15" y="88"/>
                    </a:lnTo>
                    <a:lnTo>
                      <a:pt x="16" y="94"/>
                    </a:lnTo>
                    <a:lnTo>
                      <a:pt x="24" y="102"/>
                    </a:lnTo>
                    <a:lnTo>
                      <a:pt x="39" y="102"/>
                    </a:lnTo>
                    <a:lnTo>
                      <a:pt x="47" y="92"/>
                    </a:lnTo>
                    <a:lnTo>
                      <a:pt x="39" y="82"/>
                    </a:lnTo>
                    <a:lnTo>
                      <a:pt x="25" y="63"/>
                    </a:lnTo>
                    <a:lnTo>
                      <a:pt x="24" y="38"/>
                    </a:lnTo>
                    <a:lnTo>
                      <a:pt x="32" y="38"/>
                    </a:lnTo>
                    <a:lnTo>
                      <a:pt x="48" y="30"/>
                    </a:lnTo>
                    <a:lnTo>
                      <a:pt x="39" y="29"/>
                    </a:lnTo>
                    <a:lnTo>
                      <a:pt x="27" y="31"/>
                    </a:lnTo>
                    <a:lnTo>
                      <a:pt x="11" y="29"/>
                    </a:lnTo>
                    <a:lnTo>
                      <a:pt x="23" y="18"/>
                    </a:lnTo>
                    <a:lnTo>
                      <a:pt x="40" y="17"/>
                    </a:lnTo>
                    <a:lnTo>
                      <a:pt x="48" y="14"/>
                    </a:lnTo>
                    <a:lnTo>
                      <a:pt x="63" y="16"/>
                    </a:lnTo>
                    <a:lnTo>
                      <a:pt x="72" y="23"/>
                    </a:lnTo>
                    <a:lnTo>
                      <a:pt x="68" y="10"/>
                    </a:lnTo>
                    <a:lnTo>
                      <a:pt x="55" y="0"/>
                    </a:lnTo>
                    <a:lnTo>
                      <a:pt x="48" y="8"/>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3" name="Freeform 342">
                <a:extLst>
                  <a:ext uri="{FF2B5EF4-FFF2-40B4-BE49-F238E27FC236}">
                    <a16:creationId xmlns:a16="http://schemas.microsoft.com/office/drawing/2014/main" id="{07483A67-DCF8-3F47-B77A-DBDF666C7E0C}"/>
                  </a:ext>
                </a:extLst>
              </p:cNvPr>
              <p:cNvSpPr>
                <a:spLocks/>
              </p:cNvSpPr>
              <p:nvPr/>
            </p:nvSpPr>
            <p:spPr bwMode="auto">
              <a:xfrm>
                <a:off x="1075" y="2749"/>
                <a:ext cx="39" cy="85"/>
              </a:xfrm>
              <a:custGeom>
                <a:avLst/>
                <a:gdLst>
                  <a:gd name="T0" fmla="*/ 1 w 78"/>
                  <a:gd name="T1" fmla="*/ 0 h 171"/>
                  <a:gd name="T2" fmla="*/ 1 w 78"/>
                  <a:gd name="T3" fmla="*/ 0 h 171"/>
                  <a:gd name="T4" fmla="*/ 1 w 78"/>
                  <a:gd name="T5" fmla="*/ 0 h 171"/>
                  <a:gd name="T6" fmla="*/ 1 w 78"/>
                  <a:gd name="T7" fmla="*/ 0 h 171"/>
                  <a:gd name="T8" fmla="*/ 1 w 78"/>
                  <a:gd name="T9" fmla="*/ 0 h 171"/>
                  <a:gd name="T10" fmla="*/ 1 w 78"/>
                  <a:gd name="T11" fmla="*/ 0 h 171"/>
                  <a:gd name="T12" fmla="*/ 1 w 78"/>
                  <a:gd name="T13" fmla="*/ 0 h 171"/>
                  <a:gd name="T14" fmla="*/ 1 w 78"/>
                  <a:gd name="T15" fmla="*/ 0 h 171"/>
                  <a:gd name="T16" fmla="*/ 1 w 78"/>
                  <a:gd name="T17" fmla="*/ 0 h 171"/>
                  <a:gd name="T18" fmla="*/ 1 w 78"/>
                  <a:gd name="T19" fmla="*/ 0 h 171"/>
                  <a:gd name="T20" fmla="*/ 1 w 78"/>
                  <a:gd name="T21" fmla="*/ 0 h 171"/>
                  <a:gd name="T22" fmla="*/ 1 w 78"/>
                  <a:gd name="T23" fmla="*/ 0 h 171"/>
                  <a:gd name="T24" fmla="*/ 1 w 78"/>
                  <a:gd name="T25" fmla="*/ 0 h 171"/>
                  <a:gd name="T26" fmla="*/ 1 w 78"/>
                  <a:gd name="T27" fmla="*/ 0 h 171"/>
                  <a:gd name="T28" fmla="*/ 1 w 78"/>
                  <a:gd name="T29" fmla="*/ 0 h 171"/>
                  <a:gd name="T30" fmla="*/ 0 w 78"/>
                  <a:gd name="T31" fmla="*/ 0 h 171"/>
                  <a:gd name="T32" fmla="*/ 1 w 78"/>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71"/>
                  <a:gd name="T53" fmla="*/ 78 w 78"/>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71">
                    <a:moveTo>
                      <a:pt x="3" y="116"/>
                    </a:moveTo>
                    <a:lnTo>
                      <a:pt x="13" y="116"/>
                    </a:lnTo>
                    <a:lnTo>
                      <a:pt x="32" y="0"/>
                    </a:lnTo>
                    <a:lnTo>
                      <a:pt x="50" y="13"/>
                    </a:lnTo>
                    <a:lnTo>
                      <a:pt x="64" y="17"/>
                    </a:lnTo>
                    <a:lnTo>
                      <a:pt x="76" y="4"/>
                    </a:lnTo>
                    <a:lnTo>
                      <a:pt x="78" y="12"/>
                    </a:lnTo>
                    <a:lnTo>
                      <a:pt x="76" y="31"/>
                    </a:lnTo>
                    <a:lnTo>
                      <a:pt x="69" y="67"/>
                    </a:lnTo>
                    <a:lnTo>
                      <a:pt x="76" y="88"/>
                    </a:lnTo>
                    <a:lnTo>
                      <a:pt x="69" y="155"/>
                    </a:lnTo>
                    <a:lnTo>
                      <a:pt x="11" y="171"/>
                    </a:lnTo>
                    <a:lnTo>
                      <a:pt x="34" y="114"/>
                    </a:lnTo>
                    <a:lnTo>
                      <a:pt x="16" y="133"/>
                    </a:lnTo>
                    <a:lnTo>
                      <a:pt x="4" y="142"/>
                    </a:lnTo>
                    <a:lnTo>
                      <a:pt x="0" y="132"/>
                    </a:lnTo>
                    <a:lnTo>
                      <a:pt x="3" y="116"/>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4" name="Freeform 343">
                <a:extLst>
                  <a:ext uri="{FF2B5EF4-FFF2-40B4-BE49-F238E27FC236}">
                    <a16:creationId xmlns:a16="http://schemas.microsoft.com/office/drawing/2014/main" id="{B84F1657-CAE3-9048-B4DF-A37FCCA668A8}"/>
                  </a:ext>
                </a:extLst>
              </p:cNvPr>
              <p:cNvSpPr>
                <a:spLocks/>
              </p:cNvSpPr>
              <p:nvPr/>
            </p:nvSpPr>
            <p:spPr bwMode="auto">
              <a:xfrm>
                <a:off x="1053" y="2748"/>
                <a:ext cx="15" cy="10"/>
              </a:xfrm>
              <a:custGeom>
                <a:avLst/>
                <a:gdLst>
                  <a:gd name="T0" fmla="*/ 0 w 31"/>
                  <a:gd name="T1" fmla="*/ 1 h 20"/>
                  <a:gd name="T2" fmla="*/ 0 w 31"/>
                  <a:gd name="T3" fmla="*/ 1 h 20"/>
                  <a:gd name="T4" fmla="*/ 0 w 31"/>
                  <a:gd name="T5" fmla="*/ 1 h 20"/>
                  <a:gd name="T6" fmla="*/ 0 w 31"/>
                  <a:gd name="T7" fmla="*/ 1 h 20"/>
                  <a:gd name="T8" fmla="*/ 0 w 31"/>
                  <a:gd name="T9" fmla="*/ 1 h 20"/>
                  <a:gd name="T10" fmla="*/ 0 w 31"/>
                  <a:gd name="T11" fmla="*/ 1 h 20"/>
                  <a:gd name="T12" fmla="*/ 0 w 31"/>
                  <a:gd name="T13" fmla="*/ 0 h 20"/>
                  <a:gd name="T14" fmla="*/ 0 w 31"/>
                  <a:gd name="T15" fmla="*/ 1 h 20"/>
                  <a:gd name="T16" fmla="*/ 0 w 31"/>
                  <a:gd name="T17" fmla="*/ 1 h 20"/>
                  <a:gd name="T18" fmla="*/ 0 w 31"/>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0" y="20"/>
                    </a:moveTo>
                    <a:lnTo>
                      <a:pt x="1" y="20"/>
                    </a:lnTo>
                    <a:lnTo>
                      <a:pt x="7" y="13"/>
                    </a:lnTo>
                    <a:lnTo>
                      <a:pt x="19" y="7"/>
                    </a:lnTo>
                    <a:lnTo>
                      <a:pt x="31" y="5"/>
                    </a:lnTo>
                    <a:lnTo>
                      <a:pt x="31" y="1"/>
                    </a:lnTo>
                    <a:lnTo>
                      <a:pt x="19" y="0"/>
                    </a:lnTo>
                    <a:lnTo>
                      <a:pt x="3" y="5"/>
                    </a:lnTo>
                    <a:lnTo>
                      <a:pt x="1" y="13"/>
                    </a:lnTo>
                    <a:lnTo>
                      <a:pt x="0" y="20"/>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5" name="Freeform 344">
                <a:extLst>
                  <a:ext uri="{FF2B5EF4-FFF2-40B4-BE49-F238E27FC236}">
                    <a16:creationId xmlns:a16="http://schemas.microsoft.com/office/drawing/2014/main" id="{949CDC5A-F981-B840-B149-CEADFB9E5EC2}"/>
                  </a:ext>
                </a:extLst>
              </p:cNvPr>
              <p:cNvSpPr>
                <a:spLocks/>
              </p:cNvSpPr>
              <p:nvPr/>
            </p:nvSpPr>
            <p:spPr bwMode="auto">
              <a:xfrm>
                <a:off x="1038" y="2770"/>
                <a:ext cx="8" cy="4"/>
              </a:xfrm>
              <a:custGeom>
                <a:avLst/>
                <a:gdLst>
                  <a:gd name="T0" fmla="*/ 1 w 16"/>
                  <a:gd name="T1" fmla="*/ 0 h 9"/>
                  <a:gd name="T2" fmla="*/ 1 w 16"/>
                  <a:gd name="T3" fmla="*/ 0 h 9"/>
                  <a:gd name="T4" fmla="*/ 0 w 16"/>
                  <a:gd name="T5" fmla="*/ 0 h 9"/>
                  <a:gd name="T6" fmla="*/ 1 w 16"/>
                  <a:gd name="T7" fmla="*/ 0 h 9"/>
                  <a:gd name="T8" fmla="*/ 1 w 16"/>
                  <a:gd name="T9" fmla="*/ 0 h 9"/>
                  <a:gd name="T10" fmla="*/ 1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6" y="0"/>
                    </a:moveTo>
                    <a:lnTo>
                      <a:pt x="9" y="0"/>
                    </a:lnTo>
                    <a:lnTo>
                      <a:pt x="0" y="9"/>
                    </a:lnTo>
                    <a:lnTo>
                      <a:pt x="9" y="9"/>
                    </a:lnTo>
                    <a:lnTo>
                      <a:pt x="14" y="2"/>
                    </a:lnTo>
                    <a:lnTo>
                      <a:pt x="16" y="0"/>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6" name="Freeform 345">
                <a:extLst>
                  <a:ext uri="{FF2B5EF4-FFF2-40B4-BE49-F238E27FC236}">
                    <a16:creationId xmlns:a16="http://schemas.microsoft.com/office/drawing/2014/main" id="{F7B13878-909A-2C42-B04B-D1F65EF7677C}"/>
                  </a:ext>
                </a:extLst>
              </p:cNvPr>
              <p:cNvSpPr>
                <a:spLocks/>
              </p:cNvSpPr>
              <p:nvPr/>
            </p:nvSpPr>
            <p:spPr bwMode="auto">
              <a:xfrm>
                <a:off x="1062" y="2758"/>
                <a:ext cx="7" cy="5"/>
              </a:xfrm>
              <a:custGeom>
                <a:avLst/>
                <a:gdLst>
                  <a:gd name="T0" fmla="*/ 1 w 13"/>
                  <a:gd name="T1" fmla="*/ 0 h 9"/>
                  <a:gd name="T2" fmla="*/ 1 w 13"/>
                  <a:gd name="T3" fmla="*/ 0 h 9"/>
                  <a:gd name="T4" fmla="*/ 0 w 13"/>
                  <a:gd name="T5" fmla="*/ 1 h 9"/>
                  <a:gd name="T6" fmla="*/ 0 w 13"/>
                  <a:gd name="T7" fmla="*/ 1 h 9"/>
                  <a:gd name="T8" fmla="*/ 1 w 13"/>
                  <a:gd name="T9" fmla="*/ 1 h 9"/>
                  <a:gd name="T10" fmla="*/ 1 w 13"/>
                  <a:gd name="T11" fmla="*/ 1 h 9"/>
                  <a:gd name="T12" fmla="*/ 1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13" y="0"/>
                    </a:moveTo>
                    <a:lnTo>
                      <a:pt x="4" y="0"/>
                    </a:lnTo>
                    <a:lnTo>
                      <a:pt x="0" y="5"/>
                    </a:lnTo>
                    <a:lnTo>
                      <a:pt x="0" y="9"/>
                    </a:lnTo>
                    <a:lnTo>
                      <a:pt x="12" y="9"/>
                    </a:lnTo>
                    <a:lnTo>
                      <a:pt x="13"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7" name="Freeform 346">
                <a:extLst>
                  <a:ext uri="{FF2B5EF4-FFF2-40B4-BE49-F238E27FC236}">
                    <a16:creationId xmlns:a16="http://schemas.microsoft.com/office/drawing/2014/main" id="{055C5BD2-3C27-7D42-ADD8-23BC1AF97114}"/>
                  </a:ext>
                </a:extLst>
              </p:cNvPr>
              <p:cNvSpPr>
                <a:spLocks/>
              </p:cNvSpPr>
              <p:nvPr/>
            </p:nvSpPr>
            <p:spPr bwMode="auto">
              <a:xfrm>
                <a:off x="1051" y="2794"/>
                <a:ext cx="19" cy="8"/>
              </a:xfrm>
              <a:custGeom>
                <a:avLst/>
                <a:gdLst>
                  <a:gd name="T0" fmla="*/ 1 w 37"/>
                  <a:gd name="T1" fmla="*/ 0 h 16"/>
                  <a:gd name="T2" fmla="*/ 1 w 37"/>
                  <a:gd name="T3" fmla="*/ 1 h 16"/>
                  <a:gd name="T4" fmla="*/ 1 w 37"/>
                  <a:gd name="T5" fmla="*/ 1 h 16"/>
                  <a:gd name="T6" fmla="*/ 0 w 37"/>
                  <a:gd name="T7" fmla="*/ 1 h 16"/>
                  <a:gd name="T8" fmla="*/ 1 w 37"/>
                  <a:gd name="T9" fmla="*/ 1 h 16"/>
                  <a:gd name="T10" fmla="*/ 1 w 37"/>
                  <a:gd name="T11" fmla="*/ 1 h 16"/>
                  <a:gd name="T12" fmla="*/ 1 w 37"/>
                  <a:gd name="T13" fmla="*/ 0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37" y="0"/>
                    </a:moveTo>
                    <a:lnTo>
                      <a:pt x="23" y="5"/>
                    </a:lnTo>
                    <a:lnTo>
                      <a:pt x="12" y="13"/>
                    </a:lnTo>
                    <a:lnTo>
                      <a:pt x="0" y="16"/>
                    </a:lnTo>
                    <a:lnTo>
                      <a:pt x="13" y="16"/>
                    </a:lnTo>
                    <a:lnTo>
                      <a:pt x="23" y="13"/>
                    </a:lnTo>
                    <a:lnTo>
                      <a:pt x="37" y="0"/>
                    </a:lnTo>
                    <a:close/>
                  </a:path>
                </a:pathLst>
              </a:custGeom>
              <a:solidFill>
                <a:srgbClr val="DB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8" name="Freeform 347">
                <a:extLst>
                  <a:ext uri="{FF2B5EF4-FFF2-40B4-BE49-F238E27FC236}">
                    <a16:creationId xmlns:a16="http://schemas.microsoft.com/office/drawing/2014/main" id="{3DBF1898-0900-3A40-BFEB-8F9D7936ACDF}"/>
                  </a:ext>
                </a:extLst>
              </p:cNvPr>
              <p:cNvSpPr>
                <a:spLocks/>
              </p:cNvSpPr>
              <p:nvPr/>
            </p:nvSpPr>
            <p:spPr bwMode="auto">
              <a:xfrm>
                <a:off x="1101" y="2743"/>
                <a:ext cx="7" cy="15"/>
              </a:xfrm>
              <a:custGeom>
                <a:avLst/>
                <a:gdLst>
                  <a:gd name="T0" fmla="*/ 1 w 13"/>
                  <a:gd name="T1" fmla="*/ 1 h 29"/>
                  <a:gd name="T2" fmla="*/ 1 w 13"/>
                  <a:gd name="T3" fmla="*/ 1 h 29"/>
                  <a:gd name="T4" fmla="*/ 1 w 13"/>
                  <a:gd name="T5" fmla="*/ 1 h 29"/>
                  <a:gd name="T6" fmla="*/ 1 w 13"/>
                  <a:gd name="T7" fmla="*/ 1 h 29"/>
                  <a:gd name="T8" fmla="*/ 0 w 13"/>
                  <a:gd name="T9" fmla="*/ 1 h 29"/>
                  <a:gd name="T10" fmla="*/ 0 w 13"/>
                  <a:gd name="T11" fmla="*/ 1 h 29"/>
                  <a:gd name="T12" fmla="*/ 1 w 13"/>
                  <a:gd name="T13" fmla="*/ 1 h 29"/>
                  <a:gd name="T14" fmla="*/ 1 w 13"/>
                  <a:gd name="T15" fmla="*/ 1 h 29"/>
                  <a:gd name="T16" fmla="*/ 1 w 13"/>
                  <a:gd name="T17" fmla="*/ 1 h 29"/>
                  <a:gd name="T18" fmla="*/ 1 w 13"/>
                  <a:gd name="T19" fmla="*/ 0 h 29"/>
                  <a:gd name="T20" fmla="*/ 1 w 13"/>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9"/>
                  <a:gd name="T35" fmla="*/ 13 w 13"/>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9">
                    <a:moveTo>
                      <a:pt x="5" y="1"/>
                    </a:moveTo>
                    <a:lnTo>
                      <a:pt x="11" y="8"/>
                    </a:lnTo>
                    <a:lnTo>
                      <a:pt x="13" y="14"/>
                    </a:lnTo>
                    <a:lnTo>
                      <a:pt x="5" y="29"/>
                    </a:lnTo>
                    <a:lnTo>
                      <a:pt x="0" y="29"/>
                    </a:lnTo>
                    <a:lnTo>
                      <a:pt x="0" y="17"/>
                    </a:lnTo>
                    <a:lnTo>
                      <a:pt x="3" y="16"/>
                    </a:lnTo>
                    <a:lnTo>
                      <a:pt x="9" y="14"/>
                    </a:lnTo>
                    <a:lnTo>
                      <a:pt x="3" y="9"/>
                    </a:lnTo>
                    <a:lnTo>
                      <a:pt x="3" y="0"/>
                    </a:lnTo>
                    <a:lnTo>
                      <a:pt x="5" y="1"/>
                    </a:lnTo>
                    <a:close/>
                  </a:path>
                </a:pathLst>
              </a:custGeom>
              <a:solidFill>
                <a:srgbClr val="DB7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9" name="Freeform 348">
                <a:extLst>
                  <a:ext uri="{FF2B5EF4-FFF2-40B4-BE49-F238E27FC236}">
                    <a16:creationId xmlns:a16="http://schemas.microsoft.com/office/drawing/2014/main" id="{15AF51F0-DF72-6E49-842B-B8BB30FFF9E0}"/>
                  </a:ext>
                </a:extLst>
              </p:cNvPr>
              <p:cNvSpPr>
                <a:spLocks/>
              </p:cNvSpPr>
              <p:nvPr/>
            </p:nvSpPr>
            <p:spPr bwMode="auto">
              <a:xfrm>
                <a:off x="1105" y="2739"/>
                <a:ext cx="6" cy="13"/>
              </a:xfrm>
              <a:custGeom>
                <a:avLst/>
                <a:gdLst>
                  <a:gd name="T0" fmla="*/ 1 w 12"/>
                  <a:gd name="T1" fmla="*/ 1 h 25"/>
                  <a:gd name="T2" fmla="*/ 1 w 12"/>
                  <a:gd name="T3" fmla="*/ 1 h 25"/>
                  <a:gd name="T4" fmla="*/ 1 w 12"/>
                  <a:gd name="T5" fmla="*/ 0 h 25"/>
                  <a:gd name="T6" fmla="*/ 0 w 12"/>
                  <a:gd name="T7" fmla="*/ 0 h 25"/>
                  <a:gd name="T8" fmla="*/ 1 w 12"/>
                  <a:gd name="T9" fmla="*/ 1 h 25"/>
                  <a:gd name="T10" fmla="*/ 1 w 12"/>
                  <a:gd name="T11" fmla="*/ 1 h 25"/>
                  <a:gd name="T12" fmla="*/ 1 w 12"/>
                  <a:gd name="T13" fmla="*/ 1 h 25"/>
                  <a:gd name="T14" fmla="*/ 0 60000 65536"/>
                  <a:gd name="T15" fmla="*/ 0 60000 65536"/>
                  <a:gd name="T16" fmla="*/ 0 60000 65536"/>
                  <a:gd name="T17" fmla="*/ 0 60000 65536"/>
                  <a:gd name="T18" fmla="*/ 0 60000 65536"/>
                  <a:gd name="T19" fmla="*/ 0 60000 65536"/>
                  <a:gd name="T20" fmla="*/ 0 60000 65536"/>
                  <a:gd name="T21" fmla="*/ 0 w 12"/>
                  <a:gd name="T22" fmla="*/ 0 h 25"/>
                  <a:gd name="T23" fmla="*/ 12 w 1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
                    <a:moveTo>
                      <a:pt x="8" y="25"/>
                    </a:moveTo>
                    <a:lnTo>
                      <a:pt x="12" y="13"/>
                    </a:lnTo>
                    <a:lnTo>
                      <a:pt x="5" y="0"/>
                    </a:lnTo>
                    <a:lnTo>
                      <a:pt x="0" y="0"/>
                    </a:lnTo>
                    <a:lnTo>
                      <a:pt x="5" y="8"/>
                    </a:lnTo>
                    <a:lnTo>
                      <a:pt x="5" y="22"/>
                    </a:lnTo>
                    <a:lnTo>
                      <a:pt x="8" y="25"/>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0" name="Freeform 349">
                <a:extLst>
                  <a:ext uri="{FF2B5EF4-FFF2-40B4-BE49-F238E27FC236}">
                    <a16:creationId xmlns:a16="http://schemas.microsoft.com/office/drawing/2014/main" id="{269837A5-0A0D-874E-A766-62C145CE3884}"/>
                  </a:ext>
                </a:extLst>
              </p:cNvPr>
              <p:cNvSpPr>
                <a:spLocks/>
              </p:cNvSpPr>
              <p:nvPr/>
            </p:nvSpPr>
            <p:spPr bwMode="auto">
              <a:xfrm>
                <a:off x="972" y="2808"/>
                <a:ext cx="204" cy="263"/>
              </a:xfrm>
              <a:custGeom>
                <a:avLst/>
                <a:gdLst>
                  <a:gd name="T0" fmla="*/ 1 w 408"/>
                  <a:gd name="T1" fmla="*/ 0 h 527"/>
                  <a:gd name="T2" fmla="*/ 1 w 408"/>
                  <a:gd name="T3" fmla="*/ 0 h 527"/>
                  <a:gd name="T4" fmla="*/ 1 w 408"/>
                  <a:gd name="T5" fmla="*/ 0 h 527"/>
                  <a:gd name="T6" fmla="*/ 1 w 408"/>
                  <a:gd name="T7" fmla="*/ 0 h 527"/>
                  <a:gd name="T8" fmla="*/ 1 w 408"/>
                  <a:gd name="T9" fmla="*/ 0 h 527"/>
                  <a:gd name="T10" fmla="*/ 1 w 408"/>
                  <a:gd name="T11" fmla="*/ 0 h 527"/>
                  <a:gd name="T12" fmla="*/ 1 w 408"/>
                  <a:gd name="T13" fmla="*/ 0 h 527"/>
                  <a:gd name="T14" fmla="*/ 1 w 408"/>
                  <a:gd name="T15" fmla="*/ 0 h 527"/>
                  <a:gd name="T16" fmla="*/ 1 w 408"/>
                  <a:gd name="T17" fmla="*/ 0 h 527"/>
                  <a:gd name="T18" fmla="*/ 1 w 408"/>
                  <a:gd name="T19" fmla="*/ 0 h 527"/>
                  <a:gd name="T20" fmla="*/ 1 w 408"/>
                  <a:gd name="T21" fmla="*/ 0 h 527"/>
                  <a:gd name="T22" fmla="*/ 0 w 408"/>
                  <a:gd name="T23" fmla="*/ 0 h 527"/>
                  <a:gd name="T24" fmla="*/ 1 w 408"/>
                  <a:gd name="T25" fmla="*/ 0 h 527"/>
                  <a:gd name="T26" fmla="*/ 1 w 408"/>
                  <a:gd name="T27" fmla="*/ 0 h 527"/>
                  <a:gd name="T28" fmla="*/ 1 w 408"/>
                  <a:gd name="T29" fmla="*/ 0 h 527"/>
                  <a:gd name="T30" fmla="*/ 1 w 408"/>
                  <a:gd name="T31" fmla="*/ 0 h 527"/>
                  <a:gd name="T32" fmla="*/ 1 w 408"/>
                  <a:gd name="T33" fmla="*/ 0 h 5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527"/>
                  <a:gd name="T53" fmla="*/ 408 w 408"/>
                  <a:gd name="T54" fmla="*/ 527 h 5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527">
                    <a:moveTo>
                      <a:pt x="408" y="60"/>
                    </a:moveTo>
                    <a:lnTo>
                      <a:pt x="386" y="52"/>
                    </a:lnTo>
                    <a:lnTo>
                      <a:pt x="343" y="29"/>
                    </a:lnTo>
                    <a:lnTo>
                      <a:pt x="315" y="0"/>
                    </a:lnTo>
                    <a:lnTo>
                      <a:pt x="189" y="68"/>
                    </a:lnTo>
                    <a:lnTo>
                      <a:pt x="179" y="80"/>
                    </a:lnTo>
                    <a:lnTo>
                      <a:pt x="149" y="94"/>
                    </a:lnTo>
                    <a:lnTo>
                      <a:pt x="104" y="118"/>
                    </a:lnTo>
                    <a:lnTo>
                      <a:pt x="92" y="146"/>
                    </a:lnTo>
                    <a:lnTo>
                      <a:pt x="55" y="262"/>
                    </a:lnTo>
                    <a:lnTo>
                      <a:pt x="34" y="320"/>
                    </a:lnTo>
                    <a:lnTo>
                      <a:pt x="0" y="361"/>
                    </a:lnTo>
                    <a:lnTo>
                      <a:pt x="52" y="382"/>
                    </a:lnTo>
                    <a:lnTo>
                      <a:pt x="118" y="415"/>
                    </a:lnTo>
                    <a:lnTo>
                      <a:pt x="93" y="527"/>
                    </a:lnTo>
                    <a:lnTo>
                      <a:pt x="406" y="527"/>
                    </a:lnTo>
                    <a:lnTo>
                      <a:pt x="408" y="6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1" name="Freeform 350">
                <a:extLst>
                  <a:ext uri="{FF2B5EF4-FFF2-40B4-BE49-F238E27FC236}">
                    <a16:creationId xmlns:a16="http://schemas.microsoft.com/office/drawing/2014/main" id="{AB10F948-898F-0C48-A2C4-46C93526DC3A}"/>
                  </a:ext>
                </a:extLst>
              </p:cNvPr>
              <p:cNvSpPr>
                <a:spLocks/>
              </p:cNvSpPr>
              <p:nvPr/>
            </p:nvSpPr>
            <p:spPr bwMode="auto">
              <a:xfrm>
                <a:off x="1048" y="2795"/>
                <a:ext cx="78" cy="197"/>
              </a:xfrm>
              <a:custGeom>
                <a:avLst/>
                <a:gdLst>
                  <a:gd name="T0" fmla="*/ 1 w 156"/>
                  <a:gd name="T1" fmla="*/ 1 h 394"/>
                  <a:gd name="T2" fmla="*/ 1 w 156"/>
                  <a:gd name="T3" fmla="*/ 0 h 394"/>
                  <a:gd name="T4" fmla="*/ 1 w 156"/>
                  <a:gd name="T5" fmla="*/ 1 h 394"/>
                  <a:gd name="T6" fmla="*/ 1 w 156"/>
                  <a:gd name="T7" fmla="*/ 1 h 394"/>
                  <a:gd name="T8" fmla="*/ 1 w 156"/>
                  <a:gd name="T9" fmla="*/ 1 h 394"/>
                  <a:gd name="T10" fmla="*/ 1 w 156"/>
                  <a:gd name="T11" fmla="*/ 1 h 394"/>
                  <a:gd name="T12" fmla="*/ 1 w 156"/>
                  <a:gd name="T13" fmla="*/ 1 h 394"/>
                  <a:gd name="T14" fmla="*/ 1 w 156"/>
                  <a:gd name="T15" fmla="*/ 1 h 394"/>
                  <a:gd name="T16" fmla="*/ 1 w 156"/>
                  <a:gd name="T17" fmla="*/ 1 h 394"/>
                  <a:gd name="T18" fmla="*/ 0 w 156"/>
                  <a:gd name="T19" fmla="*/ 1 h 394"/>
                  <a:gd name="T20" fmla="*/ 0 w 156"/>
                  <a:gd name="T21" fmla="*/ 1 h 394"/>
                  <a:gd name="T22" fmla="*/ 1 w 156"/>
                  <a:gd name="T23" fmla="*/ 1 h 394"/>
                  <a:gd name="T24" fmla="*/ 1 w 156"/>
                  <a:gd name="T25" fmla="*/ 1 h 394"/>
                  <a:gd name="T26" fmla="*/ 1 w 156"/>
                  <a:gd name="T27" fmla="*/ 1 h 394"/>
                  <a:gd name="T28" fmla="*/ 1 w 156"/>
                  <a:gd name="T29" fmla="*/ 1 h 394"/>
                  <a:gd name="T30" fmla="*/ 1 w 156"/>
                  <a:gd name="T31" fmla="*/ 1 h 3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394"/>
                  <a:gd name="T50" fmla="*/ 156 w 156"/>
                  <a:gd name="T51" fmla="*/ 394 h 3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394">
                    <a:moveTo>
                      <a:pt x="156" y="31"/>
                    </a:moveTo>
                    <a:lnTo>
                      <a:pt x="143" y="0"/>
                    </a:lnTo>
                    <a:lnTo>
                      <a:pt x="137" y="9"/>
                    </a:lnTo>
                    <a:lnTo>
                      <a:pt x="107" y="32"/>
                    </a:lnTo>
                    <a:lnTo>
                      <a:pt x="57" y="81"/>
                    </a:lnTo>
                    <a:lnTo>
                      <a:pt x="34" y="62"/>
                    </a:lnTo>
                    <a:lnTo>
                      <a:pt x="34" y="117"/>
                    </a:lnTo>
                    <a:lnTo>
                      <a:pt x="29" y="126"/>
                    </a:lnTo>
                    <a:lnTo>
                      <a:pt x="11" y="182"/>
                    </a:lnTo>
                    <a:lnTo>
                      <a:pt x="0" y="234"/>
                    </a:lnTo>
                    <a:lnTo>
                      <a:pt x="0" y="296"/>
                    </a:lnTo>
                    <a:lnTo>
                      <a:pt x="11" y="394"/>
                    </a:lnTo>
                    <a:lnTo>
                      <a:pt x="43" y="265"/>
                    </a:lnTo>
                    <a:lnTo>
                      <a:pt x="99" y="126"/>
                    </a:lnTo>
                    <a:lnTo>
                      <a:pt x="156" y="32"/>
                    </a:lnTo>
                    <a:lnTo>
                      <a:pt x="156" y="3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2" name="Freeform 351">
                <a:extLst>
                  <a:ext uri="{FF2B5EF4-FFF2-40B4-BE49-F238E27FC236}">
                    <a16:creationId xmlns:a16="http://schemas.microsoft.com/office/drawing/2014/main" id="{C05D8BD5-8B4B-2F42-9C8E-3191AC752B83}"/>
                  </a:ext>
                </a:extLst>
              </p:cNvPr>
              <p:cNvSpPr>
                <a:spLocks/>
              </p:cNvSpPr>
              <p:nvPr/>
            </p:nvSpPr>
            <p:spPr bwMode="auto">
              <a:xfrm>
                <a:off x="1068" y="2833"/>
                <a:ext cx="33" cy="17"/>
              </a:xfrm>
              <a:custGeom>
                <a:avLst/>
                <a:gdLst>
                  <a:gd name="T0" fmla="*/ 1 w 65"/>
                  <a:gd name="T1" fmla="*/ 1 h 33"/>
                  <a:gd name="T2" fmla="*/ 1 w 65"/>
                  <a:gd name="T3" fmla="*/ 1 h 33"/>
                  <a:gd name="T4" fmla="*/ 1 w 65"/>
                  <a:gd name="T5" fmla="*/ 1 h 33"/>
                  <a:gd name="T6" fmla="*/ 1 w 65"/>
                  <a:gd name="T7" fmla="*/ 1 h 33"/>
                  <a:gd name="T8" fmla="*/ 1 w 65"/>
                  <a:gd name="T9" fmla="*/ 1 h 33"/>
                  <a:gd name="T10" fmla="*/ 1 w 65"/>
                  <a:gd name="T11" fmla="*/ 1 h 33"/>
                  <a:gd name="T12" fmla="*/ 1 w 65"/>
                  <a:gd name="T13" fmla="*/ 0 h 33"/>
                  <a:gd name="T14" fmla="*/ 1 w 65"/>
                  <a:gd name="T15" fmla="*/ 1 h 33"/>
                  <a:gd name="T16" fmla="*/ 0 w 65"/>
                  <a:gd name="T17" fmla="*/ 1 h 33"/>
                  <a:gd name="T18" fmla="*/ 1 w 65"/>
                  <a:gd name="T19" fmla="*/ 1 h 33"/>
                  <a:gd name="T20" fmla="*/ 1 w 6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33"/>
                  <a:gd name="T35" fmla="*/ 65 w 6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33">
                    <a:moveTo>
                      <a:pt x="65" y="33"/>
                    </a:moveTo>
                    <a:lnTo>
                      <a:pt x="35" y="16"/>
                    </a:lnTo>
                    <a:lnTo>
                      <a:pt x="39" y="25"/>
                    </a:lnTo>
                    <a:lnTo>
                      <a:pt x="26" y="16"/>
                    </a:lnTo>
                    <a:lnTo>
                      <a:pt x="9" y="16"/>
                    </a:lnTo>
                    <a:lnTo>
                      <a:pt x="26" y="8"/>
                    </a:lnTo>
                    <a:lnTo>
                      <a:pt x="20" y="0"/>
                    </a:lnTo>
                    <a:lnTo>
                      <a:pt x="9" y="11"/>
                    </a:lnTo>
                    <a:lnTo>
                      <a:pt x="0" y="33"/>
                    </a:lnTo>
                    <a:lnTo>
                      <a:pt x="20" y="30"/>
                    </a:lnTo>
                    <a:lnTo>
                      <a:pt x="65" y="33"/>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3" name="Freeform 352">
                <a:extLst>
                  <a:ext uri="{FF2B5EF4-FFF2-40B4-BE49-F238E27FC236}">
                    <a16:creationId xmlns:a16="http://schemas.microsoft.com/office/drawing/2014/main" id="{BFD872DF-F786-8145-B133-41E9123B4763}"/>
                  </a:ext>
                </a:extLst>
              </p:cNvPr>
              <p:cNvSpPr>
                <a:spLocks/>
              </p:cNvSpPr>
              <p:nvPr/>
            </p:nvSpPr>
            <p:spPr bwMode="auto">
              <a:xfrm>
                <a:off x="1023" y="2810"/>
                <a:ext cx="153" cy="280"/>
              </a:xfrm>
              <a:custGeom>
                <a:avLst/>
                <a:gdLst>
                  <a:gd name="T0" fmla="*/ 0 w 306"/>
                  <a:gd name="T1" fmla="*/ 1 h 559"/>
                  <a:gd name="T2" fmla="*/ 1 w 306"/>
                  <a:gd name="T3" fmla="*/ 1 h 559"/>
                  <a:gd name="T4" fmla="*/ 1 w 306"/>
                  <a:gd name="T5" fmla="*/ 1 h 559"/>
                  <a:gd name="T6" fmla="*/ 1 w 306"/>
                  <a:gd name="T7" fmla="*/ 1 h 559"/>
                  <a:gd name="T8" fmla="*/ 1 w 306"/>
                  <a:gd name="T9" fmla="*/ 1 h 559"/>
                  <a:gd name="T10" fmla="*/ 1 w 306"/>
                  <a:gd name="T11" fmla="*/ 1 h 559"/>
                  <a:gd name="T12" fmla="*/ 1 w 306"/>
                  <a:gd name="T13" fmla="*/ 1 h 559"/>
                  <a:gd name="T14" fmla="*/ 1 w 306"/>
                  <a:gd name="T15" fmla="*/ 1 h 559"/>
                  <a:gd name="T16" fmla="*/ 1 w 306"/>
                  <a:gd name="T17" fmla="*/ 1 h 559"/>
                  <a:gd name="T18" fmla="*/ 1 w 306"/>
                  <a:gd name="T19" fmla="*/ 1 h 559"/>
                  <a:gd name="T20" fmla="*/ 1 w 306"/>
                  <a:gd name="T21" fmla="*/ 0 h 559"/>
                  <a:gd name="T22" fmla="*/ 1 w 306"/>
                  <a:gd name="T23" fmla="*/ 1 h 559"/>
                  <a:gd name="T24" fmla="*/ 1 w 306"/>
                  <a:gd name="T25" fmla="*/ 1 h 559"/>
                  <a:gd name="T26" fmla="*/ 1 w 306"/>
                  <a:gd name="T27" fmla="*/ 1 h 559"/>
                  <a:gd name="T28" fmla="*/ 1 w 306"/>
                  <a:gd name="T29" fmla="*/ 1 h 559"/>
                  <a:gd name="T30" fmla="*/ 1 w 306"/>
                  <a:gd name="T31" fmla="*/ 1 h 559"/>
                  <a:gd name="T32" fmla="*/ 1 w 306"/>
                  <a:gd name="T33" fmla="*/ 1 h 559"/>
                  <a:gd name="T34" fmla="*/ 0 w 306"/>
                  <a:gd name="T35" fmla="*/ 1 h 5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559"/>
                  <a:gd name="T56" fmla="*/ 306 w 306"/>
                  <a:gd name="T57" fmla="*/ 559 h 5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559">
                    <a:moveTo>
                      <a:pt x="0" y="522"/>
                    </a:moveTo>
                    <a:lnTo>
                      <a:pt x="4" y="465"/>
                    </a:lnTo>
                    <a:lnTo>
                      <a:pt x="4" y="425"/>
                    </a:lnTo>
                    <a:lnTo>
                      <a:pt x="4" y="363"/>
                    </a:lnTo>
                    <a:lnTo>
                      <a:pt x="22" y="321"/>
                    </a:lnTo>
                    <a:lnTo>
                      <a:pt x="30" y="277"/>
                    </a:lnTo>
                    <a:lnTo>
                      <a:pt x="54" y="175"/>
                    </a:lnTo>
                    <a:lnTo>
                      <a:pt x="73" y="224"/>
                    </a:lnTo>
                    <a:lnTo>
                      <a:pt x="99" y="266"/>
                    </a:lnTo>
                    <a:lnTo>
                      <a:pt x="158" y="86"/>
                    </a:lnTo>
                    <a:lnTo>
                      <a:pt x="213" y="0"/>
                    </a:lnTo>
                    <a:lnTo>
                      <a:pt x="241" y="21"/>
                    </a:lnTo>
                    <a:lnTo>
                      <a:pt x="274" y="41"/>
                    </a:lnTo>
                    <a:lnTo>
                      <a:pt x="304" y="50"/>
                    </a:lnTo>
                    <a:lnTo>
                      <a:pt x="306" y="318"/>
                    </a:lnTo>
                    <a:lnTo>
                      <a:pt x="306" y="360"/>
                    </a:lnTo>
                    <a:lnTo>
                      <a:pt x="306" y="559"/>
                    </a:lnTo>
                    <a:lnTo>
                      <a:pt x="0"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4" name="Freeform 353">
                <a:extLst>
                  <a:ext uri="{FF2B5EF4-FFF2-40B4-BE49-F238E27FC236}">
                    <a16:creationId xmlns:a16="http://schemas.microsoft.com/office/drawing/2014/main" id="{2E5A3E83-2E7A-5140-9614-3E1EB3F3DD1D}"/>
                  </a:ext>
                </a:extLst>
              </p:cNvPr>
              <p:cNvSpPr>
                <a:spLocks/>
              </p:cNvSpPr>
              <p:nvPr/>
            </p:nvSpPr>
            <p:spPr bwMode="auto">
              <a:xfrm>
                <a:off x="1049" y="2850"/>
                <a:ext cx="31" cy="145"/>
              </a:xfrm>
              <a:custGeom>
                <a:avLst/>
                <a:gdLst>
                  <a:gd name="T0" fmla="*/ 0 w 63"/>
                  <a:gd name="T1" fmla="*/ 0 h 289"/>
                  <a:gd name="T2" fmla="*/ 0 w 63"/>
                  <a:gd name="T3" fmla="*/ 1 h 289"/>
                  <a:gd name="T4" fmla="*/ 0 w 63"/>
                  <a:gd name="T5" fmla="*/ 1 h 289"/>
                  <a:gd name="T6" fmla="*/ 0 w 63"/>
                  <a:gd name="T7" fmla="*/ 1 h 289"/>
                  <a:gd name="T8" fmla="*/ 0 w 63"/>
                  <a:gd name="T9" fmla="*/ 1 h 289"/>
                  <a:gd name="T10" fmla="*/ 0 w 63"/>
                  <a:gd name="T11" fmla="*/ 1 h 289"/>
                  <a:gd name="T12" fmla="*/ 0 w 63"/>
                  <a:gd name="T13" fmla="*/ 1 h 289"/>
                  <a:gd name="T14" fmla="*/ 0 w 63"/>
                  <a:gd name="T15" fmla="*/ 1 h 289"/>
                  <a:gd name="T16" fmla="*/ 0 w 63"/>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89"/>
                  <a:gd name="T29" fmla="*/ 63 w 63"/>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89">
                    <a:moveTo>
                      <a:pt x="48" y="0"/>
                    </a:moveTo>
                    <a:lnTo>
                      <a:pt x="40" y="24"/>
                    </a:lnTo>
                    <a:lnTo>
                      <a:pt x="27" y="57"/>
                    </a:lnTo>
                    <a:lnTo>
                      <a:pt x="0" y="207"/>
                    </a:lnTo>
                    <a:lnTo>
                      <a:pt x="4" y="289"/>
                    </a:lnTo>
                    <a:lnTo>
                      <a:pt x="52" y="134"/>
                    </a:lnTo>
                    <a:lnTo>
                      <a:pt x="59" y="94"/>
                    </a:lnTo>
                    <a:lnTo>
                      <a:pt x="63" y="41"/>
                    </a:lnTo>
                    <a:lnTo>
                      <a:pt x="48" y="0"/>
                    </a:lnTo>
                    <a:close/>
                  </a:path>
                </a:pathLst>
              </a:custGeom>
              <a:solidFill>
                <a:srgbClr val="DA0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5" name="Freeform 354">
                <a:extLst>
                  <a:ext uri="{FF2B5EF4-FFF2-40B4-BE49-F238E27FC236}">
                    <a16:creationId xmlns:a16="http://schemas.microsoft.com/office/drawing/2014/main" id="{1EEFF1C3-AAB2-884A-A00A-9E241BF5AE95}"/>
                  </a:ext>
                </a:extLst>
              </p:cNvPr>
              <p:cNvSpPr>
                <a:spLocks/>
              </p:cNvSpPr>
              <p:nvPr/>
            </p:nvSpPr>
            <p:spPr bwMode="auto">
              <a:xfrm>
                <a:off x="1017" y="2943"/>
                <a:ext cx="53" cy="128"/>
              </a:xfrm>
              <a:custGeom>
                <a:avLst/>
                <a:gdLst>
                  <a:gd name="T0" fmla="*/ 0 w 104"/>
                  <a:gd name="T1" fmla="*/ 1 h 256"/>
                  <a:gd name="T2" fmla="*/ 1 w 104"/>
                  <a:gd name="T3" fmla="*/ 1 h 256"/>
                  <a:gd name="T4" fmla="*/ 1 w 104"/>
                  <a:gd name="T5" fmla="*/ 1 h 256"/>
                  <a:gd name="T6" fmla="*/ 1 w 104"/>
                  <a:gd name="T7" fmla="*/ 1 h 256"/>
                  <a:gd name="T8" fmla="*/ 1 w 104"/>
                  <a:gd name="T9" fmla="*/ 1 h 256"/>
                  <a:gd name="T10" fmla="*/ 1 w 104"/>
                  <a:gd name="T11" fmla="*/ 1 h 256"/>
                  <a:gd name="T12" fmla="*/ 1 w 104"/>
                  <a:gd name="T13" fmla="*/ 1 h 256"/>
                  <a:gd name="T14" fmla="*/ 1 w 104"/>
                  <a:gd name="T15" fmla="*/ 1 h 256"/>
                  <a:gd name="T16" fmla="*/ 1 w 104"/>
                  <a:gd name="T17" fmla="*/ 1 h 256"/>
                  <a:gd name="T18" fmla="*/ 1 w 104"/>
                  <a:gd name="T19" fmla="*/ 1 h 256"/>
                  <a:gd name="T20" fmla="*/ 1 w 104"/>
                  <a:gd name="T21" fmla="*/ 1 h 256"/>
                  <a:gd name="T22" fmla="*/ 1 w 104"/>
                  <a:gd name="T23" fmla="*/ 1 h 256"/>
                  <a:gd name="T24" fmla="*/ 1 w 104"/>
                  <a:gd name="T25" fmla="*/ 0 h 256"/>
                  <a:gd name="T26" fmla="*/ 1 w 104"/>
                  <a:gd name="T27" fmla="*/ 1 h 256"/>
                  <a:gd name="T28" fmla="*/ 1 w 104"/>
                  <a:gd name="T29" fmla="*/ 1 h 256"/>
                  <a:gd name="T30" fmla="*/ 1 w 104"/>
                  <a:gd name="T31" fmla="*/ 1 h 256"/>
                  <a:gd name="T32" fmla="*/ 1 w 104"/>
                  <a:gd name="T33" fmla="*/ 1 h 256"/>
                  <a:gd name="T34" fmla="*/ 1 w 104"/>
                  <a:gd name="T35" fmla="*/ 1 h 256"/>
                  <a:gd name="T36" fmla="*/ 1 w 104"/>
                  <a:gd name="T37" fmla="*/ 1 h 256"/>
                  <a:gd name="T38" fmla="*/ 0 w 104"/>
                  <a:gd name="T39" fmla="*/ 1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256"/>
                  <a:gd name="T62" fmla="*/ 104 w 104"/>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256">
                    <a:moveTo>
                      <a:pt x="0" y="256"/>
                    </a:moveTo>
                    <a:lnTo>
                      <a:pt x="9" y="217"/>
                    </a:lnTo>
                    <a:lnTo>
                      <a:pt x="17" y="122"/>
                    </a:lnTo>
                    <a:lnTo>
                      <a:pt x="13" y="87"/>
                    </a:lnTo>
                    <a:lnTo>
                      <a:pt x="50" y="61"/>
                    </a:lnTo>
                    <a:lnTo>
                      <a:pt x="50" y="111"/>
                    </a:lnTo>
                    <a:lnTo>
                      <a:pt x="53" y="126"/>
                    </a:lnTo>
                    <a:lnTo>
                      <a:pt x="42" y="111"/>
                    </a:lnTo>
                    <a:lnTo>
                      <a:pt x="39" y="98"/>
                    </a:lnTo>
                    <a:lnTo>
                      <a:pt x="39" y="113"/>
                    </a:lnTo>
                    <a:lnTo>
                      <a:pt x="47" y="131"/>
                    </a:lnTo>
                    <a:lnTo>
                      <a:pt x="58" y="143"/>
                    </a:lnTo>
                    <a:lnTo>
                      <a:pt x="102" y="0"/>
                    </a:lnTo>
                    <a:lnTo>
                      <a:pt x="104" y="17"/>
                    </a:lnTo>
                    <a:lnTo>
                      <a:pt x="61" y="155"/>
                    </a:lnTo>
                    <a:lnTo>
                      <a:pt x="50" y="167"/>
                    </a:lnTo>
                    <a:lnTo>
                      <a:pt x="39" y="196"/>
                    </a:lnTo>
                    <a:lnTo>
                      <a:pt x="50" y="215"/>
                    </a:lnTo>
                    <a:lnTo>
                      <a:pt x="41" y="253"/>
                    </a:lnTo>
                    <a:lnTo>
                      <a:pt x="0" y="256"/>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6" name="Freeform 355">
                <a:extLst>
                  <a:ext uri="{FF2B5EF4-FFF2-40B4-BE49-F238E27FC236}">
                    <a16:creationId xmlns:a16="http://schemas.microsoft.com/office/drawing/2014/main" id="{626D4EAC-3E2E-3942-8852-0896CE07A92E}"/>
                  </a:ext>
                </a:extLst>
              </p:cNvPr>
              <p:cNvSpPr>
                <a:spLocks/>
              </p:cNvSpPr>
              <p:nvPr/>
            </p:nvSpPr>
            <p:spPr bwMode="auto">
              <a:xfrm>
                <a:off x="1000" y="2839"/>
                <a:ext cx="65" cy="154"/>
              </a:xfrm>
              <a:custGeom>
                <a:avLst/>
                <a:gdLst>
                  <a:gd name="T0" fmla="*/ 1 w 130"/>
                  <a:gd name="T1" fmla="*/ 0 h 307"/>
                  <a:gd name="T2" fmla="*/ 1 w 130"/>
                  <a:gd name="T3" fmla="*/ 1 h 307"/>
                  <a:gd name="T4" fmla="*/ 1 w 130"/>
                  <a:gd name="T5" fmla="*/ 1 h 307"/>
                  <a:gd name="T6" fmla="*/ 1 w 130"/>
                  <a:gd name="T7" fmla="*/ 1 h 307"/>
                  <a:gd name="T8" fmla="*/ 1 w 130"/>
                  <a:gd name="T9" fmla="*/ 1 h 307"/>
                  <a:gd name="T10" fmla="*/ 0 w 130"/>
                  <a:gd name="T11" fmla="*/ 1 h 307"/>
                  <a:gd name="T12" fmla="*/ 1 w 130"/>
                  <a:gd name="T13" fmla="*/ 1 h 307"/>
                  <a:gd name="T14" fmla="*/ 1 w 130"/>
                  <a:gd name="T15" fmla="*/ 1 h 307"/>
                  <a:gd name="T16" fmla="*/ 1 w 130"/>
                  <a:gd name="T17" fmla="*/ 1 h 307"/>
                  <a:gd name="T18" fmla="*/ 1 w 130"/>
                  <a:gd name="T19" fmla="*/ 1 h 307"/>
                  <a:gd name="T20" fmla="*/ 1 w 130"/>
                  <a:gd name="T21" fmla="*/ 1 h 307"/>
                  <a:gd name="T22" fmla="*/ 1 w 130"/>
                  <a:gd name="T23" fmla="*/ 1 h 307"/>
                  <a:gd name="T24" fmla="*/ 1 w 130"/>
                  <a:gd name="T25" fmla="*/ 1 h 307"/>
                  <a:gd name="T26" fmla="*/ 1 w 130"/>
                  <a:gd name="T27" fmla="*/ 1 h 307"/>
                  <a:gd name="T28" fmla="*/ 1 w 130"/>
                  <a:gd name="T29" fmla="*/ 1 h 307"/>
                  <a:gd name="T30" fmla="*/ 1 w 130"/>
                  <a:gd name="T31" fmla="*/ 1 h 307"/>
                  <a:gd name="T32" fmla="*/ 1 w 130"/>
                  <a:gd name="T33" fmla="*/ 1 h 307"/>
                  <a:gd name="T34" fmla="*/ 1 w 130"/>
                  <a:gd name="T35" fmla="*/ 1 h 307"/>
                  <a:gd name="T36" fmla="*/ 1 w 130"/>
                  <a:gd name="T37" fmla="*/ 1 h 307"/>
                  <a:gd name="T38" fmla="*/ 1 w 130"/>
                  <a:gd name="T39" fmla="*/ 1 h 307"/>
                  <a:gd name="T40" fmla="*/ 1 w 130"/>
                  <a:gd name="T41" fmla="*/ 0 h 3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307"/>
                  <a:gd name="T65" fmla="*/ 130 w 130"/>
                  <a:gd name="T66" fmla="*/ 307 h 3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307">
                    <a:moveTo>
                      <a:pt x="130" y="0"/>
                    </a:moveTo>
                    <a:lnTo>
                      <a:pt x="123" y="14"/>
                    </a:lnTo>
                    <a:lnTo>
                      <a:pt x="46" y="53"/>
                    </a:lnTo>
                    <a:lnTo>
                      <a:pt x="31" y="87"/>
                    </a:lnTo>
                    <a:lnTo>
                      <a:pt x="16" y="153"/>
                    </a:lnTo>
                    <a:lnTo>
                      <a:pt x="0" y="196"/>
                    </a:lnTo>
                    <a:lnTo>
                      <a:pt x="20" y="217"/>
                    </a:lnTo>
                    <a:lnTo>
                      <a:pt x="28" y="203"/>
                    </a:lnTo>
                    <a:lnTo>
                      <a:pt x="46" y="163"/>
                    </a:lnTo>
                    <a:lnTo>
                      <a:pt x="46" y="203"/>
                    </a:lnTo>
                    <a:lnTo>
                      <a:pt x="46" y="249"/>
                    </a:lnTo>
                    <a:lnTo>
                      <a:pt x="50" y="269"/>
                    </a:lnTo>
                    <a:lnTo>
                      <a:pt x="48" y="295"/>
                    </a:lnTo>
                    <a:lnTo>
                      <a:pt x="48" y="306"/>
                    </a:lnTo>
                    <a:lnTo>
                      <a:pt x="62" y="307"/>
                    </a:lnTo>
                    <a:lnTo>
                      <a:pt x="62" y="282"/>
                    </a:lnTo>
                    <a:lnTo>
                      <a:pt x="77" y="173"/>
                    </a:lnTo>
                    <a:lnTo>
                      <a:pt x="90" y="131"/>
                    </a:lnTo>
                    <a:lnTo>
                      <a:pt x="113" y="55"/>
                    </a:lnTo>
                    <a:lnTo>
                      <a:pt x="130" y="9"/>
                    </a:lnTo>
                    <a:lnTo>
                      <a:pt x="130"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7" name="Freeform 356">
                <a:extLst>
                  <a:ext uri="{FF2B5EF4-FFF2-40B4-BE49-F238E27FC236}">
                    <a16:creationId xmlns:a16="http://schemas.microsoft.com/office/drawing/2014/main" id="{1A307CD9-6F88-3448-9228-87903A4B552D}"/>
                  </a:ext>
                </a:extLst>
              </p:cNvPr>
              <p:cNvSpPr>
                <a:spLocks/>
              </p:cNvSpPr>
              <p:nvPr/>
            </p:nvSpPr>
            <p:spPr bwMode="auto">
              <a:xfrm>
                <a:off x="1080" y="2971"/>
                <a:ext cx="14" cy="24"/>
              </a:xfrm>
              <a:custGeom>
                <a:avLst/>
                <a:gdLst>
                  <a:gd name="T0" fmla="*/ 1 w 26"/>
                  <a:gd name="T1" fmla="*/ 0 h 49"/>
                  <a:gd name="T2" fmla="*/ 1 w 26"/>
                  <a:gd name="T3" fmla="*/ 0 h 49"/>
                  <a:gd name="T4" fmla="*/ 0 w 26"/>
                  <a:gd name="T5" fmla="*/ 0 h 49"/>
                  <a:gd name="T6" fmla="*/ 1 w 26"/>
                  <a:gd name="T7" fmla="*/ 0 h 49"/>
                  <a:gd name="T8" fmla="*/ 1 w 26"/>
                  <a:gd name="T9" fmla="*/ 0 h 49"/>
                  <a:gd name="T10" fmla="*/ 1 w 26"/>
                  <a:gd name="T11" fmla="*/ 0 h 49"/>
                  <a:gd name="T12" fmla="*/ 1 w 26"/>
                  <a:gd name="T13" fmla="*/ 0 h 49"/>
                  <a:gd name="T14" fmla="*/ 0 60000 65536"/>
                  <a:gd name="T15" fmla="*/ 0 60000 65536"/>
                  <a:gd name="T16" fmla="*/ 0 60000 65536"/>
                  <a:gd name="T17" fmla="*/ 0 60000 65536"/>
                  <a:gd name="T18" fmla="*/ 0 60000 65536"/>
                  <a:gd name="T19" fmla="*/ 0 60000 65536"/>
                  <a:gd name="T20" fmla="*/ 0 60000 65536"/>
                  <a:gd name="T21" fmla="*/ 0 w 26"/>
                  <a:gd name="T22" fmla="*/ 0 h 49"/>
                  <a:gd name="T23" fmla="*/ 26 w 2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9">
                    <a:moveTo>
                      <a:pt x="9" y="10"/>
                    </a:moveTo>
                    <a:lnTo>
                      <a:pt x="1" y="26"/>
                    </a:lnTo>
                    <a:lnTo>
                      <a:pt x="0" y="42"/>
                    </a:lnTo>
                    <a:lnTo>
                      <a:pt x="2" y="43"/>
                    </a:lnTo>
                    <a:lnTo>
                      <a:pt x="15" y="49"/>
                    </a:lnTo>
                    <a:lnTo>
                      <a:pt x="26" y="0"/>
                    </a:lnTo>
                    <a:lnTo>
                      <a:pt x="9" y="1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8" name="Freeform 357">
                <a:extLst>
                  <a:ext uri="{FF2B5EF4-FFF2-40B4-BE49-F238E27FC236}">
                    <a16:creationId xmlns:a16="http://schemas.microsoft.com/office/drawing/2014/main" id="{E65C4C05-AADD-3748-B48A-08394B26213A}"/>
                  </a:ext>
                </a:extLst>
              </p:cNvPr>
              <p:cNvSpPr>
                <a:spLocks/>
              </p:cNvSpPr>
              <p:nvPr/>
            </p:nvSpPr>
            <p:spPr bwMode="auto">
              <a:xfrm>
                <a:off x="1069" y="2834"/>
                <a:ext cx="17" cy="95"/>
              </a:xfrm>
              <a:custGeom>
                <a:avLst/>
                <a:gdLst>
                  <a:gd name="T0" fmla="*/ 1 w 33"/>
                  <a:gd name="T1" fmla="*/ 0 h 190"/>
                  <a:gd name="T2" fmla="*/ 1 w 33"/>
                  <a:gd name="T3" fmla="*/ 0 h 190"/>
                  <a:gd name="T4" fmla="*/ 1 w 33"/>
                  <a:gd name="T5" fmla="*/ 1 h 190"/>
                  <a:gd name="T6" fmla="*/ 1 w 33"/>
                  <a:gd name="T7" fmla="*/ 1 h 190"/>
                  <a:gd name="T8" fmla="*/ 1 w 33"/>
                  <a:gd name="T9" fmla="*/ 1 h 190"/>
                  <a:gd name="T10" fmla="*/ 1 w 33"/>
                  <a:gd name="T11" fmla="*/ 1 h 190"/>
                  <a:gd name="T12" fmla="*/ 1 w 33"/>
                  <a:gd name="T13" fmla="*/ 1 h 190"/>
                  <a:gd name="T14" fmla="*/ 1 w 33"/>
                  <a:gd name="T15" fmla="*/ 1 h 190"/>
                  <a:gd name="T16" fmla="*/ 0 w 33"/>
                  <a:gd name="T17" fmla="*/ 1 h 190"/>
                  <a:gd name="T18" fmla="*/ 1 w 33"/>
                  <a:gd name="T19" fmla="*/ 1 h 190"/>
                  <a:gd name="T20" fmla="*/ 1 w 33"/>
                  <a:gd name="T21" fmla="*/ 1 h 190"/>
                  <a:gd name="T22" fmla="*/ 1 w 33"/>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90"/>
                  <a:gd name="T38" fmla="*/ 33 w 3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90">
                    <a:moveTo>
                      <a:pt x="15" y="0"/>
                    </a:moveTo>
                    <a:lnTo>
                      <a:pt x="19" y="0"/>
                    </a:lnTo>
                    <a:lnTo>
                      <a:pt x="33" y="15"/>
                    </a:lnTo>
                    <a:lnTo>
                      <a:pt x="23" y="39"/>
                    </a:lnTo>
                    <a:lnTo>
                      <a:pt x="19" y="104"/>
                    </a:lnTo>
                    <a:lnTo>
                      <a:pt x="19" y="142"/>
                    </a:lnTo>
                    <a:lnTo>
                      <a:pt x="8" y="190"/>
                    </a:lnTo>
                    <a:lnTo>
                      <a:pt x="1" y="142"/>
                    </a:lnTo>
                    <a:lnTo>
                      <a:pt x="0" y="53"/>
                    </a:lnTo>
                    <a:lnTo>
                      <a:pt x="8" y="32"/>
                    </a:lnTo>
                    <a:lnTo>
                      <a:pt x="8" y="15"/>
                    </a:lnTo>
                    <a:lnTo>
                      <a:pt x="15" y="0"/>
                    </a:lnTo>
                    <a:close/>
                  </a:path>
                </a:pathLst>
              </a:custGeom>
              <a:solidFill>
                <a:srgbClr val="800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9" name="Freeform 358">
                <a:extLst>
                  <a:ext uri="{FF2B5EF4-FFF2-40B4-BE49-F238E27FC236}">
                    <a16:creationId xmlns:a16="http://schemas.microsoft.com/office/drawing/2014/main" id="{756F9EF9-351B-824B-9448-6F824478A08B}"/>
                  </a:ext>
                </a:extLst>
              </p:cNvPr>
              <p:cNvSpPr>
                <a:spLocks/>
              </p:cNvSpPr>
              <p:nvPr/>
            </p:nvSpPr>
            <p:spPr bwMode="auto">
              <a:xfrm>
                <a:off x="1094" y="2747"/>
                <a:ext cx="23" cy="72"/>
              </a:xfrm>
              <a:custGeom>
                <a:avLst/>
                <a:gdLst>
                  <a:gd name="T0" fmla="*/ 0 w 47"/>
                  <a:gd name="T1" fmla="*/ 0 h 143"/>
                  <a:gd name="T2" fmla="*/ 0 w 47"/>
                  <a:gd name="T3" fmla="*/ 1 h 143"/>
                  <a:gd name="T4" fmla="*/ 0 w 47"/>
                  <a:gd name="T5" fmla="*/ 1 h 143"/>
                  <a:gd name="T6" fmla="*/ 0 w 47"/>
                  <a:gd name="T7" fmla="*/ 1 h 143"/>
                  <a:gd name="T8" fmla="*/ 0 w 47"/>
                  <a:gd name="T9" fmla="*/ 1 h 143"/>
                  <a:gd name="T10" fmla="*/ 0 w 47"/>
                  <a:gd name="T11" fmla="*/ 1 h 143"/>
                  <a:gd name="T12" fmla="*/ 0 w 47"/>
                  <a:gd name="T13" fmla="*/ 1 h 143"/>
                  <a:gd name="T14" fmla="*/ 0 w 47"/>
                  <a:gd name="T15" fmla="*/ 1 h 143"/>
                  <a:gd name="T16" fmla="*/ 0 w 47"/>
                  <a:gd name="T17" fmla="*/ 1 h 143"/>
                  <a:gd name="T18" fmla="*/ 0 w 47"/>
                  <a:gd name="T19" fmla="*/ 1 h 143"/>
                  <a:gd name="T20" fmla="*/ 0 w 47"/>
                  <a:gd name="T21" fmla="*/ 1 h 143"/>
                  <a:gd name="T22" fmla="*/ 0 w 47"/>
                  <a:gd name="T23" fmla="*/ 1 h 143"/>
                  <a:gd name="T24" fmla="*/ 0 w 47"/>
                  <a:gd name="T25" fmla="*/ 1 h 143"/>
                  <a:gd name="T26" fmla="*/ 0 w 47"/>
                  <a:gd name="T27" fmla="*/ 1 h 143"/>
                  <a:gd name="T28" fmla="*/ 0 w 47"/>
                  <a:gd name="T29" fmla="*/ 0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143"/>
                  <a:gd name="T47" fmla="*/ 47 w 4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143">
                    <a:moveTo>
                      <a:pt x="38" y="0"/>
                    </a:moveTo>
                    <a:lnTo>
                      <a:pt x="32" y="22"/>
                    </a:lnTo>
                    <a:lnTo>
                      <a:pt x="26" y="33"/>
                    </a:lnTo>
                    <a:lnTo>
                      <a:pt x="20" y="37"/>
                    </a:lnTo>
                    <a:lnTo>
                      <a:pt x="20" y="47"/>
                    </a:lnTo>
                    <a:lnTo>
                      <a:pt x="20" y="61"/>
                    </a:lnTo>
                    <a:lnTo>
                      <a:pt x="23" y="74"/>
                    </a:lnTo>
                    <a:lnTo>
                      <a:pt x="20" y="102"/>
                    </a:lnTo>
                    <a:lnTo>
                      <a:pt x="0" y="143"/>
                    </a:lnTo>
                    <a:lnTo>
                      <a:pt x="47" y="99"/>
                    </a:lnTo>
                    <a:lnTo>
                      <a:pt x="45" y="95"/>
                    </a:lnTo>
                    <a:lnTo>
                      <a:pt x="38" y="86"/>
                    </a:lnTo>
                    <a:lnTo>
                      <a:pt x="35" y="69"/>
                    </a:lnTo>
                    <a:lnTo>
                      <a:pt x="40" y="26"/>
                    </a:lnTo>
                    <a:lnTo>
                      <a:pt x="38" y="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0" name="Freeform 359">
                <a:extLst>
                  <a:ext uri="{FF2B5EF4-FFF2-40B4-BE49-F238E27FC236}">
                    <a16:creationId xmlns:a16="http://schemas.microsoft.com/office/drawing/2014/main" id="{0C6FF025-BA0A-7B45-9DB4-435332278E75}"/>
                  </a:ext>
                </a:extLst>
              </p:cNvPr>
              <p:cNvSpPr>
                <a:spLocks/>
              </p:cNvSpPr>
              <p:nvPr/>
            </p:nvSpPr>
            <p:spPr bwMode="auto">
              <a:xfrm>
                <a:off x="1017" y="2685"/>
                <a:ext cx="106" cy="98"/>
              </a:xfrm>
              <a:custGeom>
                <a:avLst/>
                <a:gdLst>
                  <a:gd name="T0" fmla="*/ 1 w 212"/>
                  <a:gd name="T1" fmla="*/ 1 h 196"/>
                  <a:gd name="T2" fmla="*/ 1 w 212"/>
                  <a:gd name="T3" fmla="*/ 1 h 196"/>
                  <a:gd name="T4" fmla="*/ 1 w 212"/>
                  <a:gd name="T5" fmla="*/ 1 h 196"/>
                  <a:gd name="T6" fmla="*/ 1 w 212"/>
                  <a:gd name="T7" fmla="*/ 1 h 196"/>
                  <a:gd name="T8" fmla="*/ 1 w 212"/>
                  <a:gd name="T9" fmla="*/ 1 h 196"/>
                  <a:gd name="T10" fmla="*/ 1 w 212"/>
                  <a:gd name="T11" fmla="*/ 1 h 196"/>
                  <a:gd name="T12" fmla="*/ 1 w 212"/>
                  <a:gd name="T13" fmla="*/ 1 h 196"/>
                  <a:gd name="T14" fmla="*/ 1 w 212"/>
                  <a:gd name="T15" fmla="*/ 1 h 196"/>
                  <a:gd name="T16" fmla="*/ 1 w 212"/>
                  <a:gd name="T17" fmla="*/ 1 h 196"/>
                  <a:gd name="T18" fmla="*/ 1 w 212"/>
                  <a:gd name="T19" fmla="*/ 1 h 196"/>
                  <a:gd name="T20" fmla="*/ 1 w 212"/>
                  <a:gd name="T21" fmla="*/ 1 h 196"/>
                  <a:gd name="T22" fmla="*/ 1 w 212"/>
                  <a:gd name="T23" fmla="*/ 1 h 196"/>
                  <a:gd name="T24" fmla="*/ 0 w 212"/>
                  <a:gd name="T25" fmla="*/ 1 h 196"/>
                  <a:gd name="T26" fmla="*/ 1 w 212"/>
                  <a:gd name="T27" fmla="*/ 1 h 196"/>
                  <a:gd name="T28" fmla="*/ 1 w 212"/>
                  <a:gd name="T29" fmla="*/ 1 h 196"/>
                  <a:gd name="T30" fmla="*/ 1 w 212"/>
                  <a:gd name="T31" fmla="*/ 0 h 196"/>
                  <a:gd name="T32" fmla="*/ 1 w 212"/>
                  <a:gd name="T33" fmla="*/ 1 h 196"/>
                  <a:gd name="T34" fmla="*/ 1 w 212"/>
                  <a:gd name="T35" fmla="*/ 1 h 196"/>
                  <a:gd name="T36" fmla="*/ 1 w 212"/>
                  <a:gd name="T37" fmla="*/ 1 h 196"/>
                  <a:gd name="T38" fmla="*/ 1 w 212"/>
                  <a:gd name="T39" fmla="*/ 1 h 196"/>
                  <a:gd name="T40" fmla="*/ 1 w 212"/>
                  <a:gd name="T41" fmla="*/ 1 h 196"/>
                  <a:gd name="T42" fmla="*/ 1 w 212"/>
                  <a:gd name="T43" fmla="*/ 1 h 196"/>
                  <a:gd name="T44" fmla="*/ 1 w 212"/>
                  <a:gd name="T45" fmla="*/ 1 h 196"/>
                  <a:gd name="T46" fmla="*/ 1 w 212"/>
                  <a:gd name="T47" fmla="*/ 1 h 196"/>
                  <a:gd name="T48" fmla="*/ 1 w 212"/>
                  <a:gd name="T49" fmla="*/ 1 h 196"/>
                  <a:gd name="T50" fmla="*/ 1 w 212"/>
                  <a:gd name="T51" fmla="*/ 1 h 196"/>
                  <a:gd name="T52" fmla="*/ 1 w 212"/>
                  <a:gd name="T53" fmla="*/ 1 h 196"/>
                  <a:gd name="T54" fmla="*/ 1 w 212"/>
                  <a:gd name="T55" fmla="*/ 1 h 196"/>
                  <a:gd name="T56" fmla="*/ 1 w 212"/>
                  <a:gd name="T57" fmla="*/ 1 h 196"/>
                  <a:gd name="T58" fmla="*/ 1 w 212"/>
                  <a:gd name="T59" fmla="*/ 1 h 196"/>
                  <a:gd name="T60" fmla="*/ 1 w 212"/>
                  <a:gd name="T61" fmla="*/ 1 h 196"/>
                  <a:gd name="T62" fmla="*/ 1 w 212"/>
                  <a:gd name="T63" fmla="*/ 1 h 196"/>
                  <a:gd name="T64" fmla="*/ 1 w 212"/>
                  <a:gd name="T65" fmla="*/ 1 h 196"/>
                  <a:gd name="T66" fmla="*/ 1 w 212"/>
                  <a:gd name="T67" fmla="*/ 1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
                  <a:gd name="T103" fmla="*/ 0 h 196"/>
                  <a:gd name="T104" fmla="*/ 212 w 212"/>
                  <a:gd name="T105" fmla="*/ 196 h 1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 h="196">
                    <a:moveTo>
                      <a:pt x="151" y="151"/>
                    </a:moveTo>
                    <a:lnTo>
                      <a:pt x="143" y="134"/>
                    </a:lnTo>
                    <a:lnTo>
                      <a:pt x="135" y="126"/>
                    </a:lnTo>
                    <a:lnTo>
                      <a:pt x="128" y="111"/>
                    </a:lnTo>
                    <a:lnTo>
                      <a:pt x="115" y="109"/>
                    </a:lnTo>
                    <a:lnTo>
                      <a:pt x="111" y="72"/>
                    </a:lnTo>
                    <a:lnTo>
                      <a:pt x="95" y="57"/>
                    </a:lnTo>
                    <a:lnTo>
                      <a:pt x="74" y="79"/>
                    </a:lnTo>
                    <a:lnTo>
                      <a:pt x="41" y="111"/>
                    </a:lnTo>
                    <a:lnTo>
                      <a:pt x="23" y="125"/>
                    </a:lnTo>
                    <a:lnTo>
                      <a:pt x="23" y="139"/>
                    </a:lnTo>
                    <a:lnTo>
                      <a:pt x="1" y="125"/>
                    </a:lnTo>
                    <a:lnTo>
                      <a:pt x="0" y="109"/>
                    </a:lnTo>
                    <a:lnTo>
                      <a:pt x="11" y="69"/>
                    </a:lnTo>
                    <a:lnTo>
                      <a:pt x="58" y="14"/>
                    </a:lnTo>
                    <a:lnTo>
                      <a:pt x="110" y="0"/>
                    </a:lnTo>
                    <a:lnTo>
                      <a:pt x="128" y="5"/>
                    </a:lnTo>
                    <a:lnTo>
                      <a:pt x="141" y="13"/>
                    </a:lnTo>
                    <a:lnTo>
                      <a:pt x="149" y="12"/>
                    </a:lnTo>
                    <a:lnTo>
                      <a:pt x="173" y="24"/>
                    </a:lnTo>
                    <a:lnTo>
                      <a:pt x="198" y="65"/>
                    </a:lnTo>
                    <a:lnTo>
                      <a:pt x="206" y="109"/>
                    </a:lnTo>
                    <a:lnTo>
                      <a:pt x="212" y="140"/>
                    </a:lnTo>
                    <a:lnTo>
                      <a:pt x="188" y="196"/>
                    </a:lnTo>
                    <a:lnTo>
                      <a:pt x="176" y="183"/>
                    </a:lnTo>
                    <a:lnTo>
                      <a:pt x="175" y="170"/>
                    </a:lnTo>
                    <a:lnTo>
                      <a:pt x="181" y="162"/>
                    </a:lnTo>
                    <a:lnTo>
                      <a:pt x="191" y="147"/>
                    </a:lnTo>
                    <a:lnTo>
                      <a:pt x="191" y="131"/>
                    </a:lnTo>
                    <a:lnTo>
                      <a:pt x="188" y="114"/>
                    </a:lnTo>
                    <a:lnTo>
                      <a:pt x="173" y="103"/>
                    </a:lnTo>
                    <a:lnTo>
                      <a:pt x="163" y="114"/>
                    </a:lnTo>
                    <a:lnTo>
                      <a:pt x="161" y="140"/>
                    </a:lnTo>
                    <a:lnTo>
                      <a:pt x="15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1" name="Freeform 360">
                <a:extLst>
                  <a:ext uri="{FF2B5EF4-FFF2-40B4-BE49-F238E27FC236}">
                    <a16:creationId xmlns:a16="http://schemas.microsoft.com/office/drawing/2014/main" id="{85C2057F-4AC3-7147-9B56-5537122962AD}"/>
                  </a:ext>
                </a:extLst>
              </p:cNvPr>
              <p:cNvSpPr>
                <a:spLocks/>
              </p:cNvSpPr>
              <p:nvPr/>
            </p:nvSpPr>
            <p:spPr bwMode="auto">
              <a:xfrm>
                <a:off x="1070" y="2691"/>
                <a:ext cx="32" cy="16"/>
              </a:xfrm>
              <a:custGeom>
                <a:avLst/>
                <a:gdLst>
                  <a:gd name="T0" fmla="*/ 1 w 63"/>
                  <a:gd name="T1" fmla="*/ 0 h 33"/>
                  <a:gd name="T2" fmla="*/ 1 w 63"/>
                  <a:gd name="T3" fmla="*/ 0 h 33"/>
                  <a:gd name="T4" fmla="*/ 1 w 63"/>
                  <a:gd name="T5" fmla="*/ 0 h 33"/>
                  <a:gd name="T6" fmla="*/ 1 w 63"/>
                  <a:gd name="T7" fmla="*/ 0 h 33"/>
                  <a:gd name="T8" fmla="*/ 1 w 63"/>
                  <a:gd name="T9" fmla="*/ 0 h 33"/>
                  <a:gd name="T10" fmla="*/ 1 w 63"/>
                  <a:gd name="T11" fmla="*/ 0 h 33"/>
                  <a:gd name="T12" fmla="*/ 0 w 63"/>
                  <a:gd name="T13" fmla="*/ 0 h 33"/>
                  <a:gd name="T14" fmla="*/ 1 w 63"/>
                  <a:gd name="T15" fmla="*/ 0 h 33"/>
                  <a:gd name="T16" fmla="*/ 1 w 63"/>
                  <a:gd name="T17" fmla="*/ 0 h 33"/>
                  <a:gd name="T18" fmla="*/ 1 w 63"/>
                  <a:gd name="T19" fmla="*/ 0 h 33"/>
                  <a:gd name="T20" fmla="*/ 1 w 63"/>
                  <a:gd name="T21" fmla="*/ 0 h 33"/>
                  <a:gd name="T22" fmla="*/ 1 w 63"/>
                  <a:gd name="T23" fmla="*/ 0 h 33"/>
                  <a:gd name="T24" fmla="*/ 1 w 6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33"/>
                  <a:gd name="T41" fmla="*/ 63 w 6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33">
                    <a:moveTo>
                      <a:pt x="63" y="13"/>
                    </a:moveTo>
                    <a:lnTo>
                      <a:pt x="57" y="5"/>
                    </a:lnTo>
                    <a:lnTo>
                      <a:pt x="43" y="0"/>
                    </a:lnTo>
                    <a:lnTo>
                      <a:pt x="35" y="2"/>
                    </a:lnTo>
                    <a:lnTo>
                      <a:pt x="20" y="12"/>
                    </a:lnTo>
                    <a:lnTo>
                      <a:pt x="9" y="20"/>
                    </a:lnTo>
                    <a:lnTo>
                      <a:pt x="0" y="24"/>
                    </a:lnTo>
                    <a:lnTo>
                      <a:pt x="16" y="33"/>
                    </a:lnTo>
                    <a:lnTo>
                      <a:pt x="30" y="33"/>
                    </a:lnTo>
                    <a:lnTo>
                      <a:pt x="29" y="17"/>
                    </a:lnTo>
                    <a:lnTo>
                      <a:pt x="49" y="12"/>
                    </a:lnTo>
                    <a:lnTo>
                      <a:pt x="62" y="13"/>
                    </a:lnTo>
                    <a:lnTo>
                      <a:pt x="63" y="13"/>
                    </a:lnTo>
                    <a:close/>
                  </a:path>
                </a:pathLst>
              </a:custGeom>
              <a:solidFill>
                <a:srgbClr val="72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2" name="Freeform 361">
                <a:extLst>
                  <a:ext uri="{FF2B5EF4-FFF2-40B4-BE49-F238E27FC236}">
                    <a16:creationId xmlns:a16="http://schemas.microsoft.com/office/drawing/2014/main" id="{283CD2C7-D06D-3B4F-A151-E34B134137A3}"/>
                  </a:ext>
                </a:extLst>
              </p:cNvPr>
              <p:cNvSpPr>
                <a:spLocks/>
              </p:cNvSpPr>
              <p:nvPr/>
            </p:nvSpPr>
            <p:spPr bwMode="auto">
              <a:xfrm>
                <a:off x="1018" y="2685"/>
                <a:ext cx="57" cy="44"/>
              </a:xfrm>
              <a:custGeom>
                <a:avLst/>
                <a:gdLst>
                  <a:gd name="T0" fmla="*/ 1 w 114"/>
                  <a:gd name="T1" fmla="*/ 0 h 89"/>
                  <a:gd name="T2" fmla="*/ 1 w 114"/>
                  <a:gd name="T3" fmla="*/ 0 h 89"/>
                  <a:gd name="T4" fmla="*/ 1 w 114"/>
                  <a:gd name="T5" fmla="*/ 0 h 89"/>
                  <a:gd name="T6" fmla="*/ 1 w 114"/>
                  <a:gd name="T7" fmla="*/ 0 h 89"/>
                  <a:gd name="T8" fmla="*/ 1 w 114"/>
                  <a:gd name="T9" fmla="*/ 0 h 89"/>
                  <a:gd name="T10" fmla="*/ 0 w 114"/>
                  <a:gd name="T11" fmla="*/ 0 h 89"/>
                  <a:gd name="T12" fmla="*/ 1 w 114"/>
                  <a:gd name="T13" fmla="*/ 0 h 89"/>
                  <a:gd name="T14" fmla="*/ 1 w 114"/>
                  <a:gd name="T15" fmla="*/ 0 h 89"/>
                  <a:gd name="T16" fmla="*/ 1 w 114"/>
                  <a:gd name="T17" fmla="*/ 0 h 89"/>
                  <a:gd name="T18" fmla="*/ 1 w 114"/>
                  <a:gd name="T19" fmla="*/ 0 h 89"/>
                  <a:gd name="T20" fmla="*/ 1 w 114"/>
                  <a:gd name="T21" fmla="*/ 0 h 89"/>
                  <a:gd name="T22" fmla="*/ 1 w 114"/>
                  <a:gd name="T23" fmla="*/ 0 h 89"/>
                  <a:gd name="T24" fmla="*/ 1 w 114"/>
                  <a:gd name="T25" fmla="*/ 0 h 89"/>
                  <a:gd name="T26" fmla="*/ 1 w 114"/>
                  <a:gd name="T27" fmla="*/ 0 h 89"/>
                  <a:gd name="T28" fmla="*/ 1 w 114"/>
                  <a:gd name="T29" fmla="*/ 0 h 89"/>
                  <a:gd name="T30" fmla="*/ 1 w 114"/>
                  <a:gd name="T31" fmla="*/ 0 h 89"/>
                  <a:gd name="T32" fmla="*/ 1 w 114"/>
                  <a:gd name="T33" fmla="*/ 0 h 89"/>
                  <a:gd name="T34" fmla="*/ 1 w 114"/>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89"/>
                  <a:gd name="T56" fmla="*/ 114 w 114"/>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89">
                    <a:moveTo>
                      <a:pt x="114" y="0"/>
                    </a:moveTo>
                    <a:lnTo>
                      <a:pt x="102" y="0"/>
                    </a:lnTo>
                    <a:lnTo>
                      <a:pt x="62" y="13"/>
                    </a:lnTo>
                    <a:lnTo>
                      <a:pt x="36" y="29"/>
                    </a:lnTo>
                    <a:lnTo>
                      <a:pt x="12" y="57"/>
                    </a:lnTo>
                    <a:lnTo>
                      <a:pt x="0" y="69"/>
                    </a:lnTo>
                    <a:lnTo>
                      <a:pt x="1" y="89"/>
                    </a:lnTo>
                    <a:lnTo>
                      <a:pt x="10" y="77"/>
                    </a:lnTo>
                    <a:lnTo>
                      <a:pt x="25" y="65"/>
                    </a:lnTo>
                    <a:lnTo>
                      <a:pt x="16" y="61"/>
                    </a:lnTo>
                    <a:lnTo>
                      <a:pt x="46" y="45"/>
                    </a:lnTo>
                    <a:lnTo>
                      <a:pt x="66" y="36"/>
                    </a:lnTo>
                    <a:lnTo>
                      <a:pt x="52" y="36"/>
                    </a:lnTo>
                    <a:lnTo>
                      <a:pt x="71" y="24"/>
                    </a:lnTo>
                    <a:lnTo>
                      <a:pt x="87" y="17"/>
                    </a:lnTo>
                    <a:lnTo>
                      <a:pt x="71" y="17"/>
                    </a:lnTo>
                    <a:lnTo>
                      <a:pt x="94" y="5"/>
                    </a:lnTo>
                    <a:lnTo>
                      <a:pt x="114" y="0"/>
                    </a:lnTo>
                    <a:close/>
                  </a:path>
                </a:pathLst>
              </a:custGeom>
              <a:solidFill>
                <a:srgbClr val="72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3" name="Freeform 362">
                <a:extLst>
                  <a:ext uri="{FF2B5EF4-FFF2-40B4-BE49-F238E27FC236}">
                    <a16:creationId xmlns:a16="http://schemas.microsoft.com/office/drawing/2014/main" id="{6DC7F62A-69F4-3249-BCB0-7E784852C4AF}"/>
                  </a:ext>
                </a:extLst>
              </p:cNvPr>
              <p:cNvSpPr>
                <a:spLocks/>
              </p:cNvSpPr>
              <p:nvPr/>
            </p:nvSpPr>
            <p:spPr bwMode="auto">
              <a:xfrm>
                <a:off x="1064" y="2826"/>
                <a:ext cx="11" cy="27"/>
              </a:xfrm>
              <a:custGeom>
                <a:avLst/>
                <a:gdLst>
                  <a:gd name="T0" fmla="*/ 1 w 21"/>
                  <a:gd name="T1" fmla="*/ 0 h 56"/>
                  <a:gd name="T2" fmla="*/ 1 w 21"/>
                  <a:gd name="T3" fmla="*/ 0 h 56"/>
                  <a:gd name="T4" fmla="*/ 0 w 21"/>
                  <a:gd name="T5" fmla="*/ 0 h 56"/>
                  <a:gd name="T6" fmla="*/ 1 w 21"/>
                  <a:gd name="T7" fmla="*/ 0 h 56"/>
                  <a:gd name="T8" fmla="*/ 1 w 21"/>
                  <a:gd name="T9" fmla="*/ 0 h 56"/>
                  <a:gd name="T10" fmla="*/ 1 w 21"/>
                  <a:gd name="T11" fmla="*/ 0 h 56"/>
                  <a:gd name="T12" fmla="*/ 1 w 21"/>
                  <a:gd name="T13" fmla="*/ 0 h 56"/>
                  <a:gd name="T14" fmla="*/ 1 w 21"/>
                  <a:gd name="T15" fmla="*/ 0 h 56"/>
                  <a:gd name="T16" fmla="*/ 1 w 21"/>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6"/>
                  <a:gd name="T29" fmla="*/ 21 w 2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6">
                    <a:moveTo>
                      <a:pt x="1" y="0"/>
                    </a:moveTo>
                    <a:lnTo>
                      <a:pt x="1" y="1"/>
                    </a:lnTo>
                    <a:lnTo>
                      <a:pt x="0" y="32"/>
                    </a:lnTo>
                    <a:lnTo>
                      <a:pt x="1" y="56"/>
                    </a:lnTo>
                    <a:lnTo>
                      <a:pt x="17" y="27"/>
                    </a:lnTo>
                    <a:lnTo>
                      <a:pt x="21" y="20"/>
                    </a:lnTo>
                    <a:lnTo>
                      <a:pt x="12" y="11"/>
                    </a:lnTo>
                    <a:lnTo>
                      <a:pt x="8"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4" name="Freeform 363">
                <a:extLst>
                  <a:ext uri="{FF2B5EF4-FFF2-40B4-BE49-F238E27FC236}">
                    <a16:creationId xmlns:a16="http://schemas.microsoft.com/office/drawing/2014/main" id="{2750DDE2-E25A-B94B-9D06-415564492F65}"/>
                  </a:ext>
                </a:extLst>
              </p:cNvPr>
              <p:cNvSpPr>
                <a:spLocks/>
              </p:cNvSpPr>
              <p:nvPr/>
            </p:nvSpPr>
            <p:spPr bwMode="auto">
              <a:xfrm>
                <a:off x="1037" y="2846"/>
                <a:ext cx="25" cy="63"/>
              </a:xfrm>
              <a:custGeom>
                <a:avLst/>
                <a:gdLst>
                  <a:gd name="T0" fmla="*/ 1 w 49"/>
                  <a:gd name="T1" fmla="*/ 0 h 126"/>
                  <a:gd name="T2" fmla="*/ 1 w 49"/>
                  <a:gd name="T3" fmla="*/ 1 h 126"/>
                  <a:gd name="T4" fmla="*/ 1 w 49"/>
                  <a:gd name="T5" fmla="*/ 1 h 126"/>
                  <a:gd name="T6" fmla="*/ 1 w 49"/>
                  <a:gd name="T7" fmla="*/ 1 h 126"/>
                  <a:gd name="T8" fmla="*/ 1 w 49"/>
                  <a:gd name="T9" fmla="*/ 1 h 126"/>
                  <a:gd name="T10" fmla="*/ 0 w 49"/>
                  <a:gd name="T11" fmla="*/ 1 h 126"/>
                  <a:gd name="T12" fmla="*/ 1 w 49"/>
                  <a:gd name="T13" fmla="*/ 1 h 126"/>
                  <a:gd name="T14" fmla="*/ 1 w 49"/>
                  <a:gd name="T15" fmla="*/ 1 h 126"/>
                  <a:gd name="T16" fmla="*/ 1 w 49"/>
                  <a:gd name="T17" fmla="*/ 1 h 126"/>
                  <a:gd name="T18" fmla="*/ 1 w 49"/>
                  <a:gd name="T19" fmla="*/ 1 h 126"/>
                  <a:gd name="T20" fmla="*/ 1 w 49"/>
                  <a:gd name="T21" fmla="*/ 1 h 126"/>
                  <a:gd name="T22" fmla="*/ 1 w 49"/>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26"/>
                  <a:gd name="T38" fmla="*/ 49 w 49"/>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26">
                    <a:moveTo>
                      <a:pt x="49" y="0"/>
                    </a:moveTo>
                    <a:lnTo>
                      <a:pt x="14" y="25"/>
                    </a:lnTo>
                    <a:lnTo>
                      <a:pt x="16" y="48"/>
                    </a:lnTo>
                    <a:lnTo>
                      <a:pt x="8" y="55"/>
                    </a:lnTo>
                    <a:lnTo>
                      <a:pt x="4" y="73"/>
                    </a:lnTo>
                    <a:lnTo>
                      <a:pt x="0" y="126"/>
                    </a:lnTo>
                    <a:lnTo>
                      <a:pt x="3" y="70"/>
                    </a:lnTo>
                    <a:lnTo>
                      <a:pt x="4" y="55"/>
                    </a:lnTo>
                    <a:lnTo>
                      <a:pt x="16" y="41"/>
                    </a:lnTo>
                    <a:lnTo>
                      <a:pt x="11" y="25"/>
                    </a:lnTo>
                    <a:lnTo>
                      <a:pt x="35" y="8"/>
                    </a:lnTo>
                    <a:lnTo>
                      <a:pt x="49" y="0"/>
                    </a:lnTo>
                    <a:close/>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5" name="Freeform 364">
                <a:extLst>
                  <a:ext uri="{FF2B5EF4-FFF2-40B4-BE49-F238E27FC236}">
                    <a16:creationId xmlns:a16="http://schemas.microsoft.com/office/drawing/2014/main" id="{B081C905-F6BC-DD43-931F-31EB935114D2}"/>
                  </a:ext>
                </a:extLst>
              </p:cNvPr>
              <p:cNvSpPr>
                <a:spLocks/>
              </p:cNvSpPr>
              <p:nvPr/>
            </p:nvSpPr>
            <p:spPr bwMode="auto">
              <a:xfrm>
                <a:off x="827" y="3021"/>
                <a:ext cx="349" cy="81"/>
              </a:xfrm>
              <a:custGeom>
                <a:avLst/>
                <a:gdLst>
                  <a:gd name="T0" fmla="*/ 1 w 698"/>
                  <a:gd name="T1" fmla="*/ 0 h 163"/>
                  <a:gd name="T2" fmla="*/ 1 w 698"/>
                  <a:gd name="T3" fmla="*/ 0 h 163"/>
                  <a:gd name="T4" fmla="*/ 0 w 698"/>
                  <a:gd name="T5" fmla="*/ 0 h 163"/>
                  <a:gd name="T6" fmla="*/ 0 w 698"/>
                  <a:gd name="T7" fmla="*/ 0 h 163"/>
                  <a:gd name="T8" fmla="*/ 1 w 698"/>
                  <a:gd name="T9" fmla="*/ 0 h 163"/>
                  <a:gd name="T10" fmla="*/ 1 w 698"/>
                  <a:gd name="T11" fmla="*/ 0 h 163"/>
                  <a:gd name="T12" fmla="*/ 0 60000 65536"/>
                  <a:gd name="T13" fmla="*/ 0 60000 65536"/>
                  <a:gd name="T14" fmla="*/ 0 60000 65536"/>
                  <a:gd name="T15" fmla="*/ 0 60000 65536"/>
                  <a:gd name="T16" fmla="*/ 0 60000 65536"/>
                  <a:gd name="T17" fmla="*/ 0 60000 65536"/>
                  <a:gd name="T18" fmla="*/ 0 w 698"/>
                  <a:gd name="T19" fmla="*/ 0 h 163"/>
                  <a:gd name="T20" fmla="*/ 698 w 698"/>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698" h="163">
                    <a:moveTo>
                      <a:pt x="698" y="105"/>
                    </a:moveTo>
                    <a:lnTo>
                      <a:pt x="187" y="0"/>
                    </a:lnTo>
                    <a:lnTo>
                      <a:pt x="0" y="11"/>
                    </a:lnTo>
                    <a:lnTo>
                      <a:pt x="0" y="163"/>
                    </a:lnTo>
                    <a:lnTo>
                      <a:pt x="698" y="163"/>
                    </a:lnTo>
                    <a:lnTo>
                      <a:pt x="698" y="105"/>
                    </a:lnTo>
                    <a:close/>
                  </a:path>
                </a:pathLst>
              </a:custGeom>
              <a:solidFill>
                <a:srgbClr val="6E8C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6" name="Freeform 365">
                <a:extLst>
                  <a:ext uri="{FF2B5EF4-FFF2-40B4-BE49-F238E27FC236}">
                    <a16:creationId xmlns:a16="http://schemas.microsoft.com/office/drawing/2014/main" id="{5BC22E41-D54E-974E-983E-24D386ABE580}"/>
                  </a:ext>
                </a:extLst>
              </p:cNvPr>
              <p:cNvSpPr>
                <a:spLocks/>
              </p:cNvSpPr>
              <p:nvPr/>
            </p:nvSpPr>
            <p:spPr bwMode="auto">
              <a:xfrm>
                <a:off x="704" y="3046"/>
                <a:ext cx="196" cy="56"/>
              </a:xfrm>
              <a:custGeom>
                <a:avLst/>
                <a:gdLst>
                  <a:gd name="T0" fmla="*/ 1 w 392"/>
                  <a:gd name="T1" fmla="*/ 0 h 113"/>
                  <a:gd name="T2" fmla="*/ 1 w 392"/>
                  <a:gd name="T3" fmla="*/ 0 h 113"/>
                  <a:gd name="T4" fmla="*/ 0 w 392"/>
                  <a:gd name="T5" fmla="*/ 0 h 113"/>
                  <a:gd name="T6" fmla="*/ 0 w 392"/>
                  <a:gd name="T7" fmla="*/ 0 h 113"/>
                  <a:gd name="T8" fmla="*/ 1 w 392"/>
                  <a:gd name="T9" fmla="*/ 0 h 113"/>
                  <a:gd name="T10" fmla="*/ 0 60000 65536"/>
                  <a:gd name="T11" fmla="*/ 0 60000 65536"/>
                  <a:gd name="T12" fmla="*/ 0 60000 65536"/>
                  <a:gd name="T13" fmla="*/ 0 60000 65536"/>
                  <a:gd name="T14" fmla="*/ 0 60000 65536"/>
                  <a:gd name="T15" fmla="*/ 0 w 392"/>
                  <a:gd name="T16" fmla="*/ 0 h 113"/>
                  <a:gd name="T17" fmla="*/ 392 w 392"/>
                  <a:gd name="T18" fmla="*/ 113 h 113"/>
                </a:gdLst>
                <a:ahLst/>
                <a:cxnLst>
                  <a:cxn ang="T10">
                    <a:pos x="T0" y="T1"/>
                  </a:cxn>
                  <a:cxn ang="T11">
                    <a:pos x="T2" y="T3"/>
                  </a:cxn>
                  <a:cxn ang="T12">
                    <a:pos x="T4" y="T5"/>
                  </a:cxn>
                  <a:cxn ang="T13">
                    <a:pos x="T6" y="T7"/>
                  </a:cxn>
                  <a:cxn ang="T14">
                    <a:pos x="T8" y="T9"/>
                  </a:cxn>
                </a:cxnLst>
                <a:rect l="T15" t="T16" r="T17" b="T18"/>
                <a:pathLst>
                  <a:path w="392" h="113">
                    <a:moveTo>
                      <a:pt x="392" y="42"/>
                    </a:moveTo>
                    <a:lnTo>
                      <a:pt x="392" y="113"/>
                    </a:lnTo>
                    <a:lnTo>
                      <a:pt x="0" y="113"/>
                    </a:lnTo>
                    <a:lnTo>
                      <a:pt x="0" y="0"/>
                    </a:lnTo>
                    <a:lnTo>
                      <a:pt x="392" y="4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7" name="Freeform 366">
                <a:extLst>
                  <a:ext uri="{FF2B5EF4-FFF2-40B4-BE49-F238E27FC236}">
                    <a16:creationId xmlns:a16="http://schemas.microsoft.com/office/drawing/2014/main" id="{73CE2796-15DB-DE49-9095-4BF2950FE2FC}"/>
                  </a:ext>
                </a:extLst>
              </p:cNvPr>
              <p:cNvSpPr>
                <a:spLocks/>
              </p:cNvSpPr>
              <p:nvPr/>
            </p:nvSpPr>
            <p:spPr bwMode="auto">
              <a:xfrm>
                <a:off x="747" y="3031"/>
                <a:ext cx="153" cy="56"/>
              </a:xfrm>
              <a:custGeom>
                <a:avLst/>
                <a:gdLst>
                  <a:gd name="T0" fmla="*/ 0 w 307"/>
                  <a:gd name="T1" fmla="*/ 0 h 113"/>
                  <a:gd name="T2" fmla="*/ 0 w 307"/>
                  <a:gd name="T3" fmla="*/ 0 h 113"/>
                  <a:gd name="T4" fmla="*/ 0 w 307"/>
                  <a:gd name="T5" fmla="*/ 0 h 113"/>
                  <a:gd name="T6" fmla="*/ 0 w 307"/>
                  <a:gd name="T7" fmla="*/ 0 h 113"/>
                  <a:gd name="T8" fmla="*/ 0 w 307"/>
                  <a:gd name="T9" fmla="*/ 0 h 113"/>
                  <a:gd name="T10" fmla="*/ 0 60000 65536"/>
                  <a:gd name="T11" fmla="*/ 0 60000 65536"/>
                  <a:gd name="T12" fmla="*/ 0 60000 65536"/>
                  <a:gd name="T13" fmla="*/ 0 60000 65536"/>
                  <a:gd name="T14" fmla="*/ 0 60000 65536"/>
                  <a:gd name="T15" fmla="*/ 0 w 307"/>
                  <a:gd name="T16" fmla="*/ 0 h 113"/>
                  <a:gd name="T17" fmla="*/ 307 w 307"/>
                  <a:gd name="T18" fmla="*/ 113 h 113"/>
                </a:gdLst>
                <a:ahLst/>
                <a:cxnLst>
                  <a:cxn ang="T10">
                    <a:pos x="T0" y="T1"/>
                  </a:cxn>
                  <a:cxn ang="T11">
                    <a:pos x="T2" y="T3"/>
                  </a:cxn>
                  <a:cxn ang="T12">
                    <a:pos x="T4" y="T5"/>
                  </a:cxn>
                  <a:cxn ang="T13">
                    <a:pos x="T6" y="T7"/>
                  </a:cxn>
                  <a:cxn ang="T14">
                    <a:pos x="T8" y="T9"/>
                  </a:cxn>
                </a:cxnLst>
                <a:rect l="T15" t="T16" r="T17" b="T18"/>
                <a:pathLst>
                  <a:path w="307" h="113">
                    <a:moveTo>
                      <a:pt x="238" y="39"/>
                    </a:moveTo>
                    <a:lnTo>
                      <a:pt x="307" y="71"/>
                    </a:lnTo>
                    <a:lnTo>
                      <a:pt x="0" y="113"/>
                    </a:lnTo>
                    <a:lnTo>
                      <a:pt x="0" y="0"/>
                    </a:lnTo>
                    <a:lnTo>
                      <a:pt x="238" y="3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8" name="Freeform 367">
                <a:extLst>
                  <a:ext uri="{FF2B5EF4-FFF2-40B4-BE49-F238E27FC236}">
                    <a16:creationId xmlns:a16="http://schemas.microsoft.com/office/drawing/2014/main" id="{178E9B6D-91F8-3941-80A1-B4640894D24A}"/>
                  </a:ext>
                </a:extLst>
              </p:cNvPr>
              <p:cNvSpPr>
                <a:spLocks/>
              </p:cNvSpPr>
              <p:nvPr/>
            </p:nvSpPr>
            <p:spPr bwMode="auto">
              <a:xfrm>
                <a:off x="704" y="3040"/>
                <a:ext cx="149" cy="53"/>
              </a:xfrm>
              <a:custGeom>
                <a:avLst/>
                <a:gdLst>
                  <a:gd name="T0" fmla="*/ 1 w 298"/>
                  <a:gd name="T1" fmla="*/ 0 h 108"/>
                  <a:gd name="T2" fmla="*/ 1 w 298"/>
                  <a:gd name="T3" fmla="*/ 0 h 108"/>
                  <a:gd name="T4" fmla="*/ 1 w 298"/>
                  <a:gd name="T5" fmla="*/ 0 h 108"/>
                  <a:gd name="T6" fmla="*/ 1 w 298"/>
                  <a:gd name="T7" fmla="*/ 0 h 108"/>
                  <a:gd name="T8" fmla="*/ 1 w 298"/>
                  <a:gd name="T9" fmla="*/ 0 h 108"/>
                  <a:gd name="T10" fmla="*/ 0 w 298"/>
                  <a:gd name="T11" fmla="*/ 0 h 108"/>
                  <a:gd name="T12" fmla="*/ 0 w 298"/>
                  <a:gd name="T13" fmla="*/ 0 h 108"/>
                  <a:gd name="T14" fmla="*/ 1 w 298"/>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298"/>
                  <a:gd name="T25" fmla="*/ 0 h 108"/>
                  <a:gd name="T26" fmla="*/ 298 w 298"/>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8" h="108">
                    <a:moveTo>
                      <a:pt x="298" y="67"/>
                    </a:moveTo>
                    <a:lnTo>
                      <a:pt x="280" y="31"/>
                    </a:lnTo>
                    <a:lnTo>
                      <a:pt x="219" y="11"/>
                    </a:lnTo>
                    <a:lnTo>
                      <a:pt x="125" y="2"/>
                    </a:lnTo>
                    <a:lnTo>
                      <a:pt x="40" y="0"/>
                    </a:lnTo>
                    <a:lnTo>
                      <a:pt x="0" y="3"/>
                    </a:lnTo>
                    <a:lnTo>
                      <a:pt x="0" y="108"/>
                    </a:lnTo>
                    <a:lnTo>
                      <a:pt x="298" y="67"/>
                    </a:lnTo>
                    <a:close/>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9" name="Freeform 368">
                <a:extLst>
                  <a:ext uri="{FF2B5EF4-FFF2-40B4-BE49-F238E27FC236}">
                    <a16:creationId xmlns:a16="http://schemas.microsoft.com/office/drawing/2014/main" id="{CA620112-7C8C-F54E-9A4B-D962DD08047C}"/>
                  </a:ext>
                </a:extLst>
              </p:cNvPr>
              <p:cNvSpPr>
                <a:spLocks/>
              </p:cNvSpPr>
              <p:nvPr/>
            </p:nvSpPr>
            <p:spPr bwMode="auto">
              <a:xfrm>
                <a:off x="704" y="2834"/>
                <a:ext cx="155" cy="38"/>
              </a:xfrm>
              <a:custGeom>
                <a:avLst/>
                <a:gdLst>
                  <a:gd name="T0" fmla="*/ 1 w 310"/>
                  <a:gd name="T1" fmla="*/ 1 h 76"/>
                  <a:gd name="T2" fmla="*/ 0 w 310"/>
                  <a:gd name="T3" fmla="*/ 0 h 76"/>
                  <a:gd name="T4" fmla="*/ 0 w 310"/>
                  <a:gd name="T5" fmla="*/ 1 h 76"/>
                  <a:gd name="T6" fmla="*/ 1 w 310"/>
                  <a:gd name="T7" fmla="*/ 1 h 76"/>
                  <a:gd name="T8" fmla="*/ 1 w 310"/>
                  <a:gd name="T9" fmla="*/ 1 h 76"/>
                  <a:gd name="T10" fmla="*/ 0 60000 65536"/>
                  <a:gd name="T11" fmla="*/ 0 60000 65536"/>
                  <a:gd name="T12" fmla="*/ 0 60000 65536"/>
                  <a:gd name="T13" fmla="*/ 0 60000 65536"/>
                  <a:gd name="T14" fmla="*/ 0 60000 65536"/>
                  <a:gd name="T15" fmla="*/ 0 w 310"/>
                  <a:gd name="T16" fmla="*/ 0 h 76"/>
                  <a:gd name="T17" fmla="*/ 310 w 310"/>
                  <a:gd name="T18" fmla="*/ 76 h 76"/>
                </a:gdLst>
                <a:ahLst/>
                <a:cxnLst>
                  <a:cxn ang="T10">
                    <a:pos x="T0" y="T1"/>
                  </a:cxn>
                  <a:cxn ang="T11">
                    <a:pos x="T2" y="T3"/>
                  </a:cxn>
                  <a:cxn ang="T12">
                    <a:pos x="T4" y="T5"/>
                  </a:cxn>
                  <a:cxn ang="T13">
                    <a:pos x="T6" y="T7"/>
                  </a:cxn>
                  <a:cxn ang="T14">
                    <a:pos x="T8" y="T9"/>
                  </a:cxn>
                </a:cxnLst>
                <a:rect l="T15" t="T16" r="T17" b="T18"/>
                <a:pathLst>
                  <a:path w="310" h="76">
                    <a:moveTo>
                      <a:pt x="310" y="61"/>
                    </a:moveTo>
                    <a:lnTo>
                      <a:pt x="0" y="0"/>
                    </a:lnTo>
                    <a:lnTo>
                      <a:pt x="0" y="24"/>
                    </a:lnTo>
                    <a:lnTo>
                      <a:pt x="225" y="76"/>
                    </a:lnTo>
                    <a:lnTo>
                      <a:pt x="310" y="61"/>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0" name="Freeform 369">
                <a:extLst>
                  <a:ext uri="{FF2B5EF4-FFF2-40B4-BE49-F238E27FC236}">
                    <a16:creationId xmlns:a16="http://schemas.microsoft.com/office/drawing/2014/main" id="{18F96CEE-48E7-5446-BF5D-9F080D3EC65E}"/>
                  </a:ext>
                </a:extLst>
              </p:cNvPr>
              <p:cNvSpPr>
                <a:spLocks/>
              </p:cNvSpPr>
              <p:nvPr/>
            </p:nvSpPr>
            <p:spPr bwMode="auto">
              <a:xfrm>
                <a:off x="705" y="2846"/>
                <a:ext cx="129" cy="225"/>
              </a:xfrm>
              <a:custGeom>
                <a:avLst/>
                <a:gdLst>
                  <a:gd name="T0" fmla="*/ 1 w 257"/>
                  <a:gd name="T1" fmla="*/ 1 h 450"/>
                  <a:gd name="T2" fmla="*/ 1 w 257"/>
                  <a:gd name="T3" fmla="*/ 1 h 450"/>
                  <a:gd name="T4" fmla="*/ 0 w 257"/>
                  <a:gd name="T5" fmla="*/ 1 h 450"/>
                  <a:gd name="T6" fmla="*/ 0 w 257"/>
                  <a:gd name="T7" fmla="*/ 0 h 450"/>
                  <a:gd name="T8" fmla="*/ 1 w 257"/>
                  <a:gd name="T9" fmla="*/ 1 h 450"/>
                  <a:gd name="T10" fmla="*/ 0 60000 65536"/>
                  <a:gd name="T11" fmla="*/ 0 60000 65536"/>
                  <a:gd name="T12" fmla="*/ 0 60000 65536"/>
                  <a:gd name="T13" fmla="*/ 0 60000 65536"/>
                  <a:gd name="T14" fmla="*/ 0 60000 65536"/>
                  <a:gd name="T15" fmla="*/ 0 w 257"/>
                  <a:gd name="T16" fmla="*/ 0 h 450"/>
                  <a:gd name="T17" fmla="*/ 257 w 257"/>
                  <a:gd name="T18" fmla="*/ 450 h 450"/>
                </a:gdLst>
                <a:ahLst/>
                <a:cxnLst>
                  <a:cxn ang="T10">
                    <a:pos x="T0" y="T1"/>
                  </a:cxn>
                  <a:cxn ang="T11">
                    <a:pos x="T2" y="T3"/>
                  </a:cxn>
                  <a:cxn ang="T12">
                    <a:pos x="T4" y="T5"/>
                  </a:cxn>
                  <a:cxn ang="T13">
                    <a:pos x="T6" y="T7"/>
                  </a:cxn>
                  <a:cxn ang="T14">
                    <a:pos x="T8" y="T9"/>
                  </a:cxn>
                </a:cxnLst>
                <a:rect l="T15" t="T16" r="T17" b="T18"/>
                <a:pathLst>
                  <a:path w="257" h="450">
                    <a:moveTo>
                      <a:pt x="227" y="49"/>
                    </a:moveTo>
                    <a:lnTo>
                      <a:pt x="257" y="450"/>
                    </a:lnTo>
                    <a:lnTo>
                      <a:pt x="0" y="370"/>
                    </a:lnTo>
                    <a:lnTo>
                      <a:pt x="0" y="0"/>
                    </a:lnTo>
                    <a:lnTo>
                      <a:pt x="227" y="4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 name="Freeform 370">
                <a:extLst>
                  <a:ext uri="{FF2B5EF4-FFF2-40B4-BE49-F238E27FC236}">
                    <a16:creationId xmlns:a16="http://schemas.microsoft.com/office/drawing/2014/main" id="{DE26A386-8227-DF45-9E88-592B54F39FA8}"/>
                  </a:ext>
                </a:extLst>
              </p:cNvPr>
              <p:cNvSpPr>
                <a:spLocks/>
              </p:cNvSpPr>
              <p:nvPr/>
            </p:nvSpPr>
            <p:spPr bwMode="auto">
              <a:xfrm>
                <a:off x="704" y="2857"/>
                <a:ext cx="104" cy="40"/>
              </a:xfrm>
              <a:custGeom>
                <a:avLst/>
                <a:gdLst>
                  <a:gd name="T0" fmla="*/ 0 w 209"/>
                  <a:gd name="T1" fmla="*/ 0 h 81"/>
                  <a:gd name="T2" fmla="*/ 0 w 209"/>
                  <a:gd name="T3" fmla="*/ 0 h 81"/>
                  <a:gd name="T4" fmla="*/ 0 w 209"/>
                  <a:gd name="T5" fmla="*/ 0 h 81"/>
                  <a:gd name="T6" fmla="*/ 0 w 209"/>
                  <a:gd name="T7" fmla="*/ 0 h 81"/>
                  <a:gd name="T8" fmla="*/ 0 60000 65536"/>
                  <a:gd name="T9" fmla="*/ 0 60000 65536"/>
                  <a:gd name="T10" fmla="*/ 0 60000 65536"/>
                  <a:gd name="T11" fmla="*/ 0 60000 65536"/>
                  <a:gd name="T12" fmla="*/ 0 w 209"/>
                  <a:gd name="T13" fmla="*/ 0 h 81"/>
                  <a:gd name="T14" fmla="*/ 209 w 209"/>
                  <a:gd name="T15" fmla="*/ 81 h 81"/>
                </a:gdLst>
                <a:ahLst/>
                <a:cxnLst>
                  <a:cxn ang="T8">
                    <a:pos x="T0" y="T1"/>
                  </a:cxn>
                  <a:cxn ang="T9">
                    <a:pos x="T2" y="T3"/>
                  </a:cxn>
                  <a:cxn ang="T10">
                    <a:pos x="T4" y="T5"/>
                  </a:cxn>
                  <a:cxn ang="T11">
                    <a:pos x="T6" y="T7"/>
                  </a:cxn>
                </a:cxnLst>
                <a:rect l="T12" t="T13" r="T14" b="T15"/>
                <a:pathLst>
                  <a:path w="209" h="81">
                    <a:moveTo>
                      <a:pt x="209" y="51"/>
                    </a:moveTo>
                    <a:lnTo>
                      <a:pt x="0" y="0"/>
                    </a:lnTo>
                    <a:lnTo>
                      <a:pt x="0" y="81"/>
                    </a:lnTo>
                    <a:lnTo>
                      <a:pt x="209" y="5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 name="Freeform 371">
                <a:extLst>
                  <a:ext uri="{FF2B5EF4-FFF2-40B4-BE49-F238E27FC236}">
                    <a16:creationId xmlns:a16="http://schemas.microsoft.com/office/drawing/2014/main" id="{AF1B8536-19EB-2540-82F8-9A9561417964}"/>
                  </a:ext>
                </a:extLst>
              </p:cNvPr>
              <p:cNvSpPr>
                <a:spLocks/>
              </p:cNvSpPr>
              <p:nvPr/>
            </p:nvSpPr>
            <p:spPr bwMode="auto">
              <a:xfrm>
                <a:off x="817" y="2865"/>
                <a:ext cx="58" cy="206"/>
              </a:xfrm>
              <a:custGeom>
                <a:avLst/>
                <a:gdLst>
                  <a:gd name="T0" fmla="*/ 0 w 117"/>
                  <a:gd name="T1" fmla="*/ 0 h 413"/>
                  <a:gd name="T2" fmla="*/ 0 w 117"/>
                  <a:gd name="T3" fmla="*/ 0 h 413"/>
                  <a:gd name="T4" fmla="*/ 0 w 117"/>
                  <a:gd name="T5" fmla="*/ 0 h 413"/>
                  <a:gd name="T6" fmla="*/ 0 w 117"/>
                  <a:gd name="T7" fmla="*/ 0 h 413"/>
                  <a:gd name="T8" fmla="*/ 0 w 117"/>
                  <a:gd name="T9" fmla="*/ 0 h 413"/>
                  <a:gd name="T10" fmla="*/ 0 60000 65536"/>
                  <a:gd name="T11" fmla="*/ 0 60000 65536"/>
                  <a:gd name="T12" fmla="*/ 0 60000 65536"/>
                  <a:gd name="T13" fmla="*/ 0 60000 65536"/>
                  <a:gd name="T14" fmla="*/ 0 60000 65536"/>
                  <a:gd name="T15" fmla="*/ 0 w 117"/>
                  <a:gd name="T16" fmla="*/ 0 h 413"/>
                  <a:gd name="T17" fmla="*/ 117 w 117"/>
                  <a:gd name="T18" fmla="*/ 413 h 413"/>
                </a:gdLst>
                <a:ahLst/>
                <a:cxnLst>
                  <a:cxn ang="T10">
                    <a:pos x="T0" y="T1"/>
                  </a:cxn>
                  <a:cxn ang="T11">
                    <a:pos x="T2" y="T3"/>
                  </a:cxn>
                  <a:cxn ang="T12">
                    <a:pos x="T4" y="T5"/>
                  </a:cxn>
                  <a:cxn ang="T13">
                    <a:pos x="T6" y="T7"/>
                  </a:cxn>
                  <a:cxn ang="T14">
                    <a:pos x="T8" y="T9"/>
                  </a:cxn>
                </a:cxnLst>
                <a:rect l="T15" t="T16" r="T17" b="T18"/>
                <a:pathLst>
                  <a:path w="117" h="413">
                    <a:moveTo>
                      <a:pt x="117" y="393"/>
                    </a:moveTo>
                    <a:lnTo>
                      <a:pt x="84" y="0"/>
                    </a:lnTo>
                    <a:lnTo>
                      <a:pt x="0" y="12"/>
                    </a:lnTo>
                    <a:lnTo>
                      <a:pt x="33" y="413"/>
                    </a:lnTo>
                    <a:lnTo>
                      <a:pt x="117" y="393"/>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 name="Freeform 372">
                <a:extLst>
                  <a:ext uri="{FF2B5EF4-FFF2-40B4-BE49-F238E27FC236}">
                    <a16:creationId xmlns:a16="http://schemas.microsoft.com/office/drawing/2014/main" id="{1A4DAB0D-D04C-9241-9BF8-EC85B5D0E7C7}"/>
                  </a:ext>
                </a:extLst>
              </p:cNvPr>
              <p:cNvSpPr>
                <a:spLocks/>
              </p:cNvSpPr>
              <p:nvPr/>
            </p:nvSpPr>
            <p:spPr bwMode="auto">
              <a:xfrm>
                <a:off x="704" y="2882"/>
                <a:ext cx="118" cy="194"/>
              </a:xfrm>
              <a:custGeom>
                <a:avLst/>
                <a:gdLst>
                  <a:gd name="T0" fmla="*/ 0 w 237"/>
                  <a:gd name="T1" fmla="*/ 0 h 387"/>
                  <a:gd name="T2" fmla="*/ 0 w 237"/>
                  <a:gd name="T3" fmla="*/ 1 h 387"/>
                  <a:gd name="T4" fmla="*/ 0 w 237"/>
                  <a:gd name="T5" fmla="*/ 1 h 387"/>
                  <a:gd name="T6" fmla="*/ 0 w 237"/>
                  <a:gd name="T7" fmla="*/ 1 h 387"/>
                  <a:gd name="T8" fmla="*/ 0 w 237"/>
                  <a:gd name="T9" fmla="*/ 0 h 387"/>
                  <a:gd name="T10" fmla="*/ 0 60000 65536"/>
                  <a:gd name="T11" fmla="*/ 0 60000 65536"/>
                  <a:gd name="T12" fmla="*/ 0 60000 65536"/>
                  <a:gd name="T13" fmla="*/ 0 60000 65536"/>
                  <a:gd name="T14" fmla="*/ 0 60000 65536"/>
                  <a:gd name="T15" fmla="*/ 0 w 237"/>
                  <a:gd name="T16" fmla="*/ 0 h 387"/>
                  <a:gd name="T17" fmla="*/ 237 w 237"/>
                  <a:gd name="T18" fmla="*/ 387 h 387"/>
                </a:gdLst>
                <a:ahLst/>
                <a:cxnLst>
                  <a:cxn ang="T10">
                    <a:pos x="T0" y="T1"/>
                  </a:cxn>
                  <a:cxn ang="T11">
                    <a:pos x="T2" y="T3"/>
                  </a:cxn>
                  <a:cxn ang="T12">
                    <a:pos x="T4" y="T5"/>
                  </a:cxn>
                  <a:cxn ang="T13">
                    <a:pos x="T6" y="T7"/>
                  </a:cxn>
                  <a:cxn ang="T14">
                    <a:pos x="T8" y="T9"/>
                  </a:cxn>
                </a:cxnLst>
                <a:rect l="T15" t="T16" r="T17" b="T18"/>
                <a:pathLst>
                  <a:path w="237" h="387">
                    <a:moveTo>
                      <a:pt x="209" y="0"/>
                    </a:moveTo>
                    <a:lnTo>
                      <a:pt x="237" y="355"/>
                    </a:lnTo>
                    <a:lnTo>
                      <a:pt x="0" y="387"/>
                    </a:lnTo>
                    <a:lnTo>
                      <a:pt x="0" y="30"/>
                    </a:lnTo>
                    <a:lnTo>
                      <a:pt x="209"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 name="Freeform 373">
                <a:extLst>
                  <a:ext uri="{FF2B5EF4-FFF2-40B4-BE49-F238E27FC236}">
                    <a16:creationId xmlns:a16="http://schemas.microsoft.com/office/drawing/2014/main" id="{BB04E2E0-81AC-3149-9D1E-E178B5989E46}"/>
                  </a:ext>
                </a:extLst>
              </p:cNvPr>
              <p:cNvSpPr>
                <a:spLocks/>
              </p:cNvSpPr>
              <p:nvPr/>
            </p:nvSpPr>
            <p:spPr bwMode="auto">
              <a:xfrm>
                <a:off x="1003" y="3039"/>
                <a:ext cx="173" cy="63"/>
              </a:xfrm>
              <a:custGeom>
                <a:avLst/>
                <a:gdLst>
                  <a:gd name="T0" fmla="*/ 1 w 345"/>
                  <a:gd name="T1" fmla="*/ 0 h 126"/>
                  <a:gd name="T2" fmla="*/ 1 w 345"/>
                  <a:gd name="T3" fmla="*/ 1 h 126"/>
                  <a:gd name="T4" fmla="*/ 1 w 345"/>
                  <a:gd name="T5" fmla="*/ 1 h 126"/>
                  <a:gd name="T6" fmla="*/ 0 w 345"/>
                  <a:gd name="T7" fmla="*/ 1 h 126"/>
                  <a:gd name="T8" fmla="*/ 1 w 345"/>
                  <a:gd name="T9" fmla="*/ 1 h 126"/>
                  <a:gd name="T10" fmla="*/ 1 w 345"/>
                  <a:gd name="T11" fmla="*/ 1 h 126"/>
                  <a:gd name="T12" fmla="*/ 1 w 345"/>
                  <a:gd name="T13" fmla="*/ 1 h 126"/>
                  <a:gd name="T14" fmla="*/ 1 w 345"/>
                  <a:gd name="T15" fmla="*/ 1 h 126"/>
                  <a:gd name="T16" fmla="*/ 1 w 345"/>
                  <a:gd name="T17" fmla="*/ 1 h 126"/>
                  <a:gd name="T18" fmla="*/ 1 w 345"/>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126"/>
                  <a:gd name="T32" fmla="*/ 345 w 345"/>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126">
                    <a:moveTo>
                      <a:pt x="39" y="0"/>
                    </a:moveTo>
                    <a:lnTo>
                      <a:pt x="39" y="23"/>
                    </a:lnTo>
                    <a:lnTo>
                      <a:pt x="16" y="29"/>
                    </a:lnTo>
                    <a:lnTo>
                      <a:pt x="0" y="29"/>
                    </a:lnTo>
                    <a:lnTo>
                      <a:pt x="21" y="61"/>
                    </a:lnTo>
                    <a:lnTo>
                      <a:pt x="102" y="125"/>
                    </a:lnTo>
                    <a:lnTo>
                      <a:pt x="187" y="126"/>
                    </a:lnTo>
                    <a:lnTo>
                      <a:pt x="345" y="126"/>
                    </a:lnTo>
                    <a:lnTo>
                      <a:pt x="345" y="65"/>
                    </a:lnTo>
                    <a:lnTo>
                      <a:pt x="39" y="0"/>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 name="Freeform 374">
                <a:extLst>
                  <a:ext uri="{FF2B5EF4-FFF2-40B4-BE49-F238E27FC236}">
                    <a16:creationId xmlns:a16="http://schemas.microsoft.com/office/drawing/2014/main" id="{5B56F7BB-8D11-AA4F-AD17-A2B3D4DAF63C}"/>
                  </a:ext>
                </a:extLst>
              </p:cNvPr>
              <p:cNvSpPr>
                <a:spLocks/>
              </p:cNvSpPr>
              <p:nvPr/>
            </p:nvSpPr>
            <p:spPr bwMode="auto">
              <a:xfrm>
                <a:off x="979" y="3061"/>
                <a:ext cx="70" cy="38"/>
              </a:xfrm>
              <a:custGeom>
                <a:avLst/>
                <a:gdLst>
                  <a:gd name="T0" fmla="*/ 1 w 140"/>
                  <a:gd name="T1" fmla="*/ 1 h 76"/>
                  <a:gd name="T2" fmla="*/ 1 w 140"/>
                  <a:gd name="T3" fmla="*/ 1 h 76"/>
                  <a:gd name="T4" fmla="*/ 1 w 140"/>
                  <a:gd name="T5" fmla="*/ 0 h 76"/>
                  <a:gd name="T6" fmla="*/ 0 w 140"/>
                  <a:gd name="T7" fmla="*/ 1 h 76"/>
                  <a:gd name="T8" fmla="*/ 1 w 140"/>
                  <a:gd name="T9" fmla="*/ 1 h 76"/>
                  <a:gd name="T10" fmla="*/ 0 60000 65536"/>
                  <a:gd name="T11" fmla="*/ 0 60000 65536"/>
                  <a:gd name="T12" fmla="*/ 0 60000 65536"/>
                  <a:gd name="T13" fmla="*/ 0 60000 65536"/>
                  <a:gd name="T14" fmla="*/ 0 60000 65536"/>
                  <a:gd name="T15" fmla="*/ 0 w 140"/>
                  <a:gd name="T16" fmla="*/ 0 h 76"/>
                  <a:gd name="T17" fmla="*/ 140 w 140"/>
                  <a:gd name="T18" fmla="*/ 76 h 76"/>
                </a:gdLst>
                <a:ahLst/>
                <a:cxnLst>
                  <a:cxn ang="T10">
                    <a:pos x="T0" y="T1"/>
                  </a:cxn>
                  <a:cxn ang="T11">
                    <a:pos x="T2" y="T3"/>
                  </a:cxn>
                  <a:cxn ang="T12">
                    <a:pos x="T4" y="T5"/>
                  </a:cxn>
                  <a:cxn ang="T13">
                    <a:pos x="T6" y="T7"/>
                  </a:cxn>
                  <a:cxn ang="T14">
                    <a:pos x="T8" y="T9"/>
                  </a:cxn>
                </a:cxnLst>
                <a:rect l="T15" t="T16" r="T17" b="T18"/>
                <a:pathLst>
                  <a:path w="140" h="76">
                    <a:moveTo>
                      <a:pt x="33" y="76"/>
                    </a:moveTo>
                    <a:lnTo>
                      <a:pt x="140" y="44"/>
                    </a:lnTo>
                    <a:lnTo>
                      <a:pt x="88" y="0"/>
                    </a:lnTo>
                    <a:lnTo>
                      <a:pt x="0" y="20"/>
                    </a:lnTo>
                    <a:lnTo>
                      <a:pt x="33" y="76"/>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 name="Freeform 375">
                <a:extLst>
                  <a:ext uri="{FF2B5EF4-FFF2-40B4-BE49-F238E27FC236}">
                    <a16:creationId xmlns:a16="http://schemas.microsoft.com/office/drawing/2014/main" id="{27631ADC-A871-8048-AAF4-44DEBCCCFEC4}"/>
                  </a:ext>
                </a:extLst>
              </p:cNvPr>
              <p:cNvSpPr>
                <a:spLocks/>
              </p:cNvSpPr>
              <p:nvPr/>
            </p:nvSpPr>
            <p:spPr bwMode="auto">
              <a:xfrm>
                <a:off x="975" y="3058"/>
                <a:ext cx="71" cy="37"/>
              </a:xfrm>
              <a:custGeom>
                <a:avLst/>
                <a:gdLst>
                  <a:gd name="T0" fmla="*/ 1 w 141"/>
                  <a:gd name="T1" fmla="*/ 0 h 75"/>
                  <a:gd name="T2" fmla="*/ 1 w 141"/>
                  <a:gd name="T3" fmla="*/ 0 h 75"/>
                  <a:gd name="T4" fmla="*/ 1 w 141"/>
                  <a:gd name="T5" fmla="*/ 0 h 75"/>
                  <a:gd name="T6" fmla="*/ 0 w 141"/>
                  <a:gd name="T7" fmla="*/ 0 h 75"/>
                  <a:gd name="T8" fmla="*/ 1 w 141"/>
                  <a:gd name="T9" fmla="*/ 0 h 75"/>
                  <a:gd name="T10" fmla="*/ 0 60000 65536"/>
                  <a:gd name="T11" fmla="*/ 0 60000 65536"/>
                  <a:gd name="T12" fmla="*/ 0 60000 65536"/>
                  <a:gd name="T13" fmla="*/ 0 60000 65536"/>
                  <a:gd name="T14" fmla="*/ 0 60000 65536"/>
                  <a:gd name="T15" fmla="*/ 0 w 141"/>
                  <a:gd name="T16" fmla="*/ 0 h 75"/>
                  <a:gd name="T17" fmla="*/ 141 w 141"/>
                  <a:gd name="T18" fmla="*/ 75 h 75"/>
                </a:gdLst>
                <a:ahLst/>
                <a:cxnLst>
                  <a:cxn ang="T10">
                    <a:pos x="T0" y="T1"/>
                  </a:cxn>
                  <a:cxn ang="T11">
                    <a:pos x="T2" y="T3"/>
                  </a:cxn>
                  <a:cxn ang="T12">
                    <a:pos x="T4" y="T5"/>
                  </a:cxn>
                  <a:cxn ang="T13">
                    <a:pos x="T6" y="T7"/>
                  </a:cxn>
                  <a:cxn ang="T14">
                    <a:pos x="T8" y="T9"/>
                  </a:cxn>
                </a:cxnLst>
                <a:rect l="T15" t="T16" r="T17" b="T18"/>
                <a:pathLst>
                  <a:path w="141" h="75">
                    <a:moveTo>
                      <a:pt x="36" y="75"/>
                    </a:moveTo>
                    <a:lnTo>
                      <a:pt x="141" y="44"/>
                    </a:lnTo>
                    <a:lnTo>
                      <a:pt x="89" y="0"/>
                    </a:lnTo>
                    <a:lnTo>
                      <a:pt x="0" y="19"/>
                    </a:lnTo>
                    <a:lnTo>
                      <a:pt x="36"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 name="Freeform 376">
                <a:extLst>
                  <a:ext uri="{FF2B5EF4-FFF2-40B4-BE49-F238E27FC236}">
                    <a16:creationId xmlns:a16="http://schemas.microsoft.com/office/drawing/2014/main" id="{42FD092F-C2C5-364C-8F2B-41E267A7D619}"/>
                  </a:ext>
                </a:extLst>
              </p:cNvPr>
              <p:cNvSpPr>
                <a:spLocks/>
              </p:cNvSpPr>
              <p:nvPr/>
            </p:nvSpPr>
            <p:spPr bwMode="auto">
              <a:xfrm>
                <a:off x="1010" y="3062"/>
                <a:ext cx="31" cy="20"/>
              </a:xfrm>
              <a:custGeom>
                <a:avLst/>
                <a:gdLst>
                  <a:gd name="T0" fmla="*/ 1 w 62"/>
                  <a:gd name="T1" fmla="*/ 0 h 38"/>
                  <a:gd name="T2" fmla="*/ 0 w 62"/>
                  <a:gd name="T3" fmla="*/ 1 h 38"/>
                  <a:gd name="T4" fmla="*/ 1 w 62"/>
                  <a:gd name="T5" fmla="*/ 1 h 38"/>
                  <a:gd name="T6" fmla="*/ 1 w 62"/>
                  <a:gd name="T7" fmla="*/ 1 h 38"/>
                  <a:gd name="T8" fmla="*/ 1 w 62"/>
                  <a:gd name="T9" fmla="*/ 0 h 38"/>
                  <a:gd name="T10" fmla="*/ 0 60000 65536"/>
                  <a:gd name="T11" fmla="*/ 0 60000 65536"/>
                  <a:gd name="T12" fmla="*/ 0 60000 65536"/>
                  <a:gd name="T13" fmla="*/ 0 60000 65536"/>
                  <a:gd name="T14" fmla="*/ 0 60000 65536"/>
                  <a:gd name="T15" fmla="*/ 0 w 62"/>
                  <a:gd name="T16" fmla="*/ 0 h 38"/>
                  <a:gd name="T17" fmla="*/ 62 w 62"/>
                  <a:gd name="T18" fmla="*/ 38 h 38"/>
                </a:gdLst>
                <a:ahLst/>
                <a:cxnLst>
                  <a:cxn ang="T10">
                    <a:pos x="T0" y="T1"/>
                  </a:cxn>
                  <a:cxn ang="T11">
                    <a:pos x="T2" y="T3"/>
                  </a:cxn>
                  <a:cxn ang="T12">
                    <a:pos x="T4" y="T5"/>
                  </a:cxn>
                  <a:cxn ang="T13">
                    <a:pos x="T6" y="T7"/>
                  </a:cxn>
                  <a:cxn ang="T14">
                    <a:pos x="T8" y="T9"/>
                  </a:cxn>
                </a:cxnLst>
                <a:rect l="T15" t="T16" r="T17" b="T18"/>
                <a:pathLst>
                  <a:path w="62" h="38">
                    <a:moveTo>
                      <a:pt x="26" y="0"/>
                    </a:moveTo>
                    <a:lnTo>
                      <a:pt x="0" y="2"/>
                    </a:lnTo>
                    <a:lnTo>
                      <a:pt x="26" y="38"/>
                    </a:lnTo>
                    <a:lnTo>
                      <a:pt x="62" y="29"/>
                    </a:lnTo>
                    <a:lnTo>
                      <a:pt x="26" y="0"/>
                    </a:lnTo>
                    <a:close/>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8" name="Freeform 377">
                <a:extLst>
                  <a:ext uri="{FF2B5EF4-FFF2-40B4-BE49-F238E27FC236}">
                    <a16:creationId xmlns:a16="http://schemas.microsoft.com/office/drawing/2014/main" id="{75B7E2E5-0559-0248-835E-43367E656CEA}"/>
                  </a:ext>
                </a:extLst>
              </p:cNvPr>
              <p:cNvSpPr>
                <a:spLocks/>
              </p:cNvSpPr>
              <p:nvPr/>
            </p:nvSpPr>
            <p:spPr bwMode="auto">
              <a:xfrm>
                <a:off x="979" y="3071"/>
                <a:ext cx="24" cy="16"/>
              </a:xfrm>
              <a:custGeom>
                <a:avLst/>
                <a:gdLst>
                  <a:gd name="T0" fmla="*/ 0 w 49"/>
                  <a:gd name="T1" fmla="*/ 1 h 32"/>
                  <a:gd name="T2" fmla="*/ 0 w 49"/>
                  <a:gd name="T3" fmla="*/ 0 h 32"/>
                  <a:gd name="T4" fmla="*/ 0 w 49"/>
                  <a:gd name="T5" fmla="*/ 1 h 32"/>
                  <a:gd name="T6" fmla="*/ 0 w 49"/>
                  <a:gd name="T7" fmla="*/ 1 h 32"/>
                  <a:gd name="T8" fmla="*/ 0 w 49"/>
                  <a:gd name="T9" fmla="*/ 1 h 32"/>
                  <a:gd name="T10" fmla="*/ 0 60000 65536"/>
                  <a:gd name="T11" fmla="*/ 0 60000 65536"/>
                  <a:gd name="T12" fmla="*/ 0 60000 65536"/>
                  <a:gd name="T13" fmla="*/ 0 60000 65536"/>
                  <a:gd name="T14" fmla="*/ 0 60000 65536"/>
                  <a:gd name="T15" fmla="*/ 0 w 49"/>
                  <a:gd name="T16" fmla="*/ 0 h 32"/>
                  <a:gd name="T17" fmla="*/ 49 w 49"/>
                  <a:gd name="T18" fmla="*/ 32 h 32"/>
                </a:gdLst>
                <a:ahLst/>
                <a:cxnLst>
                  <a:cxn ang="T10">
                    <a:pos x="T0" y="T1"/>
                  </a:cxn>
                  <a:cxn ang="T11">
                    <a:pos x="T2" y="T3"/>
                  </a:cxn>
                  <a:cxn ang="T12">
                    <a:pos x="T4" y="T5"/>
                  </a:cxn>
                  <a:cxn ang="T13">
                    <a:pos x="T6" y="T7"/>
                  </a:cxn>
                  <a:cxn ang="T14">
                    <a:pos x="T8" y="T9"/>
                  </a:cxn>
                </a:cxnLst>
                <a:rect l="T15" t="T16" r="T17" b="T18"/>
                <a:pathLst>
                  <a:path w="49" h="32">
                    <a:moveTo>
                      <a:pt x="0" y="4"/>
                    </a:moveTo>
                    <a:lnTo>
                      <a:pt x="31" y="0"/>
                    </a:lnTo>
                    <a:lnTo>
                      <a:pt x="49" y="24"/>
                    </a:lnTo>
                    <a:lnTo>
                      <a:pt x="16" y="32"/>
                    </a:lnTo>
                    <a:lnTo>
                      <a:pt x="0" y="4"/>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9" name="Freeform 378">
                <a:extLst>
                  <a:ext uri="{FF2B5EF4-FFF2-40B4-BE49-F238E27FC236}">
                    <a16:creationId xmlns:a16="http://schemas.microsoft.com/office/drawing/2014/main" id="{0D5997EF-1E82-7B43-B432-20035DF7FD6A}"/>
                  </a:ext>
                </a:extLst>
              </p:cNvPr>
              <p:cNvSpPr>
                <a:spLocks/>
              </p:cNvSpPr>
              <p:nvPr/>
            </p:nvSpPr>
            <p:spPr bwMode="auto">
              <a:xfrm>
                <a:off x="1015" y="3062"/>
                <a:ext cx="26" cy="16"/>
              </a:xfrm>
              <a:custGeom>
                <a:avLst/>
                <a:gdLst>
                  <a:gd name="T0" fmla="*/ 0 w 51"/>
                  <a:gd name="T1" fmla="*/ 1 h 30"/>
                  <a:gd name="T2" fmla="*/ 1 w 51"/>
                  <a:gd name="T3" fmla="*/ 1 h 30"/>
                  <a:gd name="T4" fmla="*/ 1 w 51"/>
                  <a:gd name="T5" fmla="*/ 1 h 30"/>
                  <a:gd name="T6" fmla="*/ 1 w 51"/>
                  <a:gd name="T7" fmla="*/ 0 h 30"/>
                  <a:gd name="T8" fmla="*/ 0 w 51"/>
                  <a:gd name="T9" fmla="*/ 1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1"/>
                    </a:moveTo>
                    <a:lnTo>
                      <a:pt x="45" y="30"/>
                    </a:lnTo>
                    <a:lnTo>
                      <a:pt x="51" y="30"/>
                    </a:lnTo>
                    <a:lnTo>
                      <a:pt x="17" y="0"/>
                    </a:lnTo>
                    <a:lnTo>
                      <a:pt x="0" y="1"/>
                    </a:lnTo>
                    <a:close/>
                  </a:path>
                </a:pathLst>
              </a:custGeom>
              <a:solidFill>
                <a:srgbClr val="E8E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0" name="Freeform 379">
                <a:extLst>
                  <a:ext uri="{FF2B5EF4-FFF2-40B4-BE49-F238E27FC236}">
                    <a16:creationId xmlns:a16="http://schemas.microsoft.com/office/drawing/2014/main" id="{23A3F20D-867C-5044-AB28-5AC2CB363B28}"/>
                  </a:ext>
                </a:extLst>
              </p:cNvPr>
              <p:cNvSpPr>
                <a:spLocks/>
              </p:cNvSpPr>
              <p:nvPr/>
            </p:nvSpPr>
            <p:spPr bwMode="auto">
              <a:xfrm>
                <a:off x="1049" y="2788"/>
                <a:ext cx="5" cy="2"/>
              </a:xfrm>
              <a:custGeom>
                <a:avLst/>
                <a:gdLst>
                  <a:gd name="T0" fmla="*/ 1 w 9"/>
                  <a:gd name="T1" fmla="*/ 1 h 4"/>
                  <a:gd name="T2" fmla="*/ 1 w 9"/>
                  <a:gd name="T3" fmla="*/ 0 h 4"/>
                  <a:gd name="T4" fmla="*/ 0 w 9"/>
                  <a:gd name="T5" fmla="*/ 0 h 4"/>
                  <a:gd name="T6" fmla="*/ 1 w 9"/>
                  <a:gd name="T7" fmla="*/ 1 h 4"/>
                  <a:gd name="T8" fmla="*/ 1 w 9"/>
                  <a:gd name="T9" fmla="*/ 1 h 4"/>
                  <a:gd name="T10" fmla="*/ 1 w 9"/>
                  <a:gd name="T11" fmla="*/ 1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9" y="4"/>
                    </a:moveTo>
                    <a:lnTo>
                      <a:pt x="4" y="0"/>
                    </a:lnTo>
                    <a:lnTo>
                      <a:pt x="0" y="0"/>
                    </a:lnTo>
                    <a:lnTo>
                      <a:pt x="2" y="4"/>
                    </a:lnTo>
                    <a:lnTo>
                      <a:pt x="4" y="4"/>
                    </a:lnTo>
                    <a:lnTo>
                      <a:pt x="9" y="4"/>
                    </a:lnTo>
                    <a:close/>
                  </a:path>
                </a:pathLst>
              </a:cu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1" name="Freeform 380">
                <a:extLst>
                  <a:ext uri="{FF2B5EF4-FFF2-40B4-BE49-F238E27FC236}">
                    <a16:creationId xmlns:a16="http://schemas.microsoft.com/office/drawing/2014/main" id="{884A4413-9583-D046-88D6-D9E8B48BFE53}"/>
                  </a:ext>
                </a:extLst>
              </p:cNvPr>
              <p:cNvSpPr>
                <a:spLocks/>
              </p:cNvSpPr>
              <p:nvPr/>
            </p:nvSpPr>
            <p:spPr bwMode="auto">
              <a:xfrm>
                <a:off x="1034" y="2763"/>
                <a:ext cx="8"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2" y="15"/>
                    </a:moveTo>
                    <a:lnTo>
                      <a:pt x="6" y="7"/>
                    </a:lnTo>
                    <a:lnTo>
                      <a:pt x="17" y="4"/>
                    </a:lnTo>
                    <a:lnTo>
                      <a:pt x="17" y="0"/>
                    </a:lnTo>
                    <a:lnTo>
                      <a:pt x="8" y="0"/>
                    </a:lnTo>
                    <a:lnTo>
                      <a:pt x="0" y="8"/>
                    </a:lnTo>
                    <a:lnTo>
                      <a:pt x="2" y="15"/>
                    </a:lnTo>
                    <a:close/>
                  </a:path>
                </a:pathLst>
              </a:custGeom>
              <a:solidFill>
                <a:srgbClr val="740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2" name="Oval 381">
                <a:extLst>
                  <a:ext uri="{FF2B5EF4-FFF2-40B4-BE49-F238E27FC236}">
                    <a16:creationId xmlns:a16="http://schemas.microsoft.com/office/drawing/2014/main" id="{86F7AE7A-75E5-EC43-BA3B-B3A632F75091}"/>
                  </a:ext>
                </a:extLst>
              </p:cNvPr>
              <p:cNvSpPr>
                <a:spLocks noChangeArrowheads="1"/>
              </p:cNvSpPr>
              <p:nvPr/>
            </p:nvSpPr>
            <p:spPr bwMode="auto">
              <a:xfrm>
                <a:off x="769" y="2625"/>
                <a:ext cx="118" cy="141"/>
              </a:xfrm>
              <a:prstGeom prst="ellipse">
                <a:avLst/>
              </a:prstGeom>
              <a:solidFill>
                <a:srgbClr val="7A80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703" name="Oval 382">
                <a:extLst>
                  <a:ext uri="{FF2B5EF4-FFF2-40B4-BE49-F238E27FC236}">
                    <a16:creationId xmlns:a16="http://schemas.microsoft.com/office/drawing/2014/main" id="{E5D05A08-5FE2-9448-842A-FE97E07F722E}"/>
                  </a:ext>
                </a:extLst>
              </p:cNvPr>
              <p:cNvSpPr>
                <a:spLocks noChangeArrowheads="1"/>
              </p:cNvSpPr>
              <p:nvPr/>
            </p:nvSpPr>
            <p:spPr bwMode="auto">
              <a:xfrm>
                <a:off x="766" y="2623"/>
                <a:ext cx="119" cy="140"/>
              </a:xfrm>
              <a:prstGeom prst="ellipse">
                <a:avLst/>
              </a:prstGeom>
              <a:solidFill>
                <a:srgbClr val="D4D6A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704" name="Oval 383">
                <a:extLst>
                  <a:ext uri="{FF2B5EF4-FFF2-40B4-BE49-F238E27FC236}">
                    <a16:creationId xmlns:a16="http://schemas.microsoft.com/office/drawing/2014/main" id="{50F61D35-6F84-E749-908B-9A60A74B8579}"/>
                  </a:ext>
                </a:extLst>
              </p:cNvPr>
              <p:cNvSpPr>
                <a:spLocks noChangeArrowheads="1"/>
              </p:cNvSpPr>
              <p:nvPr/>
            </p:nvSpPr>
            <p:spPr bwMode="auto">
              <a:xfrm>
                <a:off x="772" y="2631"/>
                <a:ext cx="106" cy="124"/>
              </a:xfrm>
              <a:prstGeom prst="ellipse">
                <a:avLst/>
              </a:pr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705" name="Freeform 384">
                <a:extLst>
                  <a:ext uri="{FF2B5EF4-FFF2-40B4-BE49-F238E27FC236}">
                    <a16:creationId xmlns:a16="http://schemas.microsoft.com/office/drawing/2014/main" id="{D493D776-C378-C14C-B7CA-F4819CFBFA9B}"/>
                  </a:ext>
                </a:extLst>
              </p:cNvPr>
              <p:cNvSpPr>
                <a:spLocks/>
              </p:cNvSpPr>
              <p:nvPr/>
            </p:nvSpPr>
            <p:spPr bwMode="auto">
              <a:xfrm>
                <a:off x="825" y="2664"/>
                <a:ext cx="27" cy="33"/>
              </a:xfrm>
              <a:custGeom>
                <a:avLst/>
                <a:gdLst>
                  <a:gd name="T0" fmla="*/ 0 w 54"/>
                  <a:gd name="T1" fmla="*/ 0 h 67"/>
                  <a:gd name="T2" fmla="*/ 1 w 54"/>
                  <a:gd name="T3" fmla="*/ 0 h 67"/>
                  <a:gd name="T4" fmla="*/ 1 w 54"/>
                  <a:gd name="T5" fmla="*/ 0 h 67"/>
                  <a:gd name="T6" fmla="*/ 0 w 54"/>
                  <a:gd name="T7" fmla="*/ 0 h 67"/>
                  <a:gd name="T8" fmla="*/ 0 60000 65536"/>
                  <a:gd name="T9" fmla="*/ 0 60000 65536"/>
                  <a:gd name="T10" fmla="*/ 0 60000 65536"/>
                  <a:gd name="T11" fmla="*/ 0 60000 65536"/>
                  <a:gd name="T12" fmla="*/ 0 w 54"/>
                  <a:gd name="T13" fmla="*/ 0 h 67"/>
                  <a:gd name="T14" fmla="*/ 54 w 54"/>
                  <a:gd name="T15" fmla="*/ 67 h 67"/>
                </a:gdLst>
                <a:ahLst/>
                <a:cxnLst>
                  <a:cxn ang="T8">
                    <a:pos x="T0" y="T1"/>
                  </a:cxn>
                  <a:cxn ang="T9">
                    <a:pos x="T2" y="T3"/>
                  </a:cxn>
                  <a:cxn ang="T10">
                    <a:pos x="T4" y="T5"/>
                  </a:cxn>
                  <a:cxn ang="T11">
                    <a:pos x="T6" y="T7"/>
                  </a:cxn>
                </a:cxnLst>
                <a:rect l="T12" t="T13" r="T14" b="T15"/>
                <a:pathLst>
                  <a:path w="54" h="67">
                    <a:moveTo>
                      <a:pt x="0" y="56"/>
                    </a:moveTo>
                    <a:lnTo>
                      <a:pt x="54" y="0"/>
                    </a:lnTo>
                    <a:lnTo>
                      <a:pt x="4" y="67"/>
                    </a:lnTo>
                    <a:lnTo>
                      <a:pt x="0" y="56"/>
                    </a:lnTo>
                    <a:close/>
                  </a:path>
                </a:pathLst>
              </a:custGeom>
              <a:solidFill>
                <a:srgbClr val="AAAA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6" name="Freeform 385">
                <a:extLst>
                  <a:ext uri="{FF2B5EF4-FFF2-40B4-BE49-F238E27FC236}">
                    <a16:creationId xmlns:a16="http://schemas.microsoft.com/office/drawing/2014/main" id="{4F3EFC81-1648-804C-87FA-F9E31047DCD7}"/>
                  </a:ext>
                </a:extLst>
              </p:cNvPr>
              <p:cNvSpPr>
                <a:spLocks/>
              </p:cNvSpPr>
              <p:nvPr/>
            </p:nvSpPr>
            <p:spPr bwMode="auto">
              <a:xfrm>
                <a:off x="796" y="2650"/>
                <a:ext cx="32" cy="47"/>
              </a:xfrm>
              <a:custGeom>
                <a:avLst/>
                <a:gdLst>
                  <a:gd name="T0" fmla="*/ 0 w 65"/>
                  <a:gd name="T1" fmla="*/ 1 h 94"/>
                  <a:gd name="T2" fmla="*/ 0 w 65"/>
                  <a:gd name="T3" fmla="*/ 0 h 94"/>
                  <a:gd name="T4" fmla="*/ 0 w 65"/>
                  <a:gd name="T5" fmla="*/ 1 h 94"/>
                  <a:gd name="T6" fmla="*/ 0 w 65"/>
                  <a:gd name="T7" fmla="*/ 1 h 94"/>
                  <a:gd name="T8" fmla="*/ 0 60000 65536"/>
                  <a:gd name="T9" fmla="*/ 0 60000 65536"/>
                  <a:gd name="T10" fmla="*/ 0 60000 65536"/>
                  <a:gd name="T11" fmla="*/ 0 60000 65536"/>
                  <a:gd name="T12" fmla="*/ 0 w 65"/>
                  <a:gd name="T13" fmla="*/ 0 h 94"/>
                  <a:gd name="T14" fmla="*/ 65 w 65"/>
                  <a:gd name="T15" fmla="*/ 94 h 94"/>
                </a:gdLst>
                <a:ahLst/>
                <a:cxnLst>
                  <a:cxn ang="T8">
                    <a:pos x="T0" y="T1"/>
                  </a:cxn>
                  <a:cxn ang="T9">
                    <a:pos x="T2" y="T3"/>
                  </a:cxn>
                  <a:cxn ang="T10">
                    <a:pos x="T4" y="T5"/>
                  </a:cxn>
                  <a:cxn ang="T11">
                    <a:pos x="T6" y="T7"/>
                  </a:cxn>
                </a:cxnLst>
                <a:rect l="T12" t="T13" r="T14" b="T15"/>
                <a:pathLst>
                  <a:path w="65" h="94">
                    <a:moveTo>
                      <a:pt x="65" y="83"/>
                    </a:moveTo>
                    <a:lnTo>
                      <a:pt x="0" y="0"/>
                    </a:lnTo>
                    <a:lnTo>
                      <a:pt x="61" y="94"/>
                    </a:lnTo>
                    <a:lnTo>
                      <a:pt x="65" y="83"/>
                    </a:lnTo>
                    <a:close/>
                  </a:path>
                </a:pathLst>
              </a:custGeom>
              <a:solidFill>
                <a:srgbClr val="AAAA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7" name="Freeform 386">
                <a:extLst>
                  <a:ext uri="{FF2B5EF4-FFF2-40B4-BE49-F238E27FC236}">
                    <a16:creationId xmlns:a16="http://schemas.microsoft.com/office/drawing/2014/main" id="{558C78CE-B81A-6C43-98EE-324AAE632634}"/>
                  </a:ext>
                </a:extLst>
              </p:cNvPr>
              <p:cNvSpPr>
                <a:spLocks/>
              </p:cNvSpPr>
              <p:nvPr/>
            </p:nvSpPr>
            <p:spPr bwMode="auto">
              <a:xfrm>
                <a:off x="1101" y="2948"/>
                <a:ext cx="71" cy="23"/>
              </a:xfrm>
              <a:custGeom>
                <a:avLst/>
                <a:gdLst>
                  <a:gd name="T0" fmla="*/ 0 w 142"/>
                  <a:gd name="T1" fmla="*/ 0 h 47"/>
                  <a:gd name="T2" fmla="*/ 1 w 142"/>
                  <a:gd name="T3" fmla="*/ 0 h 47"/>
                  <a:gd name="T4" fmla="*/ 1 w 142"/>
                  <a:gd name="T5" fmla="*/ 0 h 47"/>
                  <a:gd name="T6" fmla="*/ 1 w 142"/>
                  <a:gd name="T7" fmla="*/ 0 h 47"/>
                  <a:gd name="T8" fmla="*/ 1 w 142"/>
                  <a:gd name="T9" fmla="*/ 0 h 47"/>
                  <a:gd name="T10" fmla="*/ 1 w 142"/>
                  <a:gd name="T11" fmla="*/ 0 h 47"/>
                  <a:gd name="T12" fmla="*/ 1 w 142"/>
                  <a:gd name="T13" fmla="*/ 0 h 47"/>
                  <a:gd name="T14" fmla="*/ 1 w 142"/>
                  <a:gd name="T15" fmla="*/ 0 h 47"/>
                  <a:gd name="T16" fmla="*/ 1 w 142"/>
                  <a:gd name="T17" fmla="*/ 0 h 47"/>
                  <a:gd name="T18" fmla="*/ 1 w 142"/>
                  <a:gd name="T19" fmla="*/ 0 h 47"/>
                  <a:gd name="T20" fmla="*/ 1 w 142"/>
                  <a:gd name="T21" fmla="*/ 0 h 47"/>
                  <a:gd name="T22" fmla="*/ 1 w 142"/>
                  <a:gd name="T23" fmla="*/ 0 h 47"/>
                  <a:gd name="T24" fmla="*/ 0 w 142"/>
                  <a:gd name="T25" fmla="*/ 0 h 47"/>
                  <a:gd name="T26" fmla="*/ 0 w 142"/>
                  <a:gd name="T27" fmla="*/ 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47"/>
                  <a:gd name="T44" fmla="*/ 142 w 142"/>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47">
                    <a:moveTo>
                      <a:pt x="0" y="0"/>
                    </a:moveTo>
                    <a:lnTo>
                      <a:pt x="56" y="25"/>
                    </a:lnTo>
                    <a:lnTo>
                      <a:pt x="69" y="32"/>
                    </a:lnTo>
                    <a:lnTo>
                      <a:pt x="77" y="25"/>
                    </a:lnTo>
                    <a:lnTo>
                      <a:pt x="109" y="28"/>
                    </a:lnTo>
                    <a:lnTo>
                      <a:pt x="135" y="44"/>
                    </a:lnTo>
                    <a:lnTo>
                      <a:pt x="142" y="44"/>
                    </a:lnTo>
                    <a:lnTo>
                      <a:pt x="131" y="44"/>
                    </a:lnTo>
                    <a:lnTo>
                      <a:pt x="92" y="32"/>
                    </a:lnTo>
                    <a:lnTo>
                      <a:pt x="69" y="47"/>
                    </a:lnTo>
                    <a:lnTo>
                      <a:pt x="49" y="25"/>
                    </a:lnTo>
                    <a:lnTo>
                      <a:pt x="11" y="15"/>
                    </a:lnTo>
                    <a:lnTo>
                      <a:pt x="0" y="9"/>
                    </a:lnTo>
                    <a:lnTo>
                      <a:pt x="0"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8" name="Freeform 387">
                <a:extLst>
                  <a:ext uri="{FF2B5EF4-FFF2-40B4-BE49-F238E27FC236}">
                    <a16:creationId xmlns:a16="http://schemas.microsoft.com/office/drawing/2014/main" id="{7B7F30FD-F38C-9144-9201-3B15283838C8}"/>
                  </a:ext>
                </a:extLst>
              </p:cNvPr>
              <p:cNvSpPr>
                <a:spLocks/>
              </p:cNvSpPr>
              <p:nvPr/>
            </p:nvSpPr>
            <p:spPr bwMode="auto">
              <a:xfrm>
                <a:off x="1111" y="2821"/>
                <a:ext cx="33" cy="83"/>
              </a:xfrm>
              <a:custGeom>
                <a:avLst/>
                <a:gdLst>
                  <a:gd name="T0" fmla="*/ 1 w 65"/>
                  <a:gd name="T1" fmla="*/ 0 h 167"/>
                  <a:gd name="T2" fmla="*/ 1 w 65"/>
                  <a:gd name="T3" fmla="*/ 0 h 167"/>
                  <a:gd name="T4" fmla="*/ 1 w 65"/>
                  <a:gd name="T5" fmla="*/ 0 h 167"/>
                  <a:gd name="T6" fmla="*/ 1 w 65"/>
                  <a:gd name="T7" fmla="*/ 0 h 167"/>
                  <a:gd name="T8" fmla="*/ 1 w 65"/>
                  <a:gd name="T9" fmla="*/ 0 h 167"/>
                  <a:gd name="T10" fmla="*/ 1 w 65"/>
                  <a:gd name="T11" fmla="*/ 0 h 167"/>
                  <a:gd name="T12" fmla="*/ 0 w 65"/>
                  <a:gd name="T13" fmla="*/ 0 h 167"/>
                  <a:gd name="T14" fmla="*/ 1 w 65"/>
                  <a:gd name="T15" fmla="*/ 0 h 167"/>
                  <a:gd name="T16" fmla="*/ 1 w 65"/>
                  <a:gd name="T17" fmla="*/ 0 h 167"/>
                  <a:gd name="T18" fmla="*/ 1 w 65"/>
                  <a:gd name="T19" fmla="*/ 0 h 167"/>
                  <a:gd name="T20" fmla="*/ 1 w 65"/>
                  <a:gd name="T21" fmla="*/ 0 h 167"/>
                  <a:gd name="T22" fmla="*/ 1 w 65"/>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167"/>
                  <a:gd name="T38" fmla="*/ 65 w 65"/>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167">
                    <a:moveTo>
                      <a:pt x="64" y="0"/>
                    </a:moveTo>
                    <a:lnTo>
                      <a:pt x="57" y="32"/>
                    </a:lnTo>
                    <a:lnTo>
                      <a:pt x="53" y="71"/>
                    </a:lnTo>
                    <a:lnTo>
                      <a:pt x="53" y="89"/>
                    </a:lnTo>
                    <a:lnTo>
                      <a:pt x="24" y="97"/>
                    </a:lnTo>
                    <a:lnTo>
                      <a:pt x="36" y="123"/>
                    </a:lnTo>
                    <a:lnTo>
                      <a:pt x="0" y="167"/>
                    </a:lnTo>
                    <a:lnTo>
                      <a:pt x="44" y="123"/>
                    </a:lnTo>
                    <a:lnTo>
                      <a:pt x="29" y="99"/>
                    </a:lnTo>
                    <a:lnTo>
                      <a:pt x="60" y="89"/>
                    </a:lnTo>
                    <a:lnTo>
                      <a:pt x="65" y="4"/>
                    </a:lnTo>
                    <a:lnTo>
                      <a:pt x="64"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9" name="Freeform 388">
                <a:extLst>
                  <a:ext uri="{FF2B5EF4-FFF2-40B4-BE49-F238E27FC236}">
                    <a16:creationId xmlns:a16="http://schemas.microsoft.com/office/drawing/2014/main" id="{A62B2E5C-EF20-2741-B4AA-9A4F3EEB6989}"/>
                  </a:ext>
                </a:extLst>
              </p:cNvPr>
              <p:cNvSpPr>
                <a:spLocks/>
              </p:cNvSpPr>
              <p:nvPr/>
            </p:nvSpPr>
            <p:spPr bwMode="auto">
              <a:xfrm>
                <a:off x="937" y="2834"/>
                <a:ext cx="117" cy="190"/>
              </a:xfrm>
              <a:custGeom>
                <a:avLst/>
                <a:gdLst>
                  <a:gd name="T0" fmla="*/ 1 w 233"/>
                  <a:gd name="T1" fmla="*/ 0 h 381"/>
                  <a:gd name="T2" fmla="*/ 1 w 233"/>
                  <a:gd name="T3" fmla="*/ 0 h 381"/>
                  <a:gd name="T4" fmla="*/ 1 w 233"/>
                  <a:gd name="T5" fmla="*/ 0 h 381"/>
                  <a:gd name="T6" fmla="*/ 0 w 233"/>
                  <a:gd name="T7" fmla="*/ 0 h 381"/>
                  <a:gd name="T8" fmla="*/ 1 w 233"/>
                  <a:gd name="T9" fmla="*/ 0 h 381"/>
                  <a:gd name="T10" fmla="*/ 1 w 233"/>
                  <a:gd name="T11" fmla="*/ 0 h 381"/>
                  <a:gd name="T12" fmla="*/ 1 w 233"/>
                  <a:gd name="T13" fmla="*/ 0 h 381"/>
                  <a:gd name="T14" fmla="*/ 1 w 233"/>
                  <a:gd name="T15" fmla="*/ 0 h 381"/>
                  <a:gd name="T16" fmla="*/ 1 w 233"/>
                  <a:gd name="T17" fmla="*/ 0 h 381"/>
                  <a:gd name="T18" fmla="*/ 1 w 233"/>
                  <a:gd name="T19" fmla="*/ 0 h 381"/>
                  <a:gd name="T20" fmla="*/ 1 w 233"/>
                  <a:gd name="T21" fmla="*/ 0 h 381"/>
                  <a:gd name="T22" fmla="*/ 1 w 233"/>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381"/>
                  <a:gd name="T38" fmla="*/ 233 w 233"/>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381">
                    <a:moveTo>
                      <a:pt x="228" y="178"/>
                    </a:moveTo>
                    <a:lnTo>
                      <a:pt x="211" y="110"/>
                    </a:lnTo>
                    <a:lnTo>
                      <a:pt x="187" y="37"/>
                    </a:lnTo>
                    <a:lnTo>
                      <a:pt x="0" y="0"/>
                    </a:lnTo>
                    <a:lnTo>
                      <a:pt x="29" y="96"/>
                    </a:lnTo>
                    <a:lnTo>
                      <a:pt x="39" y="186"/>
                    </a:lnTo>
                    <a:lnTo>
                      <a:pt x="37" y="235"/>
                    </a:lnTo>
                    <a:lnTo>
                      <a:pt x="32" y="300"/>
                    </a:lnTo>
                    <a:lnTo>
                      <a:pt x="224" y="381"/>
                    </a:lnTo>
                    <a:lnTo>
                      <a:pt x="228" y="331"/>
                    </a:lnTo>
                    <a:lnTo>
                      <a:pt x="233" y="266"/>
                    </a:lnTo>
                    <a:lnTo>
                      <a:pt x="228" y="17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0" name="Freeform 389">
                <a:extLst>
                  <a:ext uri="{FF2B5EF4-FFF2-40B4-BE49-F238E27FC236}">
                    <a16:creationId xmlns:a16="http://schemas.microsoft.com/office/drawing/2014/main" id="{4A99BD9D-285A-B24F-B185-59BC557D852A}"/>
                  </a:ext>
                </a:extLst>
              </p:cNvPr>
              <p:cNvSpPr>
                <a:spLocks/>
              </p:cNvSpPr>
              <p:nvPr/>
            </p:nvSpPr>
            <p:spPr bwMode="auto">
              <a:xfrm>
                <a:off x="938" y="2890"/>
                <a:ext cx="37" cy="40"/>
              </a:xfrm>
              <a:custGeom>
                <a:avLst/>
                <a:gdLst>
                  <a:gd name="T0" fmla="*/ 1 w 74"/>
                  <a:gd name="T1" fmla="*/ 0 h 79"/>
                  <a:gd name="T2" fmla="*/ 1 w 74"/>
                  <a:gd name="T3" fmla="*/ 1 h 79"/>
                  <a:gd name="T4" fmla="*/ 1 w 74"/>
                  <a:gd name="T5" fmla="*/ 1 h 79"/>
                  <a:gd name="T6" fmla="*/ 1 w 74"/>
                  <a:gd name="T7" fmla="*/ 1 h 79"/>
                  <a:gd name="T8" fmla="*/ 1 w 74"/>
                  <a:gd name="T9" fmla="*/ 1 h 79"/>
                  <a:gd name="T10" fmla="*/ 1 w 74"/>
                  <a:gd name="T11" fmla="*/ 1 h 79"/>
                  <a:gd name="T12" fmla="*/ 1 w 74"/>
                  <a:gd name="T13" fmla="*/ 1 h 79"/>
                  <a:gd name="T14" fmla="*/ 1 w 74"/>
                  <a:gd name="T15" fmla="*/ 1 h 79"/>
                  <a:gd name="T16" fmla="*/ 1 w 74"/>
                  <a:gd name="T17" fmla="*/ 1 h 79"/>
                  <a:gd name="T18" fmla="*/ 1 w 74"/>
                  <a:gd name="T19" fmla="*/ 1 h 79"/>
                  <a:gd name="T20" fmla="*/ 0 w 74"/>
                  <a:gd name="T21" fmla="*/ 1 h 79"/>
                  <a:gd name="T22" fmla="*/ 1 w 74"/>
                  <a:gd name="T23" fmla="*/ 1 h 79"/>
                  <a:gd name="T24" fmla="*/ 1 w 74"/>
                  <a:gd name="T25" fmla="*/ 1 h 79"/>
                  <a:gd name="T26" fmla="*/ 1 w 74"/>
                  <a:gd name="T27" fmla="*/ 0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79"/>
                  <a:gd name="T44" fmla="*/ 74 w 74"/>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79">
                    <a:moveTo>
                      <a:pt x="43" y="0"/>
                    </a:moveTo>
                    <a:lnTo>
                      <a:pt x="53" y="14"/>
                    </a:lnTo>
                    <a:lnTo>
                      <a:pt x="53" y="25"/>
                    </a:lnTo>
                    <a:lnTo>
                      <a:pt x="67" y="33"/>
                    </a:lnTo>
                    <a:lnTo>
                      <a:pt x="71" y="50"/>
                    </a:lnTo>
                    <a:lnTo>
                      <a:pt x="74" y="54"/>
                    </a:lnTo>
                    <a:lnTo>
                      <a:pt x="71" y="66"/>
                    </a:lnTo>
                    <a:lnTo>
                      <a:pt x="58" y="67"/>
                    </a:lnTo>
                    <a:lnTo>
                      <a:pt x="53" y="78"/>
                    </a:lnTo>
                    <a:lnTo>
                      <a:pt x="9" y="78"/>
                    </a:lnTo>
                    <a:lnTo>
                      <a:pt x="0" y="79"/>
                    </a:lnTo>
                    <a:lnTo>
                      <a:pt x="4" y="24"/>
                    </a:lnTo>
                    <a:lnTo>
                      <a:pt x="25" y="6"/>
                    </a:lnTo>
                    <a:lnTo>
                      <a:pt x="43"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1" name="Freeform 390">
                <a:extLst>
                  <a:ext uri="{FF2B5EF4-FFF2-40B4-BE49-F238E27FC236}">
                    <a16:creationId xmlns:a16="http://schemas.microsoft.com/office/drawing/2014/main" id="{DEA0A6F8-D979-1346-A144-C81F0599AD5F}"/>
                  </a:ext>
                </a:extLst>
              </p:cNvPr>
              <p:cNvSpPr>
                <a:spLocks/>
              </p:cNvSpPr>
              <p:nvPr/>
            </p:nvSpPr>
            <p:spPr bwMode="auto">
              <a:xfrm>
                <a:off x="933" y="2880"/>
                <a:ext cx="41" cy="50"/>
              </a:xfrm>
              <a:custGeom>
                <a:avLst/>
                <a:gdLst>
                  <a:gd name="T0" fmla="*/ 1 w 82"/>
                  <a:gd name="T1" fmla="*/ 1 h 99"/>
                  <a:gd name="T2" fmla="*/ 1 w 82"/>
                  <a:gd name="T3" fmla="*/ 1 h 99"/>
                  <a:gd name="T4" fmla="*/ 1 w 82"/>
                  <a:gd name="T5" fmla="*/ 1 h 99"/>
                  <a:gd name="T6" fmla="*/ 1 w 82"/>
                  <a:gd name="T7" fmla="*/ 1 h 99"/>
                  <a:gd name="T8" fmla="*/ 1 w 82"/>
                  <a:gd name="T9" fmla="*/ 1 h 99"/>
                  <a:gd name="T10" fmla="*/ 1 w 82"/>
                  <a:gd name="T11" fmla="*/ 1 h 99"/>
                  <a:gd name="T12" fmla="*/ 1 w 82"/>
                  <a:gd name="T13" fmla="*/ 1 h 99"/>
                  <a:gd name="T14" fmla="*/ 1 w 82"/>
                  <a:gd name="T15" fmla="*/ 1 h 99"/>
                  <a:gd name="T16" fmla="*/ 1 w 82"/>
                  <a:gd name="T17" fmla="*/ 1 h 99"/>
                  <a:gd name="T18" fmla="*/ 1 w 82"/>
                  <a:gd name="T19" fmla="*/ 1 h 99"/>
                  <a:gd name="T20" fmla="*/ 1 w 82"/>
                  <a:gd name="T21" fmla="*/ 1 h 99"/>
                  <a:gd name="T22" fmla="*/ 1 w 82"/>
                  <a:gd name="T23" fmla="*/ 1 h 99"/>
                  <a:gd name="T24" fmla="*/ 1 w 82"/>
                  <a:gd name="T25" fmla="*/ 1 h 99"/>
                  <a:gd name="T26" fmla="*/ 1 w 82"/>
                  <a:gd name="T27" fmla="*/ 1 h 99"/>
                  <a:gd name="T28" fmla="*/ 1 w 82"/>
                  <a:gd name="T29" fmla="*/ 0 h 99"/>
                  <a:gd name="T30" fmla="*/ 1 w 82"/>
                  <a:gd name="T31" fmla="*/ 0 h 99"/>
                  <a:gd name="T32" fmla="*/ 1 w 82"/>
                  <a:gd name="T33" fmla="*/ 1 h 99"/>
                  <a:gd name="T34" fmla="*/ 1 w 82"/>
                  <a:gd name="T35" fmla="*/ 1 h 99"/>
                  <a:gd name="T36" fmla="*/ 1 w 82"/>
                  <a:gd name="T37" fmla="*/ 1 h 99"/>
                  <a:gd name="T38" fmla="*/ 1 w 82"/>
                  <a:gd name="T39" fmla="*/ 1 h 99"/>
                  <a:gd name="T40" fmla="*/ 1 w 82"/>
                  <a:gd name="T41" fmla="*/ 1 h 99"/>
                  <a:gd name="T42" fmla="*/ 0 w 82"/>
                  <a:gd name="T43" fmla="*/ 1 h 99"/>
                  <a:gd name="T44" fmla="*/ 0 w 82"/>
                  <a:gd name="T45" fmla="*/ 1 h 99"/>
                  <a:gd name="T46" fmla="*/ 1 w 82"/>
                  <a:gd name="T47" fmla="*/ 1 h 99"/>
                  <a:gd name="T48" fmla="*/ 0 w 82"/>
                  <a:gd name="T49" fmla="*/ 1 h 99"/>
                  <a:gd name="T50" fmla="*/ 1 w 82"/>
                  <a:gd name="T51" fmla="*/ 1 h 99"/>
                  <a:gd name="T52" fmla="*/ 1 w 82"/>
                  <a:gd name="T53" fmla="*/ 1 h 99"/>
                  <a:gd name="T54" fmla="*/ 1 w 82"/>
                  <a:gd name="T55" fmla="*/ 1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99"/>
                  <a:gd name="T86" fmla="*/ 82 w 82"/>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99">
                    <a:moveTo>
                      <a:pt x="16" y="91"/>
                    </a:moveTo>
                    <a:lnTo>
                      <a:pt x="53" y="91"/>
                    </a:lnTo>
                    <a:lnTo>
                      <a:pt x="61" y="94"/>
                    </a:lnTo>
                    <a:lnTo>
                      <a:pt x="64" y="83"/>
                    </a:lnTo>
                    <a:lnTo>
                      <a:pt x="72" y="82"/>
                    </a:lnTo>
                    <a:lnTo>
                      <a:pt x="82" y="81"/>
                    </a:lnTo>
                    <a:lnTo>
                      <a:pt x="78" y="70"/>
                    </a:lnTo>
                    <a:lnTo>
                      <a:pt x="76" y="64"/>
                    </a:lnTo>
                    <a:lnTo>
                      <a:pt x="76" y="57"/>
                    </a:lnTo>
                    <a:lnTo>
                      <a:pt x="64" y="45"/>
                    </a:lnTo>
                    <a:lnTo>
                      <a:pt x="56" y="36"/>
                    </a:lnTo>
                    <a:lnTo>
                      <a:pt x="64" y="33"/>
                    </a:lnTo>
                    <a:lnTo>
                      <a:pt x="58" y="21"/>
                    </a:lnTo>
                    <a:lnTo>
                      <a:pt x="40" y="5"/>
                    </a:lnTo>
                    <a:lnTo>
                      <a:pt x="27" y="0"/>
                    </a:lnTo>
                    <a:lnTo>
                      <a:pt x="24" y="0"/>
                    </a:lnTo>
                    <a:lnTo>
                      <a:pt x="15" y="5"/>
                    </a:lnTo>
                    <a:lnTo>
                      <a:pt x="13" y="21"/>
                    </a:lnTo>
                    <a:lnTo>
                      <a:pt x="7" y="29"/>
                    </a:lnTo>
                    <a:lnTo>
                      <a:pt x="4" y="45"/>
                    </a:lnTo>
                    <a:lnTo>
                      <a:pt x="11" y="50"/>
                    </a:lnTo>
                    <a:lnTo>
                      <a:pt x="0" y="57"/>
                    </a:lnTo>
                    <a:lnTo>
                      <a:pt x="0" y="70"/>
                    </a:lnTo>
                    <a:lnTo>
                      <a:pt x="7" y="74"/>
                    </a:lnTo>
                    <a:lnTo>
                      <a:pt x="0" y="83"/>
                    </a:lnTo>
                    <a:lnTo>
                      <a:pt x="11" y="98"/>
                    </a:lnTo>
                    <a:lnTo>
                      <a:pt x="12" y="99"/>
                    </a:lnTo>
                    <a:lnTo>
                      <a:pt x="16" y="91"/>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2" name="Freeform 391">
                <a:extLst>
                  <a:ext uri="{FF2B5EF4-FFF2-40B4-BE49-F238E27FC236}">
                    <a16:creationId xmlns:a16="http://schemas.microsoft.com/office/drawing/2014/main" id="{429F9139-F5B3-0E4E-AA4C-AF70320B3BD4}"/>
                  </a:ext>
                </a:extLst>
              </p:cNvPr>
              <p:cNvSpPr>
                <a:spLocks/>
              </p:cNvSpPr>
              <p:nvPr/>
            </p:nvSpPr>
            <p:spPr bwMode="auto">
              <a:xfrm>
                <a:off x="939" y="2882"/>
                <a:ext cx="36" cy="44"/>
              </a:xfrm>
              <a:custGeom>
                <a:avLst/>
                <a:gdLst>
                  <a:gd name="T0" fmla="*/ 0 w 73"/>
                  <a:gd name="T1" fmla="*/ 0 h 87"/>
                  <a:gd name="T2" fmla="*/ 0 w 73"/>
                  <a:gd name="T3" fmla="*/ 1 h 87"/>
                  <a:gd name="T4" fmla="*/ 0 w 73"/>
                  <a:gd name="T5" fmla="*/ 1 h 87"/>
                  <a:gd name="T6" fmla="*/ 0 w 73"/>
                  <a:gd name="T7" fmla="*/ 1 h 87"/>
                  <a:gd name="T8" fmla="*/ 0 w 73"/>
                  <a:gd name="T9" fmla="*/ 1 h 87"/>
                  <a:gd name="T10" fmla="*/ 0 w 73"/>
                  <a:gd name="T11" fmla="*/ 1 h 87"/>
                  <a:gd name="T12" fmla="*/ 0 w 73"/>
                  <a:gd name="T13" fmla="*/ 1 h 87"/>
                  <a:gd name="T14" fmla="*/ 0 w 73"/>
                  <a:gd name="T15" fmla="*/ 1 h 87"/>
                  <a:gd name="T16" fmla="*/ 0 w 73"/>
                  <a:gd name="T17" fmla="*/ 1 h 87"/>
                  <a:gd name="T18" fmla="*/ 0 w 73"/>
                  <a:gd name="T19" fmla="*/ 1 h 87"/>
                  <a:gd name="T20" fmla="*/ 0 w 73"/>
                  <a:gd name="T21" fmla="*/ 1 h 87"/>
                  <a:gd name="T22" fmla="*/ 0 w 73"/>
                  <a:gd name="T23" fmla="*/ 1 h 87"/>
                  <a:gd name="T24" fmla="*/ 0 w 73"/>
                  <a:gd name="T25" fmla="*/ 1 h 87"/>
                  <a:gd name="T26" fmla="*/ 0 w 73"/>
                  <a:gd name="T27" fmla="*/ 1 h 87"/>
                  <a:gd name="T28" fmla="*/ 0 w 73"/>
                  <a:gd name="T29" fmla="*/ 1 h 87"/>
                  <a:gd name="T30" fmla="*/ 0 w 73"/>
                  <a:gd name="T31" fmla="*/ 1 h 87"/>
                  <a:gd name="T32" fmla="*/ 0 w 73"/>
                  <a:gd name="T33" fmla="*/ 1 h 87"/>
                  <a:gd name="T34" fmla="*/ 0 w 73"/>
                  <a:gd name="T35" fmla="*/ 1 h 87"/>
                  <a:gd name="T36" fmla="*/ 0 w 73"/>
                  <a:gd name="T37" fmla="*/ 1 h 87"/>
                  <a:gd name="T38" fmla="*/ 0 w 73"/>
                  <a:gd name="T39" fmla="*/ 1 h 87"/>
                  <a:gd name="T40" fmla="*/ 0 w 73"/>
                  <a:gd name="T41" fmla="*/ 1 h 87"/>
                  <a:gd name="T42" fmla="*/ 0 w 73"/>
                  <a:gd name="T43" fmla="*/ 1 h 87"/>
                  <a:gd name="T44" fmla="*/ 0 w 73"/>
                  <a:gd name="T45" fmla="*/ 1 h 87"/>
                  <a:gd name="T46" fmla="*/ 0 w 73"/>
                  <a:gd name="T47" fmla="*/ 1 h 87"/>
                  <a:gd name="T48" fmla="*/ 0 w 73"/>
                  <a:gd name="T49" fmla="*/ 1 h 87"/>
                  <a:gd name="T50" fmla="*/ 0 w 73"/>
                  <a:gd name="T51" fmla="*/ 1 h 87"/>
                  <a:gd name="T52" fmla="*/ 0 w 73"/>
                  <a:gd name="T53" fmla="*/ 1 h 87"/>
                  <a:gd name="T54" fmla="*/ 0 w 73"/>
                  <a:gd name="T55" fmla="*/ 1 h 87"/>
                  <a:gd name="T56" fmla="*/ 0 w 73"/>
                  <a:gd name="T57" fmla="*/ 1 h 87"/>
                  <a:gd name="T58" fmla="*/ 0 w 73"/>
                  <a:gd name="T59" fmla="*/ 1 h 87"/>
                  <a:gd name="T60" fmla="*/ 0 w 73"/>
                  <a:gd name="T61" fmla="*/ 1 h 87"/>
                  <a:gd name="T62" fmla="*/ 0 w 73"/>
                  <a:gd name="T63" fmla="*/ 1 h 87"/>
                  <a:gd name="T64" fmla="*/ 0 w 73"/>
                  <a:gd name="T65" fmla="*/ 1 h 87"/>
                  <a:gd name="T66" fmla="*/ 0 w 73"/>
                  <a:gd name="T67" fmla="*/ 1 h 87"/>
                  <a:gd name="T68" fmla="*/ 0 w 73"/>
                  <a:gd name="T69" fmla="*/ 1 h 87"/>
                  <a:gd name="T70" fmla="*/ 0 w 73"/>
                  <a:gd name="T71" fmla="*/ 1 h 87"/>
                  <a:gd name="T72" fmla="*/ 0 w 73"/>
                  <a:gd name="T73" fmla="*/ 1 h 87"/>
                  <a:gd name="T74" fmla="*/ 0 w 73"/>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7"/>
                  <a:gd name="T116" fmla="*/ 73 w 73"/>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7">
                    <a:moveTo>
                      <a:pt x="16" y="0"/>
                    </a:moveTo>
                    <a:lnTo>
                      <a:pt x="35" y="12"/>
                    </a:lnTo>
                    <a:lnTo>
                      <a:pt x="49" y="22"/>
                    </a:lnTo>
                    <a:lnTo>
                      <a:pt x="48" y="30"/>
                    </a:lnTo>
                    <a:lnTo>
                      <a:pt x="42" y="32"/>
                    </a:lnTo>
                    <a:lnTo>
                      <a:pt x="56" y="45"/>
                    </a:lnTo>
                    <a:lnTo>
                      <a:pt x="64" y="46"/>
                    </a:lnTo>
                    <a:lnTo>
                      <a:pt x="66" y="60"/>
                    </a:lnTo>
                    <a:lnTo>
                      <a:pt x="64" y="62"/>
                    </a:lnTo>
                    <a:lnTo>
                      <a:pt x="73" y="66"/>
                    </a:lnTo>
                    <a:lnTo>
                      <a:pt x="68" y="77"/>
                    </a:lnTo>
                    <a:lnTo>
                      <a:pt x="58" y="79"/>
                    </a:lnTo>
                    <a:lnTo>
                      <a:pt x="56" y="78"/>
                    </a:lnTo>
                    <a:lnTo>
                      <a:pt x="52" y="86"/>
                    </a:lnTo>
                    <a:lnTo>
                      <a:pt x="36" y="87"/>
                    </a:lnTo>
                    <a:lnTo>
                      <a:pt x="24" y="87"/>
                    </a:lnTo>
                    <a:lnTo>
                      <a:pt x="19" y="79"/>
                    </a:lnTo>
                    <a:lnTo>
                      <a:pt x="16" y="77"/>
                    </a:lnTo>
                    <a:lnTo>
                      <a:pt x="0" y="77"/>
                    </a:lnTo>
                    <a:lnTo>
                      <a:pt x="19" y="67"/>
                    </a:lnTo>
                    <a:lnTo>
                      <a:pt x="52" y="77"/>
                    </a:lnTo>
                    <a:lnTo>
                      <a:pt x="35" y="66"/>
                    </a:lnTo>
                    <a:lnTo>
                      <a:pt x="19" y="61"/>
                    </a:lnTo>
                    <a:lnTo>
                      <a:pt x="12" y="54"/>
                    </a:lnTo>
                    <a:lnTo>
                      <a:pt x="12" y="49"/>
                    </a:lnTo>
                    <a:lnTo>
                      <a:pt x="33" y="53"/>
                    </a:lnTo>
                    <a:lnTo>
                      <a:pt x="42" y="54"/>
                    </a:lnTo>
                    <a:lnTo>
                      <a:pt x="40" y="49"/>
                    </a:lnTo>
                    <a:lnTo>
                      <a:pt x="19" y="38"/>
                    </a:lnTo>
                    <a:lnTo>
                      <a:pt x="15" y="45"/>
                    </a:lnTo>
                    <a:lnTo>
                      <a:pt x="12" y="38"/>
                    </a:lnTo>
                    <a:lnTo>
                      <a:pt x="12" y="30"/>
                    </a:lnTo>
                    <a:lnTo>
                      <a:pt x="11" y="25"/>
                    </a:lnTo>
                    <a:lnTo>
                      <a:pt x="25" y="30"/>
                    </a:lnTo>
                    <a:lnTo>
                      <a:pt x="19" y="14"/>
                    </a:lnTo>
                    <a:lnTo>
                      <a:pt x="12" y="12"/>
                    </a:lnTo>
                    <a:lnTo>
                      <a:pt x="19" y="6"/>
                    </a:lnTo>
                    <a:lnTo>
                      <a:pt x="16" y="0"/>
                    </a:lnTo>
                    <a:close/>
                  </a:path>
                </a:pathLst>
              </a:custGeom>
              <a:solidFill>
                <a:srgbClr val="FF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3" name="Freeform 392">
                <a:extLst>
                  <a:ext uri="{FF2B5EF4-FFF2-40B4-BE49-F238E27FC236}">
                    <a16:creationId xmlns:a16="http://schemas.microsoft.com/office/drawing/2014/main" id="{44FDC470-707B-544F-8CCD-8BD2378B16B6}"/>
                  </a:ext>
                </a:extLst>
              </p:cNvPr>
              <p:cNvSpPr>
                <a:spLocks/>
              </p:cNvSpPr>
              <p:nvPr/>
            </p:nvSpPr>
            <p:spPr bwMode="auto">
              <a:xfrm>
                <a:off x="1028" y="2924"/>
                <a:ext cx="73" cy="60"/>
              </a:xfrm>
              <a:custGeom>
                <a:avLst/>
                <a:gdLst>
                  <a:gd name="T0" fmla="*/ 0 w 147"/>
                  <a:gd name="T1" fmla="*/ 0 h 121"/>
                  <a:gd name="T2" fmla="*/ 0 w 147"/>
                  <a:gd name="T3" fmla="*/ 0 h 121"/>
                  <a:gd name="T4" fmla="*/ 0 w 147"/>
                  <a:gd name="T5" fmla="*/ 0 h 121"/>
                  <a:gd name="T6" fmla="*/ 0 w 147"/>
                  <a:gd name="T7" fmla="*/ 0 h 121"/>
                  <a:gd name="T8" fmla="*/ 0 w 147"/>
                  <a:gd name="T9" fmla="*/ 0 h 121"/>
                  <a:gd name="T10" fmla="*/ 0 w 147"/>
                  <a:gd name="T11" fmla="*/ 0 h 121"/>
                  <a:gd name="T12" fmla="*/ 0 w 147"/>
                  <a:gd name="T13" fmla="*/ 0 h 121"/>
                  <a:gd name="T14" fmla="*/ 0 w 147"/>
                  <a:gd name="T15" fmla="*/ 0 h 121"/>
                  <a:gd name="T16" fmla="*/ 0 w 147"/>
                  <a:gd name="T17" fmla="*/ 0 h 121"/>
                  <a:gd name="T18" fmla="*/ 0 w 147"/>
                  <a:gd name="T19" fmla="*/ 0 h 121"/>
                  <a:gd name="T20" fmla="*/ 0 w 147"/>
                  <a:gd name="T21" fmla="*/ 0 h 121"/>
                  <a:gd name="T22" fmla="*/ 0 w 147"/>
                  <a:gd name="T23" fmla="*/ 0 h 121"/>
                  <a:gd name="T24" fmla="*/ 0 w 147"/>
                  <a:gd name="T25" fmla="*/ 0 h 121"/>
                  <a:gd name="T26" fmla="*/ 0 w 147"/>
                  <a:gd name="T27" fmla="*/ 0 h 121"/>
                  <a:gd name="T28" fmla="*/ 0 w 147"/>
                  <a:gd name="T29" fmla="*/ 0 h 121"/>
                  <a:gd name="T30" fmla="*/ 0 w 147"/>
                  <a:gd name="T31" fmla="*/ 0 h 121"/>
                  <a:gd name="T32" fmla="*/ 0 w 147"/>
                  <a:gd name="T33" fmla="*/ 0 h 121"/>
                  <a:gd name="T34" fmla="*/ 0 w 147"/>
                  <a:gd name="T35" fmla="*/ 0 h 121"/>
                  <a:gd name="T36" fmla="*/ 0 w 147"/>
                  <a:gd name="T37" fmla="*/ 0 h 121"/>
                  <a:gd name="T38" fmla="*/ 0 w 147"/>
                  <a:gd name="T39" fmla="*/ 0 h 121"/>
                  <a:gd name="T40" fmla="*/ 0 w 147"/>
                  <a:gd name="T41" fmla="*/ 0 h 121"/>
                  <a:gd name="T42" fmla="*/ 0 w 147"/>
                  <a:gd name="T43" fmla="*/ 0 h 121"/>
                  <a:gd name="T44" fmla="*/ 0 w 147"/>
                  <a:gd name="T45" fmla="*/ 0 h 121"/>
                  <a:gd name="T46" fmla="*/ 0 w 147"/>
                  <a:gd name="T47" fmla="*/ 0 h 121"/>
                  <a:gd name="T48" fmla="*/ 0 w 147"/>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121"/>
                  <a:gd name="T77" fmla="*/ 147 w 147"/>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121">
                    <a:moveTo>
                      <a:pt x="147" y="56"/>
                    </a:moveTo>
                    <a:lnTo>
                      <a:pt x="134" y="48"/>
                    </a:lnTo>
                    <a:lnTo>
                      <a:pt x="126" y="40"/>
                    </a:lnTo>
                    <a:lnTo>
                      <a:pt x="90" y="12"/>
                    </a:lnTo>
                    <a:lnTo>
                      <a:pt x="74" y="11"/>
                    </a:lnTo>
                    <a:lnTo>
                      <a:pt x="44" y="0"/>
                    </a:lnTo>
                    <a:lnTo>
                      <a:pt x="14" y="4"/>
                    </a:lnTo>
                    <a:lnTo>
                      <a:pt x="2" y="11"/>
                    </a:lnTo>
                    <a:lnTo>
                      <a:pt x="0" y="18"/>
                    </a:lnTo>
                    <a:lnTo>
                      <a:pt x="18" y="27"/>
                    </a:lnTo>
                    <a:lnTo>
                      <a:pt x="42" y="27"/>
                    </a:lnTo>
                    <a:lnTo>
                      <a:pt x="32" y="27"/>
                    </a:lnTo>
                    <a:lnTo>
                      <a:pt x="12" y="34"/>
                    </a:lnTo>
                    <a:lnTo>
                      <a:pt x="5" y="40"/>
                    </a:lnTo>
                    <a:lnTo>
                      <a:pt x="12" y="44"/>
                    </a:lnTo>
                    <a:lnTo>
                      <a:pt x="16" y="48"/>
                    </a:lnTo>
                    <a:lnTo>
                      <a:pt x="18" y="57"/>
                    </a:lnTo>
                    <a:lnTo>
                      <a:pt x="29" y="64"/>
                    </a:lnTo>
                    <a:lnTo>
                      <a:pt x="42" y="72"/>
                    </a:lnTo>
                    <a:lnTo>
                      <a:pt x="59" y="95"/>
                    </a:lnTo>
                    <a:lnTo>
                      <a:pt x="69" y="105"/>
                    </a:lnTo>
                    <a:lnTo>
                      <a:pt x="101" y="110"/>
                    </a:lnTo>
                    <a:lnTo>
                      <a:pt x="116" y="110"/>
                    </a:lnTo>
                    <a:lnTo>
                      <a:pt x="132" y="121"/>
                    </a:lnTo>
                    <a:lnTo>
                      <a:pt x="147" y="56"/>
                    </a:lnTo>
                    <a:close/>
                  </a:path>
                </a:pathLst>
              </a:custGeom>
              <a:solidFill>
                <a:srgbClr val="FFCF9B"/>
              </a:solidFill>
              <a:ln w="12700">
                <a:solidFill>
                  <a:srgbClr val="F0C599"/>
                </a:solidFill>
                <a:round/>
                <a:headEnd/>
                <a:tailEnd/>
              </a:ln>
            </p:spPr>
            <p:txBody>
              <a:bodyPr/>
              <a:lstStyle/>
              <a:p>
                <a:endParaRPr lang="en-US"/>
              </a:p>
            </p:txBody>
          </p:sp>
          <p:sp>
            <p:nvSpPr>
              <p:cNvPr id="16714" name="Freeform 393">
                <a:extLst>
                  <a:ext uri="{FF2B5EF4-FFF2-40B4-BE49-F238E27FC236}">
                    <a16:creationId xmlns:a16="http://schemas.microsoft.com/office/drawing/2014/main" id="{4D3A7EDB-D9E6-A842-AFA4-A12FF4BF0575}"/>
                  </a:ext>
                </a:extLst>
              </p:cNvPr>
              <p:cNvSpPr>
                <a:spLocks/>
              </p:cNvSpPr>
              <p:nvPr/>
            </p:nvSpPr>
            <p:spPr bwMode="auto">
              <a:xfrm>
                <a:off x="1050" y="2924"/>
                <a:ext cx="46" cy="32"/>
              </a:xfrm>
              <a:custGeom>
                <a:avLst/>
                <a:gdLst>
                  <a:gd name="T0" fmla="*/ 1 w 92"/>
                  <a:gd name="T1" fmla="*/ 1 h 64"/>
                  <a:gd name="T2" fmla="*/ 1 w 92"/>
                  <a:gd name="T3" fmla="*/ 1 h 64"/>
                  <a:gd name="T4" fmla="*/ 1 w 92"/>
                  <a:gd name="T5" fmla="*/ 1 h 64"/>
                  <a:gd name="T6" fmla="*/ 1 w 92"/>
                  <a:gd name="T7" fmla="*/ 0 h 64"/>
                  <a:gd name="T8" fmla="*/ 0 w 92"/>
                  <a:gd name="T9" fmla="*/ 1 h 64"/>
                  <a:gd name="T10" fmla="*/ 0 w 92"/>
                  <a:gd name="T11" fmla="*/ 1 h 64"/>
                  <a:gd name="T12" fmla="*/ 1 w 92"/>
                  <a:gd name="T13" fmla="*/ 1 h 64"/>
                  <a:gd name="T14" fmla="*/ 1 w 92"/>
                  <a:gd name="T15" fmla="*/ 1 h 64"/>
                  <a:gd name="T16" fmla="*/ 1 w 92"/>
                  <a:gd name="T17" fmla="*/ 1 h 64"/>
                  <a:gd name="T18" fmla="*/ 1 w 92"/>
                  <a:gd name="T19" fmla="*/ 1 h 64"/>
                  <a:gd name="T20" fmla="*/ 1 w 92"/>
                  <a:gd name="T21" fmla="*/ 1 h 64"/>
                  <a:gd name="T22" fmla="*/ 1 w 92"/>
                  <a:gd name="T23" fmla="*/ 1 h 64"/>
                  <a:gd name="T24" fmla="*/ 1 w 92"/>
                  <a:gd name="T25" fmla="*/ 1 h 64"/>
                  <a:gd name="T26" fmla="*/ 1 w 92"/>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64"/>
                  <a:gd name="T44" fmla="*/ 92 w 92"/>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64">
                    <a:moveTo>
                      <a:pt x="90" y="41"/>
                    </a:moveTo>
                    <a:lnTo>
                      <a:pt x="50" y="16"/>
                    </a:lnTo>
                    <a:lnTo>
                      <a:pt x="37" y="11"/>
                    </a:lnTo>
                    <a:lnTo>
                      <a:pt x="2" y="0"/>
                    </a:lnTo>
                    <a:lnTo>
                      <a:pt x="0" y="8"/>
                    </a:lnTo>
                    <a:lnTo>
                      <a:pt x="0" y="11"/>
                    </a:lnTo>
                    <a:lnTo>
                      <a:pt x="26" y="18"/>
                    </a:lnTo>
                    <a:lnTo>
                      <a:pt x="39" y="16"/>
                    </a:lnTo>
                    <a:lnTo>
                      <a:pt x="47" y="24"/>
                    </a:lnTo>
                    <a:lnTo>
                      <a:pt x="61" y="39"/>
                    </a:lnTo>
                    <a:lnTo>
                      <a:pt x="71" y="48"/>
                    </a:lnTo>
                    <a:lnTo>
                      <a:pt x="87" y="51"/>
                    </a:lnTo>
                    <a:lnTo>
                      <a:pt x="92" y="64"/>
                    </a:lnTo>
                    <a:lnTo>
                      <a:pt x="90" y="41"/>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5" name="Freeform 394">
                <a:extLst>
                  <a:ext uri="{FF2B5EF4-FFF2-40B4-BE49-F238E27FC236}">
                    <a16:creationId xmlns:a16="http://schemas.microsoft.com/office/drawing/2014/main" id="{F9C20AA7-C9AB-8445-BB9F-47AAA18B4560}"/>
                  </a:ext>
                </a:extLst>
              </p:cNvPr>
              <p:cNvSpPr>
                <a:spLocks/>
              </p:cNvSpPr>
              <p:nvPr/>
            </p:nvSpPr>
            <p:spPr bwMode="auto">
              <a:xfrm>
                <a:off x="1057" y="2940"/>
                <a:ext cx="9" cy="4"/>
              </a:xfrm>
              <a:custGeom>
                <a:avLst/>
                <a:gdLst>
                  <a:gd name="T0" fmla="*/ 0 w 19"/>
                  <a:gd name="T1" fmla="*/ 0 h 7"/>
                  <a:gd name="T2" fmla="*/ 0 w 19"/>
                  <a:gd name="T3" fmla="*/ 0 h 7"/>
                  <a:gd name="T4" fmla="*/ 0 w 19"/>
                  <a:gd name="T5" fmla="*/ 1 h 7"/>
                  <a:gd name="T6" fmla="*/ 0 w 19"/>
                  <a:gd name="T7" fmla="*/ 1 h 7"/>
                  <a:gd name="T8" fmla="*/ 0 w 19"/>
                  <a:gd name="T9" fmla="*/ 1 h 7"/>
                  <a:gd name="T10" fmla="*/ 0 w 19"/>
                  <a:gd name="T11" fmla="*/ 1 h 7"/>
                  <a:gd name="T12" fmla="*/ 0 w 19"/>
                  <a:gd name="T13" fmla="*/ 0 h 7"/>
                  <a:gd name="T14" fmla="*/ 0 60000 65536"/>
                  <a:gd name="T15" fmla="*/ 0 60000 65536"/>
                  <a:gd name="T16" fmla="*/ 0 60000 65536"/>
                  <a:gd name="T17" fmla="*/ 0 60000 65536"/>
                  <a:gd name="T18" fmla="*/ 0 60000 65536"/>
                  <a:gd name="T19" fmla="*/ 0 60000 65536"/>
                  <a:gd name="T20" fmla="*/ 0 60000 65536"/>
                  <a:gd name="T21" fmla="*/ 0 w 19"/>
                  <a:gd name="T22" fmla="*/ 0 h 7"/>
                  <a:gd name="T23" fmla="*/ 19 w 1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7">
                    <a:moveTo>
                      <a:pt x="12" y="0"/>
                    </a:moveTo>
                    <a:lnTo>
                      <a:pt x="9" y="0"/>
                    </a:lnTo>
                    <a:lnTo>
                      <a:pt x="8" y="5"/>
                    </a:lnTo>
                    <a:lnTo>
                      <a:pt x="0" y="6"/>
                    </a:lnTo>
                    <a:lnTo>
                      <a:pt x="11" y="7"/>
                    </a:lnTo>
                    <a:lnTo>
                      <a:pt x="19" y="5"/>
                    </a:lnTo>
                    <a:lnTo>
                      <a:pt x="12" y="0"/>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6" name="Freeform 395">
                <a:extLst>
                  <a:ext uri="{FF2B5EF4-FFF2-40B4-BE49-F238E27FC236}">
                    <a16:creationId xmlns:a16="http://schemas.microsoft.com/office/drawing/2014/main" id="{64790500-22B2-614C-84BA-ABA345AE9535}"/>
                  </a:ext>
                </a:extLst>
              </p:cNvPr>
              <p:cNvSpPr>
                <a:spLocks/>
              </p:cNvSpPr>
              <p:nvPr/>
            </p:nvSpPr>
            <p:spPr bwMode="auto">
              <a:xfrm>
                <a:off x="1038" y="2952"/>
                <a:ext cx="35" cy="25"/>
              </a:xfrm>
              <a:custGeom>
                <a:avLst/>
                <a:gdLst>
                  <a:gd name="T0" fmla="*/ 1 w 70"/>
                  <a:gd name="T1" fmla="*/ 1 h 49"/>
                  <a:gd name="T2" fmla="*/ 1 w 70"/>
                  <a:gd name="T3" fmla="*/ 1 h 49"/>
                  <a:gd name="T4" fmla="*/ 1 w 70"/>
                  <a:gd name="T5" fmla="*/ 1 h 49"/>
                  <a:gd name="T6" fmla="*/ 1 w 70"/>
                  <a:gd name="T7" fmla="*/ 1 h 49"/>
                  <a:gd name="T8" fmla="*/ 1 w 70"/>
                  <a:gd name="T9" fmla="*/ 1 h 49"/>
                  <a:gd name="T10" fmla="*/ 1 w 70"/>
                  <a:gd name="T11" fmla="*/ 1 h 49"/>
                  <a:gd name="T12" fmla="*/ 1 w 70"/>
                  <a:gd name="T13" fmla="*/ 1 h 49"/>
                  <a:gd name="T14" fmla="*/ 0 w 70"/>
                  <a:gd name="T15" fmla="*/ 0 h 49"/>
                  <a:gd name="T16" fmla="*/ 1 w 70"/>
                  <a:gd name="T17" fmla="*/ 1 h 49"/>
                  <a:gd name="T18" fmla="*/ 1 w 70"/>
                  <a:gd name="T19" fmla="*/ 1 h 49"/>
                  <a:gd name="T20" fmla="*/ 1 w 70"/>
                  <a:gd name="T21" fmla="*/ 1 h 49"/>
                  <a:gd name="T22" fmla="*/ 1 w 70"/>
                  <a:gd name="T23" fmla="*/ 1 h 49"/>
                  <a:gd name="T24" fmla="*/ 1 w 70"/>
                  <a:gd name="T25" fmla="*/ 1 h 49"/>
                  <a:gd name="T26" fmla="*/ 1 w 70"/>
                  <a:gd name="T27" fmla="*/ 1 h 49"/>
                  <a:gd name="T28" fmla="*/ 1 w 70"/>
                  <a:gd name="T29" fmla="*/ 1 h 49"/>
                  <a:gd name="T30" fmla="*/ 1 w 70"/>
                  <a:gd name="T31" fmla="*/ 1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9"/>
                  <a:gd name="T50" fmla="*/ 70 w 70"/>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9">
                    <a:moveTo>
                      <a:pt x="70" y="49"/>
                    </a:moveTo>
                    <a:lnTo>
                      <a:pt x="46" y="43"/>
                    </a:lnTo>
                    <a:lnTo>
                      <a:pt x="33" y="30"/>
                    </a:lnTo>
                    <a:lnTo>
                      <a:pt x="33" y="23"/>
                    </a:lnTo>
                    <a:lnTo>
                      <a:pt x="33" y="15"/>
                    </a:lnTo>
                    <a:lnTo>
                      <a:pt x="22" y="15"/>
                    </a:lnTo>
                    <a:lnTo>
                      <a:pt x="12" y="11"/>
                    </a:lnTo>
                    <a:lnTo>
                      <a:pt x="0" y="0"/>
                    </a:lnTo>
                    <a:lnTo>
                      <a:pt x="20" y="7"/>
                    </a:lnTo>
                    <a:lnTo>
                      <a:pt x="33" y="7"/>
                    </a:lnTo>
                    <a:lnTo>
                      <a:pt x="46" y="11"/>
                    </a:lnTo>
                    <a:lnTo>
                      <a:pt x="49" y="18"/>
                    </a:lnTo>
                    <a:lnTo>
                      <a:pt x="39" y="26"/>
                    </a:lnTo>
                    <a:lnTo>
                      <a:pt x="49" y="38"/>
                    </a:lnTo>
                    <a:lnTo>
                      <a:pt x="65" y="49"/>
                    </a:lnTo>
                    <a:lnTo>
                      <a:pt x="70" y="49"/>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7" name="Freeform 396">
                <a:extLst>
                  <a:ext uri="{FF2B5EF4-FFF2-40B4-BE49-F238E27FC236}">
                    <a16:creationId xmlns:a16="http://schemas.microsoft.com/office/drawing/2014/main" id="{F1506849-9981-B248-AD31-1083DB921975}"/>
                  </a:ext>
                </a:extLst>
              </p:cNvPr>
              <p:cNvSpPr>
                <a:spLocks/>
              </p:cNvSpPr>
              <p:nvPr/>
            </p:nvSpPr>
            <p:spPr bwMode="auto">
              <a:xfrm>
                <a:off x="1032" y="2943"/>
                <a:ext cx="34" cy="9"/>
              </a:xfrm>
              <a:custGeom>
                <a:avLst/>
                <a:gdLst>
                  <a:gd name="T0" fmla="*/ 0 w 69"/>
                  <a:gd name="T1" fmla="*/ 1 h 17"/>
                  <a:gd name="T2" fmla="*/ 0 w 69"/>
                  <a:gd name="T3" fmla="*/ 1 h 17"/>
                  <a:gd name="T4" fmla="*/ 0 w 69"/>
                  <a:gd name="T5" fmla="*/ 0 h 17"/>
                  <a:gd name="T6" fmla="*/ 0 w 69"/>
                  <a:gd name="T7" fmla="*/ 1 h 17"/>
                  <a:gd name="T8" fmla="*/ 0 w 69"/>
                  <a:gd name="T9" fmla="*/ 1 h 17"/>
                  <a:gd name="T10" fmla="*/ 0 w 69"/>
                  <a:gd name="T11" fmla="*/ 1 h 17"/>
                  <a:gd name="T12" fmla="*/ 0 w 69"/>
                  <a:gd name="T13" fmla="*/ 1 h 17"/>
                  <a:gd name="T14" fmla="*/ 0 w 69"/>
                  <a:gd name="T15" fmla="*/ 1 h 17"/>
                  <a:gd name="T16" fmla="*/ 0 w 69"/>
                  <a:gd name="T17" fmla="*/ 1 h 17"/>
                  <a:gd name="T18" fmla="*/ 0 w 6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7"/>
                  <a:gd name="T32" fmla="*/ 69 w 6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7">
                    <a:moveTo>
                      <a:pt x="0" y="2"/>
                    </a:moveTo>
                    <a:lnTo>
                      <a:pt x="13" y="1"/>
                    </a:lnTo>
                    <a:lnTo>
                      <a:pt x="18" y="0"/>
                    </a:lnTo>
                    <a:lnTo>
                      <a:pt x="21" y="1"/>
                    </a:lnTo>
                    <a:lnTo>
                      <a:pt x="45" y="1"/>
                    </a:lnTo>
                    <a:lnTo>
                      <a:pt x="69" y="17"/>
                    </a:lnTo>
                    <a:lnTo>
                      <a:pt x="58" y="17"/>
                    </a:lnTo>
                    <a:lnTo>
                      <a:pt x="45" y="9"/>
                    </a:lnTo>
                    <a:lnTo>
                      <a:pt x="10" y="9"/>
                    </a:lnTo>
                    <a:lnTo>
                      <a:pt x="0" y="2"/>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8" name="Freeform 397">
                <a:extLst>
                  <a:ext uri="{FF2B5EF4-FFF2-40B4-BE49-F238E27FC236}">
                    <a16:creationId xmlns:a16="http://schemas.microsoft.com/office/drawing/2014/main" id="{0D8B98FF-BF06-2F49-AE3E-35990FEBD6FA}"/>
                  </a:ext>
                </a:extLst>
              </p:cNvPr>
              <p:cNvSpPr>
                <a:spLocks/>
              </p:cNvSpPr>
              <p:nvPr/>
            </p:nvSpPr>
            <p:spPr bwMode="auto">
              <a:xfrm>
                <a:off x="1028" y="2930"/>
                <a:ext cx="33" cy="10"/>
              </a:xfrm>
              <a:custGeom>
                <a:avLst/>
                <a:gdLst>
                  <a:gd name="T0" fmla="*/ 0 w 66"/>
                  <a:gd name="T1" fmla="*/ 1 h 20"/>
                  <a:gd name="T2" fmla="*/ 1 w 66"/>
                  <a:gd name="T3" fmla="*/ 1 h 20"/>
                  <a:gd name="T4" fmla="*/ 1 w 66"/>
                  <a:gd name="T5" fmla="*/ 0 h 20"/>
                  <a:gd name="T6" fmla="*/ 1 w 66"/>
                  <a:gd name="T7" fmla="*/ 1 h 20"/>
                  <a:gd name="T8" fmla="*/ 1 w 66"/>
                  <a:gd name="T9" fmla="*/ 1 h 20"/>
                  <a:gd name="T10" fmla="*/ 1 w 66"/>
                  <a:gd name="T11" fmla="*/ 1 h 20"/>
                  <a:gd name="T12" fmla="*/ 1 w 66"/>
                  <a:gd name="T13" fmla="*/ 1 h 20"/>
                  <a:gd name="T14" fmla="*/ 1 w 66"/>
                  <a:gd name="T15" fmla="*/ 1 h 20"/>
                  <a:gd name="T16" fmla="*/ 1 w 66"/>
                  <a:gd name="T17" fmla="*/ 1 h 20"/>
                  <a:gd name="T18" fmla="*/ 1 w 66"/>
                  <a:gd name="T19" fmla="*/ 1 h 20"/>
                  <a:gd name="T20" fmla="*/ 1 w 66"/>
                  <a:gd name="T21" fmla="*/ 1 h 20"/>
                  <a:gd name="T22" fmla="*/ 0 w 66"/>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20"/>
                  <a:gd name="T38" fmla="*/ 66 w 6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20">
                    <a:moveTo>
                      <a:pt x="0" y="4"/>
                    </a:moveTo>
                    <a:lnTo>
                      <a:pt x="16" y="6"/>
                    </a:lnTo>
                    <a:lnTo>
                      <a:pt x="26" y="0"/>
                    </a:lnTo>
                    <a:lnTo>
                      <a:pt x="32" y="6"/>
                    </a:lnTo>
                    <a:lnTo>
                      <a:pt x="42" y="6"/>
                    </a:lnTo>
                    <a:lnTo>
                      <a:pt x="46" y="4"/>
                    </a:lnTo>
                    <a:lnTo>
                      <a:pt x="66" y="15"/>
                    </a:lnTo>
                    <a:lnTo>
                      <a:pt x="53" y="20"/>
                    </a:lnTo>
                    <a:lnTo>
                      <a:pt x="34" y="15"/>
                    </a:lnTo>
                    <a:lnTo>
                      <a:pt x="21" y="15"/>
                    </a:lnTo>
                    <a:lnTo>
                      <a:pt x="6" y="15"/>
                    </a:lnTo>
                    <a:lnTo>
                      <a:pt x="0" y="4"/>
                    </a:lnTo>
                    <a:close/>
                  </a:path>
                </a:pathLst>
              </a:custGeom>
              <a:solidFill>
                <a:srgbClr val="FFB6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9" name="Freeform 398">
                <a:extLst>
                  <a:ext uri="{FF2B5EF4-FFF2-40B4-BE49-F238E27FC236}">
                    <a16:creationId xmlns:a16="http://schemas.microsoft.com/office/drawing/2014/main" id="{2D377524-ECA5-774C-B225-CC55042F3B5B}"/>
                  </a:ext>
                </a:extLst>
              </p:cNvPr>
              <p:cNvSpPr>
                <a:spLocks/>
              </p:cNvSpPr>
              <p:nvPr/>
            </p:nvSpPr>
            <p:spPr bwMode="auto">
              <a:xfrm>
                <a:off x="1080" y="2944"/>
                <a:ext cx="22" cy="59"/>
              </a:xfrm>
              <a:custGeom>
                <a:avLst/>
                <a:gdLst>
                  <a:gd name="T0" fmla="*/ 1 w 43"/>
                  <a:gd name="T1" fmla="*/ 1 h 118"/>
                  <a:gd name="T2" fmla="*/ 1 w 43"/>
                  <a:gd name="T3" fmla="*/ 1 h 118"/>
                  <a:gd name="T4" fmla="*/ 1 w 43"/>
                  <a:gd name="T5" fmla="*/ 1 h 118"/>
                  <a:gd name="T6" fmla="*/ 1 w 43"/>
                  <a:gd name="T7" fmla="*/ 1 h 118"/>
                  <a:gd name="T8" fmla="*/ 1 w 43"/>
                  <a:gd name="T9" fmla="*/ 1 h 118"/>
                  <a:gd name="T10" fmla="*/ 0 w 43"/>
                  <a:gd name="T11" fmla="*/ 1 h 118"/>
                  <a:gd name="T12" fmla="*/ 1 w 43"/>
                  <a:gd name="T13" fmla="*/ 1 h 118"/>
                  <a:gd name="T14" fmla="*/ 1 w 43"/>
                  <a:gd name="T15" fmla="*/ 1 h 118"/>
                  <a:gd name="T16" fmla="*/ 1 w 43"/>
                  <a:gd name="T17" fmla="*/ 0 h 118"/>
                  <a:gd name="T18" fmla="*/ 1 w 43"/>
                  <a:gd name="T19" fmla="*/ 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18"/>
                  <a:gd name="T32" fmla="*/ 43 w 43"/>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18">
                    <a:moveTo>
                      <a:pt x="43" y="8"/>
                    </a:moveTo>
                    <a:lnTo>
                      <a:pt x="42" y="36"/>
                    </a:lnTo>
                    <a:lnTo>
                      <a:pt x="27" y="110"/>
                    </a:lnTo>
                    <a:lnTo>
                      <a:pt x="21" y="118"/>
                    </a:lnTo>
                    <a:lnTo>
                      <a:pt x="15" y="112"/>
                    </a:lnTo>
                    <a:lnTo>
                      <a:pt x="0" y="97"/>
                    </a:lnTo>
                    <a:lnTo>
                      <a:pt x="2" y="97"/>
                    </a:lnTo>
                    <a:lnTo>
                      <a:pt x="13" y="73"/>
                    </a:lnTo>
                    <a:lnTo>
                      <a:pt x="27" y="0"/>
                    </a:lnTo>
                    <a:lnTo>
                      <a:pt x="4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82" name="Rectangle 399">
              <a:extLst>
                <a:ext uri="{FF2B5EF4-FFF2-40B4-BE49-F238E27FC236}">
                  <a16:creationId xmlns:a16="http://schemas.microsoft.com/office/drawing/2014/main" id="{622693F9-215F-9946-B66A-8DA82CBD1D8F}"/>
                </a:ext>
              </a:extLst>
            </p:cNvPr>
            <p:cNvSpPr>
              <a:spLocks noChangeArrowheads="1"/>
            </p:cNvSpPr>
            <p:nvPr/>
          </p:nvSpPr>
          <p:spPr bwMode="auto">
            <a:xfrm>
              <a:off x="627" y="3129"/>
              <a:ext cx="65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Administrator</a:t>
              </a:r>
              <a:endParaRPr lang="en-US" altLang="en-US"/>
            </a:p>
          </p:txBody>
        </p:sp>
        <p:sp>
          <p:nvSpPr>
            <p:cNvPr id="16483" name="Rectangle 400">
              <a:extLst>
                <a:ext uri="{FF2B5EF4-FFF2-40B4-BE49-F238E27FC236}">
                  <a16:creationId xmlns:a16="http://schemas.microsoft.com/office/drawing/2014/main" id="{9ECBE410-6759-9646-9D20-359F85976048}"/>
                </a:ext>
              </a:extLst>
            </p:cNvPr>
            <p:cNvSpPr>
              <a:spLocks noChangeArrowheads="1"/>
            </p:cNvSpPr>
            <p:nvPr/>
          </p:nvSpPr>
          <p:spPr bwMode="auto">
            <a:xfrm>
              <a:off x="1825" y="2676"/>
              <a:ext cx="735" cy="330"/>
            </a:xfrm>
            <a:prstGeom prst="rect">
              <a:avLst/>
            </a:prstGeom>
            <a:solidFill>
              <a:srgbClr val="FF956B"/>
            </a:solidFill>
            <a:ln w="12700">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84" name="Rectangle 401">
              <a:extLst>
                <a:ext uri="{FF2B5EF4-FFF2-40B4-BE49-F238E27FC236}">
                  <a16:creationId xmlns:a16="http://schemas.microsoft.com/office/drawing/2014/main" id="{45CD0A40-4669-614E-A9EC-43CB0A258B0B}"/>
                </a:ext>
              </a:extLst>
            </p:cNvPr>
            <p:cNvSpPr>
              <a:spLocks noChangeArrowheads="1"/>
            </p:cNvSpPr>
            <p:nvPr/>
          </p:nvSpPr>
          <p:spPr bwMode="auto">
            <a:xfrm>
              <a:off x="1910" y="2776"/>
              <a:ext cx="5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solidFill>
                    <a:srgbClr val="280078"/>
                  </a:solidFill>
                  <a:latin typeface="Arial" panose="020B0604020202020204" pitchFamily="34" charset="0"/>
                </a:rPr>
                <a:t>Controller</a:t>
              </a:r>
              <a:endParaRPr lang="en-US" altLang="en-US"/>
            </a:p>
          </p:txBody>
        </p:sp>
        <p:sp>
          <p:nvSpPr>
            <p:cNvPr id="16485" name="Rectangle 402">
              <a:extLst>
                <a:ext uri="{FF2B5EF4-FFF2-40B4-BE49-F238E27FC236}">
                  <a16:creationId xmlns:a16="http://schemas.microsoft.com/office/drawing/2014/main" id="{437E1B0F-B876-FA45-886B-235C40D8E642}"/>
                </a:ext>
              </a:extLst>
            </p:cNvPr>
            <p:cNvSpPr>
              <a:spLocks noChangeArrowheads="1"/>
            </p:cNvSpPr>
            <p:nvPr/>
          </p:nvSpPr>
          <p:spPr bwMode="auto">
            <a:xfrm>
              <a:off x="3353" y="2123"/>
              <a:ext cx="2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RPCs</a:t>
              </a:r>
              <a:endParaRPr lang="en-US" altLang="en-US"/>
            </a:p>
          </p:txBody>
        </p:sp>
        <p:sp>
          <p:nvSpPr>
            <p:cNvPr id="16486" name="Line 403">
              <a:extLst>
                <a:ext uri="{FF2B5EF4-FFF2-40B4-BE49-F238E27FC236}">
                  <a16:creationId xmlns:a16="http://schemas.microsoft.com/office/drawing/2014/main" id="{1A70FEC6-302E-1346-9937-3BE04B1CDB1C}"/>
                </a:ext>
              </a:extLst>
            </p:cNvPr>
            <p:cNvSpPr>
              <a:spLocks noChangeShapeType="1"/>
            </p:cNvSpPr>
            <p:nvPr/>
          </p:nvSpPr>
          <p:spPr bwMode="auto">
            <a:xfrm flipH="1">
              <a:off x="3345" y="1977"/>
              <a:ext cx="3" cy="436"/>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Freeform 404">
              <a:extLst>
                <a:ext uri="{FF2B5EF4-FFF2-40B4-BE49-F238E27FC236}">
                  <a16:creationId xmlns:a16="http://schemas.microsoft.com/office/drawing/2014/main" id="{8C158E68-45D7-BC44-9D18-B1233717D0F0}"/>
                </a:ext>
              </a:extLst>
            </p:cNvPr>
            <p:cNvSpPr>
              <a:spLocks/>
            </p:cNvSpPr>
            <p:nvPr/>
          </p:nvSpPr>
          <p:spPr bwMode="auto">
            <a:xfrm>
              <a:off x="3299" y="1867"/>
              <a:ext cx="102" cy="110"/>
            </a:xfrm>
            <a:custGeom>
              <a:avLst/>
              <a:gdLst>
                <a:gd name="T0" fmla="*/ 1 w 204"/>
                <a:gd name="T1" fmla="*/ 1 h 220"/>
                <a:gd name="T2" fmla="*/ 1 w 204"/>
                <a:gd name="T3" fmla="*/ 0 h 220"/>
                <a:gd name="T4" fmla="*/ 0 w 204"/>
                <a:gd name="T5" fmla="*/ 1 h 220"/>
                <a:gd name="T6" fmla="*/ 1 w 204"/>
                <a:gd name="T7" fmla="*/ 1 h 220"/>
                <a:gd name="T8" fmla="*/ 0 60000 65536"/>
                <a:gd name="T9" fmla="*/ 0 60000 65536"/>
                <a:gd name="T10" fmla="*/ 0 60000 65536"/>
                <a:gd name="T11" fmla="*/ 0 60000 65536"/>
                <a:gd name="T12" fmla="*/ 0 w 204"/>
                <a:gd name="T13" fmla="*/ 0 h 220"/>
                <a:gd name="T14" fmla="*/ 204 w 204"/>
                <a:gd name="T15" fmla="*/ 220 h 220"/>
              </a:gdLst>
              <a:ahLst/>
              <a:cxnLst>
                <a:cxn ang="T8">
                  <a:pos x="T0" y="T1"/>
                </a:cxn>
                <a:cxn ang="T9">
                  <a:pos x="T2" y="T3"/>
                </a:cxn>
                <a:cxn ang="T10">
                  <a:pos x="T4" y="T5"/>
                </a:cxn>
                <a:cxn ang="T11">
                  <a:pos x="T6" y="T7"/>
                </a:cxn>
              </a:cxnLst>
              <a:rect l="T12" t="T13" r="T14" b="T15"/>
              <a:pathLst>
                <a:path w="204" h="220">
                  <a:moveTo>
                    <a:pt x="204" y="220"/>
                  </a:moveTo>
                  <a:lnTo>
                    <a:pt x="96" y="0"/>
                  </a:lnTo>
                  <a:lnTo>
                    <a:pt x="0" y="220"/>
                  </a:lnTo>
                  <a:lnTo>
                    <a:pt x="204" y="220"/>
                  </a:lnTo>
                  <a:close/>
                </a:path>
              </a:pathLst>
            </a:custGeom>
            <a:solidFill>
              <a:schemeClr val="tx2"/>
            </a:solidFill>
            <a:ln w="25400">
              <a:solidFill>
                <a:schemeClr val="tx2"/>
              </a:solidFill>
              <a:round/>
              <a:headEnd/>
              <a:tailEnd/>
            </a:ln>
          </p:spPr>
          <p:txBody>
            <a:bodyPr/>
            <a:lstStyle/>
            <a:p>
              <a:endParaRPr lang="en-US"/>
            </a:p>
          </p:txBody>
        </p:sp>
        <p:sp>
          <p:nvSpPr>
            <p:cNvPr id="16488" name="Freeform 405">
              <a:extLst>
                <a:ext uri="{FF2B5EF4-FFF2-40B4-BE49-F238E27FC236}">
                  <a16:creationId xmlns:a16="http://schemas.microsoft.com/office/drawing/2014/main" id="{72D52ED1-9D55-2C45-8CF8-3017649CAD00}"/>
                </a:ext>
              </a:extLst>
            </p:cNvPr>
            <p:cNvSpPr>
              <a:spLocks/>
            </p:cNvSpPr>
            <p:nvPr/>
          </p:nvSpPr>
          <p:spPr bwMode="auto">
            <a:xfrm>
              <a:off x="3297" y="2413"/>
              <a:ext cx="102" cy="111"/>
            </a:xfrm>
            <a:custGeom>
              <a:avLst/>
              <a:gdLst>
                <a:gd name="T0" fmla="*/ 0 w 205"/>
                <a:gd name="T1" fmla="*/ 0 h 222"/>
                <a:gd name="T2" fmla="*/ 0 w 205"/>
                <a:gd name="T3" fmla="*/ 0 h 222"/>
                <a:gd name="T4" fmla="*/ 0 w 205"/>
                <a:gd name="T5" fmla="*/ 1 h 222"/>
                <a:gd name="T6" fmla="*/ 0 w 205"/>
                <a:gd name="T7" fmla="*/ 0 h 222"/>
                <a:gd name="T8" fmla="*/ 0 60000 65536"/>
                <a:gd name="T9" fmla="*/ 0 60000 65536"/>
                <a:gd name="T10" fmla="*/ 0 60000 65536"/>
                <a:gd name="T11" fmla="*/ 0 60000 65536"/>
                <a:gd name="T12" fmla="*/ 0 w 205"/>
                <a:gd name="T13" fmla="*/ 0 h 222"/>
                <a:gd name="T14" fmla="*/ 205 w 205"/>
                <a:gd name="T15" fmla="*/ 222 h 222"/>
              </a:gdLst>
              <a:ahLst/>
              <a:cxnLst>
                <a:cxn ang="T8">
                  <a:pos x="T0" y="T1"/>
                </a:cxn>
                <a:cxn ang="T9">
                  <a:pos x="T2" y="T3"/>
                </a:cxn>
                <a:cxn ang="T10">
                  <a:pos x="T4" y="T5"/>
                </a:cxn>
                <a:cxn ang="T11">
                  <a:pos x="T6" y="T7"/>
                </a:cxn>
              </a:cxnLst>
              <a:rect l="T12" t="T13" r="T14" b="T15"/>
              <a:pathLst>
                <a:path w="205" h="222">
                  <a:moveTo>
                    <a:pt x="205" y="0"/>
                  </a:moveTo>
                  <a:lnTo>
                    <a:pt x="0" y="0"/>
                  </a:lnTo>
                  <a:lnTo>
                    <a:pt x="94" y="222"/>
                  </a:lnTo>
                  <a:lnTo>
                    <a:pt x="205" y="0"/>
                  </a:lnTo>
                  <a:close/>
                </a:path>
              </a:pathLst>
            </a:custGeom>
            <a:solidFill>
              <a:schemeClr val="tx2"/>
            </a:solidFill>
            <a:ln w="25400">
              <a:solidFill>
                <a:schemeClr val="tx2"/>
              </a:solidFill>
              <a:round/>
              <a:headEnd/>
              <a:tailEnd/>
            </a:ln>
          </p:spPr>
          <p:txBody>
            <a:bodyPr/>
            <a:lstStyle/>
            <a:p>
              <a:endParaRPr lang="en-US"/>
            </a:p>
          </p:txBody>
        </p:sp>
        <p:sp>
          <p:nvSpPr>
            <p:cNvPr id="16489" name="Line 406">
              <a:extLst>
                <a:ext uri="{FF2B5EF4-FFF2-40B4-BE49-F238E27FC236}">
                  <a16:creationId xmlns:a16="http://schemas.microsoft.com/office/drawing/2014/main" id="{C21316F2-F9BD-154A-A3A6-A29034A1C292}"/>
                </a:ext>
              </a:extLst>
            </p:cNvPr>
            <p:cNvSpPr>
              <a:spLocks noChangeShapeType="1"/>
            </p:cNvSpPr>
            <p:nvPr/>
          </p:nvSpPr>
          <p:spPr bwMode="auto">
            <a:xfrm flipV="1">
              <a:off x="2576" y="2842"/>
              <a:ext cx="451" cy="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Freeform 407">
              <a:extLst>
                <a:ext uri="{FF2B5EF4-FFF2-40B4-BE49-F238E27FC236}">
                  <a16:creationId xmlns:a16="http://schemas.microsoft.com/office/drawing/2014/main" id="{5EF2538F-2249-8444-BAE7-8BEDB8052EE6}"/>
                </a:ext>
              </a:extLst>
            </p:cNvPr>
            <p:cNvSpPr>
              <a:spLocks/>
            </p:cNvSpPr>
            <p:nvPr/>
          </p:nvSpPr>
          <p:spPr bwMode="auto">
            <a:xfrm>
              <a:off x="3027" y="2788"/>
              <a:ext cx="110" cy="102"/>
            </a:xfrm>
            <a:custGeom>
              <a:avLst/>
              <a:gdLst>
                <a:gd name="T0" fmla="*/ 0 w 222"/>
                <a:gd name="T1" fmla="*/ 0 h 205"/>
                <a:gd name="T2" fmla="*/ 0 w 222"/>
                <a:gd name="T3" fmla="*/ 0 h 205"/>
                <a:gd name="T4" fmla="*/ 0 w 222"/>
                <a:gd name="T5" fmla="*/ 0 h 205"/>
                <a:gd name="T6" fmla="*/ 0 w 222"/>
                <a:gd name="T7" fmla="*/ 0 h 205"/>
                <a:gd name="T8" fmla="*/ 0 60000 65536"/>
                <a:gd name="T9" fmla="*/ 0 60000 65536"/>
                <a:gd name="T10" fmla="*/ 0 60000 65536"/>
                <a:gd name="T11" fmla="*/ 0 60000 65536"/>
                <a:gd name="T12" fmla="*/ 0 w 222"/>
                <a:gd name="T13" fmla="*/ 0 h 205"/>
                <a:gd name="T14" fmla="*/ 222 w 222"/>
                <a:gd name="T15" fmla="*/ 205 h 205"/>
              </a:gdLst>
              <a:ahLst/>
              <a:cxnLst>
                <a:cxn ang="T8">
                  <a:pos x="T0" y="T1"/>
                </a:cxn>
                <a:cxn ang="T9">
                  <a:pos x="T2" y="T3"/>
                </a:cxn>
                <a:cxn ang="T10">
                  <a:pos x="T4" y="T5"/>
                </a:cxn>
                <a:cxn ang="T11">
                  <a:pos x="T6" y="T7"/>
                </a:cxn>
              </a:cxnLst>
              <a:rect l="T12" t="T13" r="T14" b="T15"/>
              <a:pathLst>
                <a:path w="222" h="205">
                  <a:moveTo>
                    <a:pt x="0" y="0"/>
                  </a:moveTo>
                  <a:lnTo>
                    <a:pt x="0" y="205"/>
                  </a:lnTo>
                  <a:lnTo>
                    <a:pt x="222" y="109"/>
                  </a:lnTo>
                  <a:lnTo>
                    <a:pt x="0" y="0"/>
                  </a:lnTo>
                  <a:close/>
                </a:path>
              </a:pathLst>
            </a:custGeom>
            <a:solidFill>
              <a:schemeClr val="tx2"/>
            </a:solidFill>
            <a:ln w="25400">
              <a:solidFill>
                <a:schemeClr val="tx2"/>
              </a:solidFill>
              <a:round/>
              <a:headEnd/>
              <a:tailEnd/>
            </a:ln>
          </p:spPr>
          <p:txBody>
            <a:bodyPr/>
            <a:lstStyle/>
            <a:p>
              <a:endParaRPr lang="en-US"/>
            </a:p>
          </p:txBody>
        </p:sp>
        <p:sp>
          <p:nvSpPr>
            <p:cNvPr id="16491" name="Rectangle 410">
              <a:extLst>
                <a:ext uri="{FF2B5EF4-FFF2-40B4-BE49-F238E27FC236}">
                  <a16:creationId xmlns:a16="http://schemas.microsoft.com/office/drawing/2014/main" id="{EE811434-B1C3-3846-ACB9-E7AA264FDBD6}"/>
                </a:ext>
              </a:extLst>
            </p:cNvPr>
            <p:cNvSpPr>
              <a:spLocks noChangeArrowheads="1"/>
            </p:cNvSpPr>
            <p:nvPr/>
          </p:nvSpPr>
          <p:spPr bwMode="auto">
            <a:xfrm>
              <a:off x="4505" y="2706"/>
              <a:ext cx="507" cy="260"/>
            </a:xfrm>
            <a:prstGeom prst="rect">
              <a:avLst/>
            </a:prstGeom>
            <a:solidFill>
              <a:srgbClr val="BA76F7"/>
            </a:solidFill>
            <a:ln w="12700">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492" name="Rectangle 411">
              <a:extLst>
                <a:ext uri="{FF2B5EF4-FFF2-40B4-BE49-F238E27FC236}">
                  <a16:creationId xmlns:a16="http://schemas.microsoft.com/office/drawing/2014/main" id="{090D344B-CC89-5146-97BA-852AFDFBDE70}"/>
                </a:ext>
              </a:extLst>
            </p:cNvPr>
            <p:cNvSpPr>
              <a:spLocks noChangeArrowheads="1"/>
            </p:cNvSpPr>
            <p:nvPr/>
          </p:nvSpPr>
          <p:spPr bwMode="auto">
            <a:xfrm>
              <a:off x="4552" y="2769"/>
              <a:ext cx="4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solidFill>
                    <a:srgbClr val="280078"/>
                  </a:solidFill>
                  <a:latin typeface="Arial" panose="020B0604020202020204" pitchFamily="34" charset="0"/>
                </a:rPr>
                <a:t>Sensor</a:t>
              </a:r>
              <a:endParaRPr lang="en-US" altLang="en-US"/>
            </a:p>
          </p:txBody>
        </p:sp>
        <p:grpSp>
          <p:nvGrpSpPr>
            <p:cNvPr id="16493" name="Group 643">
              <a:extLst>
                <a:ext uri="{FF2B5EF4-FFF2-40B4-BE49-F238E27FC236}">
                  <a16:creationId xmlns:a16="http://schemas.microsoft.com/office/drawing/2014/main" id="{A44F3059-9637-4B4A-B7D0-013D9BE365B0}"/>
                </a:ext>
              </a:extLst>
            </p:cNvPr>
            <p:cNvGrpSpPr>
              <a:grpSpLocks/>
            </p:cNvGrpSpPr>
            <p:nvPr/>
          </p:nvGrpSpPr>
          <p:grpSpPr bwMode="auto">
            <a:xfrm>
              <a:off x="3137" y="2526"/>
              <a:ext cx="412" cy="631"/>
              <a:chOff x="3137" y="2526"/>
              <a:chExt cx="412" cy="631"/>
            </a:xfrm>
          </p:grpSpPr>
          <p:sp>
            <p:nvSpPr>
              <p:cNvPr id="16558" name="Rectangle 412">
                <a:extLst>
                  <a:ext uri="{FF2B5EF4-FFF2-40B4-BE49-F238E27FC236}">
                    <a16:creationId xmlns:a16="http://schemas.microsoft.com/office/drawing/2014/main" id="{664FA88F-2EB7-6F49-BF03-0212CE7AC20A}"/>
                  </a:ext>
                </a:extLst>
              </p:cNvPr>
              <p:cNvSpPr>
                <a:spLocks noChangeArrowheads="1"/>
              </p:cNvSpPr>
              <p:nvPr/>
            </p:nvSpPr>
            <p:spPr bwMode="auto">
              <a:xfrm>
                <a:off x="3137" y="2526"/>
                <a:ext cx="412" cy="603"/>
              </a:xfrm>
              <a:prstGeom prst="rect">
                <a:avLst/>
              </a:prstGeom>
              <a:solidFill>
                <a:srgbClr val="C0C0C0"/>
              </a:solidFill>
              <a:ln w="1588">
                <a:solidFill>
                  <a:srgbClr val="A0A0A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59" name="Rectangle 413">
                <a:extLst>
                  <a:ext uri="{FF2B5EF4-FFF2-40B4-BE49-F238E27FC236}">
                    <a16:creationId xmlns:a16="http://schemas.microsoft.com/office/drawing/2014/main" id="{F41730E7-B407-7B40-A7B3-CB5A98F8F6A3}"/>
                  </a:ext>
                </a:extLst>
              </p:cNvPr>
              <p:cNvSpPr>
                <a:spLocks noChangeArrowheads="1"/>
              </p:cNvSpPr>
              <p:nvPr/>
            </p:nvSpPr>
            <p:spPr bwMode="auto">
              <a:xfrm>
                <a:off x="3147" y="3129"/>
                <a:ext cx="397" cy="28"/>
              </a:xfrm>
              <a:prstGeom prst="rect">
                <a:avLst/>
              </a:prstGeom>
              <a:solidFill>
                <a:srgbClr val="000000"/>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60" name="Line 414">
                <a:extLst>
                  <a:ext uri="{FF2B5EF4-FFF2-40B4-BE49-F238E27FC236}">
                    <a16:creationId xmlns:a16="http://schemas.microsoft.com/office/drawing/2014/main" id="{DAD210E2-1000-DF4B-B557-64E23AE42934}"/>
                  </a:ext>
                </a:extLst>
              </p:cNvPr>
              <p:cNvSpPr>
                <a:spLocks noChangeShapeType="1"/>
              </p:cNvSpPr>
              <p:nvPr/>
            </p:nvSpPr>
            <p:spPr bwMode="auto">
              <a:xfrm>
                <a:off x="3159" y="2526"/>
                <a:ext cx="1" cy="603"/>
              </a:xfrm>
              <a:prstGeom prst="line">
                <a:avLst/>
              </a:prstGeom>
              <a:noFill/>
              <a:ln w="1588">
                <a:solidFill>
                  <a:srgbClr val="3232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1" name="Freeform 415">
                <a:extLst>
                  <a:ext uri="{FF2B5EF4-FFF2-40B4-BE49-F238E27FC236}">
                    <a16:creationId xmlns:a16="http://schemas.microsoft.com/office/drawing/2014/main" id="{A48D6180-2436-6343-9DD4-A785532E884C}"/>
                  </a:ext>
                </a:extLst>
              </p:cNvPr>
              <p:cNvSpPr>
                <a:spLocks/>
              </p:cNvSpPr>
              <p:nvPr/>
            </p:nvSpPr>
            <p:spPr bwMode="auto">
              <a:xfrm>
                <a:off x="3163" y="2531"/>
                <a:ext cx="362" cy="596"/>
              </a:xfrm>
              <a:custGeom>
                <a:avLst/>
                <a:gdLst>
                  <a:gd name="T0" fmla="*/ 0 w 723"/>
                  <a:gd name="T1" fmla="*/ 1 h 1191"/>
                  <a:gd name="T2" fmla="*/ 0 w 723"/>
                  <a:gd name="T3" fmla="*/ 0 h 1191"/>
                  <a:gd name="T4" fmla="*/ 1 w 723"/>
                  <a:gd name="T5" fmla="*/ 0 h 1191"/>
                  <a:gd name="T6" fmla="*/ 0 60000 65536"/>
                  <a:gd name="T7" fmla="*/ 0 60000 65536"/>
                  <a:gd name="T8" fmla="*/ 0 60000 65536"/>
                  <a:gd name="T9" fmla="*/ 0 w 723"/>
                  <a:gd name="T10" fmla="*/ 0 h 1191"/>
                  <a:gd name="T11" fmla="*/ 723 w 723"/>
                  <a:gd name="T12" fmla="*/ 1191 h 1191"/>
                </a:gdLst>
                <a:ahLst/>
                <a:cxnLst>
                  <a:cxn ang="T6">
                    <a:pos x="T0" y="T1"/>
                  </a:cxn>
                  <a:cxn ang="T7">
                    <a:pos x="T2" y="T3"/>
                  </a:cxn>
                  <a:cxn ang="T8">
                    <a:pos x="T4" y="T5"/>
                  </a:cxn>
                </a:cxnLst>
                <a:rect l="T9" t="T10" r="T11" b="T12"/>
                <a:pathLst>
                  <a:path w="723" h="1191">
                    <a:moveTo>
                      <a:pt x="0" y="1191"/>
                    </a:moveTo>
                    <a:lnTo>
                      <a:pt x="0" y="0"/>
                    </a:lnTo>
                    <a:lnTo>
                      <a:pt x="723" y="0"/>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62" name="Freeform 416">
                <a:extLst>
                  <a:ext uri="{FF2B5EF4-FFF2-40B4-BE49-F238E27FC236}">
                    <a16:creationId xmlns:a16="http://schemas.microsoft.com/office/drawing/2014/main" id="{0BC3A93C-3A3B-8A4F-9281-DADF451B2857}"/>
                  </a:ext>
                </a:extLst>
              </p:cNvPr>
              <p:cNvSpPr>
                <a:spLocks/>
              </p:cNvSpPr>
              <p:nvPr/>
            </p:nvSpPr>
            <p:spPr bwMode="auto">
              <a:xfrm>
                <a:off x="3140" y="2530"/>
                <a:ext cx="16" cy="595"/>
              </a:xfrm>
              <a:custGeom>
                <a:avLst/>
                <a:gdLst>
                  <a:gd name="T0" fmla="*/ 0 w 32"/>
                  <a:gd name="T1" fmla="*/ 0 h 1191"/>
                  <a:gd name="T2" fmla="*/ 0 w 32"/>
                  <a:gd name="T3" fmla="*/ 0 h 1191"/>
                  <a:gd name="T4" fmla="*/ 1 w 32"/>
                  <a:gd name="T5" fmla="*/ 0 h 1191"/>
                  <a:gd name="T6" fmla="*/ 0 60000 65536"/>
                  <a:gd name="T7" fmla="*/ 0 60000 65536"/>
                  <a:gd name="T8" fmla="*/ 0 60000 65536"/>
                  <a:gd name="T9" fmla="*/ 0 w 32"/>
                  <a:gd name="T10" fmla="*/ 0 h 1191"/>
                  <a:gd name="T11" fmla="*/ 32 w 32"/>
                  <a:gd name="T12" fmla="*/ 1191 h 1191"/>
                </a:gdLst>
                <a:ahLst/>
                <a:cxnLst>
                  <a:cxn ang="T6">
                    <a:pos x="T0" y="T1"/>
                  </a:cxn>
                  <a:cxn ang="T7">
                    <a:pos x="T2" y="T3"/>
                  </a:cxn>
                  <a:cxn ang="T8">
                    <a:pos x="T4" y="T5"/>
                  </a:cxn>
                </a:cxnLst>
                <a:rect l="T9" t="T10" r="T11" b="T12"/>
                <a:pathLst>
                  <a:path w="32" h="1191">
                    <a:moveTo>
                      <a:pt x="0" y="1191"/>
                    </a:moveTo>
                    <a:lnTo>
                      <a:pt x="0" y="0"/>
                    </a:lnTo>
                    <a:lnTo>
                      <a:pt x="32" y="0"/>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63" name="Freeform 417">
                <a:extLst>
                  <a:ext uri="{FF2B5EF4-FFF2-40B4-BE49-F238E27FC236}">
                    <a16:creationId xmlns:a16="http://schemas.microsoft.com/office/drawing/2014/main" id="{D4D6752B-791A-1E43-8759-17A096EAF959}"/>
                  </a:ext>
                </a:extLst>
              </p:cNvPr>
              <p:cNvSpPr>
                <a:spLocks/>
              </p:cNvSpPr>
              <p:nvPr/>
            </p:nvSpPr>
            <p:spPr bwMode="auto">
              <a:xfrm>
                <a:off x="3528" y="2530"/>
                <a:ext cx="18" cy="595"/>
              </a:xfrm>
              <a:custGeom>
                <a:avLst/>
                <a:gdLst>
                  <a:gd name="T0" fmla="*/ 0 w 36"/>
                  <a:gd name="T1" fmla="*/ 0 h 1191"/>
                  <a:gd name="T2" fmla="*/ 1 w 36"/>
                  <a:gd name="T3" fmla="*/ 0 h 1191"/>
                  <a:gd name="T4" fmla="*/ 1 w 36"/>
                  <a:gd name="T5" fmla="*/ 0 h 1191"/>
                  <a:gd name="T6" fmla="*/ 0 60000 65536"/>
                  <a:gd name="T7" fmla="*/ 0 60000 65536"/>
                  <a:gd name="T8" fmla="*/ 0 60000 65536"/>
                  <a:gd name="T9" fmla="*/ 0 w 36"/>
                  <a:gd name="T10" fmla="*/ 0 h 1191"/>
                  <a:gd name="T11" fmla="*/ 36 w 36"/>
                  <a:gd name="T12" fmla="*/ 1191 h 1191"/>
                </a:gdLst>
                <a:ahLst/>
                <a:cxnLst>
                  <a:cxn ang="T6">
                    <a:pos x="T0" y="T1"/>
                  </a:cxn>
                  <a:cxn ang="T7">
                    <a:pos x="T2" y="T3"/>
                  </a:cxn>
                  <a:cxn ang="T8">
                    <a:pos x="T4" y="T5"/>
                  </a:cxn>
                </a:cxnLst>
                <a:rect l="T9" t="T10" r="T11" b="T12"/>
                <a:pathLst>
                  <a:path w="36" h="1191">
                    <a:moveTo>
                      <a:pt x="0" y="0"/>
                    </a:moveTo>
                    <a:lnTo>
                      <a:pt x="36" y="0"/>
                    </a:lnTo>
                    <a:lnTo>
                      <a:pt x="36" y="1191"/>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64" name="Line 418">
                <a:extLst>
                  <a:ext uri="{FF2B5EF4-FFF2-40B4-BE49-F238E27FC236}">
                    <a16:creationId xmlns:a16="http://schemas.microsoft.com/office/drawing/2014/main" id="{051B571B-AA15-3F41-BEFC-25FB79E11B03}"/>
                  </a:ext>
                </a:extLst>
              </p:cNvPr>
              <p:cNvSpPr>
                <a:spLocks noChangeShapeType="1"/>
              </p:cNvSpPr>
              <p:nvPr/>
            </p:nvSpPr>
            <p:spPr bwMode="auto">
              <a:xfrm>
                <a:off x="3529" y="2526"/>
                <a:ext cx="1" cy="607"/>
              </a:xfrm>
              <a:prstGeom prst="line">
                <a:avLst/>
              </a:prstGeom>
              <a:noFill/>
              <a:ln w="1588">
                <a:solidFill>
                  <a:srgbClr val="32323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5" name="Rectangle 419">
                <a:extLst>
                  <a:ext uri="{FF2B5EF4-FFF2-40B4-BE49-F238E27FC236}">
                    <a16:creationId xmlns:a16="http://schemas.microsoft.com/office/drawing/2014/main" id="{76DF82E5-090E-F54B-84AD-899B2DC16F4C}"/>
                  </a:ext>
                </a:extLst>
              </p:cNvPr>
              <p:cNvSpPr>
                <a:spLocks noChangeArrowheads="1"/>
              </p:cNvSpPr>
              <p:nvPr/>
            </p:nvSpPr>
            <p:spPr bwMode="auto">
              <a:xfrm>
                <a:off x="3174" y="2570"/>
                <a:ext cx="72" cy="131"/>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66" name="Rectangle 420">
                <a:extLst>
                  <a:ext uri="{FF2B5EF4-FFF2-40B4-BE49-F238E27FC236}">
                    <a16:creationId xmlns:a16="http://schemas.microsoft.com/office/drawing/2014/main" id="{F0B99085-8BF4-5943-A970-58B7C38ECEC2}"/>
                  </a:ext>
                </a:extLst>
              </p:cNvPr>
              <p:cNvSpPr>
                <a:spLocks noChangeArrowheads="1"/>
              </p:cNvSpPr>
              <p:nvPr/>
            </p:nvSpPr>
            <p:spPr bwMode="auto">
              <a:xfrm>
                <a:off x="3181" y="2577"/>
                <a:ext cx="57" cy="117"/>
              </a:xfrm>
              <a:prstGeom prst="rect">
                <a:avLst/>
              </a:prstGeom>
              <a:solidFill>
                <a:srgbClr val="C0C0C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67" name="Rectangle 421">
                <a:extLst>
                  <a:ext uri="{FF2B5EF4-FFF2-40B4-BE49-F238E27FC236}">
                    <a16:creationId xmlns:a16="http://schemas.microsoft.com/office/drawing/2014/main" id="{4E8670AF-508A-A641-B1FB-44E2380DCDC8}"/>
                  </a:ext>
                </a:extLst>
              </p:cNvPr>
              <p:cNvSpPr>
                <a:spLocks noChangeArrowheads="1"/>
              </p:cNvSpPr>
              <p:nvPr/>
            </p:nvSpPr>
            <p:spPr bwMode="auto">
              <a:xfrm>
                <a:off x="3183" y="2657"/>
                <a:ext cx="52" cy="35"/>
              </a:xfrm>
              <a:prstGeom prst="rect">
                <a:avLst/>
              </a:prstGeom>
              <a:solidFill>
                <a:srgbClr val="C0C0C0"/>
              </a:solidFill>
              <a:ln w="1588">
                <a:solidFill>
                  <a:srgbClr val="5A5A5A"/>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68" name="Rectangle 422">
                <a:extLst>
                  <a:ext uri="{FF2B5EF4-FFF2-40B4-BE49-F238E27FC236}">
                    <a16:creationId xmlns:a16="http://schemas.microsoft.com/office/drawing/2014/main" id="{3602D0EF-881B-9C42-8DA3-198F6A50655A}"/>
                  </a:ext>
                </a:extLst>
              </p:cNvPr>
              <p:cNvSpPr>
                <a:spLocks noChangeArrowheads="1"/>
              </p:cNvSpPr>
              <p:nvPr/>
            </p:nvSpPr>
            <p:spPr bwMode="auto">
              <a:xfrm>
                <a:off x="3183" y="2579"/>
                <a:ext cx="24" cy="75"/>
              </a:xfrm>
              <a:prstGeom prst="rect">
                <a:avLst/>
              </a:prstGeom>
              <a:solidFill>
                <a:srgbClr val="C0C0C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69" name="Rectangle 423">
                <a:extLst>
                  <a:ext uri="{FF2B5EF4-FFF2-40B4-BE49-F238E27FC236}">
                    <a16:creationId xmlns:a16="http://schemas.microsoft.com/office/drawing/2014/main" id="{5C764816-A28A-4049-980A-FFACE7B7771B}"/>
                  </a:ext>
                </a:extLst>
              </p:cNvPr>
              <p:cNvSpPr>
                <a:spLocks noChangeArrowheads="1"/>
              </p:cNvSpPr>
              <p:nvPr/>
            </p:nvSpPr>
            <p:spPr bwMode="auto">
              <a:xfrm>
                <a:off x="3218" y="2582"/>
                <a:ext cx="16" cy="66"/>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0" name="Rectangle 424">
                <a:extLst>
                  <a:ext uri="{FF2B5EF4-FFF2-40B4-BE49-F238E27FC236}">
                    <a16:creationId xmlns:a16="http://schemas.microsoft.com/office/drawing/2014/main" id="{9425A559-EE93-E740-A02B-5E847A37A460}"/>
                  </a:ext>
                </a:extLst>
              </p:cNvPr>
              <p:cNvSpPr>
                <a:spLocks noChangeArrowheads="1"/>
              </p:cNvSpPr>
              <p:nvPr/>
            </p:nvSpPr>
            <p:spPr bwMode="auto">
              <a:xfrm>
                <a:off x="3188" y="2601"/>
                <a:ext cx="14" cy="48"/>
              </a:xfrm>
              <a:prstGeom prst="rect">
                <a:avLst/>
              </a:prstGeom>
              <a:solidFill>
                <a:srgbClr val="808080"/>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1" name="Rectangle 425">
                <a:extLst>
                  <a:ext uri="{FF2B5EF4-FFF2-40B4-BE49-F238E27FC236}">
                    <a16:creationId xmlns:a16="http://schemas.microsoft.com/office/drawing/2014/main" id="{8478823F-1D47-EA4E-AB27-12DA6A703D0A}"/>
                  </a:ext>
                </a:extLst>
              </p:cNvPr>
              <p:cNvSpPr>
                <a:spLocks noChangeArrowheads="1"/>
              </p:cNvSpPr>
              <p:nvPr/>
            </p:nvSpPr>
            <p:spPr bwMode="auto">
              <a:xfrm>
                <a:off x="3188" y="2601"/>
                <a:ext cx="14" cy="4"/>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2" name="Rectangle 426">
                <a:extLst>
                  <a:ext uri="{FF2B5EF4-FFF2-40B4-BE49-F238E27FC236}">
                    <a16:creationId xmlns:a16="http://schemas.microsoft.com/office/drawing/2014/main" id="{F347E11B-A41A-2F49-B710-8A816CD14F38}"/>
                  </a:ext>
                </a:extLst>
              </p:cNvPr>
              <p:cNvSpPr>
                <a:spLocks noChangeArrowheads="1"/>
              </p:cNvSpPr>
              <p:nvPr/>
            </p:nvSpPr>
            <p:spPr bwMode="auto">
              <a:xfrm>
                <a:off x="3207" y="2579"/>
                <a:ext cx="3" cy="75"/>
              </a:xfrm>
              <a:prstGeom prst="rect">
                <a:avLst/>
              </a:prstGeom>
              <a:solidFill>
                <a:srgbClr val="464646"/>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3" name="Rectangle 427">
                <a:extLst>
                  <a:ext uri="{FF2B5EF4-FFF2-40B4-BE49-F238E27FC236}">
                    <a16:creationId xmlns:a16="http://schemas.microsoft.com/office/drawing/2014/main" id="{80D16512-6024-D843-88D8-25D9628F5F55}"/>
                  </a:ext>
                </a:extLst>
              </p:cNvPr>
              <p:cNvSpPr>
                <a:spLocks noChangeArrowheads="1"/>
              </p:cNvSpPr>
              <p:nvPr/>
            </p:nvSpPr>
            <p:spPr bwMode="auto">
              <a:xfrm>
                <a:off x="3214" y="2582"/>
                <a:ext cx="6" cy="66"/>
              </a:xfrm>
              <a:prstGeom prst="rect">
                <a:avLst/>
              </a:prstGeom>
              <a:solidFill>
                <a:srgbClr val="DCDCDC"/>
              </a:solidFill>
              <a:ln w="1588">
                <a:solidFill>
                  <a:srgbClr val="464646"/>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4" name="Rectangle 428">
                <a:extLst>
                  <a:ext uri="{FF2B5EF4-FFF2-40B4-BE49-F238E27FC236}">
                    <a16:creationId xmlns:a16="http://schemas.microsoft.com/office/drawing/2014/main" id="{35E68EDA-AE56-C749-8D8D-0A848E24C296}"/>
                  </a:ext>
                </a:extLst>
              </p:cNvPr>
              <p:cNvSpPr>
                <a:spLocks noChangeArrowheads="1"/>
              </p:cNvSpPr>
              <p:nvPr/>
            </p:nvSpPr>
            <p:spPr bwMode="auto">
              <a:xfrm>
                <a:off x="3197" y="2662"/>
                <a:ext cx="6" cy="27"/>
              </a:xfrm>
              <a:prstGeom prst="rect">
                <a:avLst/>
              </a:prstGeom>
              <a:solidFill>
                <a:srgbClr val="DCDCDC"/>
              </a:solidFill>
              <a:ln w="1588">
                <a:solidFill>
                  <a:srgbClr val="91919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5" name="Oval 429">
                <a:extLst>
                  <a:ext uri="{FF2B5EF4-FFF2-40B4-BE49-F238E27FC236}">
                    <a16:creationId xmlns:a16="http://schemas.microsoft.com/office/drawing/2014/main" id="{442D41DC-F3F5-2647-862E-FA4EEF62484B}"/>
                  </a:ext>
                </a:extLst>
              </p:cNvPr>
              <p:cNvSpPr>
                <a:spLocks noChangeArrowheads="1"/>
              </p:cNvSpPr>
              <p:nvPr/>
            </p:nvSpPr>
            <p:spPr bwMode="auto">
              <a:xfrm>
                <a:off x="3188" y="2665"/>
                <a:ext cx="6" cy="5"/>
              </a:xfrm>
              <a:prstGeom prst="ellipse">
                <a:avLst/>
              </a:prstGeom>
              <a:solidFill>
                <a:srgbClr val="464646"/>
              </a:solidFill>
              <a:ln w="1588">
                <a:solidFill>
                  <a:srgbClr val="464646"/>
                </a:solidFill>
                <a:round/>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6" name="Oval 430">
                <a:extLst>
                  <a:ext uri="{FF2B5EF4-FFF2-40B4-BE49-F238E27FC236}">
                    <a16:creationId xmlns:a16="http://schemas.microsoft.com/office/drawing/2014/main" id="{8B335D13-43EC-2748-AFA7-1579AD4E863C}"/>
                  </a:ext>
                </a:extLst>
              </p:cNvPr>
              <p:cNvSpPr>
                <a:spLocks noChangeArrowheads="1"/>
              </p:cNvSpPr>
              <p:nvPr/>
            </p:nvSpPr>
            <p:spPr bwMode="auto">
              <a:xfrm>
                <a:off x="3188" y="2678"/>
                <a:ext cx="6" cy="5"/>
              </a:xfrm>
              <a:prstGeom prst="ellipse">
                <a:avLst/>
              </a:prstGeom>
              <a:solidFill>
                <a:srgbClr val="464646"/>
              </a:solidFill>
              <a:ln w="1588">
                <a:solidFill>
                  <a:srgbClr val="464646"/>
                </a:solidFill>
                <a:round/>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7" name="Freeform 431">
                <a:extLst>
                  <a:ext uri="{FF2B5EF4-FFF2-40B4-BE49-F238E27FC236}">
                    <a16:creationId xmlns:a16="http://schemas.microsoft.com/office/drawing/2014/main" id="{F4E4D631-5687-B840-809E-0D32224569F3}"/>
                  </a:ext>
                </a:extLst>
              </p:cNvPr>
              <p:cNvSpPr>
                <a:spLocks/>
              </p:cNvSpPr>
              <p:nvPr/>
            </p:nvSpPr>
            <p:spPr bwMode="auto">
              <a:xfrm>
                <a:off x="3173" y="2570"/>
                <a:ext cx="73" cy="133"/>
              </a:xfrm>
              <a:custGeom>
                <a:avLst/>
                <a:gdLst>
                  <a:gd name="T0" fmla="*/ 0 w 147"/>
                  <a:gd name="T1" fmla="*/ 0 h 267"/>
                  <a:gd name="T2" fmla="*/ 0 w 147"/>
                  <a:gd name="T3" fmla="*/ 0 h 267"/>
                  <a:gd name="T4" fmla="*/ 0 w 147"/>
                  <a:gd name="T5" fmla="*/ 0 h 267"/>
                  <a:gd name="T6" fmla="*/ 0 60000 65536"/>
                  <a:gd name="T7" fmla="*/ 0 60000 65536"/>
                  <a:gd name="T8" fmla="*/ 0 60000 65536"/>
                  <a:gd name="T9" fmla="*/ 0 w 147"/>
                  <a:gd name="T10" fmla="*/ 0 h 267"/>
                  <a:gd name="T11" fmla="*/ 147 w 147"/>
                  <a:gd name="T12" fmla="*/ 267 h 267"/>
                </a:gdLst>
                <a:ahLst/>
                <a:cxnLst>
                  <a:cxn ang="T6">
                    <a:pos x="T0" y="T1"/>
                  </a:cxn>
                  <a:cxn ang="T7">
                    <a:pos x="T2" y="T3"/>
                  </a:cxn>
                  <a:cxn ang="T8">
                    <a:pos x="T4" y="T5"/>
                  </a:cxn>
                </a:cxnLst>
                <a:rect l="T9" t="T10" r="T11" b="T12"/>
                <a:pathLst>
                  <a:path w="147" h="267">
                    <a:moveTo>
                      <a:pt x="147" y="0"/>
                    </a:moveTo>
                    <a:lnTo>
                      <a:pt x="147" y="267"/>
                    </a:lnTo>
                    <a:lnTo>
                      <a:pt x="0" y="267"/>
                    </a:lnTo>
                  </a:path>
                </a:pathLst>
              </a:custGeom>
              <a:noFill/>
              <a:ln w="1588">
                <a:solidFill>
                  <a:srgbClr val="46464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78" name="Rectangle 432">
                <a:extLst>
                  <a:ext uri="{FF2B5EF4-FFF2-40B4-BE49-F238E27FC236}">
                    <a16:creationId xmlns:a16="http://schemas.microsoft.com/office/drawing/2014/main" id="{941D9085-C350-D14B-81F9-5BD42CD4BD45}"/>
                  </a:ext>
                </a:extLst>
              </p:cNvPr>
              <p:cNvSpPr>
                <a:spLocks noChangeArrowheads="1"/>
              </p:cNvSpPr>
              <p:nvPr/>
            </p:nvSpPr>
            <p:spPr bwMode="auto">
              <a:xfrm>
                <a:off x="3222" y="2662"/>
                <a:ext cx="5" cy="11"/>
              </a:xfrm>
              <a:prstGeom prst="rect">
                <a:avLst/>
              </a:prstGeom>
              <a:solidFill>
                <a:srgbClr val="DCDCDC"/>
              </a:solidFill>
              <a:ln w="1588">
                <a:solidFill>
                  <a:srgbClr val="919191"/>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79" name="Rectangle 433">
                <a:extLst>
                  <a:ext uri="{FF2B5EF4-FFF2-40B4-BE49-F238E27FC236}">
                    <a16:creationId xmlns:a16="http://schemas.microsoft.com/office/drawing/2014/main" id="{DBC35CEF-0535-9C4D-ACC9-2117A8D16FD3}"/>
                  </a:ext>
                </a:extLst>
              </p:cNvPr>
              <p:cNvSpPr>
                <a:spLocks noChangeArrowheads="1"/>
              </p:cNvSpPr>
              <p:nvPr/>
            </p:nvSpPr>
            <p:spPr bwMode="auto">
              <a:xfrm>
                <a:off x="3266" y="2574"/>
                <a:ext cx="248" cy="125"/>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80" name="Rectangle 434">
                <a:extLst>
                  <a:ext uri="{FF2B5EF4-FFF2-40B4-BE49-F238E27FC236}">
                    <a16:creationId xmlns:a16="http://schemas.microsoft.com/office/drawing/2014/main" id="{6EF5920A-A996-6B4F-A581-16DF220196E5}"/>
                  </a:ext>
                </a:extLst>
              </p:cNvPr>
              <p:cNvSpPr>
                <a:spLocks noChangeArrowheads="1"/>
              </p:cNvSpPr>
              <p:nvPr/>
            </p:nvSpPr>
            <p:spPr bwMode="auto">
              <a:xfrm>
                <a:off x="3267" y="2595"/>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81" name="Rectangle 435">
                <a:extLst>
                  <a:ext uri="{FF2B5EF4-FFF2-40B4-BE49-F238E27FC236}">
                    <a16:creationId xmlns:a16="http://schemas.microsoft.com/office/drawing/2014/main" id="{5292E720-27B1-CB4A-9EC1-5CB5E9E54DDB}"/>
                  </a:ext>
                </a:extLst>
              </p:cNvPr>
              <p:cNvSpPr>
                <a:spLocks noChangeArrowheads="1"/>
              </p:cNvSpPr>
              <p:nvPr/>
            </p:nvSpPr>
            <p:spPr bwMode="auto">
              <a:xfrm>
                <a:off x="3267" y="2621"/>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82" name="Rectangle 436">
                <a:extLst>
                  <a:ext uri="{FF2B5EF4-FFF2-40B4-BE49-F238E27FC236}">
                    <a16:creationId xmlns:a16="http://schemas.microsoft.com/office/drawing/2014/main" id="{2CA0656D-FC3B-D349-BA6E-068A34D26954}"/>
                  </a:ext>
                </a:extLst>
              </p:cNvPr>
              <p:cNvSpPr>
                <a:spLocks noChangeArrowheads="1"/>
              </p:cNvSpPr>
              <p:nvPr/>
            </p:nvSpPr>
            <p:spPr bwMode="auto">
              <a:xfrm>
                <a:off x="3267" y="2648"/>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83" name="Rectangle 437">
                <a:extLst>
                  <a:ext uri="{FF2B5EF4-FFF2-40B4-BE49-F238E27FC236}">
                    <a16:creationId xmlns:a16="http://schemas.microsoft.com/office/drawing/2014/main" id="{07739349-A27D-2B4F-8452-2A827A6BC0FE}"/>
                  </a:ext>
                </a:extLst>
              </p:cNvPr>
              <p:cNvSpPr>
                <a:spLocks noChangeArrowheads="1"/>
              </p:cNvSpPr>
              <p:nvPr/>
            </p:nvSpPr>
            <p:spPr bwMode="auto">
              <a:xfrm>
                <a:off x="3267" y="2673"/>
                <a:ext cx="245"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84" name="Line 438">
                <a:extLst>
                  <a:ext uri="{FF2B5EF4-FFF2-40B4-BE49-F238E27FC236}">
                    <a16:creationId xmlns:a16="http://schemas.microsoft.com/office/drawing/2014/main" id="{B70CB12E-849E-8A46-9849-176023C30654}"/>
                  </a:ext>
                </a:extLst>
              </p:cNvPr>
              <p:cNvSpPr>
                <a:spLocks noChangeShapeType="1"/>
              </p:cNvSpPr>
              <p:nvPr/>
            </p:nvSpPr>
            <p:spPr bwMode="auto">
              <a:xfrm>
                <a:off x="3279"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5" name="Line 439">
                <a:extLst>
                  <a:ext uri="{FF2B5EF4-FFF2-40B4-BE49-F238E27FC236}">
                    <a16:creationId xmlns:a16="http://schemas.microsoft.com/office/drawing/2014/main" id="{A3585AFA-1C4B-4A48-A87B-3AD7F0E094A3}"/>
                  </a:ext>
                </a:extLst>
              </p:cNvPr>
              <p:cNvSpPr>
                <a:spLocks noChangeShapeType="1"/>
              </p:cNvSpPr>
              <p:nvPr/>
            </p:nvSpPr>
            <p:spPr bwMode="auto">
              <a:xfrm>
                <a:off x="329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6" name="Line 440">
                <a:extLst>
                  <a:ext uri="{FF2B5EF4-FFF2-40B4-BE49-F238E27FC236}">
                    <a16:creationId xmlns:a16="http://schemas.microsoft.com/office/drawing/2014/main" id="{4F702E77-CDF5-1E4C-97E3-C4B7FE948FA3}"/>
                  </a:ext>
                </a:extLst>
              </p:cNvPr>
              <p:cNvSpPr>
                <a:spLocks noChangeShapeType="1"/>
              </p:cNvSpPr>
              <p:nvPr/>
            </p:nvSpPr>
            <p:spPr bwMode="auto">
              <a:xfrm>
                <a:off x="330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7" name="Line 441">
                <a:extLst>
                  <a:ext uri="{FF2B5EF4-FFF2-40B4-BE49-F238E27FC236}">
                    <a16:creationId xmlns:a16="http://schemas.microsoft.com/office/drawing/2014/main" id="{78285EF5-AB06-1544-93BC-8D934AFE41D9}"/>
                  </a:ext>
                </a:extLst>
              </p:cNvPr>
              <p:cNvSpPr>
                <a:spLocks noChangeShapeType="1"/>
              </p:cNvSpPr>
              <p:nvPr/>
            </p:nvSpPr>
            <p:spPr bwMode="auto">
              <a:xfrm>
                <a:off x="331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8" name="Line 442">
                <a:extLst>
                  <a:ext uri="{FF2B5EF4-FFF2-40B4-BE49-F238E27FC236}">
                    <a16:creationId xmlns:a16="http://schemas.microsoft.com/office/drawing/2014/main" id="{ECFD9990-ECB1-B948-8DDE-925CD30095E3}"/>
                  </a:ext>
                </a:extLst>
              </p:cNvPr>
              <p:cNvSpPr>
                <a:spLocks noChangeShapeType="1"/>
              </p:cNvSpPr>
              <p:nvPr/>
            </p:nvSpPr>
            <p:spPr bwMode="auto">
              <a:xfrm>
                <a:off x="3326"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 name="Line 443">
                <a:extLst>
                  <a:ext uri="{FF2B5EF4-FFF2-40B4-BE49-F238E27FC236}">
                    <a16:creationId xmlns:a16="http://schemas.microsoft.com/office/drawing/2014/main" id="{ECF22296-2567-6740-BA37-DDBB17B78509}"/>
                  </a:ext>
                </a:extLst>
              </p:cNvPr>
              <p:cNvSpPr>
                <a:spLocks noChangeShapeType="1"/>
              </p:cNvSpPr>
              <p:nvPr/>
            </p:nvSpPr>
            <p:spPr bwMode="auto">
              <a:xfrm>
                <a:off x="333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 name="Line 444">
                <a:extLst>
                  <a:ext uri="{FF2B5EF4-FFF2-40B4-BE49-F238E27FC236}">
                    <a16:creationId xmlns:a16="http://schemas.microsoft.com/office/drawing/2014/main" id="{5D4A1B20-1A69-4242-952A-D7861AE7CF90}"/>
                  </a:ext>
                </a:extLst>
              </p:cNvPr>
              <p:cNvSpPr>
                <a:spLocks noChangeShapeType="1"/>
              </p:cNvSpPr>
              <p:nvPr/>
            </p:nvSpPr>
            <p:spPr bwMode="auto">
              <a:xfrm>
                <a:off x="335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 name="Line 445">
                <a:extLst>
                  <a:ext uri="{FF2B5EF4-FFF2-40B4-BE49-F238E27FC236}">
                    <a16:creationId xmlns:a16="http://schemas.microsoft.com/office/drawing/2014/main" id="{9A37B5F5-9B89-B844-80EE-951A82017784}"/>
                  </a:ext>
                </a:extLst>
              </p:cNvPr>
              <p:cNvSpPr>
                <a:spLocks noChangeShapeType="1"/>
              </p:cNvSpPr>
              <p:nvPr/>
            </p:nvSpPr>
            <p:spPr bwMode="auto">
              <a:xfrm>
                <a:off x="3361"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 name="Line 446">
                <a:extLst>
                  <a:ext uri="{FF2B5EF4-FFF2-40B4-BE49-F238E27FC236}">
                    <a16:creationId xmlns:a16="http://schemas.microsoft.com/office/drawing/2014/main" id="{206786F9-E905-A94B-8492-202448513380}"/>
                  </a:ext>
                </a:extLst>
              </p:cNvPr>
              <p:cNvSpPr>
                <a:spLocks noChangeShapeType="1"/>
              </p:cNvSpPr>
              <p:nvPr/>
            </p:nvSpPr>
            <p:spPr bwMode="auto">
              <a:xfrm>
                <a:off x="337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 name="Line 447">
                <a:extLst>
                  <a:ext uri="{FF2B5EF4-FFF2-40B4-BE49-F238E27FC236}">
                    <a16:creationId xmlns:a16="http://schemas.microsoft.com/office/drawing/2014/main" id="{FC525358-052D-424C-A868-6EBF7A8DF144}"/>
                  </a:ext>
                </a:extLst>
              </p:cNvPr>
              <p:cNvSpPr>
                <a:spLocks noChangeShapeType="1"/>
              </p:cNvSpPr>
              <p:nvPr/>
            </p:nvSpPr>
            <p:spPr bwMode="auto">
              <a:xfrm>
                <a:off x="338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 name="Line 448">
                <a:extLst>
                  <a:ext uri="{FF2B5EF4-FFF2-40B4-BE49-F238E27FC236}">
                    <a16:creationId xmlns:a16="http://schemas.microsoft.com/office/drawing/2014/main" id="{0EF0FDD1-D43F-4043-AAA0-E05084DC9F27}"/>
                  </a:ext>
                </a:extLst>
              </p:cNvPr>
              <p:cNvSpPr>
                <a:spLocks noChangeShapeType="1"/>
              </p:cNvSpPr>
              <p:nvPr/>
            </p:nvSpPr>
            <p:spPr bwMode="auto">
              <a:xfrm>
                <a:off x="3396"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 name="Line 449">
                <a:extLst>
                  <a:ext uri="{FF2B5EF4-FFF2-40B4-BE49-F238E27FC236}">
                    <a16:creationId xmlns:a16="http://schemas.microsoft.com/office/drawing/2014/main" id="{D7CA9230-9E4F-EA42-BA1D-F714F1DE886F}"/>
                  </a:ext>
                </a:extLst>
              </p:cNvPr>
              <p:cNvSpPr>
                <a:spLocks noChangeShapeType="1"/>
              </p:cNvSpPr>
              <p:nvPr/>
            </p:nvSpPr>
            <p:spPr bwMode="auto">
              <a:xfrm>
                <a:off x="340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6" name="Line 450">
                <a:extLst>
                  <a:ext uri="{FF2B5EF4-FFF2-40B4-BE49-F238E27FC236}">
                    <a16:creationId xmlns:a16="http://schemas.microsoft.com/office/drawing/2014/main" id="{4DD0A55F-0026-B540-9062-404E68C10A5C}"/>
                  </a:ext>
                </a:extLst>
              </p:cNvPr>
              <p:cNvSpPr>
                <a:spLocks noChangeShapeType="1"/>
              </p:cNvSpPr>
              <p:nvPr/>
            </p:nvSpPr>
            <p:spPr bwMode="auto">
              <a:xfrm>
                <a:off x="342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7" name="Line 451">
                <a:extLst>
                  <a:ext uri="{FF2B5EF4-FFF2-40B4-BE49-F238E27FC236}">
                    <a16:creationId xmlns:a16="http://schemas.microsoft.com/office/drawing/2014/main" id="{FEFBC906-6B9A-2342-952F-FA6E6BE409CC}"/>
                  </a:ext>
                </a:extLst>
              </p:cNvPr>
              <p:cNvSpPr>
                <a:spLocks noChangeShapeType="1"/>
              </p:cNvSpPr>
              <p:nvPr/>
            </p:nvSpPr>
            <p:spPr bwMode="auto">
              <a:xfrm>
                <a:off x="343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8" name="Line 452">
                <a:extLst>
                  <a:ext uri="{FF2B5EF4-FFF2-40B4-BE49-F238E27FC236}">
                    <a16:creationId xmlns:a16="http://schemas.microsoft.com/office/drawing/2014/main" id="{BFA0AC8D-9DB4-4145-B3B2-C753157EF216}"/>
                  </a:ext>
                </a:extLst>
              </p:cNvPr>
              <p:cNvSpPr>
                <a:spLocks noChangeShapeType="1"/>
              </p:cNvSpPr>
              <p:nvPr/>
            </p:nvSpPr>
            <p:spPr bwMode="auto">
              <a:xfrm>
                <a:off x="3443"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9" name="Line 453">
                <a:extLst>
                  <a:ext uri="{FF2B5EF4-FFF2-40B4-BE49-F238E27FC236}">
                    <a16:creationId xmlns:a16="http://schemas.microsoft.com/office/drawing/2014/main" id="{465B518F-1C99-9648-A0ED-366A855828D9}"/>
                  </a:ext>
                </a:extLst>
              </p:cNvPr>
              <p:cNvSpPr>
                <a:spLocks noChangeShapeType="1"/>
              </p:cNvSpPr>
              <p:nvPr/>
            </p:nvSpPr>
            <p:spPr bwMode="auto">
              <a:xfrm>
                <a:off x="3455"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0" name="Line 454">
                <a:extLst>
                  <a:ext uri="{FF2B5EF4-FFF2-40B4-BE49-F238E27FC236}">
                    <a16:creationId xmlns:a16="http://schemas.microsoft.com/office/drawing/2014/main" id="{74842180-1ED2-2B4E-8F5A-89320DB826C9}"/>
                  </a:ext>
                </a:extLst>
              </p:cNvPr>
              <p:cNvSpPr>
                <a:spLocks noChangeShapeType="1"/>
              </p:cNvSpPr>
              <p:nvPr/>
            </p:nvSpPr>
            <p:spPr bwMode="auto">
              <a:xfrm>
                <a:off x="3467"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1" name="Line 455">
                <a:extLst>
                  <a:ext uri="{FF2B5EF4-FFF2-40B4-BE49-F238E27FC236}">
                    <a16:creationId xmlns:a16="http://schemas.microsoft.com/office/drawing/2014/main" id="{89FE95FD-E1B7-ED49-BA80-A8A10F2D5A51}"/>
                  </a:ext>
                </a:extLst>
              </p:cNvPr>
              <p:cNvSpPr>
                <a:spLocks noChangeShapeType="1"/>
              </p:cNvSpPr>
              <p:nvPr/>
            </p:nvSpPr>
            <p:spPr bwMode="auto">
              <a:xfrm>
                <a:off x="3478"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2" name="Line 456">
                <a:extLst>
                  <a:ext uri="{FF2B5EF4-FFF2-40B4-BE49-F238E27FC236}">
                    <a16:creationId xmlns:a16="http://schemas.microsoft.com/office/drawing/2014/main" id="{9027B407-D763-5043-864B-489D4F23D8FE}"/>
                  </a:ext>
                </a:extLst>
              </p:cNvPr>
              <p:cNvSpPr>
                <a:spLocks noChangeShapeType="1"/>
              </p:cNvSpPr>
              <p:nvPr/>
            </p:nvSpPr>
            <p:spPr bwMode="auto">
              <a:xfrm>
                <a:off x="3490"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3" name="Line 457">
                <a:extLst>
                  <a:ext uri="{FF2B5EF4-FFF2-40B4-BE49-F238E27FC236}">
                    <a16:creationId xmlns:a16="http://schemas.microsoft.com/office/drawing/2014/main" id="{A2C8CC1A-28AD-2543-9C49-8ECC17CD7ECF}"/>
                  </a:ext>
                </a:extLst>
              </p:cNvPr>
              <p:cNvSpPr>
                <a:spLocks noChangeShapeType="1"/>
              </p:cNvSpPr>
              <p:nvPr/>
            </p:nvSpPr>
            <p:spPr bwMode="auto">
              <a:xfrm>
                <a:off x="3502" y="2574"/>
                <a:ext cx="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4" name="Rectangle 458">
                <a:extLst>
                  <a:ext uri="{FF2B5EF4-FFF2-40B4-BE49-F238E27FC236}">
                    <a16:creationId xmlns:a16="http://schemas.microsoft.com/office/drawing/2014/main" id="{B106A2EF-0728-EC41-BF56-84D2EF35D111}"/>
                  </a:ext>
                </a:extLst>
              </p:cNvPr>
              <p:cNvSpPr>
                <a:spLocks noChangeArrowheads="1"/>
              </p:cNvSpPr>
              <p:nvPr/>
            </p:nvSpPr>
            <p:spPr bwMode="auto">
              <a:xfrm>
                <a:off x="3266" y="2786"/>
                <a:ext cx="248" cy="126"/>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05" name="Rectangle 459">
                <a:extLst>
                  <a:ext uri="{FF2B5EF4-FFF2-40B4-BE49-F238E27FC236}">
                    <a16:creationId xmlns:a16="http://schemas.microsoft.com/office/drawing/2014/main" id="{7FD319A5-4124-1C40-BB7D-4E3E6150D7A3}"/>
                  </a:ext>
                </a:extLst>
              </p:cNvPr>
              <p:cNvSpPr>
                <a:spLocks noChangeArrowheads="1"/>
              </p:cNvSpPr>
              <p:nvPr/>
            </p:nvSpPr>
            <p:spPr bwMode="auto">
              <a:xfrm>
                <a:off x="3266" y="2809"/>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06" name="Rectangle 460">
                <a:extLst>
                  <a:ext uri="{FF2B5EF4-FFF2-40B4-BE49-F238E27FC236}">
                    <a16:creationId xmlns:a16="http://schemas.microsoft.com/office/drawing/2014/main" id="{D85C4F75-EC22-504A-BDE3-D9E3BC9F831F}"/>
                  </a:ext>
                </a:extLst>
              </p:cNvPr>
              <p:cNvSpPr>
                <a:spLocks noChangeArrowheads="1"/>
              </p:cNvSpPr>
              <p:nvPr/>
            </p:nvSpPr>
            <p:spPr bwMode="auto">
              <a:xfrm>
                <a:off x="3266" y="2834"/>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07" name="Rectangle 461">
                <a:extLst>
                  <a:ext uri="{FF2B5EF4-FFF2-40B4-BE49-F238E27FC236}">
                    <a16:creationId xmlns:a16="http://schemas.microsoft.com/office/drawing/2014/main" id="{85024BA4-9B8D-014C-8616-D1E329CCDE3F}"/>
                  </a:ext>
                </a:extLst>
              </p:cNvPr>
              <p:cNvSpPr>
                <a:spLocks noChangeArrowheads="1"/>
              </p:cNvSpPr>
              <p:nvPr/>
            </p:nvSpPr>
            <p:spPr bwMode="auto">
              <a:xfrm>
                <a:off x="3266" y="2861"/>
                <a:ext cx="247"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08" name="Rectangle 462">
                <a:extLst>
                  <a:ext uri="{FF2B5EF4-FFF2-40B4-BE49-F238E27FC236}">
                    <a16:creationId xmlns:a16="http://schemas.microsoft.com/office/drawing/2014/main" id="{71822319-E710-854B-9B0C-136E9C7B99D2}"/>
                  </a:ext>
                </a:extLst>
              </p:cNvPr>
              <p:cNvSpPr>
                <a:spLocks noChangeArrowheads="1"/>
              </p:cNvSpPr>
              <p:nvPr/>
            </p:nvSpPr>
            <p:spPr bwMode="auto">
              <a:xfrm>
                <a:off x="3266" y="2886"/>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09" name="Line 463">
                <a:extLst>
                  <a:ext uri="{FF2B5EF4-FFF2-40B4-BE49-F238E27FC236}">
                    <a16:creationId xmlns:a16="http://schemas.microsoft.com/office/drawing/2014/main" id="{94AC46A5-8A62-8A40-A1E4-B12987516B99}"/>
                  </a:ext>
                </a:extLst>
              </p:cNvPr>
              <p:cNvSpPr>
                <a:spLocks noChangeShapeType="1"/>
              </p:cNvSpPr>
              <p:nvPr/>
            </p:nvSpPr>
            <p:spPr bwMode="auto">
              <a:xfrm>
                <a:off x="3279"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0" name="Line 464">
                <a:extLst>
                  <a:ext uri="{FF2B5EF4-FFF2-40B4-BE49-F238E27FC236}">
                    <a16:creationId xmlns:a16="http://schemas.microsoft.com/office/drawing/2014/main" id="{47D0BD23-C4AE-4147-8134-23B5D4BFA41D}"/>
                  </a:ext>
                </a:extLst>
              </p:cNvPr>
              <p:cNvSpPr>
                <a:spLocks noChangeShapeType="1"/>
              </p:cNvSpPr>
              <p:nvPr/>
            </p:nvSpPr>
            <p:spPr bwMode="auto">
              <a:xfrm>
                <a:off x="329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1" name="Line 465">
                <a:extLst>
                  <a:ext uri="{FF2B5EF4-FFF2-40B4-BE49-F238E27FC236}">
                    <a16:creationId xmlns:a16="http://schemas.microsoft.com/office/drawing/2014/main" id="{1992ACE3-C5EC-4D4D-84EF-5B91B01E1124}"/>
                  </a:ext>
                </a:extLst>
              </p:cNvPr>
              <p:cNvSpPr>
                <a:spLocks noChangeShapeType="1"/>
              </p:cNvSpPr>
              <p:nvPr/>
            </p:nvSpPr>
            <p:spPr bwMode="auto">
              <a:xfrm>
                <a:off x="330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2" name="Line 466">
                <a:extLst>
                  <a:ext uri="{FF2B5EF4-FFF2-40B4-BE49-F238E27FC236}">
                    <a16:creationId xmlns:a16="http://schemas.microsoft.com/office/drawing/2014/main" id="{FF09AE46-1613-1047-B589-06771D5FE42F}"/>
                  </a:ext>
                </a:extLst>
              </p:cNvPr>
              <p:cNvSpPr>
                <a:spLocks noChangeShapeType="1"/>
              </p:cNvSpPr>
              <p:nvPr/>
            </p:nvSpPr>
            <p:spPr bwMode="auto">
              <a:xfrm>
                <a:off x="331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3" name="Line 467">
                <a:extLst>
                  <a:ext uri="{FF2B5EF4-FFF2-40B4-BE49-F238E27FC236}">
                    <a16:creationId xmlns:a16="http://schemas.microsoft.com/office/drawing/2014/main" id="{01758826-BA8C-BE40-BB78-1EF602831B35}"/>
                  </a:ext>
                </a:extLst>
              </p:cNvPr>
              <p:cNvSpPr>
                <a:spLocks noChangeShapeType="1"/>
              </p:cNvSpPr>
              <p:nvPr/>
            </p:nvSpPr>
            <p:spPr bwMode="auto">
              <a:xfrm>
                <a:off x="3326"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4" name="Line 468">
                <a:extLst>
                  <a:ext uri="{FF2B5EF4-FFF2-40B4-BE49-F238E27FC236}">
                    <a16:creationId xmlns:a16="http://schemas.microsoft.com/office/drawing/2014/main" id="{EA923B20-48F2-A54F-A01C-C5D62674EA40}"/>
                  </a:ext>
                </a:extLst>
              </p:cNvPr>
              <p:cNvSpPr>
                <a:spLocks noChangeShapeType="1"/>
              </p:cNvSpPr>
              <p:nvPr/>
            </p:nvSpPr>
            <p:spPr bwMode="auto">
              <a:xfrm>
                <a:off x="333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5" name="Line 469">
                <a:extLst>
                  <a:ext uri="{FF2B5EF4-FFF2-40B4-BE49-F238E27FC236}">
                    <a16:creationId xmlns:a16="http://schemas.microsoft.com/office/drawing/2014/main" id="{087A2089-73B6-824B-80FF-7A4CED1546C5}"/>
                  </a:ext>
                </a:extLst>
              </p:cNvPr>
              <p:cNvSpPr>
                <a:spLocks noChangeShapeType="1"/>
              </p:cNvSpPr>
              <p:nvPr/>
            </p:nvSpPr>
            <p:spPr bwMode="auto">
              <a:xfrm>
                <a:off x="335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6" name="Line 470">
                <a:extLst>
                  <a:ext uri="{FF2B5EF4-FFF2-40B4-BE49-F238E27FC236}">
                    <a16:creationId xmlns:a16="http://schemas.microsoft.com/office/drawing/2014/main" id="{42AA44C1-5AEC-4C49-9BC7-D75AC5E96031}"/>
                  </a:ext>
                </a:extLst>
              </p:cNvPr>
              <p:cNvSpPr>
                <a:spLocks noChangeShapeType="1"/>
              </p:cNvSpPr>
              <p:nvPr/>
            </p:nvSpPr>
            <p:spPr bwMode="auto">
              <a:xfrm>
                <a:off x="3361"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7" name="Line 471">
                <a:extLst>
                  <a:ext uri="{FF2B5EF4-FFF2-40B4-BE49-F238E27FC236}">
                    <a16:creationId xmlns:a16="http://schemas.microsoft.com/office/drawing/2014/main" id="{36E9EBB6-6B02-3F4C-9DD4-846162473CE6}"/>
                  </a:ext>
                </a:extLst>
              </p:cNvPr>
              <p:cNvSpPr>
                <a:spLocks noChangeShapeType="1"/>
              </p:cNvSpPr>
              <p:nvPr/>
            </p:nvSpPr>
            <p:spPr bwMode="auto">
              <a:xfrm>
                <a:off x="337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8" name="Line 472">
                <a:extLst>
                  <a:ext uri="{FF2B5EF4-FFF2-40B4-BE49-F238E27FC236}">
                    <a16:creationId xmlns:a16="http://schemas.microsoft.com/office/drawing/2014/main" id="{4D1A758D-3A15-9544-BEB2-A41217098390}"/>
                  </a:ext>
                </a:extLst>
              </p:cNvPr>
              <p:cNvSpPr>
                <a:spLocks noChangeShapeType="1"/>
              </p:cNvSpPr>
              <p:nvPr/>
            </p:nvSpPr>
            <p:spPr bwMode="auto">
              <a:xfrm>
                <a:off x="338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9" name="Line 473">
                <a:extLst>
                  <a:ext uri="{FF2B5EF4-FFF2-40B4-BE49-F238E27FC236}">
                    <a16:creationId xmlns:a16="http://schemas.microsoft.com/office/drawing/2014/main" id="{717E8E2F-E762-C24D-A5B8-9C35B35F641E}"/>
                  </a:ext>
                </a:extLst>
              </p:cNvPr>
              <p:cNvSpPr>
                <a:spLocks noChangeShapeType="1"/>
              </p:cNvSpPr>
              <p:nvPr/>
            </p:nvSpPr>
            <p:spPr bwMode="auto">
              <a:xfrm>
                <a:off x="3396"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0" name="Line 474">
                <a:extLst>
                  <a:ext uri="{FF2B5EF4-FFF2-40B4-BE49-F238E27FC236}">
                    <a16:creationId xmlns:a16="http://schemas.microsoft.com/office/drawing/2014/main" id="{F9FF2318-A3B9-D248-9689-358F08E7048B}"/>
                  </a:ext>
                </a:extLst>
              </p:cNvPr>
              <p:cNvSpPr>
                <a:spLocks noChangeShapeType="1"/>
              </p:cNvSpPr>
              <p:nvPr/>
            </p:nvSpPr>
            <p:spPr bwMode="auto">
              <a:xfrm>
                <a:off x="340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1" name="Line 475">
                <a:extLst>
                  <a:ext uri="{FF2B5EF4-FFF2-40B4-BE49-F238E27FC236}">
                    <a16:creationId xmlns:a16="http://schemas.microsoft.com/office/drawing/2014/main" id="{E429B78E-F0D3-A34C-AFB7-FD59E74426F5}"/>
                  </a:ext>
                </a:extLst>
              </p:cNvPr>
              <p:cNvSpPr>
                <a:spLocks noChangeShapeType="1"/>
              </p:cNvSpPr>
              <p:nvPr/>
            </p:nvSpPr>
            <p:spPr bwMode="auto">
              <a:xfrm>
                <a:off x="342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2" name="Line 476">
                <a:extLst>
                  <a:ext uri="{FF2B5EF4-FFF2-40B4-BE49-F238E27FC236}">
                    <a16:creationId xmlns:a16="http://schemas.microsoft.com/office/drawing/2014/main" id="{3FF74F78-DE7C-5144-9351-BC8C884DEE24}"/>
                  </a:ext>
                </a:extLst>
              </p:cNvPr>
              <p:cNvSpPr>
                <a:spLocks noChangeShapeType="1"/>
              </p:cNvSpPr>
              <p:nvPr/>
            </p:nvSpPr>
            <p:spPr bwMode="auto">
              <a:xfrm>
                <a:off x="343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3" name="Line 477">
                <a:extLst>
                  <a:ext uri="{FF2B5EF4-FFF2-40B4-BE49-F238E27FC236}">
                    <a16:creationId xmlns:a16="http://schemas.microsoft.com/office/drawing/2014/main" id="{4DC8A35F-3A4D-624A-846F-D3252F96DECD}"/>
                  </a:ext>
                </a:extLst>
              </p:cNvPr>
              <p:cNvSpPr>
                <a:spLocks noChangeShapeType="1"/>
              </p:cNvSpPr>
              <p:nvPr/>
            </p:nvSpPr>
            <p:spPr bwMode="auto">
              <a:xfrm>
                <a:off x="3443"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4" name="Line 478">
                <a:extLst>
                  <a:ext uri="{FF2B5EF4-FFF2-40B4-BE49-F238E27FC236}">
                    <a16:creationId xmlns:a16="http://schemas.microsoft.com/office/drawing/2014/main" id="{26266012-332F-4145-A12B-F7C287708709}"/>
                  </a:ext>
                </a:extLst>
              </p:cNvPr>
              <p:cNvSpPr>
                <a:spLocks noChangeShapeType="1"/>
              </p:cNvSpPr>
              <p:nvPr/>
            </p:nvSpPr>
            <p:spPr bwMode="auto">
              <a:xfrm>
                <a:off x="3455"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5" name="Line 479">
                <a:extLst>
                  <a:ext uri="{FF2B5EF4-FFF2-40B4-BE49-F238E27FC236}">
                    <a16:creationId xmlns:a16="http://schemas.microsoft.com/office/drawing/2014/main" id="{95A2D484-F578-9F4D-A7B9-1C42201321B9}"/>
                  </a:ext>
                </a:extLst>
              </p:cNvPr>
              <p:cNvSpPr>
                <a:spLocks noChangeShapeType="1"/>
              </p:cNvSpPr>
              <p:nvPr/>
            </p:nvSpPr>
            <p:spPr bwMode="auto">
              <a:xfrm>
                <a:off x="3467"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6" name="Line 480">
                <a:extLst>
                  <a:ext uri="{FF2B5EF4-FFF2-40B4-BE49-F238E27FC236}">
                    <a16:creationId xmlns:a16="http://schemas.microsoft.com/office/drawing/2014/main" id="{98DC9412-1BEE-E342-97AA-4B402227274B}"/>
                  </a:ext>
                </a:extLst>
              </p:cNvPr>
              <p:cNvSpPr>
                <a:spLocks noChangeShapeType="1"/>
              </p:cNvSpPr>
              <p:nvPr/>
            </p:nvSpPr>
            <p:spPr bwMode="auto">
              <a:xfrm>
                <a:off x="3478"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7" name="Line 481">
                <a:extLst>
                  <a:ext uri="{FF2B5EF4-FFF2-40B4-BE49-F238E27FC236}">
                    <a16:creationId xmlns:a16="http://schemas.microsoft.com/office/drawing/2014/main" id="{2B2DA5D0-A4F0-0E46-A651-BBEA98847157}"/>
                  </a:ext>
                </a:extLst>
              </p:cNvPr>
              <p:cNvSpPr>
                <a:spLocks noChangeShapeType="1"/>
              </p:cNvSpPr>
              <p:nvPr/>
            </p:nvSpPr>
            <p:spPr bwMode="auto">
              <a:xfrm>
                <a:off x="3490"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8" name="Line 482">
                <a:extLst>
                  <a:ext uri="{FF2B5EF4-FFF2-40B4-BE49-F238E27FC236}">
                    <a16:creationId xmlns:a16="http://schemas.microsoft.com/office/drawing/2014/main" id="{CD51F150-926B-4542-86B8-34B1A85EF265}"/>
                  </a:ext>
                </a:extLst>
              </p:cNvPr>
              <p:cNvSpPr>
                <a:spLocks noChangeShapeType="1"/>
              </p:cNvSpPr>
              <p:nvPr/>
            </p:nvSpPr>
            <p:spPr bwMode="auto">
              <a:xfrm>
                <a:off x="3502" y="2786"/>
                <a:ext cx="1"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9" name="Rectangle 483">
                <a:extLst>
                  <a:ext uri="{FF2B5EF4-FFF2-40B4-BE49-F238E27FC236}">
                    <a16:creationId xmlns:a16="http://schemas.microsoft.com/office/drawing/2014/main" id="{0D3128C3-5108-4347-8C8F-53F09640EDFE}"/>
                  </a:ext>
                </a:extLst>
              </p:cNvPr>
              <p:cNvSpPr>
                <a:spLocks noChangeArrowheads="1"/>
              </p:cNvSpPr>
              <p:nvPr/>
            </p:nvSpPr>
            <p:spPr bwMode="auto">
              <a:xfrm>
                <a:off x="3266" y="2990"/>
                <a:ext cx="248" cy="124"/>
              </a:xfrm>
              <a:prstGeom prst="rect">
                <a:avLst/>
              </a:prstGeom>
              <a:solidFill>
                <a:srgbClr val="FFFFFF"/>
              </a:solidFill>
              <a:ln w="1588">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30" name="Rectangle 484">
                <a:extLst>
                  <a:ext uri="{FF2B5EF4-FFF2-40B4-BE49-F238E27FC236}">
                    <a16:creationId xmlns:a16="http://schemas.microsoft.com/office/drawing/2014/main" id="{E71446DE-35DC-9944-BD66-1F0E501494CC}"/>
                  </a:ext>
                </a:extLst>
              </p:cNvPr>
              <p:cNvSpPr>
                <a:spLocks noChangeArrowheads="1"/>
              </p:cNvSpPr>
              <p:nvPr/>
            </p:nvSpPr>
            <p:spPr bwMode="auto">
              <a:xfrm>
                <a:off x="3266" y="3011"/>
                <a:ext cx="246" cy="5"/>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31" name="Rectangle 485">
                <a:extLst>
                  <a:ext uri="{FF2B5EF4-FFF2-40B4-BE49-F238E27FC236}">
                    <a16:creationId xmlns:a16="http://schemas.microsoft.com/office/drawing/2014/main" id="{C18B6A99-9527-014A-A963-82B1F8F1D68A}"/>
                  </a:ext>
                </a:extLst>
              </p:cNvPr>
              <p:cNvSpPr>
                <a:spLocks noChangeArrowheads="1"/>
              </p:cNvSpPr>
              <p:nvPr/>
            </p:nvSpPr>
            <p:spPr bwMode="auto">
              <a:xfrm>
                <a:off x="3266" y="3038"/>
                <a:ext cx="246" cy="3"/>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32" name="Rectangle 486">
                <a:extLst>
                  <a:ext uri="{FF2B5EF4-FFF2-40B4-BE49-F238E27FC236}">
                    <a16:creationId xmlns:a16="http://schemas.microsoft.com/office/drawing/2014/main" id="{5599DE97-EE99-3149-8B1A-88FF5CCC3C63}"/>
                  </a:ext>
                </a:extLst>
              </p:cNvPr>
              <p:cNvSpPr>
                <a:spLocks noChangeArrowheads="1"/>
              </p:cNvSpPr>
              <p:nvPr/>
            </p:nvSpPr>
            <p:spPr bwMode="auto">
              <a:xfrm>
                <a:off x="3266" y="3064"/>
                <a:ext cx="247"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33" name="Rectangle 487">
                <a:extLst>
                  <a:ext uri="{FF2B5EF4-FFF2-40B4-BE49-F238E27FC236}">
                    <a16:creationId xmlns:a16="http://schemas.microsoft.com/office/drawing/2014/main" id="{21516798-960B-2046-AA05-C539A1456EC4}"/>
                  </a:ext>
                </a:extLst>
              </p:cNvPr>
              <p:cNvSpPr>
                <a:spLocks noChangeArrowheads="1"/>
              </p:cNvSpPr>
              <p:nvPr/>
            </p:nvSpPr>
            <p:spPr bwMode="auto">
              <a:xfrm>
                <a:off x="3266" y="3089"/>
                <a:ext cx="246" cy="4"/>
              </a:xfrm>
              <a:prstGeom prst="rect">
                <a:avLst/>
              </a:prstGeom>
              <a:solidFill>
                <a:srgbClr val="DCDCDC"/>
              </a:solidFill>
              <a:ln w="1588">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34" name="Line 488">
                <a:extLst>
                  <a:ext uri="{FF2B5EF4-FFF2-40B4-BE49-F238E27FC236}">
                    <a16:creationId xmlns:a16="http://schemas.microsoft.com/office/drawing/2014/main" id="{5945AB81-ACFF-CC48-810F-114B54ADF7F0}"/>
                  </a:ext>
                </a:extLst>
              </p:cNvPr>
              <p:cNvSpPr>
                <a:spLocks noChangeShapeType="1"/>
              </p:cNvSpPr>
              <p:nvPr/>
            </p:nvSpPr>
            <p:spPr bwMode="auto">
              <a:xfrm>
                <a:off x="3279"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5" name="Line 489">
                <a:extLst>
                  <a:ext uri="{FF2B5EF4-FFF2-40B4-BE49-F238E27FC236}">
                    <a16:creationId xmlns:a16="http://schemas.microsoft.com/office/drawing/2014/main" id="{23E0D539-2E9C-654E-B041-FF95E905C911}"/>
                  </a:ext>
                </a:extLst>
              </p:cNvPr>
              <p:cNvSpPr>
                <a:spLocks noChangeShapeType="1"/>
              </p:cNvSpPr>
              <p:nvPr/>
            </p:nvSpPr>
            <p:spPr bwMode="auto">
              <a:xfrm>
                <a:off x="329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6" name="Line 490">
                <a:extLst>
                  <a:ext uri="{FF2B5EF4-FFF2-40B4-BE49-F238E27FC236}">
                    <a16:creationId xmlns:a16="http://schemas.microsoft.com/office/drawing/2014/main" id="{6A6E1C69-17D2-7642-9497-517D12231180}"/>
                  </a:ext>
                </a:extLst>
              </p:cNvPr>
              <p:cNvSpPr>
                <a:spLocks noChangeShapeType="1"/>
              </p:cNvSpPr>
              <p:nvPr/>
            </p:nvSpPr>
            <p:spPr bwMode="auto">
              <a:xfrm>
                <a:off x="330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7" name="Line 491">
                <a:extLst>
                  <a:ext uri="{FF2B5EF4-FFF2-40B4-BE49-F238E27FC236}">
                    <a16:creationId xmlns:a16="http://schemas.microsoft.com/office/drawing/2014/main" id="{C3DF2211-5F81-9440-AECD-60095081A513}"/>
                  </a:ext>
                </a:extLst>
              </p:cNvPr>
              <p:cNvSpPr>
                <a:spLocks noChangeShapeType="1"/>
              </p:cNvSpPr>
              <p:nvPr/>
            </p:nvSpPr>
            <p:spPr bwMode="auto">
              <a:xfrm>
                <a:off x="331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8" name="Line 492">
                <a:extLst>
                  <a:ext uri="{FF2B5EF4-FFF2-40B4-BE49-F238E27FC236}">
                    <a16:creationId xmlns:a16="http://schemas.microsoft.com/office/drawing/2014/main" id="{F9F6C232-15E9-0D4E-97CA-46C2DAEE58B2}"/>
                  </a:ext>
                </a:extLst>
              </p:cNvPr>
              <p:cNvSpPr>
                <a:spLocks noChangeShapeType="1"/>
              </p:cNvSpPr>
              <p:nvPr/>
            </p:nvSpPr>
            <p:spPr bwMode="auto">
              <a:xfrm>
                <a:off x="3326"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9" name="Line 493">
                <a:extLst>
                  <a:ext uri="{FF2B5EF4-FFF2-40B4-BE49-F238E27FC236}">
                    <a16:creationId xmlns:a16="http://schemas.microsoft.com/office/drawing/2014/main" id="{5D592D2E-9CEB-F247-A7E3-1C0E3A413C57}"/>
                  </a:ext>
                </a:extLst>
              </p:cNvPr>
              <p:cNvSpPr>
                <a:spLocks noChangeShapeType="1"/>
              </p:cNvSpPr>
              <p:nvPr/>
            </p:nvSpPr>
            <p:spPr bwMode="auto">
              <a:xfrm>
                <a:off x="333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0" name="Line 494">
                <a:extLst>
                  <a:ext uri="{FF2B5EF4-FFF2-40B4-BE49-F238E27FC236}">
                    <a16:creationId xmlns:a16="http://schemas.microsoft.com/office/drawing/2014/main" id="{85DFE317-9B9D-4A43-B79A-DE7CFA525455}"/>
                  </a:ext>
                </a:extLst>
              </p:cNvPr>
              <p:cNvSpPr>
                <a:spLocks noChangeShapeType="1"/>
              </p:cNvSpPr>
              <p:nvPr/>
            </p:nvSpPr>
            <p:spPr bwMode="auto">
              <a:xfrm>
                <a:off x="335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1" name="Line 495">
                <a:extLst>
                  <a:ext uri="{FF2B5EF4-FFF2-40B4-BE49-F238E27FC236}">
                    <a16:creationId xmlns:a16="http://schemas.microsoft.com/office/drawing/2014/main" id="{17C3F5CE-05B2-A045-BD46-5727735C6657}"/>
                  </a:ext>
                </a:extLst>
              </p:cNvPr>
              <p:cNvSpPr>
                <a:spLocks noChangeShapeType="1"/>
              </p:cNvSpPr>
              <p:nvPr/>
            </p:nvSpPr>
            <p:spPr bwMode="auto">
              <a:xfrm>
                <a:off x="3361"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2" name="Line 496">
                <a:extLst>
                  <a:ext uri="{FF2B5EF4-FFF2-40B4-BE49-F238E27FC236}">
                    <a16:creationId xmlns:a16="http://schemas.microsoft.com/office/drawing/2014/main" id="{DB2A04ED-8735-3945-8A63-D226EBE3A705}"/>
                  </a:ext>
                </a:extLst>
              </p:cNvPr>
              <p:cNvSpPr>
                <a:spLocks noChangeShapeType="1"/>
              </p:cNvSpPr>
              <p:nvPr/>
            </p:nvSpPr>
            <p:spPr bwMode="auto">
              <a:xfrm>
                <a:off x="337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3" name="Line 497">
                <a:extLst>
                  <a:ext uri="{FF2B5EF4-FFF2-40B4-BE49-F238E27FC236}">
                    <a16:creationId xmlns:a16="http://schemas.microsoft.com/office/drawing/2014/main" id="{D4FCE034-7E2F-4B43-8993-4686140B5107}"/>
                  </a:ext>
                </a:extLst>
              </p:cNvPr>
              <p:cNvSpPr>
                <a:spLocks noChangeShapeType="1"/>
              </p:cNvSpPr>
              <p:nvPr/>
            </p:nvSpPr>
            <p:spPr bwMode="auto">
              <a:xfrm>
                <a:off x="338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4" name="Line 498">
                <a:extLst>
                  <a:ext uri="{FF2B5EF4-FFF2-40B4-BE49-F238E27FC236}">
                    <a16:creationId xmlns:a16="http://schemas.microsoft.com/office/drawing/2014/main" id="{1BE65A76-CECB-2440-89CE-274A10DF49DE}"/>
                  </a:ext>
                </a:extLst>
              </p:cNvPr>
              <p:cNvSpPr>
                <a:spLocks noChangeShapeType="1"/>
              </p:cNvSpPr>
              <p:nvPr/>
            </p:nvSpPr>
            <p:spPr bwMode="auto">
              <a:xfrm>
                <a:off x="3396"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5" name="Line 499">
                <a:extLst>
                  <a:ext uri="{FF2B5EF4-FFF2-40B4-BE49-F238E27FC236}">
                    <a16:creationId xmlns:a16="http://schemas.microsoft.com/office/drawing/2014/main" id="{9E393B7E-11FF-6F41-89CF-EAA369724331}"/>
                  </a:ext>
                </a:extLst>
              </p:cNvPr>
              <p:cNvSpPr>
                <a:spLocks noChangeShapeType="1"/>
              </p:cNvSpPr>
              <p:nvPr/>
            </p:nvSpPr>
            <p:spPr bwMode="auto">
              <a:xfrm>
                <a:off x="340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6" name="Line 500">
                <a:extLst>
                  <a:ext uri="{FF2B5EF4-FFF2-40B4-BE49-F238E27FC236}">
                    <a16:creationId xmlns:a16="http://schemas.microsoft.com/office/drawing/2014/main" id="{F8174813-1F43-2C4A-81A4-B27314353F3F}"/>
                  </a:ext>
                </a:extLst>
              </p:cNvPr>
              <p:cNvSpPr>
                <a:spLocks noChangeShapeType="1"/>
              </p:cNvSpPr>
              <p:nvPr/>
            </p:nvSpPr>
            <p:spPr bwMode="auto">
              <a:xfrm>
                <a:off x="342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7" name="Line 501">
                <a:extLst>
                  <a:ext uri="{FF2B5EF4-FFF2-40B4-BE49-F238E27FC236}">
                    <a16:creationId xmlns:a16="http://schemas.microsoft.com/office/drawing/2014/main" id="{31F6BCDA-64FC-2547-AD85-107EED58ECC0}"/>
                  </a:ext>
                </a:extLst>
              </p:cNvPr>
              <p:cNvSpPr>
                <a:spLocks noChangeShapeType="1"/>
              </p:cNvSpPr>
              <p:nvPr/>
            </p:nvSpPr>
            <p:spPr bwMode="auto">
              <a:xfrm>
                <a:off x="343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8" name="Line 502">
                <a:extLst>
                  <a:ext uri="{FF2B5EF4-FFF2-40B4-BE49-F238E27FC236}">
                    <a16:creationId xmlns:a16="http://schemas.microsoft.com/office/drawing/2014/main" id="{E84460B3-5A58-6D4B-86A7-BFB3825D0020}"/>
                  </a:ext>
                </a:extLst>
              </p:cNvPr>
              <p:cNvSpPr>
                <a:spLocks noChangeShapeType="1"/>
              </p:cNvSpPr>
              <p:nvPr/>
            </p:nvSpPr>
            <p:spPr bwMode="auto">
              <a:xfrm>
                <a:off x="3443"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9" name="Line 503">
                <a:extLst>
                  <a:ext uri="{FF2B5EF4-FFF2-40B4-BE49-F238E27FC236}">
                    <a16:creationId xmlns:a16="http://schemas.microsoft.com/office/drawing/2014/main" id="{38F56A48-A3E5-FF4D-9FAF-44B9D5F95AE9}"/>
                  </a:ext>
                </a:extLst>
              </p:cNvPr>
              <p:cNvSpPr>
                <a:spLocks noChangeShapeType="1"/>
              </p:cNvSpPr>
              <p:nvPr/>
            </p:nvSpPr>
            <p:spPr bwMode="auto">
              <a:xfrm>
                <a:off x="3455"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0" name="Line 504">
                <a:extLst>
                  <a:ext uri="{FF2B5EF4-FFF2-40B4-BE49-F238E27FC236}">
                    <a16:creationId xmlns:a16="http://schemas.microsoft.com/office/drawing/2014/main" id="{BCDF97FB-968D-CB41-82AE-5A5AB20F37AA}"/>
                  </a:ext>
                </a:extLst>
              </p:cNvPr>
              <p:cNvSpPr>
                <a:spLocks noChangeShapeType="1"/>
              </p:cNvSpPr>
              <p:nvPr/>
            </p:nvSpPr>
            <p:spPr bwMode="auto">
              <a:xfrm>
                <a:off x="3467"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1" name="Line 505">
                <a:extLst>
                  <a:ext uri="{FF2B5EF4-FFF2-40B4-BE49-F238E27FC236}">
                    <a16:creationId xmlns:a16="http://schemas.microsoft.com/office/drawing/2014/main" id="{A8836908-9DF2-A04B-A207-39DA1EED0B6C}"/>
                  </a:ext>
                </a:extLst>
              </p:cNvPr>
              <p:cNvSpPr>
                <a:spLocks noChangeShapeType="1"/>
              </p:cNvSpPr>
              <p:nvPr/>
            </p:nvSpPr>
            <p:spPr bwMode="auto">
              <a:xfrm>
                <a:off x="3478"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2" name="Line 506">
                <a:extLst>
                  <a:ext uri="{FF2B5EF4-FFF2-40B4-BE49-F238E27FC236}">
                    <a16:creationId xmlns:a16="http://schemas.microsoft.com/office/drawing/2014/main" id="{AC98508E-BB04-2244-B806-AB22A14999D5}"/>
                  </a:ext>
                </a:extLst>
              </p:cNvPr>
              <p:cNvSpPr>
                <a:spLocks noChangeShapeType="1"/>
              </p:cNvSpPr>
              <p:nvPr/>
            </p:nvSpPr>
            <p:spPr bwMode="auto">
              <a:xfrm>
                <a:off x="3490"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3" name="Line 507">
                <a:extLst>
                  <a:ext uri="{FF2B5EF4-FFF2-40B4-BE49-F238E27FC236}">
                    <a16:creationId xmlns:a16="http://schemas.microsoft.com/office/drawing/2014/main" id="{E4A515D8-AA41-9345-AD36-803E373EB857}"/>
                  </a:ext>
                </a:extLst>
              </p:cNvPr>
              <p:cNvSpPr>
                <a:spLocks noChangeShapeType="1"/>
              </p:cNvSpPr>
              <p:nvPr/>
            </p:nvSpPr>
            <p:spPr bwMode="auto">
              <a:xfrm>
                <a:off x="3502" y="2991"/>
                <a:ext cx="1"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4" name="Rectangle 508">
                <a:extLst>
                  <a:ext uri="{FF2B5EF4-FFF2-40B4-BE49-F238E27FC236}">
                    <a16:creationId xmlns:a16="http://schemas.microsoft.com/office/drawing/2014/main" id="{EEF52EE6-0160-0A4C-AD64-1F70D5C40096}"/>
                  </a:ext>
                </a:extLst>
              </p:cNvPr>
              <p:cNvSpPr>
                <a:spLocks noChangeArrowheads="1"/>
              </p:cNvSpPr>
              <p:nvPr/>
            </p:nvSpPr>
            <p:spPr bwMode="auto">
              <a:xfrm>
                <a:off x="3174" y="2725"/>
                <a:ext cx="64" cy="14"/>
              </a:xfrm>
              <a:prstGeom prst="rect">
                <a:avLst/>
              </a:prstGeom>
              <a:solidFill>
                <a:srgbClr val="DCDCDC"/>
              </a:solidFill>
              <a:ln w="1588">
                <a:solidFill>
                  <a:srgbClr val="FFFFFF"/>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55" name="Freeform 509">
                <a:extLst>
                  <a:ext uri="{FF2B5EF4-FFF2-40B4-BE49-F238E27FC236}">
                    <a16:creationId xmlns:a16="http://schemas.microsoft.com/office/drawing/2014/main" id="{71BC008F-F184-7F4C-956A-D2C22E7D73F4}"/>
                  </a:ext>
                </a:extLst>
              </p:cNvPr>
              <p:cNvSpPr>
                <a:spLocks/>
              </p:cNvSpPr>
              <p:nvPr/>
            </p:nvSpPr>
            <p:spPr bwMode="auto">
              <a:xfrm>
                <a:off x="3173" y="2724"/>
                <a:ext cx="66" cy="16"/>
              </a:xfrm>
              <a:custGeom>
                <a:avLst/>
                <a:gdLst>
                  <a:gd name="T0" fmla="*/ 0 w 133"/>
                  <a:gd name="T1" fmla="*/ 1 h 32"/>
                  <a:gd name="T2" fmla="*/ 0 w 133"/>
                  <a:gd name="T3" fmla="*/ 1 h 32"/>
                  <a:gd name="T4" fmla="*/ 0 w 133"/>
                  <a:gd name="T5" fmla="*/ 0 h 32"/>
                  <a:gd name="T6" fmla="*/ 0 60000 65536"/>
                  <a:gd name="T7" fmla="*/ 0 60000 65536"/>
                  <a:gd name="T8" fmla="*/ 0 60000 65536"/>
                  <a:gd name="T9" fmla="*/ 0 w 133"/>
                  <a:gd name="T10" fmla="*/ 0 h 32"/>
                  <a:gd name="T11" fmla="*/ 133 w 133"/>
                  <a:gd name="T12" fmla="*/ 32 h 32"/>
                </a:gdLst>
                <a:ahLst/>
                <a:cxnLst>
                  <a:cxn ang="T6">
                    <a:pos x="T0" y="T1"/>
                  </a:cxn>
                  <a:cxn ang="T7">
                    <a:pos x="T2" y="T3"/>
                  </a:cxn>
                  <a:cxn ang="T8">
                    <a:pos x="T4" y="T5"/>
                  </a:cxn>
                </a:cxnLst>
                <a:rect l="T9" t="T10" r="T11" b="T12"/>
                <a:pathLst>
                  <a:path w="133" h="32">
                    <a:moveTo>
                      <a:pt x="0" y="32"/>
                    </a:moveTo>
                    <a:lnTo>
                      <a:pt x="133" y="32"/>
                    </a:lnTo>
                    <a:lnTo>
                      <a:pt x="133"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56" name="Rectangle 510">
                <a:extLst>
                  <a:ext uri="{FF2B5EF4-FFF2-40B4-BE49-F238E27FC236}">
                    <a16:creationId xmlns:a16="http://schemas.microsoft.com/office/drawing/2014/main" id="{C7E36AF8-72C1-4D4D-BE38-CD9F7BC20026}"/>
                  </a:ext>
                </a:extLst>
              </p:cNvPr>
              <p:cNvSpPr>
                <a:spLocks noChangeArrowheads="1"/>
              </p:cNvSpPr>
              <p:nvPr/>
            </p:nvSpPr>
            <p:spPr bwMode="auto">
              <a:xfrm>
                <a:off x="3173" y="2750"/>
                <a:ext cx="92" cy="20"/>
              </a:xfrm>
              <a:prstGeom prst="rect">
                <a:avLst/>
              </a:prstGeom>
              <a:solidFill>
                <a:srgbClr val="DCDCDC"/>
              </a:solidFill>
              <a:ln w="1588">
                <a:solidFill>
                  <a:srgbClr val="FFFFFF"/>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657" name="Freeform 511">
                <a:extLst>
                  <a:ext uri="{FF2B5EF4-FFF2-40B4-BE49-F238E27FC236}">
                    <a16:creationId xmlns:a16="http://schemas.microsoft.com/office/drawing/2014/main" id="{3D844194-390C-AB4B-A9A7-9F8FEEA9354B}"/>
                  </a:ext>
                </a:extLst>
              </p:cNvPr>
              <p:cNvSpPr>
                <a:spLocks/>
              </p:cNvSpPr>
              <p:nvPr/>
            </p:nvSpPr>
            <p:spPr bwMode="auto">
              <a:xfrm>
                <a:off x="3173" y="2750"/>
                <a:ext cx="93" cy="20"/>
              </a:xfrm>
              <a:custGeom>
                <a:avLst/>
                <a:gdLst>
                  <a:gd name="T0" fmla="*/ 0 w 187"/>
                  <a:gd name="T1" fmla="*/ 0 h 41"/>
                  <a:gd name="T2" fmla="*/ 0 w 187"/>
                  <a:gd name="T3" fmla="*/ 0 h 41"/>
                  <a:gd name="T4" fmla="*/ 0 w 187"/>
                  <a:gd name="T5" fmla="*/ 0 h 41"/>
                  <a:gd name="T6" fmla="*/ 0 60000 65536"/>
                  <a:gd name="T7" fmla="*/ 0 60000 65536"/>
                  <a:gd name="T8" fmla="*/ 0 60000 65536"/>
                  <a:gd name="T9" fmla="*/ 0 w 187"/>
                  <a:gd name="T10" fmla="*/ 0 h 41"/>
                  <a:gd name="T11" fmla="*/ 187 w 187"/>
                  <a:gd name="T12" fmla="*/ 41 h 41"/>
                </a:gdLst>
                <a:ahLst/>
                <a:cxnLst>
                  <a:cxn ang="T6">
                    <a:pos x="T0" y="T1"/>
                  </a:cxn>
                  <a:cxn ang="T7">
                    <a:pos x="T2" y="T3"/>
                  </a:cxn>
                  <a:cxn ang="T8">
                    <a:pos x="T4" y="T5"/>
                  </a:cxn>
                </a:cxnLst>
                <a:rect l="T9" t="T10" r="T11" b="T12"/>
                <a:pathLst>
                  <a:path w="187" h="41">
                    <a:moveTo>
                      <a:pt x="0" y="41"/>
                    </a:moveTo>
                    <a:lnTo>
                      <a:pt x="187" y="41"/>
                    </a:lnTo>
                    <a:lnTo>
                      <a:pt x="18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494" name="Rectangle 512">
              <a:extLst>
                <a:ext uri="{FF2B5EF4-FFF2-40B4-BE49-F238E27FC236}">
                  <a16:creationId xmlns:a16="http://schemas.microsoft.com/office/drawing/2014/main" id="{5E764A59-89B5-9A47-9930-3444198C495D}"/>
                </a:ext>
              </a:extLst>
            </p:cNvPr>
            <p:cNvSpPr>
              <a:spLocks noChangeArrowheads="1"/>
            </p:cNvSpPr>
            <p:nvPr/>
          </p:nvSpPr>
          <p:spPr bwMode="auto">
            <a:xfrm>
              <a:off x="3193" y="3178"/>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Server</a:t>
              </a:r>
              <a:endParaRPr lang="en-US" altLang="en-US"/>
            </a:p>
          </p:txBody>
        </p:sp>
        <p:sp>
          <p:nvSpPr>
            <p:cNvPr id="16495" name="Rectangle 513">
              <a:extLst>
                <a:ext uri="{FF2B5EF4-FFF2-40B4-BE49-F238E27FC236}">
                  <a16:creationId xmlns:a16="http://schemas.microsoft.com/office/drawing/2014/main" id="{0E2A39F9-8F20-C54A-B9E2-9B445594B44B}"/>
                </a:ext>
              </a:extLst>
            </p:cNvPr>
            <p:cNvSpPr>
              <a:spLocks noChangeArrowheads="1"/>
            </p:cNvSpPr>
            <p:nvPr/>
          </p:nvSpPr>
          <p:spPr bwMode="auto">
            <a:xfrm>
              <a:off x="1235" y="2563"/>
              <a:ext cx="5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Reference</a:t>
              </a:r>
              <a:endParaRPr lang="en-US" altLang="en-US"/>
            </a:p>
          </p:txBody>
        </p:sp>
        <p:sp>
          <p:nvSpPr>
            <p:cNvPr id="16496" name="Rectangle 514">
              <a:extLst>
                <a:ext uri="{FF2B5EF4-FFF2-40B4-BE49-F238E27FC236}">
                  <a16:creationId xmlns:a16="http://schemas.microsoft.com/office/drawing/2014/main" id="{E41614AC-5728-354B-A571-F8F310665FDA}"/>
                </a:ext>
              </a:extLst>
            </p:cNvPr>
            <p:cNvSpPr>
              <a:spLocks noChangeArrowheads="1"/>
            </p:cNvSpPr>
            <p:nvPr/>
          </p:nvSpPr>
          <p:spPr bwMode="auto">
            <a:xfrm>
              <a:off x="1359" y="2702"/>
              <a:ext cx="2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value</a:t>
              </a:r>
              <a:endParaRPr lang="en-US" altLang="en-US"/>
            </a:p>
          </p:txBody>
        </p:sp>
        <p:sp>
          <p:nvSpPr>
            <p:cNvPr id="16497" name="Rectangle 515">
              <a:extLst>
                <a:ext uri="{FF2B5EF4-FFF2-40B4-BE49-F238E27FC236}">
                  <a16:creationId xmlns:a16="http://schemas.microsoft.com/office/drawing/2014/main" id="{DF3E6EB7-0FD3-DC43-B6DF-BBD883F8146F}"/>
                </a:ext>
              </a:extLst>
            </p:cNvPr>
            <p:cNvSpPr>
              <a:spLocks noChangeArrowheads="1"/>
            </p:cNvSpPr>
            <p:nvPr/>
          </p:nvSpPr>
          <p:spPr bwMode="auto">
            <a:xfrm>
              <a:off x="3369" y="3607"/>
              <a:ext cx="33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Queue</a:t>
              </a:r>
              <a:endParaRPr lang="en-US" altLang="en-US"/>
            </a:p>
          </p:txBody>
        </p:sp>
        <p:sp>
          <p:nvSpPr>
            <p:cNvPr id="16498" name="Rectangle 516">
              <a:extLst>
                <a:ext uri="{FF2B5EF4-FFF2-40B4-BE49-F238E27FC236}">
                  <a16:creationId xmlns:a16="http://schemas.microsoft.com/office/drawing/2014/main" id="{32A0365B-3A88-DA46-A7D0-03B4B8B340E4}"/>
                </a:ext>
              </a:extLst>
            </p:cNvPr>
            <p:cNvSpPr>
              <a:spLocks noChangeArrowheads="1"/>
            </p:cNvSpPr>
            <p:nvPr/>
          </p:nvSpPr>
          <p:spPr bwMode="auto">
            <a:xfrm>
              <a:off x="3367" y="3747"/>
              <a:ext cx="34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Length</a:t>
              </a:r>
              <a:endParaRPr lang="en-US" altLang="en-US"/>
            </a:p>
          </p:txBody>
        </p:sp>
        <p:sp>
          <p:nvSpPr>
            <p:cNvPr id="16499" name="Rectangle 517">
              <a:extLst>
                <a:ext uri="{FF2B5EF4-FFF2-40B4-BE49-F238E27FC236}">
                  <a16:creationId xmlns:a16="http://schemas.microsoft.com/office/drawing/2014/main" id="{A3C0012F-4065-1347-901D-56B7E7F4CF5C}"/>
                </a:ext>
              </a:extLst>
            </p:cNvPr>
            <p:cNvSpPr>
              <a:spLocks noChangeArrowheads="1"/>
            </p:cNvSpPr>
            <p:nvPr/>
          </p:nvSpPr>
          <p:spPr bwMode="auto">
            <a:xfrm>
              <a:off x="2668" y="2532"/>
              <a:ext cx="34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Tuning</a:t>
              </a:r>
              <a:endParaRPr lang="en-US" altLang="en-US"/>
            </a:p>
          </p:txBody>
        </p:sp>
        <p:sp>
          <p:nvSpPr>
            <p:cNvPr id="16500" name="Rectangle 518">
              <a:extLst>
                <a:ext uri="{FF2B5EF4-FFF2-40B4-BE49-F238E27FC236}">
                  <a16:creationId xmlns:a16="http://schemas.microsoft.com/office/drawing/2014/main" id="{9D28CF97-025B-F844-A592-705160D30EF4}"/>
                </a:ext>
              </a:extLst>
            </p:cNvPr>
            <p:cNvSpPr>
              <a:spLocks noChangeArrowheads="1"/>
            </p:cNvSpPr>
            <p:nvPr/>
          </p:nvSpPr>
          <p:spPr bwMode="auto">
            <a:xfrm>
              <a:off x="2668" y="2671"/>
              <a:ext cx="33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control</a:t>
              </a:r>
              <a:endParaRPr lang="en-US" altLang="en-US"/>
            </a:p>
          </p:txBody>
        </p:sp>
        <p:sp>
          <p:nvSpPr>
            <p:cNvPr id="16501" name="Line 519">
              <a:extLst>
                <a:ext uri="{FF2B5EF4-FFF2-40B4-BE49-F238E27FC236}">
                  <a16:creationId xmlns:a16="http://schemas.microsoft.com/office/drawing/2014/main" id="{71E47C95-952F-BF43-A4FF-0F9BE5859391}"/>
                </a:ext>
              </a:extLst>
            </p:cNvPr>
            <p:cNvSpPr>
              <a:spLocks noChangeShapeType="1"/>
            </p:cNvSpPr>
            <p:nvPr/>
          </p:nvSpPr>
          <p:spPr bwMode="auto">
            <a:xfrm flipV="1">
              <a:off x="3561" y="2844"/>
              <a:ext cx="120" cy="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2" name="Freeform 520">
              <a:extLst>
                <a:ext uri="{FF2B5EF4-FFF2-40B4-BE49-F238E27FC236}">
                  <a16:creationId xmlns:a16="http://schemas.microsoft.com/office/drawing/2014/main" id="{2C0D610C-DCB7-6F4F-895E-570011A64030}"/>
                </a:ext>
              </a:extLst>
            </p:cNvPr>
            <p:cNvSpPr>
              <a:spLocks/>
            </p:cNvSpPr>
            <p:nvPr/>
          </p:nvSpPr>
          <p:spPr bwMode="auto">
            <a:xfrm>
              <a:off x="3681" y="2790"/>
              <a:ext cx="111" cy="102"/>
            </a:xfrm>
            <a:custGeom>
              <a:avLst/>
              <a:gdLst>
                <a:gd name="T0" fmla="*/ 0 w 223"/>
                <a:gd name="T1" fmla="*/ 0 h 205"/>
                <a:gd name="T2" fmla="*/ 0 w 223"/>
                <a:gd name="T3" fmla="*/ 0 h 205"/>
                <a:gd name="T4" fmla="*/ 0 w 223"/>
                <a:gd name="T5" fmla="*/ 0 h 205"/>
                <a:gd name="T6" fmla="*/ 0 w 223"/>
                <a:gd name="T7" fmla="*/ 0 h 205"/>
                <a:gd name="T8" fmla="*/ 0 60000 65536"/>
                <a:gd name="T9" fmla="*/ 0 60000 65536"/>
                <a:gd name="T10" fmla="*/ 0 60000 65536"/>
                <a:gd name="T11" fmla="*/ 0 60000 65536"/>
                <a:gd name="T12" fmla="*/ 0 w 223"/>
                <a:gd name="T13" fmla="*/ 0 h 205"/>
                <a:gd name="T14" fmla="*/ 223 w 223"/>
                <a:gd name="T15" fmla="*/ 205 h 205"/>
              </a:gdLst>
              <a:ahLst/>
              <a:cxnLst>
                <a:cxn ang="T8">
                  <a:pos x="T0" y="T1"/>
                </a:cxn>
                <a:cxn ang="T9">
                  <a:pos x="T2" y="T3"/>
                </a:cxn>
                <a:cxn ang="T10">
                  <a:pos x="T4" y="T5"/>
                </a:cxn>
                <a:cxn ang="T11">
                  <a:pos x="T6" y="T7"/>
                </a:cxn>
              </a:cxnLst>
              <a:rect l="T12" t="T13" r="T14" b="T15"/>
              <a:pathLst>
                <a:path w="223" h="205">
                  <a:moveTo>
                    <a:pt x="0" y="0"/>
                  </a:moveTo>
                  <a:lnTo>
                    <a:pt x="3" y="205"/>
                  </a:lnTo>
                  <a:lnTo>
                    <a:pt x="223" y="107"/>
                  </a:lnTo>
                  <a:lnTo>
                    <a:pt x="0" y="0"/>
                  </a:lnTo>
                  <a:close/>
                </a:path>
              </a:pathLst>
            </a:custGeom>
            <a:solidFill>
              <a:schemeClr val="tx2"/>
            </a:solidFill>
            <a:ln w="25400">
              <a:solidFill>
                <a:schemeClr val="tx2"/>
              </a:solidFill>
              <a:round/>
              <a:headEnd/>
              <a:tailEnd/>
            </a:ln>
          </p:spPr>
          <p:txBody>
            <a:bodyPr/>
            <a:lstStyle/>
            <a:p>
              <a:endParaRPr lang="en-US"/>
            </a:p>
          </p:txBody>
        </p:sp>
        <p:sp>
          <p:nvSpPr>
            <p:cNvPr id="16503" name="Freeform 521">
              <a:extLst>
                <a:ext uri="{FF2B5EF4-FFF2-40B4-BE49-F238E27FC236}">
                  <a16:creationId xmlns:a16="http://schemas.microsoft.com/office/drawing/2014/main" id="{300835A5-090D-C244-8425-6EDD7C35BDF2}"/>
                </a:ext>
              </a:extLst>
            </p:cNvPr>
            <p:cNvSpPr>
              <a:spLocks/>
            </p:cNvSpPr>
            <p:nvPr/>
          </p:nvSpPr>
          <p:spPr bwMode="auto">
            <a:xfrm>
              <a:off x="2238" y="2973"/>
              <a:ext cx="2516" cy="776"/>
            </a:xfrm>
            <a:custGeom>
              <a:avLst/>
              <a:gdLst>
                <a:gd name="T0" fmla="*/ 0 w 5034"/>
                <a:gd name="T1" fmla="*/ 0 h 1551"/>
                <a:gd name="T2" fmla="*/ 0 w 5034"/>
                <a:gd name="T3" fmla="*/ 1 h 1551"/>
                <a:gd name="T4" fmla="*/ 0 w 5034"/>
                <a:gd name="T5" fmla="*/ 1 h 1551"/>
                <a:gd name="T6" fmla="*/ 0 w 5034"/>
                <a:gd name="T7" fmla="*/ 1 h 1551"/>
                <a:gd name="T8" fmla="*/ 0 w 5034"/>
                <a:gd name="T9" fmla="*/ 1 h 1551"/>
                <a:gd name="T10" fmla="*/ 0 60000 65536"/>
                <a:gd name="T11" fmla="*/ 0 60000 65536"/>
                <a:gd name="T12" fmla="*/ 0 60000 65536"/>
                <a:gd name="T13" fmla="*/ 0 60000 65536"/>
                <a:gd name="T14" fmla="*/ 0 60000 65536"/>
                <a:gd name="T15" fmla="*/ 0 w 5034"/>
                <a:gd name="T16" fmla="*/ 0 h 1551"/>
                <a:gd name="T17" fmla="*/ 5034 w 5034"/>
                <a:gd name="T18" fmla="*/ 1551 h 1551"/>
              </a:gdLst>
              <a:ahLst/>
              <a:cxnLst>
                <a:cxn ang="T10">
                  <a:pos x="T0" y="T1"/>
                </a:cxn>
                <a:cxn ang="T11">
                  <a:pos x="T2" y="T3"/>
                </a:cxn>
                <a:cxn ang="T12">
                  <a:pos x="T4" y="T5"/>
                </a:cxn>
                <a:cxn ang="T13">
                  <a:pos x="T6" y="T7"/>
                </a:cxn>
                <a:cxn ang="T14">
                  <a:pos x="T8" y="T9"/>
                </a:cxn>
              </a:cxnLst>
              <a:rect l="T15" t="T16" r="T17" b="T18"/>
              <a:pathLst>
                <a:path w="5034" h="1551">
                  <a:moveTo>
                    <a:pt x="5034" y="0"/>
                  </a:moveTo>
                  <a:lnTo>
                    <a:pt x="5034" y="1551"/>
                  </a:lnTo>
                  <a:lnTo>
                    <a:pt x="5023" y="1551"/>
                  </a:lnTo>
                  <a:lnTo>
                    <a:pt x="0" y="1551"/>
                  </a:lnTo>
                  <a:lnTo>
                    <a:pt x="0" y="145"/>
                  </a:lnTo>
                </a:path>
              </a:pathLst>
            </a:cu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4" name="Freeform 522">
              <a:extLst>
                <a:ext uri="{FF2B5EF4-FFF2-40B4-BE49-F238E27FC236}">
                  <a16:creationId xmlns:a16="http://schemas.microsoft.com/office/drawing/2014/main" id="{299C8679-6D65-7840-9A86-E689421B34F4}"/>
                </a:ext>
              </a:extLst>
            </p:cNvPr>
            <p:cNvSpPr>
              <a:spLocks/>
            </p:cNvSpPr>
            <p:nvPr/>
          </p:nvSpPr>
          <p:spPr bwMode="auto">
            <a:xfrm>
              <a:off x="2192" y="3014"/>
              <a:ext cx="91" cy="183"/>
            </a:xfrm>
            <a:custGeom>
              <a:avLst/>
              <a:gdLst>
                <a:gd name="T0" fmla="*/ 0 w 183"/>
                <a:gd name="T1" fmla="*/ 1 h 366"/>
                <a:gd name="T2" fmla="*/ 0 w 183"/>
                <a:gd name="T3" fmla="*/ 0 h 366"/>
                <a:gd name="T4" fmla="*/ 0 w 183"/>
                <a:gd name="T5" fmla="*/ 1 h 366"/>
                <a:gd name="T6" fmla="*/ 0 w 183"/>
                <a:gd name="T7" fmla="*/ 1 h 366"/>
                <a:gd name="T8" fmla="*/ 0 60000 65536"/>
                <a:gd name="T9" fmla="*/ 0 60000 65536"/>
                <a:gd name="T10" fmla="*/ 0 60000 65536"/>
                <a:gd name="T11" fmla="*/ 0 60000 65536"/>
                <a:gd name="T12" fmla="*/ 0 w 183"/>
                <a:gd name="T13" fmla="*/ 0 h 366"/>
                <a:gd name="T14" fmla="*/ 183 w 183"/>
                <a:gd name="T15" fmla="*/ 366 h 366"/>
              </a:gdLst>
              <a:ahLst/>
              <a:cxnLst>
                <a:cxn ang="T8">
                  <a:pos x="T0" y="T1"/>
                </a:cxn>
                <a:cxn ang="T9">
                  <a:pos x="T2" y="T3"/>
                </a:cxn>
                <a:cxn ang="T10">
                  <a:pos x="T4" y="T5"/>
                </a:cxn>
                <a:cxn ang="T11">
                  <a:pos x="T6" y="T7"/>
                </a:cxn>
              </a:cxnLst>
              <a:rect l="T12" t="T13" r="T14" b="T15"/>
              <a:pathLst>
                <a:path w="183" h="366">
                  <a:moveTo>
                    <a:pt x="0" y="366"/>
                  </a:moveTo>
                  <a:lnTo>
                    <a:pt x="91" y="0"/>
                  </a:lnTo>
                  <a:lnTo>
                    <a:pt x="183" y="366"/>
                  </a:lnTo>
                  <a:lnTo>
                    <a:pt x="0" y="366"/>
                  </a:lnTo>
                  <a:close/>
                </a:path>
              </a:pathLst>
            </a:custGeom>
            <a:solidFill>
              <a:schemeClr val="tx2"/>
            </a:solidFill>
            <a:ln w="25400">
              <a:solidFill>
                <a:schemeClr val="tx2"/>
              </a:solidFill>
              <a:round/>
              <a:headEnd/>
              <a:tailEnd/>
            </a:ln>
          </p:spPr>
          <p:txBody>
            <a:bodyPr/>
            <a:lstStyle/>
            <a:p>
              <a:endParaRPr lang="en-US"/>
            </a:p>
          </p:txBody>
        </p:sp>
        <p:sp>
          <p:nvSpPr>
            <p:cNvPr id="16505" name="Line 524">
              <a:extLst>
                <a:ext uri="{FF2B5EF4-FFF2-40B4-BE49-F238E27FC236}">
                  <a16:creationId xmlns:a16="http://schemas.microsoft.com/office/drawing/2014/main" id="{E108A3BF-C8F5-104F-8203-B74B7AFC1F4B}"/>
                </a:ext>
              </a:extLst>
            </p:cNvPr>
            <p:cNvSpPr>
              <a:spLocks noChangeShapeType="1"/>
            </p:cNvSpPr>
            <p:nvPr/>
          </p:nvSpPr>
          <p:spPr bwMode="auto">
            <a:xfrm>
              <a:off x="5026" y="2840"/>
              <a:ext cx="175" cy="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6" name="Freeform 525">
              <a:extLst>
                <a:ext uri="{FF2B5EF4-FFF2-40B4-BE49-F238E27FC236}">
                  <a16:creationId xmlns:a16="http://schemas.microsoft.com/office/drawing/2014/main" id="{3C82A701-5CD8-4A41-9E25-F0412255DC03}"/>
                </a:ext>
              </a:extLst>
            </p:cNvPr>
            <p:cNvSpPr>
              <a:spLocks/>
            </p:cNvSpPr>
            <p:nvPr/>
          </p:nvSpPr>
          <p:spPr bwMode="auto">
            <a:xfrm>
              <a:off x="5200" y="2790"/>
              <a:ext cx="112" cy="102"/>
            </a:xfrm>
            <a:custGeom>
              <a:avLst/>
              <a:gdLst>
                <a:gd name="T0" fmla="*/ 1 w 224"/>
                <a:gd name="T1" fmla="*/ 0 h 205"/>
                <a:gd name="T2" fmla="*/ 0 w 224"/>
                <a:gd name="T3" fmla="*/ 0 h 205"/>
                <a:gd name="T4" fmla="*/ 1 w 224"/>
                <a:gd name="T5" fmla="*/ 0 h 205"/>
                <a:gd name="T6" fmla="*/ 1 w 224"/>
                <a:gd name="T7" fmla="*/ 0 h 205"/>
                <a:gd name="T8" fmla="*/ 0 60000 65536"/>
                <a:gd name="T9" fmla="*/ 0 60000 65536"/>
                <a:gd name="T10" fmla="*/ 0 60000 65536"/>
                <a:gd name="T11" fmla="*/ 0 60000 65536"/>
                <a:gd name="T12" fmla="*/ 0 w 224"/>
                <a:gd name="T13" fmla="*/ 0 h 205"/>
                <a:gd name="T14" fmla="*/ 224 w 224"/>
                <a:gd name="T15" fmla="*/ 205 h 205"/>
              </a:gdLst>
              <a:ahLst/>
              <a:cxnLst>
                <a:cxn ang="T8">
                  <a:pos x="T0" y="T1"/>
                </a:cxn>
                <a:cxn ang="T9">
                  <a:pos x="T2" y="T3"/>
                </a:cxn>
                <a:cxn ang="T10">
                  <a:pos x="T4" y="T5"/>
                </a:cxn>
                <a:cxn ang="T11">
                  <a:pos x="T6" y="T7"/>
                </a:cxn>
              </a:cxnLst>
              <a:rect l="T12" t="T13" r="T14" b="T15"/>
              <a:pathLst>
                <a:path w="224" h="205">
                  <a:moveTo>
                    <a:pt x="5" y="0"/>
                  </a:moveTo>
                  <a:lnTo>
                    <a:pt x="0" y="205"/>
                  </a:lnTo>
                  <a:lnTo>
                    <a:pt x="224" y="113"/>
                  </a:lnTo>
                  <a:lnTo>
                    <a:pt x="5" y="0"/>
                  </a:lnTo>
                  <a:close/>
                </a:path>
              </a:pathLst>
            </a:custGeom>
            <a:solidFill>
              <a:schemeClr val="tx2"/>
            </a:solidFill>
            <a:ln w="25400">
              <a:solidFill>
                <a:schemeClr val="tx2"/>
              </a:solidFill>
              <a:round/>
              <a:headEnd/>
              <a:tailEnd/>
            </a:ln>
          </p:spPr>
          <p:txBody>
            <a:bodyPr/>
            <a:lstStyle/>
            <a:p>
              <a:endParaRPr lang="en-US"/>
            </a:p>
          </p:txBody>
        </p:sp>
        <p:sp>
          <p:nvSpPr>
            <p:cNvPr id="16507" name="Line 526">
              <a:extLst>
                <a:ext uri="{FF2B5EF4-FFF2-40B4-BE49-F238E27FC236}">
                  <a16:creationId xmlns:a16="http://schemas.microsoft.com/office/drawing/2014/main" id="{F881A105-638A-9F4C-BD99-0E4E74A42735}"/>
                </a:ext>
              </a:extLst>
            </p:cNvPr>
            <p:cNvSpPr>
              <a:spLocks noChangeShapeType="1"/>
            </p:cNvSpPr>
            <p:nvPr/>
          </p:nvSpPr>
          <p:spPr bwMode="auto">
            <a:xfrm flipV="1">
              <a:off x="4229" y="2841"/>
              <a:ext cx="157" cy="1"/>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8" name="Freeform 527">
              <a:extLst>
                <a:ext uri="{FF2B5EF4-FFF2-40B4-BE49-F238E27FC236}">
                  <a16:creationId xmlns:a16="http://schemas.microsoft.com/office/drawing/2014/main" id="{B00EF37E-B6F5-0547-BD02-8BFA2F4A77F0}"/>
                </a:ext>
              </a:extLst>
            </p:cNvPr>
            <p:cNvSpPr>
              <a:spLocks/>
            </p:cNvSpPr>
            <p:nvPr/>
          </p:nvSpPr>
          <p:spPr bwMode="auto">
            <a:xfrm>
              <a:off x="4385" y="2786"/>
              <a:ext cx="111" cy="103"/>
            </a:xfrm>
            <a:custGeom>
              <a:avLst/>
              <a:gdLst>
                <a:gd name="T0" fmla="*/ 0 w 223"/>
                <a:gd name="T1" fmla="*/ 0 h 204"/>
                <a:gd name="T2" fmla="*/ 0 w 223"/>
                <a:gd name="T3" fmla="*/ 1 h 204"/>
                <a:gd name="T4" fmla="*/ 0 w 223"/>
                <a:gd name="T5" fmla="*/ 1 h 204"/>
                <a:gd name="T6" fmla="*/ 0 w 223"/>
                <a:gd name="T7" fmla="*/ 0 h 204"/>
                <a:gd name="T8" fmla="*/ 0 60000 65536"/>
                <a:gd name="T9" fmla="*/ 0 60000 65536"/>
                <a:gd name="T10" fmla="*/ 0 60000 65536"/>
                <a:gd name="T11" fmla="*/ 0 60000 65536"/>
                <a:gd name="T12" fmla="*/ 0 w 223"/>
                <a:gd name="T13" fmla="*/ 0 h 204"/>
                <a:gd name="T14" fmla="*/ 223 w 223"/>
                <a:gd name="T15" fmla="*/ 204 h 204"/>
              </a:gdLst>
              <a:ahLst/>
              <a:cxnLst>
                <a:cxn ang="T8">
                  <a:pos x="T0" y="T1"/>
                </a:cxn>
                <a:cxn ang="T9">
                  <a:pos x="T2" y="T3"/>
                </a:cxn>
                <a:cxn ang="T10">
                  <a:pos x="T4" y="T5"/>
                </a:cxn>
                <a:cxn ang="T11">
                  <a:pos x="T6" y="T7"/>
                </a:cxn>
              </a:cxnLst>
              <a:rect l="T12" t="T13" r="T14" b="T15"/>
              <a:pathLst>
                <a:path w="223" h="204">
                  <a:moveTo>
                    <a:pt x="0" y="0"/>
                  </a:moveTo>
                  <a:lnTo>
                    <a:pt x="3" y="204"/>
                  </a:lnTo>
                  <a:lnTo>
                    <a:pt x="223" y="109"/>
                  </a:lnTo>
                  <a:lnTo>
                    <a:pt x="0" y="0"/>
                  </a:lnTo>
                  <a:close/>
                </a:path>
              </a:pathLst>
            </a:custGeom>
            <a:solidFill>
              <a:schemeClr val="tx2"/>
            </a:solidFill>
            <a:ln w="25400">
              <a:solidFill>
                <a:schemeClr val="tx2"/>
              </a:solidFill>
              <a:round/>
              <a:headEnd/>
              <a:tailEnd/>
            </a:ln>
          </p:spPr>
          <p:txBody>
            <a:bodyPr/>
            <a:lstStyle/>
            <a:p>
              <a:endParaRPr lang="en-US"/>
            </a:p>
          </p:txBody>
        </p:sp>
        <p:sp>
          <p:nvSpPr>
            <p:cNvPr id="16509" name="Rectangle 528">
              <a:extLst>
                <a:ext uri="{FF2B5EF4-FFF2-40B4-BE49-F238E27FC236}">
                  <a16:creationId xmlns:a16="http://schemas.microsoft.com/office/drawing/2014/main" id="{8ED850E0-2351-2F4E-BFF2-19B854B1A6DB}"/>
                </a:ext>
              </a:extLst>
            </p:cNvPr>
            <p:cNvSpPr>
              <a:spLocks noChangeArrowheads="1"/>
            </p:cNvSpPr>
            <p:nvPr/>
          </p:nvSpPr>
          <p:spPr bwMode="auto">
            <a:xfrm>
              <a:off x="3896" y="2751"/>
              <a:ext cx="264"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0" name="Rectangle 530">
              <a:extLst>
                <a:ext uri="{FF2B5EF4-FFF2-40B4-BE49-F238E27FC236}">
                  <a16:creationId xmlns:a16="http://schemas.microsoft.com/office/drawing/2014/main" id="{39FDC89C-7140-D84F-85DE-DCA7A0FBEA9E}"/>
                </a:ext>
              </a:extLst>
            </p:cNvPr>
            <p:cNvSpPr>
              <a:spLocks noChangeArrowheads="1"/>
            </p:cNvSpPr>
            <p:nvPr/>
          </p:nvSpPr>
          <p:spPr bwMode="auto">
            <a:xfrm>
              <a:off x="4103" y="2939"/>
              <a:ext cx="51" cy="3"/>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1" name="Rectangle 533">
              <a:extLst>
                <a:ext uri="{FF2B5EF4-FFF2-40B4-BE49-F238E27FC236}">
                  <a16:creationId xmlns:a16="http://schemas.microsoft.com/office/drawing/2014/main" id="{E3185080-B558-4A4F-B6B2-1EDAC1E9243F}"/>
                </a:ext>
              </a:extLst>
            </p:cNvPr>
            <p:cNvSpPr>
              <a:spLocks noChangeArrowheads="1"/>
            </p:cNvSpPr>
            <p:nvPr/>
          </p:nvSpPr>
          <p:spPr bwMode="auto">
            <a:xfrm>
              <a:off x="4103" y="2930"/>
              <a:ext cx="51" cy="3"/>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2" name="Rectangle 535">
              <a:extLst>
                <a:ext uri="{FF2B5EF4-FFF2-40B4-BE49-F238E27FC236}">
                  <a16:creationId xmlns:a16="http://schemas.microsoft.com/office/drawing/2014/main" id="{EFE9335C-603B-E24E-9CC8-5F33EB1D746E}"/>
                </a:ext>
              </a:extLst>
            </p:cNvPr>
            <p:cNvSpPr>
              <a:spLocks noChangeArrowheads="1"/>
            </p:cNvSpPr>
            <p:nvPr/>
          </p:nvSpPr>
          <p:spPr bwMode="auto">
            <a:xfrm>
              <a:off x="4103" y="2924"/>
              <a:ext cx="51" cy="2"/>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3" name="Rectangle 538">
              <a:extLst>
                <a:ext uri="{FF2B5EF4-FFF2-40B4-BE49-F238E27FC236}">
                  <a16:creationId xmlns:a16="http://schemas.microsoft.com/office/drawing/2014/main" id="{B13618A5-AF1B-BC43-956F-731D5FC39BDD}"/>
                </a:ext>
              </a:extLst>
            </p:cNvPr>
            <p:cNvSpPr>
              <a:spLocks noChangeArrowheads="1"/>
            </p:cNvSpPr>
            <p:nvPr/>
          </p:nvSpPr>
          <p:spPr bwMode="auto">
            <a:xfrm>
              <a:off x="4103" y="2914"/>
              <a:ext cx="51" cy="3"/>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4" name="Rectangle 540">
              <a:extLst>
                <a:ext uri="{FF2B5EF4-FFF2-40B4-BE49-F238E27FC236}">
                  <a16:creationId xmlns:a16="http://schemas.microsoft.com/office/drawing/2014/main" id="{DCD45E76-56E0-934F-AF92-9F9F380A1E09}"/>
                </a:ext>
              </a:extLst>
            </p:cNvPr>
            <p:cNvSpPr>
              <a:spLocks noChangeArrowheads="1"/>
            </p:cNvSpPr>
            <p:nvPr/>
          </p:nvSpPr>
          <p:spPr bwMode="auto">
            <a:xfrm>
              <a:off x="4103" y="2908"/>
              <a:ext cx="51" cy="3"/>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5" name="Rectangle 543">
              <a:extLst>
                <a:ext uri="{FF2B5EF4-FFF2-40B4-BE49-F238E27FC236}">
                  <a16:creationId xmlns:a16="http://schemas.microsoft.com/office/drawing/2014/main" id="{2239502F-7990-AC4C-A426-D144DCCF4015}"/>
                </a:ext>
              </a:extLst>
            </p:cNvPr>
            <p:cNvSpPr>
              <a:spLocks noChangeArrowheads="1"/>
            </p:cNvSpPr>
            <p:nvPr/>
          </p:nvSpPr>
          <p:spPr bwMode="auto">
            <a:xfrm>
              <a:off x="4103" y="2899"/>
              <a:ext cx="51" cy="3"/>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6" name="Rectangle 546">
              <a:extLst>
                <a:ext uri="{FF2B5EF4-FFF2-40B4-BE49-F238E27FC236}">
                  <a16:creationId xmlns:a16="http://schemas.microsoft.com/office/drawing/2014/main" id="{1BF1211E-CD6F-7F40-9928-48186DFE5399}"/>
                </a:ext>
              </a:extLst>
            </p:cNvPr>
            <p:cNvSpPr>
              <a:spLocks noChangeArrowheads="1"/>
            </p:cNvSpPr>
            <p:nvPr/>
          </p:nvSpPr>
          <p:spPr bwMode="auto">
            <a:xfrm>
              <a:off x="4103" y="2890"/>
              <a:ext cx="51" cy="3"/>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7" name="Rectangle 548">
              <a:extLst>
                <a:ext uri="{FF2B5EF4-FFF2-40B4-BE49-F238E27FC236}">
                  <a16:creationId xmlns:a16="http://schemas.microsoft.com/office/drawing/2014/main" id="{3C6DF65E-CE45-AA45-AFB4-6DF239004B53}"/>
                </a:ext>
              </a:extLst>
            </p:cNvPr>
            <p:cNvSpPr>
              <a:spLocks noChangeArrowheads="1"/>
            </p:cNvSpPr>
            <p:nvPr/>
          </p:nvSpPr>
          <p:spPr bwMode="auto">
            <a:xfrm>
              <a:off x="4103" y="2884"/>
              <a:ext cx="51" cy="3"/>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8" name="Rectangle 551">
              <a:extLst>
                <a:ext uri="{FF2B5EF4-FFF2-40B4-BE49-F238E27FC236}">
                  <a16:creationId xmlns:a16="http://schemas.microsoft.com/office/drawing/2014/main" id="{1D7B77EE-A3B4-E847-B0E7-93D009B27A61}"/>
                </a:ext>
              </a:extLst>
            </p:cNvPr>
            <p:cNvSpPr>
              <a:spLocks noChangeArrowheads="1"/>
            </p:cNvSpPr>
            <p:nvPr/>
          </p:nvSpPr>
          <p:spPr bwMode="auto">
            <a:xfrm>
              <a:off x="4103" y="2875"/>
              <a:ext cx="51" cy="2"/>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19" name="Rectangle 554">
              <a:extLst>
                <a:ext uri="{FF2B5EF4-FFF2-40B4-BE49-F238E27FC236}">
                  <a16:creationId xmlns:a16="http://schemas.microsoft.com/office/drawing/2014/main" id="{A1FD9B76-F819-094F-B749-1E19F61DBEC6}"/>
                </a:ext>
              </a:extLst>
            </p:cNvPr>
            <p:cNvSpPr>
              <a:spLocks noChangeArrowheads="1"/>
            </p:cNvSpPr>
            <p:nvPr/>
          </p:nvSpPr>
          <p:spPr bwMode="auto">
            <a:xfrm>
              <a:off x="4103" y="2865"/>
              <a:ext cx="51" cy="4"/>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0" name="Rectangle 556">
              <a:extLst>
                <a:ext uri="{FF2B5EF4-FFF2-40B4-BE49-F238E27FC236}">
                  <a16:creationId xmlns:a16="http://schemas.microsoft.com/office/drawing/2014/main" id="{4D5389F9-88EF-0A48-B28C-47C68B6A75E0}"/>
                </a:ext>
              </a:extLst>
            </p:cNvPr>
            <p:cNvSpPr>
              <a:spLocks noChangeArrowheads="1"/>
            </p:cNvSpPr>
            <p:nvPr/>
          </p:nvSpPr>
          <p:spPr bwMode="auto">
            <a:xfrm>
              <a:off x="4103" y="2859"/>
              <a:ext cx="51" cy="3"/>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1" name="Rectangle 559">
              <a:extLst>
                <a:ext uri="{FF2B5EF4-FFF2-40B4-BE49-F238E27FC236}">
                  <a16:creationId xmlns:a16="http://schemas.microsoft.com/office/drawing/2014/main" id="{2C1D2AE1-0989-DB4F-B86C-E98646095944}"/>
                </a:ext>
              </a:extLst>
            </p:cNvPr>
            <p:cNvSpPr>
              <a:spLocks noChangeArrowheads="1"/>
            </p:cNvSpPr>
            <p:nvPr/>
          </p:nvSpPr>
          <p:spPr bwMode="auto">
            <a:xfrm>
              <a:off x="4103" y="2850"/>
              <a:ext cx="51" cy="3"/>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2" name="Rectangle 562">
              <a:extLst>
                <a:ext uri="{FF2B5EF4-FFF2-40B4-BE49-F238E27FC236}">
                  <a16:creationId xmlns:a16="http://schemas.microsoft.com/office/drawing/2014/main" id="{62ECC4CB-92DC-1B44-B3CC-7502A1F069A3}"/>
                </a:ext>
              </a:extLst>
            </p:cNvPr>
            <p:cNvSpPr>
              <a:spLocks noChangeArrowheads="1"/>
            </p:cNvSpPr>
            <p:nvPr/>
          </p:nvSpPr>
          <p:spPr bwMode="auto">
            <a:xfrm>
              <a:off x="4103" y="2841"/>
              <a:ext cx="51" cy="3"/>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3" name="Rectangle 564">
              <a:extLst>
                <a:ext uri="{FF2B5EF4-FFF2-40B4-BE49-F238E27FC236}">
                  <a16:creationId xmlns:a16="http://schemas.microsoft.com/office/drawing/2014/main" id="{1413532D-16D2-5F4D-8F9E-882A17E64442}"/>
                </a:ext>
              </a:extLst>
            </p:cNvPr>
            <p:cNvSpPr>
              <a:spLocks noChangeArrowheads="1"/>
            </p:cNvSpPr>
            <p:nvPr/>
          </p:nvSpPr>
          <p:spPr bwMode="auto">
            <a:xfrm>
              <a:off x="4103" y="2835"/>
              <a:ext cx="51" cy="2"/>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4" name="Rectangle 567">
              <a:extLst>
                <a:ext uri="{FF2B5EF4-FFF2-40B4-BE49-F238E27FC236}">
                  <a16:creationId xmlns:a16="http://schemas.microsoft.com/office/drawing/2014/main" id="{121E82CB-F9DF-E541-AC45-66A6F74924B8}"/>
                </a:ext>
              </a:extLst>
            </p:cNvPr>
            <p:cNvSpPr>
              <a:spLocks noChangeArrowheads="1"/>
            </p:cNvSpPr>
            <p:nvPr/>
          </p:nvSpPr>
          <p:spPr bwMode="auto">
            <a:xfrm>
              <a:off x="4103" y="2826"/>
              <a:ext cx="51" cy="3"/>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5" name="Rectangle 570">
              <a:extLst>
                <a:ext uri="{FF2B5EF4-FFF2-40B4-BE49-F238E27FC236}">
                  <a16:creationId xmlns:a16="http://schemas.microsoft.com/office/drawing/2014/main" id="{50689F49-B7EF-1048-B357-135A3F615D89}"/>
                </a:ext>
              </a:extLst>
            </p:cNvPr>
            <p:cNvSpPr>
              <a:spLocks noChangeArrowheads="1"/>
            </p:cNvSpPr>
            <p:nvPr/>
          </p:nvSpPr>
          <p:spPr bwMode="auto">
            <a:xfrm>
              <a:off x="4103" y="2816"/>
              <a:ext cx="51" cy="4"/>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6" name="Rectangle 572">
              <a:extLst>
                <a:ext uri="{FF2B5EF4-FFF2-40B4-BE49-F238E27FC236}">
                  <a16:creationId xmlns:a16="http://schemas.microsoft.com/office/drawing/2014/main" id="{8E7D46B4-30F1-C84E-B368-71654AB02076}"/>
                </a:ext>
              </a:extLst>
            </p:cNvPr>
            <p:cNvSpPr>
              <a:spLocks noChangeArrowheads="1"/>
            </p:cNvSpPr>
            <p:nvPr/>
          </p:nvSpPr>
          <p:spPr bwMode="auto">
            <a:xfrm>
              <a:off x="4103" y="2810"/>
              <a:ext cx="51" cy="4"/>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7" name="Rectangle 575">
              <a:extLst>
                <a:ext uri="{FF2B5EF4-FFF2-40B4-BE49-F238E27FC236}">
                  <a16:creationId xmlns:a16="http://schemas.microsoft.com/office/drawing/2014/main" id="{E943A7C7-FA6A-174C-8B5E-6510E1906AE5}"/>
                </a:ext>
              </a:extLst>
            </p:cNvPr>
            <p:cNvSpPr>
              <a:spLocks noChangeArrowheads="1"/>
            </p:cNvSpPr>
            <p:nvPr/>
          </p:nvSpPr>
          <p:spPr bwMode="auto">
            <a:xfrm>
              <a:off x="4103" y="2801"/>
              <a:ext cx="51" cy="3"/>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8" name="Rectangle 578">
              <a:extLst>
                <a:ext uri="{FF2B5EF4-FFF2-40B4-BE49-F238E27FC236}">
                  <a16:creationId xmlns:a16="http://schemas.microsoft.com/office/drawing/2014/main" id="{8BFA1C2B-AF29-2143-90F2-E17A17CBA826}"/>
                </a:ext>
              </a:extLst>
            </p:cNvPr>
            <p:cNvSpPr>
              <a:spLocks noChangeArrowheads="1"/>
            </p:cNvSpPr>
            <p:nvPr/>
          </p:nvSpPr>
          <p:spPr bwMode="auto">
            <a:xfrm>
              <a:off x="4103" y="2792"/>
              <a:ext cx="51" cy="3"/>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29" name="Rectangle 580">
              <a:extLst>
                <a:ext uri="{FF2B5EF4-FFF2-40B4-BE49-F238E27FC236}">
                  <a16:creationId xmlns:a16="http://schemas.microsoft.com/office/drawing/2014/main" id="{E2BE5118-6D49-474C-A708-F7499BBE93A4}"/>
                </a:ext>
              </a:extLst>
            </p:cNvPr>
            <p:cNvSpPr>
              <a:spLocks noChangeArrowheads="1"/>
            </p:cNvSpPr>
            <p:nvPr/>
          </p:nvSpPr>
          <p:spPr bwMode="auto">
            <a:xfrm>
              <a:off x="4103" y="2786"/>
              <a:ext cx="51" cy="3"/>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0" name="Freeform 581">
              <a:extLst>
                <a:ext uri="{FF2B5EF4-FFF2-40B4-BE49-F238E27FC236}">
                  <a16:creationId xmlns:a16="http://schemas.microsoft.com/office/drawing/2014/main" id="{F3DF66B7-7D72-DF44-8B5F-23DE2BD431C1}"/>
                </a:ext>
              </a:extLst>
            </p:cNvPr>
            <p:cNvSpPr>
              <a:spLocks/>
            </p:cNvSpPr>
            <p:nvPr/>
          </p:nvSpPr>
          <p:spPr bwMode="auto">
            <a:xfrm>
              <a:off x="4103" y="2786"/>
              <a:ext cx="51" cy="159"/>
            </a:xfrm>
            <a:custGeom>
              <a:avLst/>
              <a:gdLst>
                <a:gd name="T0" fmla="*/ 0 w 102"/>
                <a:gd name="T1" fmla="*/ 0 h 319"/>
                <a:gd name="T2" fmla="*/ 1 w 102"/>
                <a:gd name="T3" fmla="*/ 0 h 319"/>
                <a:gd name="T4" fmla="*/ 1 w 102"/>
                <a:gd name="T5" fmla="*/ 0 h 319"/>
                <a:gd name="T6" fmla="*/ 1 w 102"/>
                <a:gd name="T7" fmla="*/ 0 h 319"/>
                <a:gd name="T8" fmla="*/ 1 w 102"/>
                <a:gd name="T9" fmla="*/ 0 h 319"/>
                <a:gd name="T10" fmla="*/ 1 w 102"/>
                <a:gd name="T11" fmla="*/ 0 h 319"/>
                <a:gd name="T12" fmla="*/ 1 w 102"/>
                <a:gd name="T13" fmla="*/ 0 h 319"/>
                <a:gd name="T14" fmla="*/ 0 w 102"/>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319"/>
                <a:gd name="T26" fmla="*/ 102 w 102"/>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319">
                  <a:moveTo>
                    <a:pt x="0" y="0"/>
                  </a:moveTo>
                  <a:lnTo>
                    <a:pt x="88" y="24"/>
                  </a:lnTo>
                  <a:lnTo>
                    <a:pt x="92" y="76"/>
                  </a:lnTo>
                  <a:lnTo>
                    <a:pt x="102" y="176"/>
                  </a:lnTo>
                  <a:lnTo>
                    <a:pt x="102" y="319"/>
                  </a:lnTo>
                  <a:lnTo>
                    <a:pt x="5" y="19"/>
                  </a:lnTo>
                  <a:lnTo>
                    <a:pt x="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1" name="Rectangle 583">
              <a:extLst>
                <a:ext uri="{FF2B5EF4-FFF2-40B4-BE49-F238E27FC236}">
                  <a16:creationId xmlns:a16="http://schemas.microsoft.com/office/drawing/2014/main" id="{980F3059-294C-8D44-A52B-6F8D526DF444}"/>
                </a:ext>
              </a:extLst>
            </p:cNvPr>
            <p:cNvSpPr>
              <a:spLocks noChangeArrowheads="1"/>
            </p:cNvSpPr>
            <p:nvPr/>
          </p:nvSpPr>
          <p:spPr bwMode="auto">
            <a:xfrm>
              <a:off x="4103" y="2939"/>
              <a:ext cx="51" cy="3"/>
            </a:xfrm>
            <a:prstGeom prst="rect">
              <a:avLst/>
            </a:prstGeom>
            <a:solidFill>
              <a:srgbClr val="B3B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2" name="Rectangle 586">
              <a:extLst>
                <a:ext uri="{FF2B5EF4-FFF2-40B4-BE49-F238E27FC236}">
                  <a16:creationId xmlns:a16="http://schemas.microsoft.com/office/drawing/2014/main" id="{8FE065CE-70EE-8544-8E3B-C82C4E9EEDC7}"/>
                </a:ext>
              </a:extLst>
            </p:cNvPr>
            <p:cNvSpPr>
              <a:spLocks noChangeArrowheads="1"/>
            </p:cNvSpPr>
            <p:nvPr/>
          </p:nvSpPr>
          <p:spPr bwMode="auto">
            <a:xfrm>
              <a:off x="4103" y="2930"/>
              <a:ext cx="51" cy="3"/>
            </a:xfrm>
            <a:prstGeom prst="rect">
              <a:avLst/>
            </a:prstGeom>
            <a:solidFill>
              <a:srgbClr val="B7B7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3" name="Rectangle 588">
              <a:extLst>
                <a:ext uri="{FF2B5EF4-FFF2-40B4-BE49-F238E27FC236}">
                  <a16:creationId xmlns:a16="http://schemas.microsoft.com/office/drawing/2014/main" id="{1D680C1E-4239-D846-BCAE-A66DAA45A145}"/>
                </a:ext>
              </a:extLst>
            </p:cNvPr>
            <p:cNvSpPr>
              <a:spLocks noChangeArrowheads="1"/>
            </p:cNvSpPr>
            <p:nvPr/>
          </p:nvSpPr>
          <p:spPr bwMode="auto">
            <a:xfrm>
              <a:off x="4103" y="2924"/>
              <a:ext cx="51" cy="2"/>
            </a:xfrm>
            <a:prstGeom prst="rect">
              <a:avLst/>
            </a:prstGeom>
            <a:solidFill>
              <a:srgbClr val="BABA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4" name="Rectangle 591">
              <a:extLst>
                <a:ext uri="{FF2B5EF4-FFF2-40B4-BE49-F238E27FC236}">
                  <a16:creationId xmlns:a16="http://schemas.microsoft.com/office/drawing/2014/main" id="{1CFF7750-93B2-174C-92E0-B63D123BF182}"/>
                </a:ext>
              </a:extLst>
            </p:cNvPr>
            <p:cNvSpPr>
              <a:spLocks noChangeArrowheads="1"/>
            </p:cNvSpPr>
            <p:nvPr/>
          </p:nvSpPr>
          <p:spPr bwMode="auto">
            <a:xfrm>
              <a:off x="4103" y="2914"/>
              <a:ext cx="51" cy="3"/>
            </a:xfrm>
            <a:prstGeom prst="rect">
              <a:avLst/>
            </a:prstGeom>
            <a:solidFill>
              <a:srgbClr val="BFBF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5" name="Rectangle 593">
              <a:extLst>
                <a:ext uri="{FF2B5EF4-FFF2-40B4-BE49-F238E27FC236}">
                  <a16:creationId xmlns:a16="http://schemas.microsoft.com/office/drawing/2014/main" id="{D9740F70-60CF-9A48-8FDB-AA17CB3A2742}"/>
                </a:ext>
              </a:extLst>
            </p:cNvPr>
            <p:cNvSpPr>
              <a:spLocks noChangeArrowheads="1"/>
            </p:cNvSpPr>
            <p:nvPr/>
          </p:nvSpPr>
          <p:spPr bwMode="auto">
            <a:xfrm>
              <a:off x="4103" y="2908"/>
              <a:ext cx="51" cy="3"/>
            </a:xfrm>
            <a:prstGeom prst="rect">
              <a:avLst/>
            </a:prstGeom>
            <a:solidFill>
              <a:srgbClr val="C2C2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6" name="Rectangle 596">
              <a:extLst>
                <a:ext uri="{FF2B5EF4-FFF2-40B4-BE49-F238E27FC236}">
                  <a16:creationId xmlns:a16="http://schemas.microsoft.com/office/drawing/2014/main" id="{B508645D-C64A-5348-9218-2F6901027ACD}"/>
                </a:ext>
              </a:extLst>
            </p:cNvPr>
            <p:cNvSpPr>
              <a:spLocks noChangeArrowheads="1"/>
            </p:cNvSpPr>
            <p:nvPr/>
          </p:nvSpPr>
          <p:spPr bwMode="auto">
            <a:xfrm>
              <a:off x="4103" y="2899"/>
              <a:ext cx="51" cy="3"/>
            </a:xfrm>
            <a:prstGeom prst="rect">
              <a:avLst/>
            </a:prstGeom>
            <a:solidFill>
              <a:srgbClr val="C6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7" name="Rectangle 599">
              <a:extLst>
                <a:ext uri="{FF2B5EF4-FFF2-40B4-BE49-F238E27FC236}">
                  <a16:creationId xmlns:a16="http://schemas.microsoft.com/office/drawing/2014/main" id="{97739A7B-E71A-2E4C-8C75-64F65C661FA2}"/>
                </a:ext>
              </a:extLst>
            </p:cNvPr>
            <p:cNvSpPr>
              <a:spLocks noChangeArrowheads="1"/>
            </p:cNvSpPr>
            <p:nvPr/>
          </p:nvSpPr>
          <p:spPr bwMode="auto">
            <a:xfrm>
              <a:off x="4103" y="2890"/>
              <a:ext cx="51" cy="3"/>
            </a:xfrm>
            <a:prstGeom prst="rect">
              <a:avLst/>
            </a:prstGeom>
            <a:solidFill>
              <a:srgbClr val="CBCB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8" name="Rectangle 601">
              <a:extLst>
                <a:ext uri="{FF2B5EF4-FFF2-40B4-BE49-F238E27FC236}">
                  <a16:creationId xmlns:a16="http://schemas.microsoft.com/office/drawing/2014/main" id="{BA76FAE8-8840-E249-BA0C-797B41311EFB}"/>
                </a:ext>
              </a:extLst>
            </p:cNvPr>
            <p:cNvSpPr>
              <a:spLocks noChangeArrowheads="1"/>
            </p:cNvSpPr>
            <p:nvPr/>
          </p:nvSpPr>
          <p:spPr bwMode="auto">
            <a:xfrm>
              <a:off x="4103" y="2884"/>
              <a:ext cx="51" cy="3"/>
            </a:xfrm>
            <a:prstGeom prst="rect">
              <a:avLst/>
            </a:prstGeom>
            <a:solidFill>
              <a:srgbClr val="CECE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39" name="Rectangle 604">
              <a:extLst>
                <a:ext uri="{FF2B5EF4-FFF2-40B4-BE49-F238E27FC236}">
                  <a16:creationId xmlns:a16="http://schemas.microsoft.com/office/drawing/2014/main" id="{ED5E9E6D-1EDB-FD4A-A1A0-26CE62540F60}"/>
                </a:ext>
              </a:extLst>
            </p:cNvPr>
            <p:cNvSpPr>
              <a:spLocks noChangeArrowheads="1"/>
            </p:cNvSpPr>
            <p:nvPr/>
          </p:nvSpPr>
          <p:spPr bwMode="auto">
            <a:xfrm>
              <a:off x="4103" y="2875"/>
              <a:ext cx="51" cy="2"/>
            </a:xfrm>
            <a:prstGeom prst="rect">
              <a:avLst/>
            </a:prstGeom>
            <a:solidFill>
              <a:srgbClr val="D3D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0" name="Rectangle 607">
              <a:extLst>
                <a:ext uri="{FF2B5EF4-FFF2-40B4-BE49-F238E27FC236}">
                  <a16:creationId xmlns:a16="http://schemas.microsoft.com/office/drawing/2014/main" id="{CD9BDF68-980E-8249-AF48-71878CC2687F}"/>
                </a:ext>
              </a:extLst>
            </p:cNvPr>
            <p:cNvSpPr>
              <a:spLocks noChangeArrowheads="1"/>
            </p:cNvSpPr>
            <p:nvPr/>
          </p:nvSpPr>
          <p:spPr bwMode="auto">
            <a:xfrm>
              <a:off x="4103" y="2865"/>
              <a:ext cx="51" cy="4"/>
            </a:xfrm>
            <a:prstGeom prst="rect">
              <a:avLst/>
            </a:prstGeom>
            <a:solidFill>
              <a:srgbClr val="D7D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1" name="Rectangle 609">
              <a:extLst>
                <a:ext uri="{FF2B5EF4-FFF2-40B4-BE49-F238E27FC236}">
                  <a16:creationId xmlns:a16="http://schemas.microsoft.com/office/drawing/2014/main" id="{353C38DD-52DC-0640-973C-EE708644F48C}"/>
                </a:ext>
              </a:extLst>
            </p:cNvPr>
            <p:cNvSpPr>
              <a:spLocks noChangeArrowheads="1"/>
            </p:cNvSpPr>
            <p:nvPr/>
          </p:nvSpPr>
          <p:spPr bwMode="auto">
            <a:xfrm>
              <a:off x="4103" y="2859"/>
              <a:ext cx="51" cy="3"/>
            </a:xfrm>
            <a:prstGeom prst="rect">
              <a:avLst/>
            </a:prstGeom>
            <a:solidFill>
              <a:srgbClr val="DADA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2" name="Rectangle 612">
              <a:extLst>
                <a:ext uri="{FF2B5EF4-FFF2-40B4-BE49-F238E27FC236}">
                  <a16:creationId xmlns:a16="http://schemas.microsoft.com/office/drawing/2014/main" id="{2E89AE00-D0D8-344E-A7E5-BB0F287759FC}"/>
                </a:ext>
              </a:extLst>
            </p:cNvPr>
            <p:cNvSpPr>
              <a:spLocks noChangeArrowheads="1"/>
            </p:cNvSpPr>
            <p:nvPr/>
          </p:nvSpPr>
          <p:spPr bwMode="auto">
            <a:xfrm>
              <a:off x="4103" y="2850"/>
              <a:ext cx="51" cy="3"/>
            </a:xfrm>
            <a:prstGeom prst="rect">
              <a:avLst/>
            </a:prstGeom>
            <a:solidFill>
              <a:srgbClr val="DFDF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3" name="Rectangle 615">
              <a:extLst>
                <a:ext uri="{FF2B5EF4-FFF2-40B4-BE49-F238E27FC236}">
                  <a16:creationId xmlns:a16="http://schemas.microsoft.com/office/drawing/2014/main" id="{CC1649D8-FE07-1640-9E58-33EE455ED329}"/>
                </a:ext>
              </a:extLst>
            </p:cNvPr>
            <p:cNvSpPr>
              <a:spLocks noChangeArrowheads="1"/>
            </p:cNvSpPr>
            <p:nvPr/>
          </p:nvSpPr>
          <p:spPr bwMode="auto">
            <a:xfrm>
              <a:off x="4103" y="2841"/>
              <a:ext cx="51" cy="3"/>
            </a:xfrm>
            <a:prstGeom prst="rect">
              <a:avLst/>
            </a:prstGeom>
            <a:solidFill>
              <a:srgbClr val="E3E3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4" name="Rectangle 617">
              <a:extLst>
                <a:ext uri="{FF2B5EF4-FFF2-40B4-BE49-F238E27FC236}">
                  <a16:creationId xmlns:a16="http://schemas.microsoft.com/office/drawing/2014/main" id="{7E60D559-99F4-1B4F-8193-A55DFD842154}"/>
                </a:ext>
              </a:extLst>
            </p:cNvPr>
            <p:cNvSpPr>
              <a:spLocks noChangeArrowheads="1"/>
            </p:cNvSpPr>
            <p:nvPr/>
          </p:nvSpPr>
          <p:spPr bwMode="auto">
            <a:xfrm>
              <a:off x="4103" y="2835"/>
              <a:ext cx="51" cy="2"/>
            </a:xfrm>
            <a:prstGeom prst="rect">
              <a:avLst/>
            </a:prstGeom>
            <a:solidFill>
              <a:srgbClr val="E7E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5" name="Rectangle 620">
              <a:extLst>
                <a:ext uri="{FF2B5EF4-FFF2-40B4-BE49-F238E27FC236}">
                  <a16:creationId xmlns:a16="http://schemas.microsoft.com/office/drawing/2014/main" id="{7670EC73-F322-2747-907E-DED1450D65EA}"/>
                </a:ext>
              </a:extLst>
            </p:cNvPr>
            <p:cNvSpPr>
              <a:spLocks noChangeArrowheads="1"/>
            </p:cNvSpPr>
            <p:nvPr/>
          </p:nvSpPr>
          <p:spPr bwMode="auto">
            <a:xfrm>
              <a:off x="4103" y="2826"/>
              <a:ext cx="51" cy="3"/>
            </a:xfrm>
            <a:prstGeom prst="rect">
              <a:avLst/>
            </a:prstGeom>
            <a:solidFill>
              <a:srgbClr val="EBE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6" name="Rectangle 623">
              <a:extLst>
                <a:ext uri="{FF2B5EF4-FFF2-40B4-BE49-F238E27FC236}">
                  <a16:creationId xmlns:a16="http://schemas.microsoft.com/office/drawing/2014/main" id="{5C19F493-DCD7-414E-8DB6-883E2D691F43}"/>
                </a:ext>
              </a:extLst>
            </p:cNvPr>
            <p:cNvSpPr>
              <a:spLocks noChangeArrowheads="1"/>
            </p:cNvSpPr>
            <p:nvPr/>
          </p:nvSpPr>
          <p:spPr bwMode="auto">
            <a:xfrm>
              <a:off x="4103" y="2816"/>
              <a:ext cx="51" cy="4"/>
            </a:xfrm>
            <a:prstGeom prst="rect">
              <a:avLst/>
            </a:prstGeom>
            <a:solidFill>
              <a:srgbClr val="F0F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7" name="Rectangle 625">
              <a:extLst>
                <a:ext uri="{FF2B5EF4-FFF2-40B4-BE49-F238E27FC236}">
                  <a16:creationId xmlns:a16="http://schemas.microsoft.com/office/drawing/2014/main" id="{F5495E17-5E3D-B54D-8C90-379D80561022}"/>
                </a:ext>
              </a:extLst>
            </p:cNvPr>
            <p:cNvSpPr>
              <a:spLocks noChangeArrowheads="1"/>
            </p:cNvSpPr>
            <p:nvPr/>
          </p:nvSpPr>
          <p:spPr bwMode="auto">
            <a:xfrm>
              <a:off x="4103" y="2810"/>
              <a:ext cx="51" cy="4"/>
            </a:xfrm>
            <a:prstGeom prst="rect">
              <a:avLst/>
            </a:prstGeom>
            <a:solidFill>
              <a:srgbClr val="F3F3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8" name="Rectangle 628">
              <a:extLst>
                <a:ext uri="{FF2B5EF4-FFF2-40B4-BE49-F238E27FC236}">
                  <a16:creationId xmlns:a16="http://schemas.microsoft.com/office/drawing/2014/main" id="{EFDD0D0C-C386-1D43-9EE4-B0E381319399}"/>
                </a:ext>
              </a:extLst>
            </p:cNvPr>
            <p:cNvSpPr>
              <a:spLocks noChangeArrowheads="1"/>
            </p:cNvSpPr>
            <p:nvPr/>
          </p:nvSpPr>
          <p:spPr bwMode="auto">
            <a:xfrm>
              <a:off x="4103" y="2801"/>
              <a:ext cx="51" cy="3"/>
            </a:xfrm>
            <a:prstGeom prst="rect">
              <a:avLst/>
            </a:prstGeom>
            <a:solidFill>
              <a:srgbClr val="F7F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49" name="Rectangle 631">
              <a:extLst>
                <a:ext uri="{FF2B5EF4-FFF2-40B4-BE49-F238E27FC236}">
                  <a16:creationId xmlns:a16="http://schemas.microsoft.com/office/drawing/2014/main" id="{78062F71-E059-8847-A3B8-9A1E95804FA4}"/>
                </a:ext>
              </a:extLst>
            </p:cNvPr>
            <p:cNvSpPr>
              <a:spLocks noChangeArrowheads="1"/>
            </p:cNvSpPr>
            <p:nvPr/>
          </p:nvSpPr>
          <p:spPr bwMode="auto">
            <a:xfrm>
              <a:off x="4103" y="2792"/>
              <a:ext cx="51" cy="3"/>
            </a:xfrm>
            <a:prstGeom prst="rect">
              <a:avLst/>
            </a:prstGeom>
            <a:solidFill>
              <a:srgbClr val="FCF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50" name="Rectangle 633">
              <a:extLst>
                <a:ext uri="{FF2B5EF4-FFF2-40B4-BE49-F238E27FC236}">
                  <a16:creationId xmlns:a16="http://schemas.microsoft.com/office/drawing/2014/main" id="{7AD55E27-50D5-7444-85CD-EA4ECF689567}"/>
                </a:ext>
              </a:extLst>
            </p:cNvPr>
            <p:cNvSpPr>
              <a:spLocks noChangeArrowheads="1"/>
            </p:cNvSpPr>
            <p:nvPr/>
          </p:nvSpPr>
          <p:spPr bwMode="auto">
            <a:xfrm>
              <a:off x="4103" y="2786"/>
              <a:ext cx="51" cy="3"/>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51" name="Freeform 634">
              <a:extLst>
                <a:ext uri="{FF2B5EF4-FFF2-40B4-BE49-F238E27FC236}">
                  <a16:creationId xmlns:a16="http://schemas.microsoft.com/office/drawing/2014/main" id="{2B38B932-DCBB-0C4A-9C6F-7AECF4A3075A}"/>
                </a:ext>
              </a:extLst>
            </p:cNvPr>
            <p:cNvSpPr>
              <a:spLocks/>
            </p:cNvSpPr>
            <p:nvPr/>
          </p:nvSpPr>
          <p:spPr bwMode="auto">
            <a:xfrm>
              <a:off x="3888" y="2724"/>
              <a:ext cx="267" cy="224"/>
            </a:xfrm>
            <a:custGeom>
              <a:avLst/>
              <a:gdLst>
                <a:gd name="T0" fmla="*/ 0 w 535"/>
                <a:gd name="T1" fmla="*/ 1 h 448"/>
                <a:gd name="T2" fmla="*/ 0 w 535"/>
                <a:gd name="T3" fmla="*/ 1 h 448"/>
                <a:gd name="T4" fmla="*/ 0 w 535"/>
                <a:gd name="T5" fmla="*/ 1 h 448"/>
                <a:gd name="T6" fmla="*/ 0 w 535"/>
                <a:gd name="T7" fmla="*/ 1 h 448"/>
                <a:gd name="T8" fmla="*/ 0 w 535"/>
                <a:gd name="T9" fmla="*/ 1 h 448"/>
                <a:gd name="T10" fmla="*/ 0 w 535"/>
                <a:gd name="T11" fmla="*/ 1 h 448"/>
                <a:gd name="T12" fmla="*/ 0 w 535"/>
                <a:gd name="T13" fmla="*/ 1 h 448"/>
                <a:gd name="T14" fmla="*/ 0 w 535"/>
                <a:gd name="T15" fmla="*/ 1 h 448"/>
                <a:gd name="T16" fmla="*/ 0 w 535"/>
                <a:gd name="T17" fmla="*/ 1 h 448"/>
                <a:gd name="T18" fmla="*/ 0 w 535"/>
                <a:gd name="T19" fmla="*/ 1 h 448"/>
                <a:gd name="T20" fmla="*/ 0 w 535"/>
                <a:gd name="T21" fmla="*/ 1 h 448"/>
                <a:gd name="T22" fmla="*/ 0 w 535"/>
                <a:gd name="T23" fmla="*/ 1 h 448"/>
                <a:gd name="T24" fmla="*/ 0 w 535"/>
                <a:gd name="T25" fmla="*/ 1 h 448"/>
                <a:gd name="T26" fmla="*/ 0 w 535"/>
                <a:gd name="T27" fmla="*/ 0 h 448"/>
                <a:gd name="T28" fmla="*/ 0 w 535"/>
                <a:gd name="T29" fmla="*/ 0 h 448"/>
                <a:gd name="T30" fmla="*/ 0 w 535"/>
                <a:gd name="T31" fmla="*/ 1 h 448"/>
                <a:gd name="T32" fmla="*/ 0 w 535"/>
                <a:gd name="T33" fmla="*/ 1 h 448"/>
                <a:gd name="T34" fmla="*/ 0 w 535"/>
                <a:gd name="T35" fmla="*/ 1 h 448"/>
                <a:gd name="T36" fmla="*/ 0 w 535"/>
                <a:gd name="T37" fmla="*/ 1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448"/>
                <a:gd name="T59" fmla="*/ 535 w 535"/>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448">
                  <a:moveTo>
                    <a:pt x="15" y="31"/>
                  </a:moveTo>
                  <a:lnTo>
                    <a:pt x="4" y="33"/>
                  </a:lnTo>
                  <a:lnTo>
                    <a:pt x="0" y="41"/>
                  </a:lnTo>
                  <a:lnTo>
                    <a:pt x="0" y="56"/>
                  </a:lnTo>
                  <a:lnTo>
                    <a:pt x="0" y="447"/>
                  </a:lnTo>
                  <a:lnTo>
                    <a:pt x="534" y="448"/>
                  </a:lnTo>
                  <a:lnTo>
                    <a:pt x="535" y="49"/>
                  </a:lnTo>
                  <a:lnTo>
                    <a:pt x="532" y="39"/>
                  </a:lnTo>
                  <a:lnTo>
                    <a:pt x="524" y="32"/>
                  </a:lnTo>
                  <a:lnTo>
                    <a:pt x="512" y="31"/>
                  </a:lnTo>
                  <a:lnTo>
                    <a:pt x="231" y="31"/>
                  </a:lnTo>
                  <a:lnTo>
                    <a:pt x="213" y="5"/>
                  </a:lnTo>
                  <a:lnTo>
                    <a:pt x="210" y="1"/>
                  </a:lnTo>
                  <a:lnTo>
                    <a:pt x="202" y="0"/>
                  </a:lnTo>
                  <a:lnTo>
                    <a:pt x="60" y="0"/>
                  </a:lnTo>
                  <a:lnTo>
                    <a:pt x="52" y="1"/>
                  </a:lnTo>
                  <a:lnTo>
                    <a:pt x="47" y="5"/>
                  </a:lnTo>
                  <a:lnTo>
                    <a:pt x="28" y="31"/>
                  </a:lnTo>
                  <a:lnTo>
                    <a:pt x="15" y="31"/>
                  </a:lnTo>
                  <a:close/>
                </a:path>
              </a:pathLst>
            </a:custGeom>
            <a:solidFill>
              <a:srgbClr val="FFFFD0"/>
            </a:solidFill>
            <a:ln w="12700">
              <a:solidFill>
                <a:srgbClr val="9A9A00"/>
              </a:solidFill>
              <a:round/>
              <a:headEnd/>
              <a:tailEnd/>
            </a:ln>
          </p:spPr>
          <p:txBody>
            <a:bodyPr/>
            <a:lstStyle/>
            <a:p>
              <a:endParaRPr lang="en-US"/>
            </a:p>
          </p:txBody>
        </p:sp>
        <p:sp>
          <p:nvSpPr>
            <p:cNvPr id="16552" name="Rectangle 635">
              <a:extLst>
                <a:ext uri="{FF2B5EF4-FFF2-40B4-BE49-F238E27FC236}">
                  <a16:creationId xmlns:a16="http://schemas.microsoft.com/office/drawing/2014/main" id="{CF6AC335-F385-944F-856E-DE3B30370C10}"/>
                </a:ext>
              </a:extLst>
            </p:cNvPr>
            <p:cNvSpPr>
              <a:spLocks noChangeArrowheads="1"/>
            </p:cNvSpPr>
            <p:nvPr/>
          </p:nvSpPr>
          <p:spPr bwMode="auto">
            <a:xfrm>
              <a:off x="3919" y="2733"/>
              <a:ext cx="66" cy="4"/>
            </a:xfrm>
            <a:prstGeom prst="rect">
              <a:avLst/>
            </a:prstGeom>
            <a:solidFill>
              <a:srgbClr val="FFFFFF"/>
            </a:solidFill>
            <a:ln w="12700">
              <a:solidFill>
                <a:srgbClr val="DCDCDC"/>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6553" name="Freeform 636">
              <a:extLst>
                <a:ext uri="{FF2B5EF4-FFF2-40B4-BE49-F238E27FC236}">
                  <a16:creationId xmlns:a16="http://schemas.microsoft.com/office/drawing/2014/main" id="{E2DBE05B-B045-7044-B32C-86FBD67FF0C7}"/>
                </a:ext>
              </a:extLst>
            </p:cNvPr>
            <p:cNvSpPr>
              <a:spLocks/>
            </p:cNvSpPr>
            <p:nvPr/>
          </p:nvSpPr>
          <p:spPr bwMode="auto">
            <a:xfrm>
              <a:off x="3852" y="2764"/>
              <a:ext cx="302" cy="184"/>
            </a:xfrm>
            <a:custGeom>
              <a:avLst/>
              <a:gdLst>
                <a:gd name="T0" fmla="*/ 0 w 605"/>
                <a:gd name="T1" fmla="*/ 1 h 368"/>
                <a:gd name="T2" fmla="*/ 0 w 605"/>
                <a:gd name="T3" fmla="*/ 1 h 368"/>
                <a:gd name="T4" fmla="*/ 0 w 605"/>
                <a:gd name="T5" fmla="*/ 0 h 368"/>
                <a:gd name="T6" fmla="*/ 0 w 605"/>
                <a:gd name="T7" fmla="*/ 1 h 368"/>
                <a:gd name="T8" fmla="*/ 0 w 605"/>
                <a:gd name="T9" fmla="*/ 1 h 368"/>
                <a:gd name="T10" fmla="*/ 0 w 605"/>
                <a:gd name="T11" fmla="*/ 1 h 368"/>
                <a:gd name="T12" fmla="*/ 0 w 605"/>
                <a:gd name="T13" fmla="*/ 1 h 368"/>
                <a:gd name="T14" fmla="*/ 0 w 605"/>
                <a:gd name="T15" fmla="*/ 1 h 368"/>
                <a:gd name="T16" fmla="*/ 0 w 605"/>
                <a:gd name="T17" fmla="*/ 1 h 368"/>
                <a:gd name="T18" fmla="*/ 0 w 605"/>
                <a:gd name="T19" fmla="*/ 1 h 368"/>
                <a:gd name="T20" fmla="*/ 0 w 605"/>
                <a:gd name="T21" fmla="*/ 1 h 368"/>
                <a:gd name="T22" fmla="*/ 0 w 605"/>
                <a:gd name="T23" fmla="*/ 1 h 368"/>
                <a:gd name="T24" fmla="*/ 0 w 605"/>
                <a:gd name="T25" fmla="*/ 1 h 368"/>
                <a:gd name="T26" fmla="*/ 0 w 605"/>
                <a:gd name="T27" fmla="*/ 1 h 368"/>
                <a:gd name="T28" fmla="*/ 0 w 605"/>
                <a:gd name="T29" fmla="*/ 1 h 3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5"/>
                <a:gd name="T46" fmla="*/ 0 h 368"/>
                <a:gd name="T47" fmla="*/ 605 w 605"/>
                <a:gd name="T48" fmla="*/ 368 h 3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5" h="368">
                  <a:moveTo>
                    <a:pt x="52" y="21"/>
                  </a:moveTo>
                  <a:lnTo>
                    <a:pt x="32" y="1"/>
                  </a:lnTo>
                  <a:lnTo>
                    <a:pt x="15" y="0"/>
                  </a:lnTo>
                  <a:lnTo>
                    <a:pt x="8" y="1"/>
                  </a:lnTo>
                  <a:lnTo>
                    <a:pt x="3" y="5"/>
                  </a:lnTo>
                  <a:lnTo>
                    <a:pt x="0" y="9"/>
                  </a:lnTo>
                  <a:lnTo>
                    <a:pt x="69" y="367"/>
                  </a:lnTo>
                  <a:lnTo>
                    <a:pt x="605" y="368"/>
                  </a:lnTo>
                  <a:lnTo>
                    <a:pt x="535" y="21"/>
                  </a:lnTo>
                  <a:lnTo>
                    <a:pt x="531" y="9"/>
                  </a:lnTo>
                  <a:lnTo>
                    <a:pt x="524" y="4"/>
                  </a:lnTo>
                  <a:lnTo>
                    <a:pt x="514" y="4"/>
                  </a:lnTo>
                  <a:lnTo>
                    <a:pt x="231" y="4"/>
                  </a:lnTo>
                  <a:lnTo>
                    <a:pt x="206" y="21"/>
                  </a:lnTo>
                  <a:lnTo>
                    <a:pt x="52" y="21"/>
                  </a:lnTo>
                  <a:close/>
                </a:path>
              </a:pathLst>
            </a:custGeom>
            <a:solidFill>
              <a:srgbClr val="FFFFD0"/>
            </a:solidFill>
            <a:ln w="12700">
              <a:solidFill>
                <a:srgbClr val="9A9A00"/>
              </a:solidFill>
              <a:round/>
              <a:headEnd/>
              <a:tailEnd/>
            </a:ln>
          </p:spPr>
          <p:txBody>
            <a:bodyPr/>
            <a:lstStyle/>
            <a:p>
              <a:endParaRPr lang="en-US"/>
            </a:p>
          </p:txBody>
        </p:sp>
        <p:sp>
          <p:nvSpPr>
            <p:cNvPr id="16554" name="Rectangle 637">
              <a:extLst>
                <a:ext uri="{FF2B5EF4-FFF2-40B4-BE49-F238E27FC236}">
                  <a16:creationId xmlns:a16="http://schemas.microsoft.com/office/drawing/2014/main" id="{6C7B3AE0-1B9F-494B-9B14-D3CCC24587EF}"/>
                </a:ext>
              </a:extLst>
            </p:cNvPr>
            <p:cNvSpPr>
              <a:spLocks noChangeArrowheads="1"/>
            </p:cNvSpPr>
            <p:nvPr/>
          </p:nvSpPr>
          <p:spPr bwMode="auto">
            <a:xfrm>
              <a:off x="3871" y="2979"/>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Server</a:t>
              </a:r>
              <a:endParaRPr lang="en-US" altLang="en-US"/>
            </a:p>
          </p:txBody>
        </p:sp>
        <p:sp>
          <p:nvSpPr>
            <p:cNvPr id="16555" name="Rectangle 638">
              <a:extLst>
                <a:ext uri="{FF2B5EF4-FFF2-40B4-BE49-F238E27FC236}">
                  <a16:creationId xmlns:a16="http://schemas.microsoft.com/office/drawing/2014/main" id="{3BC18E43-B2E0-3742-BEA9-9CF62E4D892E}"/>
                </a:ext>
              </a:extLst>
            </p:cNvPr>
            <p:cNvSpPr>
              <a:spLocks noChangeArrowheads="1"/>
            </p:cNvSpPr>
            <p:nvPr/>
          </p:nvSpPr>
          <p:spPr bwMode="auto">
            <a:xfrm>
              <a:off x="3939" y="3119"/>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a:latin typeface="Arial" panose="020B0604020202020204" pitchFamily="34" charset="0"/>
                </a:rPr>
                <a:t>Log</a:t>
              </a:r>
              <a:endParaRPr lang="en-US" altLang="en-US"/>
            </a:p>
          </p:txBody>
        </p:sp>
        <p:sp>
          <p:nvSpPr>
            <p:cNvPr id="16556" name="Line 640">
              <a:extLst>
                <a:ext uri="{FF2B5EF4-FFF2-40B4-BE49-F238E27FC236}">
                  <a16:creationId xmlns:a16="http://schemas.microsoft.com/office/drawing/2014/main" id="{E447FAB3-AC2C-6040-984F-5C02BF3451E5}"/>
                </a:ext>
              </a:extLst>
            </p:cNvPr>
            <p:cNvSpPr>
              <a:spLocks noChangeShapeType="1"/>
            </p:cNvSpPr>
            <p:nvPr/>
          </p:nvSpPr>
          <p:spPr bwMode="auto">
            <a:xfrm flipV="1">
              <a:off x="1200" y="2832"/>
              <a:ext cx="451" cy="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7" name="Freeform 641">
              <a:extLst>
                <a:ext uri="{FF2B5EF4-FFF2-40B4-BE49-F238E27FC236}">
                  <a16:creationId xmlns:a16="http://schemas.microsoft.com/office/drawing/2014/main" id="{3D78728E-3AF7-3A44-9959-E1C5E784D1C8}"/>
                </a:ext>
              </a:extLst>
            </p:cNvPr>
            <p:cNvSpPr>
              <a:spLocks/>
            </p:cNvSpPr>
            <p:nvPr/>
          </p:nvSpPr>
          <p:spPr bwMode="auto">
            <a:xfrm>
              <a:off x="1680" y="2784"/>
              <a:ext cx="110" cy="102"/>
            </a:xfrm>
            <a:custGeom>
              <a:avLst/>
              <a:gdLst>
                <a:gd name="T0" fmla="*/ 0 w 222"/>
                <a:gd name="T1" fmla="*/ 0 h 205"/>
                <a:gd name="T2" fmla="*/ 0 w 222"/>
                <a:gd name="T3" fmla="*/ 0 h 205"/>
                <a:gd name="T4" fmla="*/ 0 w 222"/>
                <a:gd name="T5" fmla="*/ 0 h 205"/>
                <a:gd name="T6" fmla="*/ 0 w 222"/>
                <a:gd name="T7" fmla="*/ 0 h 205"/>
                <a:gd name="T8" fmla="*/ 0 60000 65536"/>
                <a:gd name="T9" fmla="*/ 0 60000 65536"/>
                <a:gd name="T10" fmla="*/ 0 60000 65536"/>
                <a:gd name="T11" fmla="*/ 0 60000 65536"/>
                <a:gd name="T12" fmla="*/ 0 w 222"/>
                <a:gd name="T13" fmla="*/ 0 h 205"/>
                <a:gd name="T14" fmla="*/ 222 w 222"/>
                <a:gd name="T15" fmla="*/ 205 h 205"/>
              </a:gdLst>
              <a:ahLst/>
              <a:cxnLst>
                <a:cxn ang="T8">
                  <a:pos x="T0" y="T1"/>
                </a:cxn>
                <a:cxn ang="T9">
                  <a:pos x="T2" y="T3"/>
                </a:cxn>
                <a:cxn ang="T10">
                  <a:pos x="T4" y="T5"/>
                </a:cxn>
                <a:cxn ang="T11">
                  <a:pos x="T6" y="T7"/>
                </a:cxn>
              </a:cxnLst>
              <a:rect l="T12" t="T13" r="T14" b="T15"/>
              <a:pathLst>
                <a:path w="222" h="205">
                  <a:moveTo>
                    <a:pt x="0" y="0"/>
                  </a:moveTo>
                  <a:lnTo>
                    <a:pt x="0" y="205"/>
                  </a:lnTo>
                  <a:lnTo>
                    <a:pt x="222" y="109"/>
                  </a:lnTo>
                  <a:lnTo>
                    <a:pt x="0" y="0"/>
                  </a:lnTo>
                  <a:close/>
                </a:path>
              </a:pathLst>
            </a:custGeom>
            <a:solidFill>
              <a:schemeClr val="tx2"/>
            </a:solidFill>
            <a:ln w="25400">
              <a:solidFill>
                <a:schemeClr val="tx2"/>
              </a:solidFill>
              <a:round/>
              <a:headEnd/>
              <a:tailEnd/>
            </a:ln>
          </p:spPr>
          <p:txBody>
            <a:bodyPr/>
            <a:lstStyle/>
            <a:p>
              <a:endParaRPr lang="en-US"/>
            </a:p>
          </p:txBody>
        </p:sp>
      </p:grpSp>
      <p:sp>
        <p:nvSpPr>
          <p:cNvPr id="16478" name="Text Box 648">
            <a:extLst>
              <a:ext uri="{FF2B5EF4-FFF2-40B4-BE49-F238E27FC236}">
                <a16:creationId xmlns:a16="http://schemas.microsoft.com/office/drawing/2014/main" id="{0860B3C5-13EA-244B-A070-01F0C9BDED37}"/>
              </a:ext>
            </a:extLst>
          </p:cNvPr>
          <p:cNvSpPr txBox="1">
            <a:spLocks noChangeArrowheads="1"/>
          </p:cNvSpPr>
          <p:nvPr/>
        </p:nvSpPr>
        <p:spPr bwMode="auto">
          <a:xfrm>
            <a:off x="5786438" y="1905000"/>
            <a:ext cx="2895600" cy="11906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50000"/>
              </a:spcBef>
              <a:spcAft>
                <a:spcPct val="0"/>
              </a:spcAft>
              <a:buClrTx/>
              <a:buSzTx/>
              <a:buFontTx/>
              <a:buNone/>
            </a:pPr>
            <a:r>
              <a:rPr lang="en-US" altLang="en-US" sz="1800" dirty="0"/>
              <a:t>Goal: Design the controller to maintain a </a:t>
            </a:r>
            <a:r>
              <a:rPr lang="en-US" altLang="en-US" sz="1800" i="1" dirty="0"/>
              <a:t>constant queue length </a:t>
            </a:r>
            <a:r>
              <a:rPr lang="en-US" altLang="en-US" sz="1800" dirty="0"/>
              <a:t>regardless of the workload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A9D003D9-9EDE-1143-BC34-DA0E75E696E3}"/>
              </a:ext>
            </a:extLst>
          </p:cNvPr>
          <p:cNvSpPr>
            <a:spLocks noGrp="1" noChangeArrowheads="1"/>
          </p:cNvSpPr>
          <p:nvPr>
            <p:ph type="title"/>
          </p:nvPr>
        </p:nvSpPr>
        <p:spPr/>
        <p:txBody>
          <a:bodyPr/>
          <a:lstStyle/>
          <a:p>
            <a:pPr eaLnBrk="1" hangingPunct="1"/>
            <a:r>
              <a:rPr lang="en-US" altLang="en-US"/>
              <a:t>Simulating Transfer Functions</a:t>
            </a:r>
          </a:p>
        </p:txBody>
      </p:sp>
      <p:sp>
        <p:nvSpPr>
          <p:cNvPr id="88066" name="Rectangle 3">
            <a:extLst>
              <a:ext uri="{FF2B5EF4-FFF2-40B4-BE49-F238E27FC236}">
                <a16:creationId xmlns:a16="http://schemas.microsoft.com/office/drawing/2014/main" id="{DDB01DFE-61AB-C044-9FEB-E717FCD2DB88}"/>
              </a:ext>
            </a:extLst>
          </p:cNvPr>
          <p:cNvSpPr>
            <a:spLocks noGrp="1" noChangeArrowheads="1"/>
          </p:cNvSpPr>
          <p:nvPr>
            <p:ph type="body" idx="1"/>
          </p:nvPr>
        </p:nvSpPr>
        <p:spPr/>
        <p:txBody>
          <a:bodyPr/>
          <a:lstStyle/>
          <a:p>
            <a:pPr eaLnBrk="1" hangingPunct="1">
              <a:defRPr/>
            </a:pPr>
            <a:r>
              <a:rPr lang="en-US" altLang="en-US" dirty="0"/>
              <a:t>For complex transfer functions, cannot analyze</a:t>
            </a:r>
          </a:p>
          <a:p>
            <a:pPr lvl="1" eaLnBrk="1" hangingPunct="1">
              <a:defRPr/>
            </a:pPr>
            <a:r>
              <a:rPr lang="en-US" altLang="en-US" dirty="0"/>
              <a:t>Solution: Simulate</a:t>
            </a:r>
          </a:p>
          <a:p>
            <a:pPr lvl="1" eaLnBrk="1" hangingPunct="1">
              <a:defRPr/>
            </a:pPr>
            <a:r>
              <a:rPr lang="en-US" altLang="en-US" dirty="0"/>
              <a:t>Observation:</a:t>
            </a:r>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a:p>
            <a:pPr marL="457200" lvl="1" indent="0" eaLnBrk="1" hangingPunct="1">
              <a:buFont typeface="Wingdings" pitchFamily="2" charset="2"/>
              <a:buNone/>
              <a:defRPr/>
            </a:pPr>
            <a:endParaRPr lang="en-US" altLang="en-US" dirty="0"/>
          </a:p>
          <a:p>
            <a:pPr lvl="1" eaLnBrk="1" hangingPunct="1">
              <a:defRPr/>
            </a:pPr>
            <a:r>
              <a:rPr lang="en-US" altLang="en-US" dirty="0"/>
              <a:t>Inputs</a:t>
            </a:r>
          </a:p>
          <a:p>
            <a:pPr lvl="2" eaLnBrk="1" hangingPunct="1">
              <a:defRPr/>
            </a:pPr>
            <a:r>
              <a:rPr lang="en-US" altLang="en-US" dirty="0"/>
              <a:t>Initial conditions (depends on system order)</a:t>
            </a:r>
          </a:p>
          <a:p>
            <a:pPr lvl="2" eaLnBrk="1" hangingPunct="1">
              <a:defRPr/>
            </a:pPr>
            <a:r>
              <a:rPr lang="en-US" altLang="en-US" i="1" dirty="0"/>
              <a:t>u(k)</a:t>
            </a:r>
          </a:p>
        </p:txBody>
      </p:sp>
      <p:graphicFrame>
        <p:nvGraphicFramePr>
          <p:cNvPr id="98307" name="Object 2">
            <a:extLst>
              <a:ext uri="{FF2B5EF4-FFF2-40B4-BE49-F238E27FC236}">
                <a16:creationId xmlns:a16="http://schemas.microsoft.com/office/drawing/2014/main" id="{D0A40D78-7B74-B544-B850-FF8F3E5EDDAD}"/>
              </a:ext>
            </a:extLst>
          </p:cNvPr>
          <p:cNvGraphicFramePr>
            <a:graphicFrameLocks noChangeAspect="1"/>
          </p:cNvGraphicFramePr>
          <p:nvPr/>
        </p:nvGraphicFramePr>
        <p:xfrm>
          <a:off x="1905000" y="3276600"/>
          <a:ext cx="4160838" cy="1717675"/>
        </p:xfrm>
        <a:graphic>
          <a:graphicData uri="http://schemas.openxmlformats.org/presentationml/2006/ole">
            <mc:AlternateContent xmlns:mc="http://schemas.openxmlformats.org/markup-compatibility/2006">
              <mc:Choice xmlns:v="urn:schemas-microsoft-com:vml" Requires="v">
                <p:oleObj spid="_x0000_s98333" name="Equation" r:id="rId3" imgW="31889700" imgH="13163550" progId="Equation.3">
                  <p:embed/>
                </p:oleObj>
              </mc:Choice>
              <mc:Fallback>
                <p:oleObj name="Equation" r:id="rId3" imgW="31889700" imgH="1316355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4160838"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64DC46F4-A33E-D446-A266-78A148C90538}"/>
              </a:ext>
            </a:extLst>
          </p:cNvPr>
          <p:cNvSpPr>
            <a:spLocks noGrp="1" noChangeArrowheads="1"/>
          </p:cNvSpPr>
          <p:nvPr>
            <p:ph type="title"/>
          </p:nvPr>
        </p:nvSpPr>
        <p:spPr/>
        <p:txBody>
          <a:bodyPr/>
          <a:lstStyle/>
          <a:p>
            <a:pPr eaLnBrk="1" hangingPunct="1"/>
            <a:r>
              <a:rPr lang="en-US" altLang="en-US"/>
              <a:t>Transfer Functions: Summary</a:t>
            </a:r>
          </a:p>
        </p:txBody>
      </p:sp>
      <p:sp>
        <p:nvSpPr>
          <p:cNvPr id="99330" name="Rectangle 3">
            <a:extLst>
              <a:ext uri="{FF2B5EF4-FFF2-40B4-BE49-F238E27FC236}">
                <a16:creationId xmlns:a16="http://schemas.microsoft.com/office/drawing/2014/main" id="{9811450C-4F5A-5C4B-9BA4-C7BBF9991D2B}"/>
              </a:ext>
            </a:extLst>
          </p:cNvPr>
          <p:cNvSpPr>
            <a:spLocks noGrp="1" noChangeArrowheads="1"/>
          </p:cNvSpPr>
          <p:nvPr>
            <p:ph type="body" idx="1"/>
          </p:nvPr>
        </p:nvSpPr>
        <p:spPr>
          <a:xfrm>
            <a:off x="685800" y="1676400"/>
            <a:ext cx="8458200" cy="4724400"/>
          </a:xfrm>
        </p:spPr>
        <p:txBody>
          <a:bodyPr/>
          <a:lstStyle/>
          <a:p>
            <a:pPr eaLnBrk="1" hangingPunct="1">
              <a:lnSpc>
                <a:spcPct val="100000"/>
              </a:lnSpc>
            </a:pPr>
            <a:r>
              <a:rPr lang="en-US" altLang="en-US" sz="2000"/>
              <a:t>Transfer Functions are expressed as polynomials in </a:t>
            </a:r>
            <a:r>
              <a:rPr lang="en-US" altLang="en-US" sz="2000" i="1"/>
              <a:t>z</a:t>
            </a:r>
            <a:endParaRPr lang="en-US" altLang="en-US" sz="2000"/>
          </a:p>
          <a:p>
            <a:pPr eaLnBrk="1" hangingPunct="1">
              <a:lnSpc>
                <a:spcPct val="100000"/>
              </a:lnSpc>
            </a:pPr>
            <a:r>
              <a:rPr lang="en-US" altLang="en-US" sz="2000"/>
              <a:t>We can predict BIBO stability from the poles of a TF</a:t>
            </a:r>
          </a:p>
          <a:p>
            <a:pPr eaLnBrk="1" hangingPunct="1">
              <a:lnSpc>
                <a:spcPct val="100000"/>
              </a:lnSpc>
            </a:pPr>
            <a:r>
              <a:rPr lang="en-US" altLang="en-US" sz="2000"/>
              <a:t>We can calculate steady-state gain from a TF</a:t>
            </a:r>
          </a:p>
          <a:p>
            <a:pPr eaLnBrk="1" hangingPunct="1">
              <a:lnSpc>
                <a:spcPct val="100000"/>
              </a:lnSpc>
            </a:pPr>
            <a:r>
              <a:rPr lang="en-US" altLang="en-US" sz="2000"/>
              <a:t>We can build simplified TF from a high-order TF that has similar steady-state gain and settling time (see Chapter 6 of [1])</a:t>
            </a:r>
          </a:p>
          <a:p>
            <a:pPr eaLnBrk="1" hangingPunct="1">
              <a:lnSpc>
                <a:spcPct val="100000"/>
              </a:lnSpc>
            </a:pPr>
            <a:r>
              <a:rPr lang="en-US" altLang="en-US" sz="2000"/>
              <a:t>It is usually easy to convert a difference eq to a TF</a:t>
            </a:r>
          </a:p>
          <a:p>
            <a:pPr lvl="1" eaLnBrk="1" hangingPunct="1">
              <a:lnSpc>
                <a:spcPct val="100000"/>
              </a:lnSpc>
            </a:pPr>
            <a:r>
              <a:rPr lang="en-US" altLang="en-US" sz="1800"/>
              <a:t>Can usually plug into the general ARX form</a:t>
            </a:r>
          </a:p>
          <a:p>
            <a:pPr eaLnBrk="1" hangingPunct="1">
              <a:lnSpc>
                <a:spcPct val="100000"/>
              </a:lnSpc>
            </a:pPr>
            <a:r>
              <a:rPr lang="en-US" altLang="en-US" sz="2000"/>
              <a:t>One can simulate a TF by converting back to difference equation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028">
            <a:extLst>
              <a:ext uri="{FF2B5EF4-FFF2-40B4-BE49-F238E27FC236}">
                <a16:creationId xmlns:a16="http://schemas.microsoft.com/office/drawing/2014/main" id="{EC4351D2-1304-F549-B4C7-8AEF8C9A2BE7}"/>
              </a:ext>
            </a:extLst>
          </p:cNvPr>
          <p:cNvSpPr>
            <a:spLocks noGrp="1" noChangeArrowheads="1"/>
          </p:cNvSpPr>
          <p:nvPr>
            <p:ph type="title"/>
          </p:nvPr>
        </p:nvSpPr>
        <p:spPr/>
        <p:txBody>
          <a:bodyPr/>
          <a:lstStyle/>
          <a:p>
            <a:pPr eaLnBrk="1" hangingPunct="1"/>
            <a:r>
              <a:rPr lang="en-GB" altLang="en-US"/>
              <a:t>Outline</a:t>
            </a:r>
          </a:p>
        </p:txBody>
      </p:sp>
      <p:sp>
        <p:nvSpPr>
          <p:cNvPr id="100354" name="Rectangle 1029">
            <a:extLst>
              <a:ext uri="{FF2B5EF4-FFF2-40B4-BE49-F238E27FC236}">
                <a16:creationId xmlns:a16="http://schemas.microsoft.com/office/drawing/2014/main" id="{7BD1037F-4C84-A143-AB7B-031D3D896D42}"/>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solidFill>
                  <a:srgbClr val="FF0000"/>
                </a:solidFill>
              </a:rPr>
              <a:t>Transient </a:t>
            </a:r>
            <a:r>
              <a:rPr lang="en-GB" altLang="en-US" dirty="0" err="1">
                <a:solidFill>
                  <a:srgbClr val="FF0000"/>
                </a:solidFill>
              </a:rPr>
              <a:t>Behavior</a:t>
            </a:r>
            <a:r>
              <a:rPr lang="en-GB" altLang="en-US" dirty="0">
                <a:solidFill>
                  <a:srgbClr val="FF0000"/>
                </a:solidFill>
              </a:rPr>
              <a:t> Analysis</a:t>
            </a:r>
          </a:p>
          <a:p>
            <a:pPr eaLnBrk="1" hangingPunct="1">
              <a:lnSpc>
                <a:spcPct val="100000"/>
              </a:lnSpc>
            </a:pPr>
            <a:r>
              <a:rPr lang="en-GB" altLang="en-US" dirty="0"/>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E00074EA-306E-8C48-8068-4C47639868FC}"/>
              </a:ext>
            </a:extLst>
          </p:cNvPr>
          <p:cNvSpPr>
            <a:spLocks noGrp="1" noChangeArrowheads="1"/>
          </p:cNvSpPr>
          <p:nvPr>
            <p:ph type="title"/>
          </p:nvPr>
        </p:nvSpPr>
        <p:spPr>
          <a:xfrm>
            <a:off x="669925" y="990600"/>
            <a:ext cx="8245475" cy="498475"/>
          </a:xfrm>
        </p:spPr>
        <p:txBody>
          <a:bodyPr/>
          <a:lstStyle/>
          <a:p>
            <a:pPr eaLnBrk="1" hangingPunct="1"/>
            <a:r>
              <a:rPr lang="en-US" altLang="en-US" sz="2400"/>
              <a:t>Objectives of Control for Computing Systems: </a:t>
            </a:r>
            <a:r>
              <a:rPr lang="en-US" altLang="en-US" sz="2400" i="1"/>
              <a:t>SASO</a:t>
            </a:r>
          </a:p>
        </p:txBody>
      </p:sp>
      <p:sp>
        <p:nvSpPr>
          <p:cNvPr id="102402" name="Rectangle 3">
            <a:extLst>
              <a:ext uri="{FF2B5EF4-FFF2-40B4-BE49-F238E27FC236}">
                <a16:creationId xmlns:a16="http://schemas.microsoft.com/office/drawing/2014/main" id="{5AA168F3-1BBC-264E-AB55-E1277B88250C}"/>
              </a:ext>
            </a:extLst>
          </p:cNvPr>
          <p:cNvSpPr>
            <a:spLocks noGrp="1" noChangeArrowheads="1"/>
          </p:cNvSpPr>
          <p:nvPr>
            <p:ph type="body" sz="half" idx="1"/>
          </p:nvPr>
        </p:nvSpPr>
        <p:spPr>
          <a:xfrm>
            <a:off x="685800" y="1752600"/>
            <a:ext cx="8001000" cy="4876800"/>
          </a:xfrm>
        </p:spPr>
        <p:txBody>
          <a:bodyPr/>
          <a:lstStyle/>
          <a:p>
            <a:pPr eaLnBrk="1" hangingPunct="1"/>
            <a:r>
              <a:rPr lang="en-US" altLang="en-US"/>
              <a:t>Stability</a:t>
            </a:r>
          </a:p>
          <a:p>
            <a:pPr eaLnBrk="1" hangingPunct="1"/>
            <a:r>
              <a:rPr lang="en-US" altLang="en-US"/>
              <a:t>Accuracy</a:t>
            </a:r>
          </a:p>
          <a:p>
            <a:pPr eaLnBrk="1" hangingPunct="1"/>
            <a:r>
              <a:rPr lang="en-US" altLang="en-US" i="1"/>
              <a:t>Settling time</a:t>
            </a:r>
          </a:p>
          <a:p>
            <a:pPr eaLnBrk="1" hangingPunct="1"/>
            <a:r>
              <a:rPr lang="en-US" altLang="en-US" i="1"/>
              <a:t>Overshoot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CE8EA262-A37D-B34F-B294-E1CC138AD986}"/>
              </a:ext>
            </a:extLst>
          </p:cNvPr>
          <p:cNvSpPr>
            <a:spLocks noGrp="1" noChangeArrowheads="1"/>
          </p:cNvSpPr>
          <p:nvPr>
            <p:ph type="title"/>
          </p:nvPr>
        </p:nvSpPr>
        <p:spPr/>
        <p:txBody>
          <a:bodyPr/>
          <a:lstStyle/>
          <a:p>
            <a:pPr eaLnBrk="1" hangingPunct="1"/>
            <a:r>
              <a:rPr lang="en-US" altLang="en-US"/>
              <a:t>Characteristics of Transient Response</a:t>
            </a:r>
          </a:p>
        </p:txBody>
      </p:sp>
      <p:grpSp>
        <p:nvGrpSpPr>
          <p:cNvPr id="103426" name="Group 17">
            <a:extLst>
              <a:ext uri="{FF2B5EF4-FFF2-40B4-BE49-F238E27FC236}">
                <a16:creationId xmlns:a16="http://schemas.microsoft.com/office/drawing/2014/main" id="{713758B2-8B90-FA45-BFA4-EE400423F202}"/>
              </a:ext>
            </a:extLst>
          </p:cNvPr>
          <p:cNvGrpSpPr>
            <a:grpSpLocks/>
          </p:cNvGrpSpPr>
          <p:nvPr/>
        </p:nvGrpSpPr>
        <p:grpSpPr bwMode="auto">
          <a:xfrm>
            <a:off x="0" y="1671638"/>
            <a:ext cx="9144000" cy="5033962"/>
            <a:chOff x="-76200" y="1752600"/>
            <a:chExt cx="9144000" cy="5033665"/>
          </a:xfrm>
        </p:grpSpPr>
        <p:pic>
          <p:nvPicPr>
            <p:cNvPr id="103427" name="Picture 3" descr="resp">
              <a:extLst>
                <a:ext uri="{FF2B5EF4-FFF2-40B4-BE49-F238E27FC236}">
                  <a16:creationId xmlns:a16="http://schemas.microsoft.com/office/drawing/2014/main" id="{7E400E38-DE1F-EB48-AE30-960104CC3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11" r="3555"/>
            <a:stretch>
              <a:fillRect/>
            </a:stretch>
          </p:blipFill>
          <p:spPr bwMode="auto">
            <a:xfrm>
              <a:off x="1003300" y="2117725"/>
              <a:ext cx="80645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a:extLst>
                <a:ext uri="{FF2B5EF4-FFF2-40B4-BE49-F238E27FC236}">
                  <a16:creationId xmlns:a16="http://schemas.microsoft.com/office/drawing/2014/main" id="{98A202E6-2DB8-694F-8691-E031990323FB}"/>
                </a:ext>
              </a:extLst>
            </p:cNvPr>
            <p:cNvSpPr txBox="1">
              <a:spLocks noChangeArrowheads="1"/>
            </p:cNvSpPr>
            <p:nvPr/>
          </p:nvSpPr>
          <p:spPr bwMode="auto">
            <a:xfrm>
              <a:off x="2560637" y="5618163"/>
              <a:ext cx="18335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solidFill>
                    <a:srgbClr val="FF0000"/>
                  </a:solidFill>
                  <a:latin typeface="Times New Roman" panose="02020603050405020304" pitchFamily="18" charset="0"/>
                </a:rPr>
                <a:t>Settling time</a:t>
              </a:r>
            </a:p>
          </p:txBody>
        </p:sp>
        <p:sp>
          <p:nvSpPr>
            <p:cNvPr id="103429" name="Text Box 5">
              <a:extLst>
                <a:ext uri="{FF2B5EF4-FFF2-40B4-BE49-F238E27FC236}">
                  <a16:creationId xmlns:a16="http://schemas.microsoft.com/office/drawing/2014/main" id="{392D4F30-BE40-7447-AB81-680A205FF47E}"/>
                </a:ext>
              </a:extLst>
            </p:cNvPr>
            <p:cNvSpPr txBox="1">
              <a:spLocks noChangeArrowheads="1"/>
            </p:cNvSpPr>
            <p:nvPr/>
          </p:nvSpPr>
          <p:spPr bwMode="auto">
            <a:xfrm>
              <a:off x="3895725" y="2481263"/>
              <a:ext cx="15382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solidFill>
                    <a:srgbClr val="FF0000"/>
                  </a:solidFill>
                  <a:latin typeface="Times New Roman" panose="02020603050405020304" pitchFamily="18" charset="0"/>
                </a:rPr>
                <a:t>Overshoot</a:t>
              </a:r>
            </a:p>
          </p:txBody>
        </p:sp>
        <p:sp>
          <p:nvSpPr>
            <p:cNvPr id="103430" name="Text Box 6">
              <a:extLst>
                <a:ext uri="{FF2B5EF4-FFF2-40B4-BE49-F238E27FC236}">
                  <a16:creationId xmlns:a16="http://schemas.microsoft.com/office/drawing/2014/main" id="{C33952F7-565E-3440-B6F6-171182B3D963}"/>
                </a:ext>
              </a:extLst>
            </p:cNvPr>
            <p:cNvSpPr txBox="1">
              <a:spLocks noChangeArrowheads="1"/>
            </p:cNvSpPr>
            <p:nvPr/>
          </p:nvSpPr>
          <p:spPr bwMode="auto">
            <a:xfrm>
              <a:off x="838200" y="1752600"/>
              <a:ext cx="1354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b="1">
                  <a:solidFill>
                    <a:srgbClr val="0000FF"/>
                  </a:solidFill>
                  <a:latin typeface="Times New Roman" panose="02020603050405020304" pitchFamily="18" charset="0"/>
                </a:rPr>
                <a:t>Controlled</a:t>
              </a:r>
            </a:p>
            <a:p>
              <a:pPr algn="ctr" eaLnBrk="1" hangingPunct="1">
                <a:lnSpc>
                  <a:spcPct val="100000"/>
                </a:lnSpc>
                <a:spcBef>
                  <a:spcPct val="0"/>
                </a:spcBef>
                <a:spcAft>
                  <a:spcPct val="0"/>
                </a:spcAft>
                <a:buClrTx/>
                <a:buSzTx/>
                <a:buFontTx/>
                <a:buNone/>
              </a:pPr>
              <a:r>
                <a:rPr lang="en-US" altLang="en-US" sz="2000" b="1">
                  <a:solidFill>
                    <a:srgbClr val="0000FF"/>
                  </a:solidFill>
                  <a:latin typeface="Times New Roman" panose="02020603050405020304" pitchFamily="18" charset="0"/>
                </a:rPr>
                <a:t>variable</a:t>
              </a:r>
            </a:p>
          </p:txBody>
        </p:sp>
        <p:sp>
          <p:nvSpPr>
            <p:cNvPr id="103431" name="Text Box 7">
              <a:extLst>
                <a:ext uri="{FF2B5EF4-FFF2-40B4-BE49-F238E27FC236}">
                  <a16:creationId xmlns:a16="http://schemas.microsoft.com/office/drawing/2014/main" id="{9E797E56-2AB8-924B-8517-FB380D169B17}"/>
                </a:ext>
              </a:extLst>
            </p:cNvPr>
            <p:cNvSpPr txBox="1">
              <a:spLocks noChangeArrowheads="1"/>
            </p:cNvSpPr>
            <p:nvPr/>
          </p:nvSpPr>
          <p:spPr bwMode="auto">
            <a:xfrm>
              <a:off x="7772400" y="5329535"/>
              <a:ext cx="103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b="1">
                  <a:solidFill>
                    <a:srgbClr val="0000FF"/>
                  </a:solidFill>
                  <a:latin typeface="Times New Roman" panose="02020603050405020304" pitchFamily="18" charset="0"/>
                </a:rPr>
                <a:t>Time      </a:t>
              </a:r>
            </a:p>
          </p:txBody>
        </p:sp>
        <p:sp>
          <p:nvSpPr>
            <p:cNvPr id="103432" name="Text Box 9">
              <a:extLst>
                <a:ext uri="{FF2B5EF4-FFF2-40B4-BE49-F238E27FC236}">
                  <a16:creationId xmlns:a16="http://schemas.microsoft.com/office/drawing/2014/main" id="{11E7CE1D-CCAE-0C44-89F3-FB0C2682B336}"/>
                </a:ext>
              </a:extLst>
            </p:cNvPr>
            <p:cNvSpPr txBox="1">
              <a:spLocks noChangeArrowheads="1"/>
            </p:cNvSpPr>
            <p:nvPr/>
          </p:nvSpPr>
          <p:spPr bwMode="auto">
            <a:xfrm>
              <a:off x="7862887" y="27432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b="1">
                  <a:solidFill>
                    <a:srgbClr val="0000FF"/>
                  </a:solidFill>
                  <a:latin typeface="Times New Roman" panose="02020603050405020304" pitchFamily="18" charset="0"/>
                  <a:sym typeface="Symbol" pitchFamily="2" charset="2"/>
                </a:rPr>
                <a:t>%</a:t>
              </a:r>
              <a:endParaRPr lang="en-US" altLang="en-US" b="1">
                <a:solidFill>
                  <a:srgbClr val="0000FF"/>
                </a:solidFill>
                <a:latin typeface="Times New Roman" panose="02020603050405020304" pitchFamily="18" charset="0"/>
              </a:endParaRPr>
            </a:p>
          </p:txBody>
        </p:sp>
        <p:sp>
          <p:nvSpPr>
            <p:cNvPr id="103433" name="Text Box 10">
              <a:extLst>
                <a:ext uri="{FF2B5EF4-FFF2-40B4-BE49-F238E27FC236}">
                  <a16:creationId xmlns:a16="http://schemas.microsoft.com/office/drawing/2014/main" id="{6F1D8685-1973-2E4B-B575-B349A84E5964}"/>
                </a:ext>
              </a:extLst>
            </p:cNvPr>
            <p:cNvSpPr txBox="1">
              <a:spLocks noChangeArrowheads="1"/>
            </p:cNvSpPr>
            <p:nvPr/>
          </p:nvSpPr>
          <p:spPr bwMode="auto">
            <a:xfrm>
              <a:off x="6338887" y="4724400"/>
              <a:ext cx="18018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solidFill>
                    <a:srgbClr val="800000"/>
                  </a:solidFill>
                  <a:latin typeface="Times New Roman" panose="02020603050405020304" pitchFamily="18" charset="0"/>
                </a:rPr>
                <a:t>Steady State</a:t>
              </a:r>
            </a:p>
          </p:txBody>
        </p:sp>
        <p:sp>
          <p:nvSpPr>
            <p:cNvPr id="103434" name="Text Box 11">
              <a:extLst>
                <a:ext uri="{FF2B5EF4-FFF2-40B4-BE49-F238E27FC236}">
                  <a16:creationId xmlns:a16="http://schemas.microsoft.com/office/drawing/2014/main" id="{DD914698-090F-964A-BE21-8DE168F6B8E7}"/>
                </a:ext>
              </a:extLst>
            </p:cNvPr>
            <p:cNvSpPr txBox="1">
              <a:spLocks noChangeArrowheads="1"/>
            </p:cNvSpPr>
            <p:nvPr/>
          </p:nvSpPr>
          <p:spPr bwMode="auto">
            <a:xfrm>
              <a:off x="2757487" y="4724400"/>
              <a:ext cx="21907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solidFill>
                    <a:srgbClr val="800000"/>
                  </a:solidFill>
                  <a:latin typeface="Times New Roman" panose="02020603050405020304" pitchFamily="18" charset="0"/>
                </a:rPr>
                <a:t>Transient State</a:t>
              </a:r>
            </a:p>
          </p:txBody>
        </p:sp>
        <p:sp>
          <p:nvSpPr>
            <p:cNvPr id="103435" name="Text Box 12">
              <a:extLst>
                <a:ext uri="{FF2B5EF4-FFF2-40B4-BE49-F238E27FC236}">
                  <a16:creationId xmlns:a16="http://schemas.microsoft.com/office/drawing/2014/main" id="{F80B71C3-BB59-7746-9760-0448659C88FA}"/>
                </a:ext>
              </a:extLst>
            </p:cNvPr>
            <p:cNvSpPr txBox="1">
              <a:spLocks noChangeArrowheads="1"/>
            </p:cNvSpPr>
            <p:nvPr/>
          </p:nvSpPr>
          <p:spPr bwMode="auto">
            <a:xfrm>
              <a:off x="6186487" y="2667000"/>
              <a:ext cx="25193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b="1">
                  <a:solidFill>
                    <a:srgbClr val="FF0000"/>
                  </a:solidFill>
                  <a:latin typeface="Times New Roman" panose="02020603050405020304" pitchFamily="18" charset="0"/>
                </a:rPr>
                <a:t>Steady state error</a:t>
              </a:r>
            </a:p>
          </p:txBody>
        </p:sp>
        <p:sp>
          <p:nvSpPr>
            <p:cNvPr id="103436" name="Text Box 8">
              <a:extLst>
                <a:ext uri="{FF2B5EF4-FFF2-40B4-BE49-F238E27FC236}">
                  <a16:creationId xmlns:a16="http://schemas.microsoft.com/office/drawing/2014/main" id="{B97F5110-32F3-124A-A096-6C41EE54E921}"/>
                </a:ext>
              </a:extLst>
            </p:cNvPr>
            <p:cNvSpPr txBox="1">
              <a:spLocks noChangeArrowheads="1"/>
            </p:cNvSpPr>
            <p:nvPr/>
          </p:nvSpPr>
          <p:spPr bwMode="auto">
            <a:xfrm>
              <a:off x="-76200" y="3200400"/>
              <a:ext cx="1281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b="1">
                  <a:solidFill>
                    <a:srgbClr val="0000FF"/>
                  </a:solidFill>
                  <a:latin typeface="Times New Roman" panose="02020603050405020304" pitchFamily="18" charset="0"/>
                </a:rPr>
                <a:t>Reference</a:t>
              </a:r>
            </a:p>
          </p:txBody>
        </p:sp>
        <p:sp>
          <p:nvSpPr>
            <p:cNvPr id="103437" name="TextBox 14">
              <a:extLst>
                <a:ext uri="{FF2B5EF4-FFF2-40B4-BE49-F238E27FC236}">
                  <a16:creationId xmlns:a16="http://schemas.microsoft.com/office/drawing/2014/main" id="{2F6019B5-7FEE-3E4B-8F26-6803E06E3FAB}"/>
                </a:ext>
              </a:extLst>
            </p:cNvPr>
            <p:cNvSpPr txBox="1">
              <a:spLocks noChangeArrowheads="1"/>
            </p:cNvSpPr>
            <p:nvPr/>
          </p:nvSpPr>
          <p:spPr bwMode="auto">
            <a:xfrm>
              <a:off x="1524000" y="632460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a:solidFill>
                    <a:srgbClr val="FF0000"/>
                  </a:solidFill>
                </a:rPr>
                <a:t>Rise time </a:t>
              </a:r>
            </a:p>
          </p:txBody>
        </p:sp>
        <p:cxnSp>
          <p:nvCxnSpPr>
            <p:cNvPr id="103438" name="Straight Arrow Connector 16">
              <a:extLst>
                <a:ext uri="{FF2B5EF4-FFF2-40B4-BE49-F238E27FC236}">
                  <a16:creationId xmlns:a16="http://schemas.microsoft.com/office/drawing/2014/main" id="{913BB8E0-2C25-6E49-9A39-632359FB440A}"/>
                </a:ext>
              </a:extLst>
            </p:cNvPr>
            <p:cNvCxnSpPr>
              <a:cxnSpLocks noChangeShapeType="1"/>
            </p:cNvCxnSpPr>
            <p:nvPr/>
          </p:nvCxnSpPr>
          <p:spPr bwMode="auto">
            <a:xfrm rot="5400000" flipH="1" flipV="1">
              <a:off x="1638300" y="6057900"/>
              <a:ext cx="685800" cy="1588"/>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4">
            <a:extLst>
              <a:ext uri="{FF2B5EF4-FFF2-40B4-BE49-F238E27FC236}">
                <a16:creationId xmlns:a16="http://schemas.microsoft.com/office/drawing/2014/main" id="{23398627-445C-8D46-9A84-821243039C67}"/>
              </a:ext>
            </a:extLst>
          </p:cNvPr>
          <p:cNvSpPr>
            <a:spLocks noGrp="1" noChangeArrowheads="1"/>
          </p:cNvSpPr>
          <p:nvPr>
            <p:ph type="title"/>
          </p:nvPr>
        </p:nvSpPr>
        <p:spPr/>
        <p:txBody>
          <a:bodyPr/>
          <a:lstStyle/>
          <a:p>
            <a:pPr eaLnBrk="1" hangingPunct="1"/>
            <a:r>
              <a:rPr lang="en-US" altLang="en-US"/>
              <a:t>Transient Response</a:t>
            </a:r>
          </a:p>
        </p:txBody>
      </p:sp>
      <p:sp>
        <p:nvSpPr>
          <p:cNvPr id="104450" name="Rectangle 5">
            <a:extLst>
              <a:ext uri="{FF2B5EF4-FFF2-40B4-BE49-F238E27FC236}">
                <a16:creationId xmlns:a16="http://schemas.microsoft.com/office/drawing/2014/main" id="{A5EEA762-9C1A-FC4A-AB73-C45531F2C636}"/>
              </a:ext>
            </a:extLst>
          </p:cNvPr>
          <p:cNvSpPr>
            <a:spLocks noGrp="1" noChangeArrowheads="1"/>
          </p:cNvSpPr>
          <p:nvPr>
            <p:ph idx="1"/>
          </p:nvPr>
        </p:nvSpPr>
        <p:spPr/>
        <p:txBody>
          <a:bodyPr/>
          <a:lstStyle/>
          <a:p>
            <a:pPr eaLnBrk="1" hangingPunct="1">
              <a:lnSpc>
                <a:spcPct val="150000"/>
              </a:lnSpc>
            </a:pPr>
            <a:r>
              <a:rPr lang="en-US" altLang="en-US"/>
              <a:t>Estimates the shape of the curve based on the foregoing points on the x and y axis</a:t>
            </a:r>
          </a:p>
          <a:p>
            <a:pPr eaLnBrk="1" hangingPunct="1">
              <a:lnSpc>
                <a:spcPct val="150000"/>
              </a:lnSpc>
            </a:pPr>
            <a:r>
              <a:rPr lang="en-US" altLang="en-US"/>
              <a:t>Typically applied to the following inputs</a:t>
            </a:r>
          </a:p>
          <a:p>
            <a:pPr lvl="1" eaLnBrk="1" hangingPunct="1">
              <a:lnSpc>
                <a:spcPct val="150000"/>
              </a:lnSpc>
            </a:pPr>
            <a:r>
              <a:rPr lang="en-US" altLang="en-US"/>
              <a:t>Impulse</a:t>
            </a:r>
          </a:p>
          <a:p>
            <a:pPr lvl="1" eaLnBrk="1" hangingPunct="1">
              <a:lnSpc>
                <a:spcPct val="150000"/>
              </a:lnSpc>
            </a:pPr>
            <a:r>
              <a:rPr lang="en-US" altLang="en-US"/>
              <a:t>Step</a:t>
            </a:r>
          </a:p>
          <a:p>
            <a:pPr lvl="1" eaLnBrk="1" hangingPunct="1">
              <a:lnSpc>
                <a:spcPct val="150000"/>
              </a:lnSpc>
            </a:pPr>
            <a:r>
              <a:rPr lang="en-US" altLang="en-US"/>
              <a:t>Ramp</a:t>
            </a:r>
          </a:p>
          <a:p>
            <a:pPr lvl="1" eaLnBrk="1" hangingPunct="1">
              <a:lnSpc>
                <a:spcPct val="150000"/>
              </a:lnSpc>
            </a:pPr>
            <a:r>
              <a:rPr lang="en-US" altLang="en-US"/>
              <a:t>Quadratic (Parabola)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FEB78D43-BC66-CB45-A9DB-28B4CBB73F75}"/>
              </a:ext>
            </a:extLst>
          </p:cNvPr>
          <p:cNvSpPr>
            <a:spLocks noGrp="1" noChangeArrowheads="1"/>
          </p:cNvSpPr>
          <p:nvPr>
            <p:ph type="title"/>
          </p:nvPr>
        </p:nvSpPr>
        <p:spPr>
          <a:xfrm>
            <a:off x="685800" y="303213"/>
            <a:ext cx="8229600" cy="1143000"/>
          </a:xfrm>
        </p:spPr>
        <p:txBody>
          <a:bodyPr/>
          <a:lstStyle/>
          <a:p>
            <a:pPr eaLnBrk="1" hangingPunct="1"/>
            <a:r>
              <a:rPr lang="en-US" altLang="en-US"/>
              <a:t>Effect of pole locations: continuous time</a:t>
            </a:r>
          </a:p>
        </p:txBody>
      </p:sp>
      <p:sp>
        <p:nvSpPr>
          <p:cNvPr id="105474" name="Line 3">
            <a:extLst>
              <a:ext uri="{FF2B5EF4-FFF2-40B4-BE49-F238E27FC236}">
                <a16:creationId xmlns:a16="http://schemas.microsoft.com/office/drawing/2014/main" id="{442C60AA-E311-3F4B-A570-F8259C24961E}"/>
              </a:ext>
            </a:extLst>
          </p:cNvPr>
          <p:cNvSpPr>
            <a:spLocks noChangeShapeType="1"/>
          </p:cNvSpPr>
          <p:nvPr/>
        </p:nvSpPr>
        <p:spPr bwMode="auto">
          <a:xfrm>
            <a:off x="4210050" y="2819400"/>
            <a:ext cx="0" cy="2209800"/>
          </a:xfrm>
          <a:prstGeom prst="line">
            <a:avLst/>
          </a:prstGeom>
          <a:noFill/>
          <a:ln w="28575">
            <a:solidFill>
              <a:schemeClr val="tx1"/>
            </a:solidFill>
            <a:miter lim="800000"/>
            <a:headEnd type="arrow" w="med" len="sm"/>
            <a:tailEnd type="arrow" w="med" len="sm"/>
          </a:ln>
          <a:extLst>
            <a:ext uri="{909E8E84-426E-40DD-AFC4-6F175D3DCCD1}">
              <a14:hiddenFill xmlns:a14="http://schemas.microsoft.com/office/drawing/2010/main">
                <a:noFill/>
              </a14:hiddenFill>
            </a:ext>
          </a:extLst>
        </p:spPr>
        <p:txBody>
          <a:bodyPr wrap="none"/>
          <a:lstStyle/>
          <a:p>
            <a:endParaRPr lang="en-US"/>
          </a:p>
        </p:txBody>
      </p:sp>
      <p:sp>
        <p:nvSpPr>
          <p:cNvPr id="105475" name="Line 4">
            <a:extLst>
              <a:ext uri="{FF2B5EF4-FFF2-40B4-BE49-F238E27FC236}">
                <a16:creationId xmlns:a16="http://schemas.microsoft.com/office/drawing/2014/main" id="{2302263C-B195-5C44-8C9D-D989172620FD}"/>
              </a:ext>
            </a:extLst>
          </p:cNvPr>
          <p:cNvSpPr>
            <a:spLocks noChangeShapeType="1"/>
          </p:cNvSpPr>
          <p:nvPr/>
        </p:nvSpPr>
        <p:spPr bwMode="auto">
          <a:xfrm>
            <a:off x="2971800" y="3886200"/>
            <a:ext cx="2438400" cy="0"/>
          </a:xfrm>
          <a:prstGeom prst="line">
            <a:avLst/>
          </a:prstGeom>
          <a:noFill/>
          <a:ln w="28575">
            <a:solidFill>
              <a:schemeClr val="tx1"/>
            </a:solidFill>
            <a:miter lim="800000"/>
            <a:headEnd type="arrow" w="med" len="sm"/>
            <a:tailEnd type="arrow" w="med" len="sm"/>
          </a:ln>
          <a:extLst>
            <a:ext uri="{909E8E84-426E-40DD-AFC4-6F175D3DCCD1}">
              <a14:hiddenFill xmlns:a14="http://schemas.microsoft.com/office/drawing/2010/main">
                <a:noFill/>
              </a14:hiddenFill>
            </a:ext>
          </a:extLst>
        </p:spPr>
        <p:txBody>
          <a:bodyPr wrap="none"/>
          <a:lstStyle/>
          <a:p>
            <a:endParaRPr lang="en-US"/>
          </a:p>
        </p:txBody>
      </p:sp>
      <p:sp>
        <p:nvSpPr>
          <p:cNvPr id="105476" name="Text Box 5">
            <a:extLst>
              <a:ext uri="{FF2B5EF4-FFF2-40B4-BE49-F238E27FC236}">
                <a16:creationId xmlns:a16="http://schemas.microsoft.com/office/drawing/2014/main" id="{AE21A47C-9061-F44B-99B6-6E2D932938E2}"/>
              </a:ext>
            </a:extLst>
          </p:cNvPr>
          <p:cNvSpPr txBox="1">
            <a:spLocks noChangeArrowheads="1"/>
          </p:cNvSpPr>
          <p:nvPr/>
        </p:nvSpPr>
        <p:spPr bwMode="auto">
          <a:xfrm>
            <a:off x="685800" y="3657600"/>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a:solidFill>
                  <a:schemeClr val="hlink"/>
                </a:solidFill>
              </a:rPr>
              <a:t>Faster Decay</a:t>
            </a:r>
          </a:p>
        </p:txBody>
      </p:sp>
      <p:sp>
        <p:nvSpPr>
          <p:cNvPr id="105477" name="Text Box 6">
            <a:extLst>
              <a:ext uri="{FF2B5EF4-FFF2-40B4-BE49-F238E27FC236}">
                <a16:creationId xmlns:a16="http://schemas.microsoft.com/office/drawing/2014/main" id="{DC94FCF8-38DC-2D46-B0A0-4E7CEDA68BCD}"/>
              </a:ext>
            </a:extLst>
          </p:cNvPr>
          <p:cNvSpPr txBox="1">
            <a:spLocks noChangeArrowheads="1"/>
          </p:cNvSpPr>
          <p:nvPr/>
        </p:nvSpPr>
        <p:spPr bwMode="auto">
          <a:xfrm>
            <a:off x="5638800" y="36576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a:solidFill>
                  <a:schemeClr val="hlink"/>
                </a:solidFill>
              </a:rPr>
              <a:t>Faster Blowup</a:t>
            </a:r>
          </a:p>
        </p:txBody>
      </p:sp>
      <p:sp>
        <p:nvSpPr>
          <p:cNvPr id="105478" name="Text Box 7">
            <a:extLst>
              <a:ext uri="{FF2B5EF4-FFF2-40B4-BE49-F238E27FC236}">
                <a16:creationId xmlns:a16="http://schemas.microsoft.com/office/drawing/2014/main" id="{7262B837-59DB-CB40-8FA6-5C8E30333A1C}"/>
              </a:ext>
            </a:extLst>
          </p:cNvPr>
          <p:cNvSpPr txBox="1">
            <a:spLocks noChangeArrowheads="1"/>
          </p:cNvSpPr>
          <p:nvPr/>
        </p:nvSpPr>
        <p:spPr bwMode="auto">
          <a:xfrm>
            <a:off x="3254375" y="1981200"/>
            <a:ext cx="1912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solidFill>
                  <a:schemeClr val="hlink"/>
                </a:solidFill>
              </a:rPr>
              <a:t>Oscillations</a:t>
            </a:r>
          </a:p>
          <a:p>
            <a:pPr algn="ctr" eaLnBrk="1" hangingPunct="1">
              <a:lnSpc>
                <a:spcPct val="100000"/>
              </a:lnSpc>
              <a:spcBef>
                <a:spcPct val="0"/>
              </a:spcBef>
              <a:spcAft>
                <a:spcPct val="0"/>
              </a:spcAft>
              <a:buClrTx/>
              <a:buSzTx/>
              <a:buFontTx/>
              <a:buNone/>
            </a:pPr>
            <a:r>
              <a:rPr lang="en-US" altLang="en-US">
                <a:solidFill>
                  <a:schemeClr val="hlink"/>
                </a:solidFill>
              </a:rPr>
              <a:t>(higher-freq)</a:t>
            </a:r>
          </a:p>
        </p:txBody>
      </p:sp>
      <p:sp>
        <p:nvSpPr>
          <p:cNvPr id="105479" name="Text Box 9">
            <a:extLst>
              <a:ext uri="{FF2B5EF4-FFF2-40B4-BE49-F238E27FC236}">
                <a16:creationId xmlns:a16="http://schemas.microsoft.com/office/drawing/2014/main" id="{000B0E1B-B514-734C-99F4-E8370E71CB66}"/>
              </a:ext>
            </a:extLst>
          </p:cNvPr>
          <p:cNvSpPr txBox="1">
            <a:spLocks noChangeArrowheads="1"/>
          </p:cNvSpPr>
          <p:nvPr/>
        </p:nvSpPr>
        <p:spPr bwMode="auto">
          <a:xfrm>
            <a:off x="3581400" y="2819400"/>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i="1">
                <a:latin typeface="Times New Roman" panose="02020603050405020304" pitchFamily="18" charset="0"/>
              </a:rPr>
              <a:t>Im(s)</a:t>
            </a:r>
          </a:p>
        </p:txBody>
      </p:sp>
      <p:sp>
        <p:nvSpPr>
          <p:cNvPr id="105480" name="Text Box 10">
            <a:extLst>
              <a:ext uri="{FF2B5EF4-FFF2-40B4-BE49-F238E27FC236}">
                <a16:creationId xmlns:a16="http://schemas.microsoft.com/office/drawing/2014/main" id="{6C68A783-8ED0-AD46-B238-BFC1738F0ACA}"/>
              </a:ext>
            </a:extLst>
          </p:cNvPr>
          <p:cNvSpPr txBox="1">
            <a:spLocks noChangeArrowheads="1"/>
          </p:cNvSpPr>
          <p:nvPr/>
        </p:nvSpPr>
        <p:spPr bwMode="auto">
          <a:xfrm>
            <a:off x="4876800" y="3962400"/>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i="1">
                <a:latin typeface="Times New Roman" panose="02020603050405020304" pitchFamily="18" charset="0"/>
              </a:rPr>
              <a:t>Re(s)</a:t>
            </a:r>
          </a:p>
        </p:txBody>
      </p:sp>
      <p:sp>
        <p:nvSpPr>
          <p:cNvPr id="105481" name="Text Box 12">
            <a:extLst>
              <a:ext uri="{FF2B5EF4-FFF2-40B4-BE49-F238E27FC236}">
                <a16:creationId xmlns:a16="http://schemas.microsoft.com/office/drawing/2014/main" id="{BD995D7F-BEFD-DE49-8A4E-F3809F0FDA5C}"/>
              </a:ext>
            </a:extLst>
          </p:cNvPr>
          <p:cNvSpPr txBox="1">
            <a:spLocks noChangeArrowheads="1"/>
          </p:cNvSpPr>
          <p:nvPr/>
        </p:nvSpPr>
        <p:spPr bwMode="auto">
          <a:xfrm>
            <a:off x="1219200" y="40386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a:latin typeface="Times New Roman" panose="02020603050405020304" pitchFamily="18" charset="0"/>
              </a:rPr>
              <a:t>(</a:t>
            </a:r>
            <a:r>
              <a:rPr lang="en-US" altLang="en-US" i="1">
                <a:latin typeface="Times New Roman" panose="02020603050405020304" pitchFamily="18" charset="0"/>
              </a:rPr>
              <a:t>e</a:t>
            </a:r>
            <a:r>
              <a:rPr lang="en-US" altLang="en-US" i="1" baseline="30000">
                <a:latin typeface="Times New Roman" panose="02020603050405020304" pitchFamily="18" charset="0"/>
              </a:rPr>
              <a:t>-at</a:t>
            </a:r>
            <a:r>
              <a:rPr lang="en-US" altLang="en-US">
                <a:latin typeface="Times New Roman" panose="02020603050405020304" pitchFamily="18" charset="0"/>
              </a:rPr>
              <a:t>)</a:t>
            </a:r>
            <a:endParaRPr lang="en-US" altLang="en-US" i="1" baseline="30000">
              <a:latin typeface="Times New Roman" panose="02020603050405020304" pitchFamily="18" charset="0"/>
            </a:endParaRPr>
          </a:p>
        </p:txBody>
      </p:sp>
      <p:sp>
        <p:nvSpPr>
          <p:cNvPr id="105482" name="Text Box 13">
            <a:extLst>
              <a:ext uri="{FF2B5EF4-FFF2-40B4-BE49-F238E27FC236}">
                <a16:creationId xmlns:a16="http://schemas.microsoft.com/office/drawing/2014/main" id="{DE83F563-EE3A-2741-ABC0-499C1490218B}"/>
              </a:ext>
            </a:extLst>
          </p:cNvPr>
          <p:cNvSpPr txBox="1">
            <a:spLocks noChangeArrowheads="1"/>
          </p:cNvSpPr>
          <p:nvPr/>
        </p:nvSpPr>
        <p:spPr bwMode="auto">
          <a:xfrm>
            <a:off x="6553200" y="4038600"/>
            <a:ext cx="68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a:latin typeface="Times New Roman" panose="02020603050405020304" pitchFamily="18" charset="0"/>
              </a:rPr>
              <a:t>(</a:t>
            </a:r>
            <a:r>
              <a:rPr lang="en-US" altLang="en-US" i="1">
                <a:latin typeface="Times New Roman" panose="02020603050405020304" pitchFamily="18" charset="0"/>
              </a:rPr>
              <a:t>e</a:t>
            </a:r>
            <a:r>
              <a:rPr lang="en-US" altLang="en-US" i="1" baseline="30000">
                <a:latin typeface="Times New Roman" panose="02020603050405020304" pitchFamily="18" charset="0"/>
              </a:rPr>
              <a:t>at</a:t>
            </a:r>
            <a:r>
              <a:rPr lang="en-US" altLang="en-US">
                <a:latin typeface="Times New Roman" panose="02020603050405020304" pitchFamily="18" charset="0"/>
              </a:rPr>
              <a:t>)</a:t>
            </a:r>
            <a:endParaRPr lang="en-US" altLang="en-US" i="1" baseline="3000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433BECD5-EDC7-CA47-92B6-09F5B2CF9564}"/>
              </a:ext>
            </a:extLst>
          </p:cNvPr>
          <p:cNvSpPr>
            <a:spLocks noGrp="1" noChangeArrowheads="1"/>
          </p:cNvSpPr>
          <p:nvPr>
            <p:ph type="title"/>
          </p:nvPr>
        </p:nvSpPr>
        <p:spPr/>
        <p:txBody>
          <a:bodyPr/>
          <a:lstStyle/>
          <a:p>
            <a:pPr eaLnBrk="1" hangingPunct="1"/>
            <a:r>
              <a:rPr lang="en-US" altLang="en-US"/>
              <a:t>Root-Locus Analysis</a:t>
            </a:r>
          </a:p>
        </p:txBody>
      </p:sp>
      <p:sp>
        <p:nvSpPr>
          <p:cNvPr id="107522" name="Rectangle 3">
            <a:extLst>
              <a:ext uri="{FF2B5EF4-FFF2-40B4-BE49-F238E27FC236}">
                <a16:creationId xmlns:a16="http://schemas.microsoft.com/office/drawing/2014/main" id="{C4411F3F-7642-CD4D-9463-1575248219BD}"/>
              </a:ext>
            </a:extLst>
          </p:cNvPr>
          <p:cNvSpPr>
            <a:spLocks noGrp="1" noChangeArrowheads="1"/>
          </p:cNvSpPr>
          <p:nvPr>
            <p:ph idx="1"/>
          </p:nvPr>
        </p:nvSpPr>
        <p:spPr>
          <a:xfrm>
            <a:off x="685800" y="1676400"/>
            <a:ext cx="8534400" cy="4724400"/>
          </a:xfrm>
        </p:spPr>
        <p:txBody>
          <a:bodyPr/>
          <a:lstStyle/>
          <a:p>
            <a:pPr eaLnBrk="1" hangingPunct="1">
              <a:lnSpc>
                <a:spcPct val="90000"/>
              </a:lnSpc>
            </a:pPr>
            <a:r>
              <a:rPr lang="en-US" altLang="en-US" sz="2000"/>
              <a:t>Based on characteristic equation of closed-loop transfer function</a:t>
            </a:r>
          </a:p>
          <a:p>
            <a:pPr eaLnBrk="1" hangingPunct="1">
              <a:lnSpc>
                <a:spcPct val="90000"/>
              </a:lnSpc>
            </a:pPr>
            <a:r>
              <a:rPr lang="en-US" altLang="en-US" sz="2000"/>
              <a:t>Plot location of </a:t>
            </a:r>
            <a:r>
              <a:rPr lang="en-US" altLang="en-US" sz="2000" b="1"/>
              <a:t>roots</a:t>
            </a:r>
            <a:r>
              <a:rPr lang="en-US" altLang="en-US" sz="2000"/>
              <a:t> of this equation </a:t>
            </a:r>
          </a:p>
          <a:p>
            <a:pPr lvl="1" eaLnBrk="1" hangingPunct="1">
              <a:lnSpc>
                <a:spcPct val="90000"/>
              </a:lnSpc>
            </a:pPr>
            <a:r>
              <a:rPr lang="en-US" altLang="en-US" sz="1800"/>
              <a:t>Same as </a:t>
            </a:r>
            <a:r>
              <a:rPr lang="en-US" altLang="en-US" sz="1800" b="1"/>
              <a:t>poles</a:t>
            </a:r>
            <a:r>
              <a:rPr lang="en-US" altLang="en-US" sz="1800"/>
              <a:t> of closed-loop transfer function</a:t>
            </a:r>
          </a:p>
          <a:p>
            <a:pPr lvl="1" eaLnBrk="1" hangingPunct="1">
              <a:lnSpc>
                <a:spcPct val="90000"/>
              </a:lnSpc>
            </a:pPr>
            <a:r>
              <a:rPr lang="en-US" altLang="en-US" sz="1800"/>
              <a:t>Parameter (gain) varied from 0 to </a:t>
            </a:r>
            <a:r>
              <a:rPr lang="en-US" altLang="en-US" sz="1800">
                <a:sym typeface="Symbol" pitchFamily="2" charset="2"/>
              </a:rPr>
              <a:t></a:t>
            </a:r>
            <a:endParaRPr lang="en-US" altLang="en-US" sz="1800"/>
          </a:p>
          <a:p>
            <a:pPr eaLnBrk="1" hangingPunct="1">
              <a:lnSpc>
                <a:spcPct val="90000"/>
              </a:lnSpc>
            </a:pPr>
            <a:r>
              <a:rPr lang="en-US" altLang="en-US" sz="2000"/>
              <a:t>Multiple parameters are ok</a:t>
            </a:r>
          </a:p>
          <a:p>
            <a:pPr lvl="1" eaLnBrk="1" hangingPunct="1">
              <a:lnSpc>
                <a:spcPct val="90000"/>
              </a:lnSpc>
            </a:pPr>
            <a:r>
              <a:rPr lang="en-US" altLang="en-US" sz="1800"/>
              <a:t>Vary one-by-one</a:t>
            </a:r>
          </a:p>
          <a:p>
            <a:pPr lvl="1" eaLnBrk="1" hangingPunct="1">
              <a:lnSpc>
                <a:spcPct val="90000"/>
              </a:lnSpc>
            </a:pPr>
            <a:r>
              <a:rPr lang="en-US" altLang="en-US" sz="1800"/>
              <a:t>Plot a root </a:t>
            </a:r>
            <a:r>
              <a:rPr lang="en-US" altLang="en-US" sz="1800">
                <a:latin typeface="Times New Roman" panose="02020603050405020304" pitchFamily="18" charset="0"/>
              </a:rPr>
              <a:t>“</a:t>
            </a:r>
            <a:r>
              <a:rPr lang="en-US" altLang="en-US" sz="1800"/>
              <a:t>contour</a:t>
            </a:r>
            <a:r>
              <a:rPr lang="en-US" altLang="en-US" sz="1800">
                <a:latin typeface="Times New Roman" panose="02020603050405020304" pitchFamily="18" charset="0"/>
              </a:rPr>
              <a:t>”</a:t>
            </a:r>
            <a:r>
              <a:rPr lang="en-US" altLang="en-US" sz="1800"/>
              <a:t> (usually for 2-3 parameters) </a:t>
            </a:r>
          </a:p>
          <a:p>
            <a:pPr eaLnBrk="1" hangingPunct="1">
              <a:lnSpc>
                <a:spcPct val="90000"/>
              </a:lnSpc>
            </a:pPr>
            <a:r>
              <a:rPr lang="en-US" altLang="en-US" sz="2000"/>
              <a:t>Quickly get approximate results</a:t>
            </a:r>
          </a:p>
          <a:p>
            <a:pPr lvl="1" eaLnBrk="1" hangingPunct="1">
              <a:lnSpc>
                <a:spcPct val="90000"/>
              </a:lnSpc>
            </a:pPr>
            <a:r>
              <a:rPr lang="en-US" altLang="en-US" sz="1800"/>
              <a:t>Range of parameters that gives desired response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Rectangle 4">
            <a:extLst>
              <a:ext uri="{FF2B5EF4-FFF2-40B4-BE49-F238E27FC236}">
                <a16:creationId xmlns:a16="http://schemas.microsoft.com/office/drawing/2014/main" id="{B4F32231-BC03-C845-B106-D6257A698643}"/>
              </a:ext>
            </a:extLst>
          </p:cNvPr>
          <p:cNvSpPr>
            <a:spLocks noGrp="1" noChangeArrowheads="1"/>
          </p:cNvSpPr>
          <p:nvPr>
            <p:ph type="title"/>
          </p:nvPr>
        </p:nvSpPr>
        <p:spPr/>
        <p:txBody>
          <a:bodyPr/>
          <a:lstStyle/>
          <a:p>
            <a:pPr eaLnBrk="1" hangingPunct="1"/>
            <a:r>
              <a:rPr lang="en-GB" altLang="en-US"/>
              <a:t>Root Locus analysis of Discrete Systems</a:t>
            </a:r>
          </a:p>
        </p:txBody>
      </p:sp>
      <p:sp>
        <p:nvSpPr>
          <p:cNvPr id="109570" name="Rectangle 5">
            <a:extLst>
              <a:ext uri="{FF2B5EF4-FFF2-40B4-BE49-F238E27FC236}">
                <a16:creationId xmlns:a16="http://schemas.microsoft.com/office/drawing/2014/main" id="{529238AD-D8E1-AB4A-BF50-865637CE75BD}"/>
              </a:ext>
            </a:extLst>
          </p:cNvPr>
          <p:cNvSpPr>
            <a:spLocks noGrp="1" noChangeArrowheads="1"/>
          </p:cNvSpPr>
          <p:nvPr>
            <p:ph idx="1"/>
          </p:nvPr>
        </p:nvSpPr>
        <p:spPr>
          <a:xfrm>
            <a:off x="685800" y="1676400"/>
            <a:ext cx="8305800" cy="4724400"/>
          </a:xfrm>
        </p:spPr>
        <p:txBody>
          <a:bodyPr/>
          <a:lstStyle/>
          <a:p>
            <a:pPr eaLnBrk="1" hangingPunct="1"/>
            <a:r>
              <a:rPr lang="en-GB" altLang="en-US"/>
              <a:t>Stability boundary: </a:t>
            </a:r>
            <a:r>
              <a:rPr lang="en-GB" altLang="en-US">
                <a:latin typeface="Times New Roman" panose="02020603050405020304" pitchFamily="18" charset="0"/>
              </a:rPr>
              <a:t>|</a:t>
            </a:r>
            <a:r>
              <a:rPr lang="en-GB" altLang="en-US" i="1">
                <a:latin typeface="Times New Roman" panose="02020603050405020304" pitchFamily="18" charset="0"/>
              </a:rPr>
              <a:t>z</a:t>
            </a:r>
            <a:r>
              <a:rPr lang="en-GB" altLang="en-US">
                <a:latin typeface="Times New Roman" panose="02020603050405020304" pitchFamily="18" charset="0"/>
              </a:rPr>
              <a:t>|=1</a:t>
            </a:r>
            <a:r>
              <a:rPr lang="en-GB" altLang="en-US"/>
              <a:t> (Unit circle)</a:t>
            </a:r>
          </a:p>
          <a:p>
            <a:pPr eaLnBrk="1" hangingPunct="1"/>
            <a:r>
              <a:rPr lang="en-GB" altLang="en-US"/>
              <a:t>Settling time: distance from Origin</a:t>
            </a:r>
          </a:p>
          <a:p>
            <a:pPr eaLnBrk="1" hangingPunct="1"/>
            <a:r>
              <a:rPr lang="en-GB" altLang="en-US"/>
              <a:t>Oscillation frequency: location relative to Im. axis</a:t>
            </a:r>
          </a:p>
          <a:p>
            <a:pPr lvl="1" eaLnBrk="1" hangingPunct="1"/>
            <a:r>
              <a:rPr lang="en-GB" altLang="en-US"/>
              <a:t>Right half =&gt; slower</a:t>
            </a:r>
          </a:p>
          <a:p>
            <a:pPr lvl="1" eaLnBrk="1" hangingPunct="1"/>
            <a:r>
              <a:rPr lang="en-GB" altLang="en-US"/>
              <a:t>Left half =&gt; faster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3B60A526-8F38-4C40-9154-94859617CBD3}"/>
              </a:ext>
            </a:extLst>
          </p:cNvPr>
          <p:cNvSpPr>
            <a:spLocks noGrp="1" noChangeArrowheads="1"/>
          </p:cNvSpPr>
          <p:nvPr>
            <p:ph type="title"/>
          </p:nvPr>
        </p:nvSpPr>
        <p:spPr/>
        <p:txBody>
          <a:bodyPr/>
          <a:lstStyle/>
          <a:p>
            <a:pPr eaLnBrk="1" hangingPunct="1"/>
            <a:r>
              <a:rPr lang="en-US" altLang="en-US"/>
              <a:t>Effect of discrete poles</a:t>
            </a:r>
          </a:p>
        </p:txBody>
      </p:sp>
      <p:sp>
        <p:nvSpPr>
          <p:cNvPr id="111618" name="Oval 5" descr="Light upward diagonal">
            <a:extLst>
              <a:ext uri="{FF2B5EF4-FFF2-40B4-BE49-F238E27FC236}">
                <a16:creationId xmlns:a16="http://schemas.microsoft.com/office/drawing/2014/main" id="{900C8E37-6792-604D-8F03-CDEA6594FB74}"/>
              </a:ext>
            </a:extLst>
          </p:cNvPr>
          <p:cNvSpPr>
            <a:spLocks noChangeArrowheads="1"/>
          </p:cNvSpPr>
          <p:nvPr/>
        </p:nvSpPr>
        <p:spPr bwMode="auto">
          <a:xfrm>
            <a:off x="3581400" y="3124200"/>
            <a:ext cx="1600200" cy="1447800"/>
          </a:xfrm>
          <a:prstGeom prst="ellipse">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1619" name="Line 3">
            <a:extLst>
              <a:ext uri="{FF2B5EF4-FFF2-40B4-BE49-F238E27FC236}">
                <a16:creationId xmlns:a16="http://schemas.microsoft.com/office/drawing/2014/main" id="{131C3676-DAF8-6E46-9A44-F996748FB925}"/>
              </a:ext>
            </a:extLst>
          </p:cNvPr>
          <p:cNvSpPr>
            <a:spLocks noChangeShapeType="1"/>
          </p:cNvSpPr>
          <p:nvPr/>
        </p:nvSpPr>
        <p:spPr bwMode="auto">
          <a:xfrm flipV="1">
            <a:off x="4381500" y="2133600"/>
            <a:ext cx="0" cy="33528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0" name="Line 4">
            <a:extLst>
              <a:ext uri="{FF2B5EF4-FFF2-40B4-BE49-F238E27FC236}">
                <a16:creationId xmlns:a16="http://schemas.microsoft.com/office/drawing/2014/main" id="{BA9E8894-46FD-E14E-9916-C7BFD88910CC}"/>
              </a:ext>
            </a:extLst>
          </p:cNvPr>
          <p:cNvSpPr>
            <a:spLocks noChangeShapeType="1"/>
          </p:cNvSpPr>
          <p:nvPr/>
        </p:nvSpPr>
        <p:spPr bwMode="auto">
          <a:xfrm>
            <a:off x="2133600" y="3848100"/>
            <a:ext cx="46482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1" name="Text Box 6">
            <a:extLst>
              <a:ext uri="{FF2B5EF4-FFF2-40B4-BE49-F238E27FC236}">
                <a16:creationId xmlns:a16="http://schemas.microsoft.com/office/drawing/2014/main" id="{48BFD830-3D56-C84B-8BB8-F24C6DE1C223}"/>
              </a:ext>
            </a:extLst>
          </p:cNvPr>
          <p:cNvSpPr txBox="1">
            <a:spLocks noChangeArrowheads="1"/>
          </p:cNvSpPr>
          <p:nvPr/>
        </p:nvSpPr>
        <p:spPr bwMode="auto">
          <a:xfrm>
            <a:off x="4784725" y="4384675"/>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i="1">
                <a:latin typeface="Times New Roman" panose="02020603050405020304" pitchFamily="18" charset="0"/>
              </a:rPr>
              <a:t>|z|</a:t>
            </a:r>
            <a:r>
              <a:rPr lang="en-US" altLang="en-US">
                <a:latin typeface="Times New Roman" panose="02020603050405020304" pitchFamily="18" charset="0"/>
              </a:rPr>
              <a:t>=1</a:t>
            </a:r>
          </a:p>
        </p:txBody>
      </p:sp>
      <p:sp>
        <p:nvSpPr>
          <p:cNvPr id="111622" name="Line 7">
            <a:extLst>
              <a:ext uri="{FF2B5EF4-FFF2-40B4-BE49-F238E27FC236}">
                <a16:creationId xmlns:a16="http://schemas.microsoft.com/office/drawing/2014/main" id="{0BE61074-4A24-A14C-98CF-BA6335902BAF}"/>
              </a:ext>
            </a:extLst>
          </p:cNvPr>
          <p:cNvSpPr>
            <a:spLocks noChangeShapeType="1"/>
          </p:cNvSpPr>
          <p:nvPr/>
        </p:nvSpPr>
        <p:spPr bwMode="auto">
          <a:xfrm flipV="1">
            <a:off x="4343400" y="2895600"/>
            <a:ext cx="990600" cy="990600"/>
          </a:xfrm>
          <a:prstGeom prst="line">
            <a:avLst/>
          </a:prstGeom>
          <a:noFill/>
          <a:ln w="1905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Text Box 8">
            <a:extLst>
              <a:ext uri="{FF2B5EF4-FFF2-40B4-BE49-F238E27FC236}">
                <a16:creationId xmlns:a16="http://schemas.microsoft.com/office/drawing/2014/main" id="{7505E4F5-A76C-EA42-9B41-E2F8295A402D}"/>
              </a:ext>
            </a:extLst>
          </p:cNvPr>
          <p:cNvSpPr txBox="1">
            <a:spLocks noChangeArrowheads="1"/>
          </p:cNvSpPr>
          <p:nvPr/>
        </p:nvSpPr>
        <p:spPr bwMode="auto">
          <a:xfrm>
            <a:off x="5181600" y="2895600"/>
            <a:ext cx="197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Longer settling time</a:t>
            </a:r>
          </a:p>
        </p:txBody>
      </p:sp>
      <p:sp>
        <p:nvSpPr>
          <p:cNvPr id="111624" name="Text Box 13">
            <a:extLst>
              <a:ext uri="{FF2B5EF4-FFF2-40B4-BE49-F238E27FC236}">
                <a16:creationId xmlns:a16="http://schemas.microsoft.com/office/drawing/2014/main" id="{53B93847-B3E7-F849-B449-9A928AC2F26D}"/>
              </a:ext>
            </a:extLst>
          </p:cNvPr>
          <p:cNvSpPr txBox="1">
            <a:spLocks noChangeArrowheads="1"/>
          </p:cNvSpPr>
          <p:nvPr/>
        </p:nvSpPr>
        <p:spPr bwMode="auto">
          <a:xfrm>
            <a:off x="6172200" y="38862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Re(s)</a:t>
            </a:r>
          </a:p>
        </p:txBody>
      </p:sp>
      <p:sp>
        <p:nvSpPr>
          <p:cNvPr id="111625" name="Text Box 14">
            <a:extLst>
              <a:ext uri="{FF2B5EF4-FFF2-40B4-BE49-F238E27FC236}">
                <a16:creationId xmlns:a16="http://schemas.microsoft.com/office/drawing/2014/main" id="{77DBB24B-509A-CB4F-AA6F-9B446F5A0CFB}"/>
              </a:ext>
            </a:extLst>
          </p:cNvPr>
          <p:cNvSpPr txBox="1">
            <a:spLocks noChangeArrowheads="1"/>
          </p:cNvSpPr>
          <p:nvPr/>
        </p:nvSpPr>
        <p:spPr bwMode="auto">
          <a:xfrm>
            <a:off x="3886200" y="19050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Im(s)</a:t>
            </a:r>
          </a:p>
        </p:txBody>
      </p:sp>
      <p:sp>
        <p:nvSpPr>
          <p:cNvPr id="111626" name="Text Box 15">
            <a:extLst>
              <a:ext uri="{FF2B5EF4-FFF2-40B4-BE49-F238E27FC236}">
                <a16:creationId xmlns:a16="http://schemas.microsoft.com/office/drawing/2014/main" id="{743DB118-34C0-3E4A-8FAD-DE0AA56576D2}"/>
              </a:ext>
            </a:extLst>
          </p:cNvPr>
          <p:cNvSpPr txBox="1">
            <a:spLocks noChangeArrowheads="1"/>
          </p:cNvSpPr>
          <p:nvPr/>
        </p:nvSpPr>
        <p:spPr bwMode="auto">
          <a:xfrm>
            <a:off x="2895600" y="4495800"/>
            <a:ext cx="960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Unstable</a:t>
            </a:r>
          </a:p>
        </p:txBody>
      </p:sp>
      <p:sp>
        <p:nvSpPr>
          <p:cNvPr id="111627" name="Text Box 16">
            <a:extLst>
              <a:ext uri="{FF2B5EF4-FFF2-40B4-BE49-F238E27FC236}">
                <a16:creationId xmlns:a16="http://schemas.microsoft.com/office/drawing/2014/main" id="{E9A9CD33-C345-2A42-8BA9-87A21FFB79FF}"/>
              </a:ext>
            </a:extLst>
          </p:cNvPr>
          <p:cNvSpPr txBox="1">
            <a:spLocks noChangeArrowheads="1"/>
          </p:cNvSpPr>
          <p:nvPr/>
        </p:nvSpPr>
        <p:spPr bwMode="auto">
          <a:xfrm>
            <a:off x="3657600" y="3962400"/>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600"/>
              <a:t>Stable</a:t>
            </a:r>
          </a:p>
        </p:txBody>
      </p:sp>
      <p:sp>
        <p:nvSpPr>
          <p:cNvPr id="111628" name="Arc 17">
            <a:extLst>
              <a:ext uri="{FF2B5EF4-FFF2-40B4-BE49-F238E27FC236}">
                <a16:creationId xmlns:a16="http://schemas.microsoft.com/office/drawing/2014/main" id="{39D04699-363D-CD45-A6E8-F73DAAD41424}"/>
              </a:ext>
            </a:extLst>
          </p:cNvPr>
          <p:cNvSpPr>
            <a:spLocks/>
          </p:cNvSpPr>
          <p:nvPr/>
        </p:nvSpPr>
        <p:spPr bwMode="auto">
          <a:xfrm flipH="1">
            <a:off x="3733800" y="2590800"/>
            <a:ext cx="1293813" cy="914400"/>
          </a:xfrm>
          <a:custGeom>
            <a:avLst/>
            <a:gdLst>
              <a:gd name="T0" fmla="*/ 0 w 32131"/>
              <a:gd name="T1" fmla="*/ 2147483646 h 21600"/>
              <a:gd name="T2" fmla="*/ 2147483646 w 32131"/>
              <a:gd name="T3" fmla="*/ 2147483646 h 21600"/>
              <a:gd name="T4" fmla="*/ 2147483646 w 32131"/>
              <a:gd name="T5" fmla="*/ 2147483646 h 21600"/>
              <a:gd name="T6" fmla="*/ 0 60000 65536"/>
              <a:gd name="T7" fmla="*/ 0 60000 65536"/>
              <a:gd name="T8" fmla="*/ 0 60000 65536"/>
              <a:gd name="T9" fmla="*/ 0 w 32131"/>
              <a:gd name="T10" fmla="*/ 0 h 21600"/>
              <a:gd name="T11" fmla="*/ 32131 w 32131"/>
              <a:gd name="T12" fmla="*/ 21600 h 21600"/>
            </a:gdLst>
            <a:ahLst/>
            <a:cxnLst>
              <a:cxn ang="T6">
                <a:pos x="T0" y="T1"/>
              </a:cxn>
              <a:cxn ang="T7">
                <a:pos x="T2" y="T3"/>
              </a:cxn>
              <a:cxn ang="T8">
                <a:pos x="T4" y="T5"/>
              </a:cxn>
            </a:cxnLst>
            <a:rect l="T9" t="T10" r="T11" b="T12"/>
            <a:pathLst>
              <a:path w="32131" h="21600" fill="none" extrusionOk="0">
                <a:moveTo>
                  <a:pt x="-1" y="6612"/>
                </a:moveTo>
                <a:cubicBezTo>
                  <a:pt x="4071" y="2387"/>
                  <a:pt x="9686" y="-1"/>
                  <a:pt x="15554" y="0"/>
                </a:cubicBezTo>
                <a:cubicBezTo>
                  <a:pt x="21955" y="0"/>
                  <a:pt x="28026" y="2839"/>
                  <a:pt x="32130" y="7752"/>
                </a:cubicBezTo>
              </a:path>
              <a:path w="32131" h="21600" stroke="0" extrusionOk="0">
                <a:moveTo>
                  <a:pt x="-1" y="6612"/>
                </a:moveTo>
                <a:cubicBezTo>
                  <a:pt x="4071" y="2387"/>
                  <a:pt x="9686" y="-1"/>
                  <a:pt x="15554" y="0"/>
                </a:cubicBezTo>
                <a:cubicBezTo>
                  <a:pt x="21955" y="0"/>
                  <a:pt x="28026" y="2839"/>
                  <a:pt x="32130" y="7752"/>
                </a:cubicBezTo>
                <a:lnTo>
                  <a:pt x="15554" y="21600"/>
                </a:lnTo>
                <a:lnTo>
                  <a:pt x="-1" y="6612"/>
                </a:lnTo>
                <a:close/>
              </a:path>
            </a:pathLst>
          </a:custGeom>
          <a:noFill/>
          <a:ln w="19050">
            <a:solidFill>
              <a:schemeClr val="hlink"/>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629" name="Text Box 18">
            <a:extLst>
              <a:ext uri="{FF2B5EF4-FFF2-40B4-BE49-F238E27FC236}">
                <a16:creationId xmlns:a16="http://schemas.microsoft.com/office/drawing/2014/main" id="{5CC3A538-6AC3-4244-9EFE-A5668CA642DF}"/>
              </a:ext>
            </a:extLst>
          </p:cNvPr>
          <p:cNvSpPr txBox="1">
            <a:spLocks noChangeArrowheads="1"/>
          </p:cNvSpPr>
          <p:nvPr/>
        </p:nvSpPr>
        <p:spPr bwMode="auto">
          <a:xfrm>
            <a:off x="2286000" y="2438400"/>
            <a:ext cx="1730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600"/>
              <a:t>Higher-frequency</a:t>
            </a:r>
          </a:p>
          <a:p>
            <a:pPr algn="ctr" eaLnBrk="1" hangingPunct="1">
              <a:lnSpc>
                <a:spcPct val="100000"/>
              </a:lnSpc>
              <a:spcBef>
                <a:spcPct val="0"/>
              </a:spcBef>
              <a:spcAft>
                <a:spcPct val="0"/>
              </a:spcAft>
              <a:buClrTx/>
              <a:buSzTx/>
              <a:buFontTx/>
              <a:buNone/>
            </a:pPr>
            <a:r>
              <a:rPr lang="en-US" altLang="en-US" sz="1600"/>
              <a:t>response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C03C8FE0-58FE-1B40-9404-9026717CE21B}"/>
              </a:ext>
            </a:extLst>
          </p:cNvPr>
          <p:cNvSpPr>
            <a:spLocks noGrp="1" noChangeArrowheads="1"/>
          </p:cNvSpPr>
          <p:nvPr>
            <p:ph type="title"/>
          </p:nvPr>
        </p:nvSpPr>
        <p:spPr/>
        <p:txBody>
          <a:bodyPr/>
          <a:lstStyle/>
          <a:p>
            <a:pPr eaLnBrk="1" hangingPunct="1"/>
            <a:r>
              <a:rPr lang="en-US" altLang="en-US" sz="3600"/>
              <a:t>Open-loop control</a:t>
            </a:r>
          </a:p>
        </p:txBody>
      </p:sp>
      <p:sp>
        <p:nvSpPr>
          <p:cNvPr id="18434" name="Rectangle 3">
            <a:extLst>
              <a:ext uri="{FF2B5EF4-FFF2-40B4-BE49-F238E27FC236}">
                <a16:creationId xmlns:a16="http://schemas.microsoft.com/office/drawing/2014/main" id="{4E7A858B-D64F-324A-AFF3-052D6BF19C44}"/>
              </a:ext>
            </a:extLst>
          </p:cNvPr>
          <p:cNvSpPr>
            <a:spLocks noGrp="1" noChangeArrowheads="1"/>
          </p:cNvSpPr>
          <p:nvPr>
            <p:ph type="body" idx="1"/>
          </p:nvPr>
        </p:nvSpPr>
        <p:spPr>
          <a:xfrm>
            <a:off x="660400" y="1733550"/>
            <a:ext cx="8178800" cy="4591050"/>
          </a:xfrm>
        </p:spPr>
        <p:txBody>
          <a:bodyPr/>
          <a:lstStyle/>
          <a:p>
            <a:pPr eaLnBrk="1" hangingPunct="1">
              <a:lnSpc>
                <a:spcPct val="100000"/>
              </a:lnSpc>
            </a:pPr>
            <a:r>
              <a:rPr lang="en-US" altLang="en-US" dirty="0"/>
              <a:t>Compute control input without continuous variable measurement</a:t>
            </a:r>
          </a:p>
          <a:p>
            <a:pPr lvl="1" eaLnBrk="1" hangingPunct="1">
              <a:lnSpc>
                <a:spcPct val="100000"/>
              </a:lnSpc>
            </a:pPr>
            <a:r>
              <a:rPr lang="en-US" altLang="en-US" dirty="0"/>
              <a:t>Simple</a:t>
            </a:r>
            <a:endParaRPr lang="en-US" altLang="en-US" sz="2400" dirty="0"/>
          </a:p>
          <a:p>
            <a:pPr lvl="1" eaLnBrk="1" hangingPunct="1">
              <a:lnSpc>
                <a:spcPct val="100000"/>
              </a:lnSpc>
            </a:pPr>
            <a:r>
              <a:rPr lang="en-US" altLang="en-US" dirty="0"/>
              <a:t>Need to know </a:t>
            </a:r>
            <a:r>
              <a:rPr lang="en-US" altLang="en-US" b="1" dirty="0">
                <a:solidFill>
                  <a:srgbClr val="CC3300"/>
                </a:solidFill>
              </a:rPr>
              <a:t>EVERYTHING</a:t>
            </a:r>
            <a:r>
              <a:rPr lang="en-US" altLang="en-US" dirty="0"/>
              <a:t> </a:t>
            </a:r>
            <a:r>
              <a:rPr lang="en-US" altLang="en-US" b="1" dirty="0">
                <a:solidFill>
                  <a:srgbClr val="CC3300"/>
                </a:solidFill>
              </a:rPr>
              <a:t>ACCURATELY</a:t>
            </a:r>
            <a:r>
              <a:rPr lang="en-US" altLang="en-US" dirty="0"/>
              <a:t> to work right</a:t>
            </a:r>
          </a:p>
          <a:p>
            <a:pPr lvl="2" eaLnBrk="1" hangingPunct="1">
              <a:lnSpc>
                <a:spcPct val="100000"/>
              </a:lnSpc>
            </a:pPr>
            <a:r>
              <a:rPr lang="en-US" altLang="en-US" dirty="0"/>
              <a:t>Cruise-control car: </a:t>
            </a:r>
            <a:r>
              <a:rPr lang="en-US" altLang="en-US" dirty="0">
                <a:solidFill>
                  <a:srgbClr val="000099"/>
                </a:solidFill>
              </a:rPr>
              <a:t>friction(t), </a:t>
            </a:r>
            <a:r>
              <a:rPr lang="en-US" altLang="en-US" dirty="0" err="1">
                <a:solidFill>
                  <a:srgbClr val="000099"/>
                </a:solidFill>
              </a:rPr>
              <a:t>ramp_angle</a:t>
            </a:r>
            <a:r>
              <a:rPr lang="en-US" altLang="en-US" dirty="0">
                <a:solidFill>
                  <a:srgbClr val="000099"/>
                </a:solidFill>
              </a:rPr>
              <a:t>(t)</a:t>
            </a:r>
          </a:p>
          <a:p>
            <a:pPr lvl="2" eaLnBrk="1" hangingPunct="1">
              <a:lnSpc>
                <a:spcPct val="100000"/>
              </a:lnSpc>
            </a:pPr>
            <a:r>
              <a:rPr lang="en-US" altLang="en-US" dirty="0"/>
              <a:t>E-commerce server: </a:t>
            </a:r>
            <a:r>
              <a:rPr lang="en-US" altLang="en-US" dirty="0">
                <a:solidFill>
                  <a:srgbClr val="000099"/>
                </a:solidFill>
              </a:rPr>
              <a:t>Workload (request arrival rate? resource consumption?); system (service time?</a:t>
            </a:r>
            <a:r>
              <a:rPr lang="en-US" altLang="en-US" sz="1600" dirty="0">
                <a:solidFill>
                  <a:srgbClr val="000099"/>
                </a:solidFill>
              </a:rPr>
              <a:t> fa</a:t>
            </a:r>
            <a:r>
              <a:rPr lang="en-US" altLang="en-US" dirty="0">
                <a:solidFill>
                  <a:srgbClr val="000099"/>
                </a:solidFill>
              </a:rPr>
              <a:t>ilures</a:t>
            </a:r>
            <a:r>
              <a:rPr lang="en-US" altLang="en-US" sz="1600" dirty="0">
                <a:solidFill>
                  <a:srgbClr val="000099"/>
                </a:solidFill>
              </a:rPr>
              <a:t>?)</a:t>
            </a:r>
            <a:endParaRPr lang="en-US" altLang="en-US" sz="1600" dirty="0"/>
          </a:p>
          <a:p>
            <a:pPr eaLnBrk="1" hangingPunct="1">
              <a:lnSpc>
                <a:spcPct val="100000"/>
              </a:lnSpc>
            </a:pPr>
            <a:r>
              <a:rPr lang="en-US" altLang="en-US" dirty="0"/>
              <a:t>Open-loop control fails when </a:t>
            </a:r>
            <a:endParaRPr lang="en-US" altLang="en-US" b="1" dirty="0"/>
          </a:p>
          <a:p>
            <a:pPr lvl="1" eaLnBrk="1" hangingPunct="1">
              <a:lnSpc>
                <a:spcPct val="100000"/>
              </a:lnSpc>
            </a:pPr>
            <a:r>
              <a:rPr lang="en-US" altLang="en-US" dirty="0">
                <a:solidFill>
                  <a:srgbClr val="CC3300"/>
                </a:solidFill>
              </a:rPr>
              <a:t>We don’t know everything</a:t>
            </a:r>
          </a:p>
          <a:p>
            <a:pPr lvl="1" eaLnBrk="1" hangingPunct="1">
              <a:lnSpc>
                <a:spcPct val="100000"/>
              </a:lnSpc>
            </a:pPr>
            <a:r>
              <a:rPr lang="en-US" altLang="en-US" dirty="0">
                <a:solidFill>
                  <a:srgbClr val="CC3300"/>
                </a:solidFill>
              </a:rPr>
              <a:t>We make errors in estimation/modeling</a:t>
            </a:r>
          </a:p>
          <a:p>
            <a:pPr lvl="1" eaLnBrk="1" hangingPunct="1">
              <a:lnSpc>
                <a:spcPct val="100000"/>
              </a:lnSpc>
            </a:pPr>
            <a:r>
              <a:rPr lang="en-US" altLang="en-US" dirty="0">
                <a:solidFill>
                  <a:srgbClr val="CC3300"/>
                </a:solidFill>
              </a:rPr>
              <a:t>Things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D0BFBCEE-A7C9-A047-A1D8-5DAEE306DE15}"/>
              </a:ext>
            </a:extLst>
          </p:cNvPr>
          <p:cNvSpPr>
            <a:spLocks noGrp="1" noChangeArrowheads="1"/>
          </p:cNvSpPr>
          <p:nvPr>
            <p:ph type="title"/>
          </p:nvPr>
        </p:nvSpPr>
        <p:spPr>
          <a:xfrm>
            <a:off x="296863" y="152400"/>
            <a:ext cx="7793037" cy="1143000"/>
          </a:xfrm>
        </p:spPr>
        <p:txBody>
          <a:bodyPr/>
          <a:lstStyle/>
          <a:p>
            <a:pPr eaLnBrk="1" hangingPunct="1"/>
            <a:r>
              <a:rPr lang="en-US" altLang="en-US"/>
              <a:t>Admission Control for Lotus Notes Server</a:t>
            </a:r>
          </a:p>
        </p:txBody>
      </p:sp>
      <p:grpSp>
        <p:nvGrpSpPr>
          <p:cNvPr id="112642" name="Group 3">
            <a:extLst>
              <a:ext uri="{FF2B5EF4-FFF2-40B4-BE49-F238E27FC236}">
                <a16:creationId xmlns:a16="http://schemas.microsoft.com/office/drawing/2014/main" id="{BC90A0BF-0EBE-614C-819D-E56F7992C3A0}"/>
              </a:ext>
            </a:extLst>
          </p:cNvPr>
          <p:cNvGrpSpPr>
            <a:grpSpLocks/>
          </p:cNvGrpSpPr>
          <p:nvPr/>
        </p:nvGrpSpPr>
        <p:grpSpPr bwMode="auto">
          <a:xfrm>
            <a:off x="1679575" y="1828800"/>
            <a:ext cx="5491163" cy="944563"/>
            <a:chOff x="1058" y="3360"/>
            <a:chExt cx="3459" cy="595"/>
          </a:xfrm>
        </p:grpSpPr>
        <p:sp>
          <p:nvSpPr>
            <p:cNvPr id="112663" name="Rectangle 4">
              <a:extLst>
                <a:ext uri="{FF2B5EF4-FFF2-40B4-BE49-F238E27FC236}">
                  <a16:creationId xmlns:a16="http://schemas.microsoft.com/office/drawing/2014/main" id="{9DA8F96A-895F-CB41-9970-94AEDFF8EEE5}"/>
                </a:ext>
              </a:extLst>
            </p:cNvPr>
            <p:cNvSpPr>
              <a:spLocks noChangeArrowheads="1"/>
            </p:cNvSpPr>
            <p:nvPr/>
          </p:nvSpPr>
          <p:spPr bwMode="auto">
            <a:xfrm>
              <a:off x="4320" y="3744"/>
              <a:ext cx="1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M(z)</a:t>
              </a:r>
              <a:endParaRPr lang="en-US" altLang="en-US"/>
            </a:p>
          </p:txBody>
        </p:sp>
        <p:sp>
          <p:nvSpPr>
            <p:cNvPr id="112664" name="Rectangle 5">
              <a:extLst>
                <a:ext uri="{FF2B5EF4-FFF2-40B4-BE49-F238E27FC236}">
                  <a16:creationId xmlns:a16="http://schemas.microsoft.com/office/drawing/2014/main" id="{DEF66DFF-6F0D-3840-BFEC-9C7E41872DF6}"/>
                </a:ext>
              </a:extLst>
            </p:cNvPr>
            <p:cNvSpPr>
              <a:spLocks noChangeArrowheads="1"/>
            </p:cNvSpPr>
            <p:nvPr/>
          </p:nvSpPr>
          <p:spPr bwMode="auto">
            <a:xfrm>
              <a:off x="1953" y="3453"/>
              <a:ext cx="470" cy="251"/>
            </a:xfrm>
            <a:prstGeom prst="rect">
              <a:avLst/>
            </a:prstGeom>
            <a:solidFill>
              <a:srgbClr val="FF956B"/>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65" name="Rectangle 6">
              <a:extLst>
                <a:ext uri="{FF2B5EF4-FFF2-40B4-BE49-F238E27FC236}">
                  <a16:creationId xmlns:a16="http://schemas.microsoft.com/office/drawing/2014/main" id="{3C6132D6-38F1-8E4D-8189-19C883527460}"/>
                </a:ext>
              </a:extLst>
            </p:cNvPr>
            <p:cNvSpPr>
              <a:spLocks noChangeArrowheads="1"/>
            </p:cNvSpPr>
            <p:nvPr/>
          </p:nvSpPr>
          <p:spPr bwMode="auto">
            <a:xfrm>
              <a:off x="2093" y="3523"/>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G(z)</a:t>
              </a:r>
              <a:endParaRPr lang="en-US" altLang="en-US"/>
            </a:p>
          </p:txBody>
        </p:sp>
        <p:sp>
          <p:nvSpPr>
            <p:cNvPr id="112666" name="Rectangle 7">
              <a:extLst>
                <a:ext uri="{FF2B5EF4-FFF2-40B4-BE49-F238E27FC236}">
                  <a16:creationId xmlns:a16="http://schemas.microsoft.com/office/drawing/2014/main" id="{9B9C8EC3-A74E-F04B-B768-614135C36089}"/>
                </a:ext>
              </a:extLst>
            </p:cNvPr>
            <p:cNvSpPr>
              <a:spLocks noChangeArrowheads="1"/>
            </p:cNvSpPr>
            <p:nvPr/>
          </p:nvSpPr>
          <p:spPr bwMode="auto">
            <a:xfrm>
              <a:off x="2859" y="3453"/>
              <a:ext cx="470" cy="251"/>
            </a:xfrm>
            <a:prstGeom prst="rect">
              <a:avLst/>
            </a:prstGeom>
            <a:solidFill>
              <a:srgbClr val="C0C0C0"/>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67" name="Rectangle 8">
              <a:extLst>
                <a:ext uri="{FF2B5EF4-FFF2-40B4-BE49-F238E27FC236}">
                  <a16:creationId xmlns:a16="http://schemas.microsoft.com/office/drawing/2014/main" id="{63FE3E02-BC78-CB44-83C9-9332B54F554D}"/>
                </a:ext>
              </a:extLst>
            </p:cNvPr>
            <p:cNvSpPr>
              <a:spLocks noChangeArrowheads="1"/>
            </p:cNvSpPr>
            <p:nvPr/>
          </p:nvSpPr>
          <p:spPr bwMode="auto">
            <a:xfrm>
              <a:off x="3001" y="3523"/>
              <a:ext cx="1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N(z)</a:t>
              </a:r>
              <a:endParaRPr lang="en-US" altLang="en-US"/>
            </a:p>
          </p:txBody>
        </p:sp>
        <p:sp>
          <p:nvSpPr>
            <p:cNvPr id="112668" name="Rectangle 9">
              <a:extLst>
                <a:ext uri="{FF2B5EF4-FFF2-40B4-BE49-F238E27FC236}">
                  <a16:creationId xmlns:a16="http://schemas.microsoft.com/office/drawing/2014/main" id="{C5B1CD3B-6074-6946-BDB6-3E4DC06E26EB}"/>
                </a:ext>
              </a:extLst>
            </p:cNvPr>
            <p:cNvSpPr>
              <a:spLocks noChangeArrowheads="1"/>
            </p:cNvSpPr>
            <p:nvPr/>
          </p:nvSpPr>
          <p:spPr bwMode="auto">
            <a:xfrm>
              <a:off x="3661" y="3453"/>
              <a:ext cx="470" cy="251"/>
            </a:xfrm>
            <a:prstGeom prst="rect">
              <a:avLst/>
            </a:prstGeom>
            <a:solidFill>
              <a:srgbClr val="CD8CFF"/>
            </a:solidFill>
            <a:ln w="9525">
              <a:solidFill>
                <a:srgbClr val="000000"/>
              </a:solidFill>
              <a:miter lim="800000"/>
              <a:headEnd/>
              <a:tailEnd/>
            </a:ln>
          </p:spPr>
          <p:txBody>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69" name="Rectangle 10">
              <a:extLst>
                <a:ext uri="{FF2B5EF4-FFF2-40B4-BE49-F238E27FC236}">
                  <a16:creationId xmlns:a16="http://schemas.microsoft.com/office/drawing/2014/main" id="{FA990758-F321-1048-87DA-6295A5893427}"/>
                </a:ext>
              </a:extLst>
            </p:cNvPr>
            <p:cNvSpPr>
              <a:spLocks noChangeArrowheads="1"/>
            </p:cNvSpPr>
            <p:nvPr/>
          </p:nvSpPr>
          <p:spPr bwMode="auto">
            <a:xfrm>
              <a:off x="3812" y="3523"/>
              <a:ext cx="1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400" i="1">
                  <a:latin typeface="Times New Roman" panose="02020603050405020304" pitchFamily="18" charset="0"/>
                </a:rPr>
                <a:t>S(z)</a:t>
              </a:r>
              <a:endParaRPr lang="en-US" altLang="en-US"/>
            </a:p>
          </p:txBody>
        </p:sp>
        <p:sp>
          <p:nvSpPr>
            <p:cNvPr id="112670" name="Rectangle 11">
              <a:extLst>
                <a:ext uri="{FF2B5EF4-FFF2-40B4-BE49-F238E27FC236}">
                  <a16:creationId xmlns:a16="http://schemas.microsoft.com/office/drawing/2014/main" id="{A056499C-E1AC-B84D-841F-7B9AEDA259CF}"/>
                </a:ext>
              </a:extLst>
            </p:cNvPr>
            <p:cNvSpPr>
              <a:spLocks noChangeArrowheads="1"/>
            </p:cNvSpPr>
            <p:nvPr/>
          </p:nvSpPr>
          <p:spPr bwMode="auto">
            <a:xfrm>
              <a:off x="1959" y="3723"/>
              <a:ext cx="4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Controller</a:t>
              </a:r>
              <a:endParaRPr lang="en-US" altLang="en-US"/>
            </a:p>
          </p:txBody>
        </p:sp>
        <p:sp>
          <p:nvSpPr>
            <p:cNvPr id="112671" name="Rectangle 12">
              <a:extLst>
                <a:ext uri="{FF2B5EF4-FFF2-40B4-BE49-F238E27FC236}">
                  <a16:creationId xmlns:a16="http://schemas.microsoft.com/office/drawing/2014/main" id="{9557184E-BCA5-6542-BC97-77780BF53878}"/>
                </a:ext>
              </a:extLst>
            </p:cNvPr>
            <p:cNvSpPr>
              <a:spLocks noChangeArrowheads="1"/>
            </p:cNvSpPr>
            <p:nvPr/>
          </p:nvSpPr>
          <p:spPr bwMode="auto">
            <a:xfrm>
              <a:off x="2955" y="3712"/>
              <a:ext cx="30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Notes </a:t>
              </a:r>
              <a:endParaRPr lang="en-US" altLang="en-US"/>
            </a:p>
          </p:txBody>
        </p:sp>
        <p:sp>
          <p:nvSpPr>
            <p:cNvPr id="112672" name="Rectangle 13">
              <a:extLst>
                <a:ext uri="{FF2B5EF4-FFF2-40B4-BE49-F238E27FC236}">
                  <a16:creationId xmlns:a16="http://schemas.microsoft.com/office/drawing/2014/main" id="{DF704949-734B-5143-818F-84E48FD6CABD}"/>
                </a:ext>
              </a:extLst>
            </p:cNvPr>
            <p:cNvSpPr>
              <a:spLocks noChangeArrowheads="1"/>
            </p:cNvSpPr>
            <p:nvPr/>
          </p:nvSpPr>
          <p:spPr bwMode="auto">
            <a:xfrm>
              <a:off x="2937" y="3830"/>
              <a:ext cx="30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Server</a:t>
              </a:r>
              <a:endParaRPr lang="en-US" altLang="en-US"/>
            </a:p>
          </p:txBody>
        </p:sp>
        <p:sp>
          <p:nvSpPr>
            <p:cNvPr id="112673" name="Rectangle 14">
              <a:extLst>
                <a:ext uri="{FF2B5EF4-FFF2-40B4-BE49-F238E27FC236}">
                  <a16:creationId xmlns:a16="http://schemas.microsoft.com/office/drawing/2014/main" id="{CF97C9C0-290E-CE4C-944B-14ABD04BDC94}"/>
                </a:ext>
              </a:extLst>
            </p:cNvPr>
            <p:cNvSpPr>
              <a:spLocks noChangeArrowheads="1"/>
            </p:cNvSpPr>
            <p:nvPr/>
          </p:nvSpPr>
          <p:spPr bwMode="auto">
            <a:xfrm>
              <a:off x="3742" y="3710"/>
              <a:ext cx="3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Sensor</a:t>
              </a:r>
              <a:endParaRPr lang="en-US" altLang="en-US"/>
            </a:p>
          </p:txBody>
        </p:sp>
        <p:sp>
          <p:nvSpPr>
            <p:cNvPr id="112674" name="Rectangle 15">
              <a:extLst>
                <a:ext uri="{FF2B5EF4-FFF2-40B4-BE49-F238E27FC236}">
                  <a16:creationId xmlns:a16="http://schemas.microsoft.com/office/drawing/2014/main" id="{BB78DAB2-4F42-D248-887C-1BB9FFB2EBD3}"/>
                </a:ext>
              </a:extLst>
            </p:cNvPr>
            <p:cNvSpPr>
              <a:spLocks noChangeArrowheads="1"/>
            </p:cNvSpPr>
            <p:nvPr/>
          </p:nvSpPr>
          <p:spPr bwMode="auto">
            <a:xfrm>
              <a:off x="1058" y="351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R(z)</a:t>
              </a:r>
              <a:endParaRPr lang="en-US" altLang="en-US"/>
            </a:p>
          </p:txBody>
        </p:sp>
        <p:sp>
          <p:nvSpPr>
            <p:cNvPr id="112675" name="Rectangle 16">
              <a:extLst>
                <a:ext uri="{FF2B5EF4-FFF2-40B4-BE49-F238E27FC236}">
                  <a16:creationId xmlns:a16="http://schemas.microsoft.com/office/drawing/2014/main" id="{4751B155-23CC-3544-AB25-7972DB3EB6CF}"/>
                </a:ext>
              </a:extLst>
            </p:cNvPr>
            <p:cNvSpPr>
              <a:spLocks noChangeArrowheads="1"/>
            </p:cNvSpPr>
            <p:nvPr/>
          </p:nvSpPr>
          <p:spPr bwMode="auto">
            <a:xfrm>
              <a:off x="1344" y="3456"/>
              <a:ext cx="6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a:latin typeface="Arial" panose="020B0604020202020204" pitchFamily="34" charset="0"/>
                </a:rPr>
                <a:t>+</a:t>
              </a:r>
              <a:endParaRPr lang="en-US" altLang="en-US"/>
            </a:p>
          </p:txBody>
        </p:sp>
        <p:sp>
          <p:nvSpPr>
            <p:cNvPr id="112676" name="Rectangle 17">
              <a:extLst>
                <a:ext uri="{FF2B5EF4-FFF2-40B4-BE49-F238E27FC236}">
                  <a16:creationId xmlns:a16="http://schemas.microsoft.com/office/drawing/2014/main" id="{DC9AB4C6-EF70-2A4D-9957-4C3C97D35039}"/>
                </a:ext>
              </a:extLst>
            </p:cNvPr>
            <p:cNvSpPr>
              <a:spLocks noChangeArrowheads="1"/>
            </p:cNvSpPr>
            <p:nvPr/>
          </p:nvSpPr>
          <p:spPr bwMode="auto">
            <a:xfrm>
              <a:off x="1632" y="3360"/>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E(z)</a:t>
              </a:r>
              <a:endParaRPr lang="en-US" altLang="en-US"/>
            </a:p>
          </p:txBody>
        </p:sp>
        <p:sp>
          <p:nvSpPr>
            <p:cNvPr id="112677" name="Rectangle 18">
              <a:extLst>
                <a:ext uri="{FF2B5EF4-FFF2-40B4-BE49-F238E27FC236}">
                  <a16:creationId xmlns:a16="http://schemas.microsoft.com/office/drawing/2014/main" id="{9C5AC8B7-C17E-994D-BE86-A1CB350AA5AB}"/>
                </a:ext>
              </a:extLst>
            </p:cNvPr>
            <p:cNvSpPr>
              <a:spLocks noChangeArrowheads="1"/>
            </p:cNvSpPr>
            <p:nvPr/>
          </p:nvSpPr>
          <p:spPr bwMode="auto">
            <a:xfrm>
              <a:off x="2463" y="3440"/>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U(z)</a:t>
              </a:r>
              <a:endParaRPr lang="en-US" altLang="en-US"/>
            </a:p>
          </p:txBody>
        </p:sp>
        <p:sp>
          <p:nvSpPr>
            <p:cNvPr id="112678" name="Rectangle 19">
              <a:extLst>
                <a:ext uri="{FF2B5EF4-FFF2-40B4-BE49-F238E27FC236}">
                  <a16:creationId xmlns:a16="http://schemas.microsoft.com/office/drawing/2014/main" id="{F60E95C0-37BB-1447-AFC8-D11AB5162449}"/>
                </a:ext>
              </a:extLst>
            </p:cNvPr>
            <p:cNvSpPr>
              <a:spLocks noChangeArrowheads="1"/>
            </p:cNvSpPr>
            <p:nvPr/>
          </p:nvSpPr>
          <p:spPr bwMode="auto">
            <a:xfrm>
              <a:off x="1632" y="3648"/>
              <a:ext cx="5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900">
                  <a:latin typeface="Arial" panose="020B0604020202020204" pitchFamily="34" charset="0"/>
                </a:rPr>
                <a:t>-</a:t>
              </a:r>
              <a:endParaRPr lang="en-US" altLang="en-US"/>
            </a:p>
          </p:txBody>
        </p:sp>
        <p:sp>
          <p:nvSpPr>
            <p:cNvPr id="112679" name="Rectangle 20">
              <a:extLst>
                <a:ext uri="{FF2B5EF4-FFF2-40B4-BE49-F238E27FC236}">
                  <a16:creationId xmlns:a16="http://schemas.microsoft.com/office/drawing/2014/main" id="{1C077B90-8BF9-3044-8A20-D93C4C9B1F54}"/>
                </a:ext>
              </a:extLst>
            </p:cNvPr>
            <p:cNvSpPr>
              <a:spLocks noChangeArrowheads="1"/>
            </p:cNvSpPr>
            <p:nvPr/>
          </p:nvSpPr>
          <p:spPr bwMode="auto">
            <a:xfrm>
              <a:off x="3383" y="3439"/>
              <a:ext cx="1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300" i="1">
                  <a:latin typeface="Times New Roman" panose="02020603050405020304" pitchFamily="18" charset="0"/>
                </a:rPr>
                <a:t>Q(z)</a:t>
              </a:r>
              <a:endParaRPr lang="en-US" altLang="en-US"/>
            </a:p>
          </p:txBody>
        </p:sp>
        <p:cxnSp>
          <p:nvCxnSpPr>
            <p:cNvPr id="112680" name="AutoShape 21">
              <a:extLst>
                <a:ext uri="{FF2B5EF4-FFF2-40B4-BE49-F238E27FC236}">
                  <a16:creationId xmlns:a16="http://schemas.microsoft.com/office/drawing/2014/main" id="{77DE8E9F-6983-EB4E-8EB8-5015A85DA8E1}"/>
                </a:ext>
              </a:extLst>
            </p:cNvPr>
            <p:cNvCxnSpPr>
              <a:cxnSpLocks noChangeShapeType="1"/>
              <a:stCxn id="112674" idx="3"/>
              <a:endCxn id="112682" idx="2"/>
            </p:cNvCxnSpPr>
            <p:nvPr/>
          </p:nvCxnSpPr>
          <p:spPr bwMode="auto">
            <a:xfrm flipV="1">
              <a:off x="1232" y="3576"/>
              <a:ext cx="256" cy="3"/>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112681" name="AutoShape 22">
              <a:extLst>
                <a:ext uri="{FF2B5EF4-FFF2-40B4-BE49-F238E27FC236}">
                  <a16:creationId xmlns:a16="http://schemas.microsoft.com/office/drawing/2014/main" id="{DA4FFF30-B2E9-094D-9428-F544619AB19B}"/>
                </a:ext>
              </a:extLst>
            </p:cNvPr>
            <p:cNvCxnSpPr>
              <a:cxnSpLocks noChangeShapeType="1"/>
              <a:stCxn id="112682" idx="6"/>
              <a:endCxn id="112664" idx="1"/>
            </p:cNvCxnSpPr>
            <p:nvPr/>
          </p:nvCxnSpPr>
          <p:spPr bwMode="auto">
            <a:xfrm>
              <a:off x="1632" y="3576"/>
              <a:ext cx="321" cy="3"/>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112682" name="Oval 23">
              <a:extLst>
                <a:ext uri="{FF2B5EF4-FFF2-40B4-BE49-F238E27FC236}">
                  <a16:creationId xmlns:a16="http://schemas.microsoft.com/office/drawing/2014/main" id="{D7FFAB1D-BDFB-B843-8A21-725910ECC257}"/>
                </a:ext>
              </a:extLst>
            </p:cNvPr>
            <p:cNvSpPr>
              <a:spLocks noChangeArrowheads="1"/>
            </p:cNvSpPr>
            <p:nvPr/>
          </p:nvSpPr>
          <p:spPr bwMode="auto">
            <a:xfrm>
              <a:off x="1488" y="3504"/>
              <a:ext cx="144" cy="144"/>
            </a:xfrm>
            <a:prstGeom prst="ellipse">
              <a:avLst/>
            </a:prstGeom>
            <a:solidFill>
              <a:schemeClr val="accent2"/>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800">
                  <a:latin typeface="Symbol" pitchFamily="2" charset="2"/>
                </a:rPr>
                <a:t>S</a:t>
              </a:r>
            </a:p>
          </p:txBody>
        </p:sp>
        <p:cxnSp>
          <p:nvCxnSpPr>
            <p:cNvPr id="112683" name="AutoShape 24">
              <a:extLst>
                <a:ext uri="{FF2B5EF4-FFF2-40B4-BE49-F238E27FC236}">
                  <a16:creationId xmlns:a16="http://schemas.microsoft.com/office/drawing/2014/main" id="{D008DA7B-37C9-3E47-B37A-87C025190166}"/>
                </a:ext>
              </a:extLst>
            </p:cNvPr>
            <p:cNvCxnSpPr>
              <a:cxnSpLocks noChangeShapeType="1"/>
              <a:stCxn id="112664" idx="3"/>
              <a:endCxn id="112666" idx="1"/>
            </p:cNvCxnSpPr>
            <p:nvPr/>
          </p:nvCxnSpPr>
          <p:spPr bwMode="auto">
            <a:xfrm>
              <a:off x="2423" y="3579"/>
              <a:ext cx="436"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112684" name="AutoShape 25">
              <a:extLst>
                <a:ext uri="{FF2B5EF4-FFF2-40B4-BE49-F238E27FC236}">
                  <a16:creationId xmlns:a16="http://schemas.microsoft.com/office/drawing/2014/main" id="{BB36DB24-CC0E-D14A-BD7C-6AE7991E7372}"/>
                </a:ext>
              </a:extLst>
            </p:cNvPr>
            <p:cNvCxnSpPr>
              <a:cxnSpLocks noChangeShapeType="1"/>
              <a:stCxn id="112666" idx="3"/>
              <a:endCxn id="112668" idx="1"/>
            </p:cNvCxnSpPr>
            <p:nvPr/>
          </p:nvCxnSpPr>
          <p:spPr bwMode="auto">
            <a:xfrm>
              <a:off x="3329" y="3579"/>
              <a:ext cx="332" cy="0"/>
            </a:xfrm>
            <a:prstGeom prst="straightConnector1">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112685" name="AutoShape 26">
              <a:extLst>
                <a:ext uri="{FF2B5EF4-FFF2-40B4-BE49-F238E27FC236}">
                  <a16:creationId xmlns:a16="http://schemas.microsoft.com/office/drawing/2014/main" id="{59DE3CE3-B960-7B42-B9DB-4F4DE3CF2F0C}"/>
                </a:ext>
              </a:extLst>
            </p:cNvPr>
            <p:cNvCxnSpPr>
              <a:cxnSpLocks noChangeShapeType="1"/>
              <a:stCxn id="112668" idx="3"/>
              <a:endCxn id="112682" idx="4"/>
            </p:cNvCxnSpPr>
            <p:nvPr/>
          </p:nvCxnSpPr>
          <p:spPr bwMode="auto">
            <a:xfrm flipH="1">
              <a:off x="1560" y="3579"/>
              <a:ext cx="2571" cy="69"/>
            </a:xfrm>
            <a:prstGeom prst="bentConnector4">
              <a:avLst>
                <a:gd name="adj1" fmla="val -5602"/>
                <a:gd name="adj2" fmla="val 776810"/>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grpSp>
      <p:cxnSp>
        <p:nvCxnSpPr>
          <p:cNvPr id="112643" name="AutoShape 36">
            <a:extLst>
              <a:ext uri="{FF2B5EF4-FFF2-40B4-BE49-F238E27FC236}">
                <a16:creationId xmlns:a16="http://schemas.microsoft.com/office/drawing/2014/main" id="{0E6EA58F-AA92-6A4F-AE3B-DC32A283140D}"/>
              </a:ext>
            </a:extLst>
          </p:cNvPr>
          <p:cNvCxnSpPr>
            <a:cxnSpLocks noChangeShapeType="1"/>
          </p:cNvCxnSpPr>
          <p:nvPr/>
        </p:nvCxnSpPr>
        <p:spPr bwMode="auto">
          <a:xfrm flipV="1">
            <a:off x="3771900" y="4862513"/>
            <a:ext cx="2098675" cy="3175"/>
          </a:xfrm>
          <a:prstGeom prst="straightConnector1">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112644" name="Rectangle 28">
            <a:extLst>
              <a:ext uri="{FF2B5EF4-FFF2-40B4-BE49-F238E27FC236}">
                <a16:creationId xmlns:a16="http://schemas.microsoft.com/office/drawing/2014/main" id="{E5878DC7-8D8D-BB48-ABE1-50832783FE27}"/>
              </a:ext>
            </a:extLst>
          </p:cNvPr>
          <p:cNvSpPr>
            <a:spLocks noChangeArrowheads="1"/>
          </p:cNvSpPr>
          <p:nvPr/>
        </p:nvSpPr>
        <p:spPr bwMode="auto">
          <a:xfrm>
            <a:off x="1027113" y="4062413"/>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45" name="Text Box 43">
            <a:extLst>
              <a:ext uri="{FF2B5EF4-FFF2-40B4-BE49-F238E27FC236}">
                <a16:creationId xmlns:a16="http://schemas.microsoft.com/office/drawing/2014/main" id="{5239F837-A4AD-1144-8164-D317817167FA}"/>
              </a:ext>
            </a:extLst>
          </p:cNvPr>
          <p:cNvSpPr txBox="1">
            <a:spLocks noChangeArrowheads="1"/>
          </p:cNvSpPr>
          <p:nvPr/>
        </p:nvSpPr>
        <p:spPr bwMode="auto">
          <a:xfrm>
            <a:off x="457200" y="3505200"/>
            <a:ext cx="226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u="sng"/>
              <a:t>ARMA Models</a:t>
            </a:r>
          </a:p>
        </p:txBody>
      </p:sp>
      <p:sp>
        <p:nvSpPr>
          <p:cNvPr id="112646" name="Text Box 45">
            <a:extLst>
              <a:ext uri="{FF2B5EF4-FFF2-40B4-BE49-F238E27FC236}">
                <a16:creationId xmlns:a16="http://schemas.microsoft.com/office/drawing/2014/main" id="{2E048DCF-7EEE-0A4D-B392-E53EE90B0445}"/>
              </a:ext>
            </a:extLst>
          </p:cNvPr>
          <p:cNvSpPr txBox="1">
            <a:spLocks noChangeArrowheads="1"/>
          </p:cNvSpPr>
          <p:nvPr/>
        </p:nvSpPr>
        <p:spPr bwMode="auto">
          <a:xfrm>
            <a:off x="457200" y="4953000"/>
            <a:ext cx="202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u="sng"/>
              <a:t>Control Law</a:t>
            </a:r>
          </a:p>
        </p:txBody>
      </p:sp>
      <p:sp>
        <p:nvSpPr>
          <p:cNvPr id="112647" name="Text Box 44">
            <a:extLst>
              <a:ext uri="{FF2B5EF4-FFF2-40B4-BE49-F238E27FC236}">
                <a16:creationId xmlns:a16="http://schemas.microsoft.com/office/drawing/2014/main" id="{CAF68AA2-96EB-754E-92DD-D0D25236A758}"/>
              </a:ext>
            </a:extLst>
          </p:cNvPr>
          <p:cNvSpPr txBox="1">
            <a:spLocks noChangeArrowheads="1"/>
          </p:cNvSpPr>
          <p:nvPr/>
        </p:nvSpPr>
        <p:spPr bwMode="auto">
          <a:xfrm>
            <a:off x="5776913" y="318135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u="sng"/>
              <a:t>Transfer Functions</a:t>
            </a:r>
          </a:p>
        </p:txBody>
      </p:sp>
      <p:graphicFrame>
        <p:nvGraphicFramePr>
          <p:cNvPr id="112648" name="Object 48">
            <a:extLst>
              <a:ext uri="{FF2B5EF4-FFF2-40B4-BE49-F238E27FC236}">
                <a16:creationId xmlns:a16="http://schemas.microsoft.com/office/drawing/2014/main" id="{359CF592-2D32-0548-8016-951568E2AFD9}"/>
              </a:ext>
            </a:extLst>
          </p:cNvPr>
          <p:cNvGraphicFramePr>
            <a:graphicFrameLocks noChangeAspect="1"/>
          </p:cNvGraphicFramePr>
          <p:nvPr/>
        </p:nvGraphicFramePr>
        <p:xfrm>
          <a:off x="2133600" y="5964238"/>
          <a:ext cx="4843463" cy="841375"/>
        </p:xfrm>
        <a:graphic>
          <a:graphicData uri="http://schemas.openxmlformats.org/presentationml/2006/ole">
            <mc:AlternateContent xmlns:mc="http://schemas.openxmlformats.org/markup-compatibility/2006">
              <mc:Choice xmlns:v="urn:schemas-microsoft-com:vml" Requires="v">
                <p:oleObj spid="_x0000_s112761" name="Equation" r:id="rId4" imgW="29400500" imgH="5118100" progId="Equation.3">
                  <p:embed/>
                </p:oleObj>
              </mc:Choice>
              <mc:Fallback>
                <p:oleObj name="Equation" r:id="rId4" imgW="29400500" imgH="5118100" progId="Equation.3">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964238"/>
                        <a:ext cx="4843463" cy="841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9" name="Text Box 49">
            <a:extLst>
              <a:ext uri="{FF2B5EF4-FFF2-40B4-BE49-F238E27FC236}">
                <a16:creationId xmlns:a16="http://schemas.microsoft.com/office/drawing/2014/main" id="{F513628B-976A-894C-851F-43D94A9D6BE7}"/>
              </a:ext>
            </a:extLst>
          </p:cNvPr>
          <p:cNvSpPr txBox="1">
            <a:spLocks noChangeArrowheads="1"/>
          </p:cNvSpPr>
          <p:nvPr/>
        </p:nvSpPr>
        <p:spPr bwMode="auto">
          <a:xfrm>
            <a:off x="609600" y="6172200"/>
            <a:ext cx="1503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a:t>Open-Loop:</a:t>
            </a:r>
          </a:p>
        </p:txBody>
      </p:sp>
      <p:sp>
        <p:nvSpPr>
          <p:cNvPr id="112650" name="Rectangle 50">
            <a:extLst>
              <a:ext uri="{FF2B5EF4-FFF2-40B4-BE49-F238E27FC236}">
                <a16:creationId xmlns:a16="http://schemas.microsoft.com/office/drawing/2014/main" id="{120B0D4E-B2C7-C14D-BE13-E41D2695C814}"/>
              </a:ext>
            </a:extLst>
          </p:cNvPr>
          <p:cNvSpPr>
            <a:spLocks noChangeArrowheads="1"/>
          </p:cNvSpPr>
          <p:nvPr/>
        </p:nvSpPr>
        <p:spPr bwMode="auto">
          <a:xfrm>
            <a:off x="2054225" y="4060825"/>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1" name="Rectangle 51">
            <a:extLst>
              <a:ext uri="{FF2B5EF4-FFF2-40B4-BE49-F238E27FC236}">
                <a16:creationId xmlns:a16="http://schemas.microsoft.com/office/drawing/2014/main" id="{4365654D-A4AF-374F-B57A-189F09549F17}"/>
              </a:ext>
            </a:extLst>
          </p:cNvPr>
          <p:cNvSpPr>
            <a:spLocks noChangeArrowheads="1"/>
          </p:cNvSpPr>
          <p:nvPr/>
        </p:nvSpPr>
        <p:spPr bwMode="auto">
          <a:xfrm>
            <a:off x="990600" y="4419600"/>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2" name="Rectangle 52">
            <a:extLst>
              <a:ext uri="{FF2B5EF4-FFF2-40B4-BE49-F238E27FC236}">
                <a16:creationId xmlns:a16="http://schemas.microsoft.com/office/drawing/2014/main" id="{BD309185-CD16-4B4D-A44A-BAA9072CC4E4}"/>
              </a:ext>
            </a:extLst>
          </p:cNvPr>
          <p:cNvSpPr>
            <a:spLocks noChangeArrowheads="1"/>
          </p:cNvSpPr>
          <p:nvPr/>
        </p:nvSpPr>
        <p:spPr bwMode="auto">
          <a:xfrm>
            <a:off x="2106613" y="4408488"/>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3" name="Rectangle 53">
            <a:extLst>
              <a:ext uri="{FF2B5EF4-FFF2-40B4-BE49-F238E27FC236}">
                <a16:creationId xmlns:a16="http://schemas.microsoft.com/office/drawing/2014/main" id="{083888B4-A3B8-D845-8CFC-7A05BBC18C3B}"/>
              </a:ext>
            </a:extLst>
          </p:cNvPr>
          <p:cNvSpPr>
            <a:spLocks noChangeArrowheads="1"/>
          </p:cNvSpPr>
          <p:nvPr/>
        </p:nvSpPr>
        <p:spPr bwMode="auto">
          <a:xfrm>
            <a:off x="2867025" y="4421188"/>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4" name="Rectangle 54">
            <a:extLst>
              <a:ext uri="{FF2B5EF4-FFF2-40B4-BE49-F238E27FC236}">
                <a16:creationId xmlns:a16="http://schemas.microsoft.com/office/drawing/2014/main" id="{5CB32C9F-1DA2-F64F-91A6-8C83C2C2A26B}"/>
              </a:ext>
            </a:extLst>
          </p:cNvPr>
          <p:cNvSpPr>
            <a:spLocks noChangeArrowheads="1"/>
          </p:cNvSpPr>
          <p:nvPr/>
        </p:nvSpPr>
        <p:spPr bwMode="auto">
          <a:xfrm>
            <a:off x="1914525" y="5438775"/>
            <a:ext cx="215900" cy="225425"/>
          </a:xfrm>
          <a:prstGeom prst="rect">
            <a:avLst/>
          </a:prstGeom>
          <a:solidFill>
            <a:schemeClr val="accent1"/>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5" name="Rectangle 57">
            <a:extLst>
              <a:ext uri="{FF2B5EF4-FFF2-40B4-BE49-F238E27FC236}">
                <a16:creationId xmlns:a16="http://schemas.microsoft.com/office/drawing/2014/main" id="{CB1A5ED1-BA87-EB41-8A3E-52A03349D489}"/>
              </a:ext>
            </a:extLst>
          </p:cNvPr>
          <p:cNvSpPr>
            <a:spLocks noChangeArrowheads="1"/>
          </p:cNvSpPr>
          <p:nvPr/>
        </p:nvSpPr>
        <p:spPr bwMode="auto">
          <a:xfrm>
            <a:off x="7102475" y="5049838"/>
            <a:ext cx="215900" cy="225425"/>
          </a:xfrm>
          <a:prstGeom prst="rect">
            <a:avLst/>
          </a:prstGeom>
          <a:solidFill>
            <a:schemeClr val="accent1"/>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6" name="Rectangle 58">
            <a:extLst>
              <a:ext uri="{FF2B5EF4-FFF2-40B4-BE49-F238E27FC236}">
                <a16:creationId xmlns:a16="http://schemas.microsoft.com/office/drawing/2014/main" id="{219324DC-B5A5-204C-9C62-FF6AEFF4162E}"/>
              </a:ext>
            </a:extLst>
          </p:cNvPr>
          <p:cNvSpPr>
            <a:spLocks noChangeArrowheads="1"/>
          </p:cNvSpPr>
          <p:nvPr/>
        </p:nvSpPr>
        <p:spPr bwMode="auto">
          <a:xfrm>
            <a:off x="7131050" y="3713163"/>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7" name="Rectangle 59">
            <a:extLst>
              <a:ext uri="{FF2B5EF4-FFF2-40B4-BE49-F238E27FC236}">
                <a16:creationId xmlns:a16="http://schemas.microsoft.com/office/drawing/2014/main" id="{21AF199D-B053-B342-B099-4942EAC987D8}"/>
              </a:ext>
            </a:extLst>
          </p:cNvPr>
          <p:cNvSpPr>
            <a:spLocks noChangeArrowheads="1"/>
          </p:cNvSpPr>
          <p:nvPr/>
        </p:nvSpPr>
        <p:spPr bwMode="auto">
          <a:xfrm>
            <a:off x="7065963" y="4383088"/>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8" name="Rectangle 60">
            <a:extLst>
              <a:ext uri="{FF2B5EF4-FFF2-40B4-BE49-F238E27FC236}">
                <a16:creationId xmlns:a16="http://schemas.microsoft.com/office/drawing/2014/main" id="{8174A4C6-D867-5B43-A42B-DBBA5F556F8A}"/>
              </a:ext>
            </a:extLst>
          </p:cNvPr>
          <p:cNvSpPr>
            <a:spLocks noChangeArrowheads="1"/>
          </p:cNvSpPr>
          <p:nvPr/>
        </p:nvSpPr>
        <p:spPr bwMode="auto">
          <a:xfrm>
            <a:off x="7580313" y="4381500"/>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59" name="Rectangle 61">
            <a:extLst>
              <a:ext uri="{FF2B5EF4-FFF2-40B4-BE49-F238E27FC236}">
                <a16:creationId xmlns:a16="http://schemas.microsoft.com/office/drawing/2014/main" id="{7FC70691-1CD6-D04B-B137-977D353DBDB1}"/>
              </a:ext>
            </a:extLst>
          </p:cNvPr>
          <p:cNvSpPr>
            <a:spLocks noChangeArrowheads="1"/>
          </p:cNvSpPr>
          <p:nvPr/>
        </p:nvSpPr>
        <p:spPr bwMode="auto">
          <a:xfrm>
            <a:off x="7502525" y="4716463"/>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112660" name="Rectangle 62">
            <a:extLst>
              <a:ext uri="{FF2B5EF4-FFF2-40B4-BE49-F238E27FC236}">
                <a16:creationId xmlns:a16="http://schemas.microsoft.com/office/drawing/2014/main" id="{656AE309-026E-CA4C-8CA9-B1DB46C8AD6D}"/>
              </a:ext>
            </a:extLst>
          </p:cNvPr>
          <p:cNvSpPr>
            <a:spLocks noChangeArrowheads="1"/>
          </p:cNvSpPr>
          <p:nvPr/>
        </p:nvSpPr>
        <p:spPr bwMode="auto">
          <a:xfrm>
            <a:off x="7388225" y="4059238"/>
            <a:ext cx="215900" cy="225425"/>
          </a:xfrm>
          <a:prstGeom prst="rect">
            <a:avLst/>
          </a:prstGeom>
          <a:solidFill>
            <a:srgbClr val="66CCFF"/>
          </a:solidFill>
          <a:ln w="9525">
            <a:solidFill>
              <a:srgbClr val="C0C0C0"/>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graphicFrame>
        <p:nvGraphicFramePr>
          <p:cNvPr id="112661" name="Object 34">
            <a:extLst>
              <a:ext uri="{FF2B5EF4-FFF2-40B4-BE49-F238E27FC236}">
                <a16:creationId xmlns:a16="http://schemas.microsoft.com/office/drawing/2014/main" id="{3AE2CAAA-DE9A-8141-A3B2-0ECCC3B884F9}"/>
              </a:ext>
            </a:extLst>
          </p:cNvPr>
          <p:cNvGraphicFramePr>
            <a:graphicFrameLocks noChangeAspect="1"/>
          </p:cNvGraphicFramePr>
          <p:nvPr/>
        </p:nvGraphicFramePr>
        <p:xfrm>
          <a:off x="6324600" y="3657600"/>
          <a:ext cx="1563688" cy="1958975"/>
        </p:xfrm>
        <a:graphic>
          <a:graphicData uri="http://schemas.openxmlformats.org/presentationml/2006/ole">
            <mc:AlternateContent xmlns:mc="http://schemas.openxmlformats.org/markup-compatibility/2006">
              <mc:Choice xmlns:v="urn:schemas-microsoft-com:vml" Requires="v">
                <p:oleObj spid="_x0000_s112762" name="Equation" r:id="rId6" imgW="11995150" imgH="15068550" progId="Equation.3">
                  <p:embed/>
                </p:oleObj>
              </mc:Choice>
              <mc:Fallback>
                <p:oleObj name="Equation" r:id="rId6" imgW="11995150" imgH="15068550"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657600"/>
                        <a:ext cx="1563688" cy="195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62" name="Object 27">
            <a:extLst>
              <a:ext uri="{FF2B5EF4-FFF2-40B4-BE49-F238E27FC236}">
                <a16:creationId xmlns:a16="http://schemas.microsoft.com/office/drawing/2014/main" id="{D4559028-6F2F-514E-A806-B86EF37FD7C3}"/>
              </a:ext>
            </a:extLst>
          </p:cNvPr>
          <p:cNvGraphicFramePr>
            <a:graphicFrameLocks noChangeAspect="1"/>
          </p:cNvGraphicFramePr>
          <p:nvPr/>
        </p:nvGraphicFramePr>
        <p:xfrm>
          <a:off x="381000" y="4013200"/>
          <a:ext cx="3390900" cy="1704975"/>
        </p:xfrm>
        <a:graphic>
          <a:graphicData uri="http://schemas.openxmlformats.org/presentationml/2006/ole">
            <mc:AlternateContent xmlns:mc="http://schemas.openxmlformats.org/markup-compatibility/2006">
              <mc:Choice xmlns:v="urn:schemas-microsoft-com:vml" Requires="v">
                <p:oleObj spid="_x0000_s112763" name="Equation" r:id="rId8" imgW="26187400" imgH="13163550" progId="Equation.3">
                  <p:embed/>
                </p:oleObj>
              </mc:Choice>
              <mc:Fallback>
                <p:oleObj name="Equation" r:id="rId8" imgW="26187400" imgH="13163550" progId="Equation.3">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013200"/>
                        <a:ext cx="33909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4">
            <a:extLst>
              <a:ext uri="{FF2B5EF4-FFF2-40B4-BE49-F238E27FC236}">
                <a16:creationId xmlns:a16="http://schemas.microsoft.com/office/drawing/2014/main" id="{0212C95A-DB74-954F-940F-CCC22E98D19E}"/>
              </a:ext>
            </a:extLst>
          </p:cNvPr>
          <p:cNvSpPr>
            <a:spLocks noGrp="1" noChangeArrowheads="1"/>
          </p:cNvSpPr>
          <p:nvPr>
            <p:ph type="title"/>
          </p:nvPr>
        </p:nvSpPr>
        <p:spPr/>
        <p:txBody>
          <a:bodyPr/>
          <a:lstStyle/>
          <a:p>
            <a:pPr eaLnBrk="1" hangingPunct="1"/>
            <a:r>
              <a:rPr lang="en-GB" altLang="en-US"/>
              <a:t>Root Locus Analysis of Admission Control</a:t>
            </a:r>
          </a:p>
        </p:txBody>
      </p:sp>
      <p:pic>
        <p:nvPicPr>
          <p:cNvPr id="114690" name="Picture 10">
            <a:extLst>
              <a:ext uri="{FF2B5EF4-FFF2-40B4-BE49-F238E27FC236}">
                <a16:creationId xmlns:a16="http://schemas.microsoft.com/office/drawing/2014/main" id="{1844257E-1572-9541-97DF-93B7404AC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746250"/>
            <a:ext cx="62484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12">
            <a:extLst>
              <a:ext uri="{FF2B5EF4-FFF2-40B4-BE49-F238E27FC236}">
                <a16:creationId xmlns:a16="http://schemas.microsoft.com/office/drawing/2014/main" id="{B12548FA-0F55-A848-9097-AEACB8A43241}"/>
              </a:ext>
            </a:extLst>
          </p:cNvPr>
          <p:cNvSpPr txBox="1">
            <a:spLocks noChangeArrowheads="1"/>
          </p:cNvSpPr>
          <p:nvPr/>
        </p:nvSpPr>
        <p:spPr bwMode="auto">
          <a:xfrm>
            <a:off x="1676400" y="5029200"/>
            <a:ext cx="59039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defRPr/>
            </a:pPr>
            <a:r>
              <a:rPr lang="en-US" altLang="en-US" sz="2000" dirty="0"/>
              <a:t>Predictions:</a:t>
            </a:r>
          </a:p>
          <a:p>
            <a:pPr marL="342900" indent="-342900" eaLnBrk="1" hangingPunct="1">
              <a:lnSpc>
                <a:spcPct val="100000"/>
              </a:lnSpc>
              <a:spcBef>
                <a:spcPct val="0"/>
              </a:spcBef>
              <a:spcAft>
                <a:spcPct val="0"/>
              </a:spcAft>
              <a:buClrTx/>
              <a:buSzTx/>
              <a:buFont typeface="Wingdings" pitchFamily="2" charset="2"/>
              <a:buChar char="§"/>
              <a:defRPr/>
            </a:pPr>
            <a:r>
              <a:rPr lang="en-US" altLang="en-US" sz="2000" i="1" dirty="0">
                <a:latin typeface="Times New Roman" panose="02020603050405020304" pitchFamily="18" charset="0"/>
              </a:rPr>
              <a:t>K</a:t>
            </a:r>
            <a:r>
              <a:rPr lang="en-US" altLang="en-US" sz="2000" i="1" baseline="-25000" dirty="0">
                <a:latin typeface="Times New Roman" panose="02020603050405020304" pitchFamily="18" charset="0"/>
              </a:rPr>
              <a:t>i</a:t>
            </a:r>
            <a:r>
              <a:rPr lang="en-US" altLang="en-US" sz="2000" dirty="0"/>
              <a:t> small =&gt; No controller-induced oscillations</a:t>
            </a:r>
          </a:p>
          <a:p>
            <a:pPr marL="342900" indent="-342900" eaLnBrk="1" hangingPunct="1">
              <a:lnSpc>
                <a:spcPct val="100000"/>
              </a:lnSpc>
              <a:spcBef>
                <a:spcPct val="0"/>
              </a:spcBef>
              <a:spcAft>
                <a:spcPct val="0"/>
              </a:spcAft>
              <a:buClrTx/>
              <a:buSzTx/>
              <a:buFont typeface="Wingdings" pitchFamily="2" charset="2"/>
              <a:buChar char="§"/>
              <a:defRPr/>
            </a:pPr>
            <a:r>
              <a:rPr lang="en-US" altLang="en-US" sz="2000" i="1" dirty="0">
                <a:latin typeface="Times New Roman" panose="02020603050405020304" pitchFamily="18" charset="0"/>
              </a:rPr>
              <a:t>K</a:t>
            </a:r>
            <a:r>
              <a:rPr lang="en-US" altLang="en-US" sz="2000" i="1" baseline="-25000" dirty="0">
                <a:latin typeface="Times New Roman" panose="02020603050405020304" pitchFamily="18" charset="0"/>
              </a:rPr>
              <a:t>i</a:t>
            </a:r>
            <a:r>
              <a:rPr lang="en-US" altLang="en-US" sz="2000" dirty="0"/>
              <a:t> large =&gt; Some oscillations</a:t>
            </a:r>
          </a:p>
          <a:p>
            <a:pPr marL="342900" indent="-342900" eaLnBrk="1" hangingPunct="1">
              <a:lnSpc>
                <a:spcPct val="100000"/>
              </a:lnSpc>
              <a:spcBef>
                <a:spcPct val="0"/>
              </a:spcBef>
              <a:spcAft>
                <a:spcPct val="0"/>
              </a:spcAft>
              <a:buClrTx/>
              <a:buSzTx/>
              <a:buFont typeface="Wingdings" pitchFamily="2" charset="2"/>
              <a:buChar char="§"/>
              <a:defRPr/>
            </a:pPr>
            <a:r>
              <a:rPr lang="en-US" altLang="en-US" sz="2000" i="1" dirty="0">
                <a:latin typeface="Times New Roman" panose="02020603050405020304" pitchFamily="18" charset="0"/>
              </a:rPr>
              <a:t>K</a:t>
            </a:r>
            <a:r>
              <a:rPr lang="en-US" altLang="en-US" sz="2000" i="1" baseline="-25000" dirty="0">
                <a:latin typeface="Times New Roman" panose="02020603050405020304" pitchFamily="18" charset="0"/>
              </a:rPr>
              <a:t>i</a:t>
            </a:r>
            <a:r>
              <a:rPr lang="en-US" altLang="en-US" sz="2000" dirty="0"/>
              <a:t> v. large =&gt; unstable system (when delay=2)</a:t>
            </a:r>
          </a:p>
          <a:p>
            <a:pPr marL="342900" indent="-342900" eaLnBrk="1" hangingPunct="1">
              <a:lnSpc>
                <a:spcPct val="100000"/>
              </a:lnSpc>
              <a:spcBef>
                <a:spcPct val="0"/>
              </a:spcBef>
              <a:spcAft>
                <a:spcPct val="0"/>
              </a:spcAft>
              <a:buClrTx/>
              <a:buSzTx/>
              <a:buFont typeface="Wingdings" pitchFamily="2" charset="2"/>
              <a:buChar char="§"/>
              <a:defRPr/>
            </a:pPr>
            <a:r>
              <a:rPr lang="en-US" altLang="en-US" sz="2000" dirty="0"/>
              <a:t>Usable range of </a:t>
            </a:r>
            <a:r>
              <a:rPr lang="en-US" altLang="en-US" sz="2000" i="1" dirty="0">
                <a:latin typeface="Times New Roman" panose="02020603050405020304" pitchFamily="18" charset="0"/>
              </a:rPr>
              <a:t>K</a:t>
            </a:r>
            <a:r>
              <a:rPr lang="en-US" altLang="en-US" sz="2000" i="1" baseline="-25000" dirty="0">
                <a:latin typeface="Times New Roman" panose="02020603050405020304" pitchFamily="18" charset="0"/>
              </a:rPr>
              <a:t>i</a:t>
            </a:r>
            <a:r>
              <a:rPr lang="en-US" altLang="en-US" sz="2000" dirty="0"/>
              <a:t> for delay=2 is small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FE53E53F-94C9-5347-ACFD-E6361235E2ED}"/>
              </a:ext>
            </a:extLst>
          </p:cNvPr>
          <p:cNvSpPr>
            <a:spLocks noGrp="1" noChangeArrowheads="1"/>
          </p:cNvSpPr>
          <p:nvPr>
            <p:ph type="title"/>
          </p:nvPr>
        </p:nvSpPr>
        <p:spPr>
          <a:xfrm>
            <a:off x="1143000" y="304800"/>
            <a:ext cx="7793038" cy="914400"/>
          </a:xfrm>
        </p:spPr>
        <p:txBody>
          <a:bodyPr/>
          <a:lstStyle/>
          <a:p>
            <a:pPr eaLnBrk="1" hangingPunct="1"/>
            <a:r>
              <a:rPr lang="en-GB" altLang="en-US" sz="4000"/>
              <a:t>Experimental Results</a:t>
            </a:r>
          </a:p>
        </p:txBody>
      </p:sp>
      <p:pic>
        <p:nvPicPr>
          <p:cNvPr id="116738" name="Picture 3" descr="C:\homes\sujay\Adaptive\papers\im2001\ki1_d2.bmp">
            <a:extLst>
              <a:ext uri="{FF2B5EF4-FFF2-40B4-BE49-F238E27FC236}">
                <a16:creationId xmlns:a16="http://schemas.microsoft.com/office/drawing/2014/main" id="{BBB6B55A-6CAB-B54E-A24C-9554BA43D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4" descr="C:\homes\sujay\Adaptive\papers\im2001\ki0.1_d0.bmp">
            <a:extLst>
              <a:ext uri="{FF2B5EF4-FFF2-40B4-BE49-F238E27FC236}">
                <a16:creationId xmlns:a16="http://schemas.microsoft.com/office/drawing/2014/main" id="{B3A4DF2D-69A9-C14A-A348-D98F1E7BC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5" descr="C:\homes\sujay\Adaptive\papers\im2001\ki50_d0.bmp">
            <a:extLst>
              <a:ext uri="{FF2B5EF4-FFF2-40B4-BE49-F238E27FC236}">
                <a16:creationId xmlns:a16="http://schemas.microsoft.com/office/drawing/2014/main" id="{742D5186-D03A-5641-841D-EF3453AB6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16388"/>
            <a:ext cx="36560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6" descr="C:\homes\sujay\Adaptive\papers\im2001\ki1_d0.bmp">
            <a:extLst>
              <a:ext uri="{FF2B5EF4-FFF2-40B4-BE49-F238E27FC236}">
                <a16:creationId xmlns:a16="http://schemas.microsoft.com/office/drawing/2014/main" id="{645BE058-DD9E-1D42-853A-3A007BFB1C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Line 7">
            <a:extLst>
              <a:ext uri="{FF2B5EF4-FFF2-40B4-BE49-F238E27FC236}">
                <a16:creationId xmlns:a16="http://schemas.microsoft.com/office/drawing/2014/main" id="{076B660B-A502-3844-ABF6-590026083AE0}"/>
              </a:ext>
            </a:extLst>
          </p:cNvPr>
          <p:cNvSpPr>
            <a:spLocks noChangeShapeType="1"/>
          </p:cNvSpPr>
          <p:nvPr/>
        </p:nvSpPr>
        <p:spPr bwMode="auto">
          <a:xfrm>
            <a:off x="620713" y="4157663"/>
            <a:ext cx="82296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6743" name="Line 8">
            <a:extLst>
              <a:ext uri="{FF2B5EF4-FFF2-40B4-BE49-F238E27FC236}">
                <a16:creationId xmlns:a16="http://schemas.microsoft.com/office/drawing/2014/main" id="{1209C5BD-10EA-7D46-AA26-539704847837}"/>
              </a:ext>
            </a:extLst>
          </p:cNvPr>
          <p:cNvSpPr>
            <a:spLocks noChangeShapeType="1"/>
          </p:cNvSpPr>
          <p:nvPr/>
        </p:nvSpPr>
        <p:spPr bwMode="auto">
          <a:xfrm>
            <a:off x="4648200" y="1295400"/>
            <a:ext cx="0" cy="556260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6744" name="Text Box 9">
            <a:extLst>
              <a:ext uri="{FF2B5EF4-FFF2-40B4-BE49-F238E27FC236}">
                <a16:creationId xmlns:a16="http://schemas.microsoft.com/office/drawing/2014/main" id="{834A5049-DA51-CC4E-8131-00DB259ECCF3}"/>
              </a:ext>
            </a:extLst>
          </p:cNvPr>
          <p:cNvSpPr txBox="1">
            <a:spLocks noChangeArrowheads="1"/>
          </p:cNvSpPr>
          <p:nvPr/>
        </p:nvSpPr>
        <p:spPr bwMode="auto">
          <a:xfrm>
            <a:off x="1660525" y="2895600"/>
            <a:ext cx="1069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Control</a:t>
            </a:r>
          </a:p>
          <a:p>
            <a:pPr eaLnBrk="1" hangingPunct="1">
              <a:lnSpc>
                <a:spcPct val="100000"/>
              </a:lnSpc>
              <a:spcBef>
                <a:spcPct val="0"/>
              </a:spcBef>
              <a:spcAft>
                <a:spcPct val="0"/>
              </a:spcAft>
              <a:buClrTx/>
              <a:buSzTx/>
              <a:buFontTx/>
              <a:buNone/>
            </a:pPr>
            <a:r>
              <a:rPr lang="en-US" altLang="en-US" sz="1400"/>
              <a:t>(MaxUsers)</a:t>
            </a:r>
          </a:p>
        </p:txBody>
      </p:sp>
      <p:sp>
        <p:nvSpPr>
          <p:cNvPr id="116745" name="Text Box 10">
            <a:extLst>
              <a:ext uri="{FF2B5EF4-FFF2-40B4-BE49-F238E27FC236}">
                <a16:creationId xmlns:a16="http://schemas.microsoft.com/office/drawing/2014/main" id="{61186017-862B-D047-AAA2-A8946D21637E}"/>
              </a:ext>
            </a:extLst>
          </p:cNvPr>
          <p:cNvSpPr txBox="1">
            <a:spLocks noChangeArrowheads="1"/>
          </p:cNvSpPr>
          <p:nvPr/>
        </p:nvSpPr>
        <p:spPr bwMode="auto">
          <a:xfrm>
            <a:off x="1676400" y="1752600"/>
            <a:ext cx="1347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1800"/>
              <a:t>Response</a:t>
            </a:r>
          </a:p>
          <a:p>
            <a:pPr eaLnBrk="1" hangingPunct="1">
              <a:lnSpc>
                <a:spcPct val="100000"/>
              </a:lnSpc>
              <a:spcBef>
                <a:spcPct val="0"/>
              </a:spcBef>
              <a:spcAft>
                <a:spcPct val="0"/>
              </a:spcAft>
              <a:buClrTx/>
              <a:buSzTx/>
              <a:buFontTx/>
              <a:buNone/>
            </a:pPr>
            <a:r>
              <a:rPr lang="en-US" altLang="en-US" sz="1400"/>
              <a:t>(queue length)</a:t>
            </a:r>
          </a:p>
        </p:txBody>
      </p:sp>
      <p:sp>
        <p:nvSpPr>
          <p:cNvPr id="116746" name="Oval 11">
            <a:extLst>
              <a:ext uri="{FF2B5EF4-FFF2-40B4-BE49-F238E27FC236}">
                <a16:creationId xmlns:a16="http://schemas.microsoft.com/office/drawing/2014/main" id="{29AE045E-FA64-3747-A027-6E661F94A02F}"/>
              </a:ext>
            </a:extLst>
          </p:cNvPr>
          <p:cNvSpPr>
            <a:spLocks noChangeArrowheads="1"/>
          </p:cNvSpPr>
          <p:nvPr/>
        </p:nvSpPr>
        <p:spPr bwMode="auto">
          <a:xfrm>
            <a:off x="0" y="25146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Good</a:t>
            </a:r>
          </a:p>
        </p:txBody>
      </p:sp>
      <p:sp>
        <p:nvSpPr>
          <p:cNvPr id="116747" name="Oval 12">
            <a:extLst>
              <a:ext uri="{FF2B5EF4-FFF2-40B4-BE49-F238E27FC236}">
                <a16:creationId xmlns:a16="http://schemas.microsoft.com/office/drawing/2014/main" id="{1C484723-FEA0-D142-BB4A-15D5E15CC9D6}"/>
              </a:ext>
            </a:extLst>
          </p:cNvPr>
          <p:cNvSpPr>
            <a:spLocks noChangeArrowheads="1"/>
          </p:cNvSpPr>
          <p:nvPr/>
        </p:nvSpPr>
        <p:spPr bwMode="auto">
          <a:xfrm>
            <a:off x="0" y="51054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Slow</a:t>
            </a:r>
          </a:p>
        </p:txBody>
      </p:sp>
      <p:sp>
        <p:nvSpPr>
          <p:cNvPr id="116748" name="Oval 13">
            <a:extLst>
              <a:ext uri="{FF2B5EF4-FFF2-40B4-BE49-F238E27FC236}">
                <a16:creationId xmlns:a16="http://schemas.microsoft.com/office/drawing/2014/main" id="{FB646A41-710D-2C44-91C8-14305BE9B762}"/>
              </a:ext>
            </a:extLst>
          </p:cNvPr>
          <p:cNvSpPr>
            <a:spLocks noChangeArrowheads="1"/>
          </p:cNvSpPr>
          <p:nvPr/>
        </p:nvSpPr>
        <p:spPr bwMode="auto">
          <a:xfrm>
            <a:off x="8001000" y="26670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Bad</a:t>
            </a:r>
          </a:p>
        </p:txBody>
      </p:sp>
      <p:sp>
        <p:nvSpPr>
          <p:cNvPr id="116749" name="Oval 14">
            <a:extLst>
              <a:ext uri="{FF2B5EF4-FFF2-40B4-BE49-F238E27FC236}">
                <a16:creationId xmlns:a16="http://schemas.microsoft.com/office/drawing/2014/main" id="{4C5C2774-FEC3-0B4F-AA08-A443FD2E3693}"/>
              </a:ext>
            </a:extLst>
          </p:cNvPr>
          <p:cNvSpPr>
            <a:spLocks noChangeArrowheads="1"/>
          </p:cNvSpPr>
          <p:nvPr/>
        </p:nvSpPr>
        <p:spPr bwMode="auto">
          <a:xfrm>
            <a:off x="8001000" y="5257800"/>
            <a:ext cx="1143000" cy="609600"/>
          </a:xfrm>
          <a:prstGeom prst="ellipse">
            <a:avLst/>
          </a:prstGeom>
          <a:solidFill>
            <a:srgbClr val="FFCC00"/>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a:t>Useless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028">
            <a:extLst>
              <a:ext uri="{FF2B5EF4-FFF2-40B4-BE49-F238E27FC236}">
                <a16:creationId xmlns:a16="http://schemas.microsoft.com/office/drawing/2014/main" id="{C35D6DDD-D8D1-F54A-A93E-B5AA28FAAE6C}"/>
              </a:ext>
            </a:extLst>
          </p:cNvPr>
          <p:cNvSpPr>
            <a:spLocks noGrp="1" noChangeArrowheads="1"/>
          </p:cNvSpPr>
          <p:nvPr>
            <p:ph type="title"/>
          </p:nvPr>
        </p:nvSpPr>
        <p:spPr/>
        <p:txBody>
          <a:bodyPr/>
          <a:lstStyle/>
          <a:p>
            <a:pPr eaLnBrk="1" hangingPunct="1"/>
            <a:r>
              <a:rPr lang="en-GB" altLang="en-US"/>
              <a:t>Outline</a:t>
            </a:r>
          </a:p>
        </p:txBody>
      </p:sp>
      <p:sp>
        <p:nvSpPr>
          <p:cNvPr id="118786" name="Rectangle 1029">
            <a:extLst>
              <a:ext uri="{FF2B5EF4-FFF2-40B4-BE49-F238E27FC236}">
                <a16:creationId xmlns:a16="http://schemas.microsoft.com/office/drawing/2014/main" id="{D8022A34-24DC-C741-8E8A-2D673AAF2ABC}"/>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solidFill>
                  <a:srgbClr val="FF0000"/>
                </a:solidFill>
              </a:rPr>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a:extLst>
              <a:ext uri="{FF2B5EF4-FFF2-40B4-BE49-F238E27FC236}">
                <a16:creationId xmlns:a16="http://schemas.microsoft.com/office/drawing/2014/main" id="{44F2CF13-A971-A24F-9D33-62B892F54930}"/>
              </a:ext>
            </a:extLst>
          </p:cNvPr>
          <p:cNvSpPr>
            <a:spLocks noGrp="1" noChangeArrowheads="1"/>
          </p:cNvSpPr>
          <p:nvPr>
            <p:ph type="title"/>
          </p:nvPr>
        </p:nvSpPr>
        <p:spPr>
          <a:xfrm>
            <a:off x="457200" y="304800"/>
            <a:ext cx="7793038" cy="1143000"/>
          </a:xfrm>
        </p:spPr>
        <p:txBody>
          <a:bodyPr/>
          <a:lstStyle/>
          <a:p>
            <a:pPr eaLnBrk="1" hangingPunct="1"/>
            <a:r>
              <a:rPr lang="en-US" altLang="en-US" dirty="0"/>
              <a:t>Basic Control Actions: u(t)</a:t>
            </a:r>
          </a:p>
        </p:txBody>
      </p:sp>
      <p:graphicFrame>
        <p:nvGraphicFramePr>
          <p:cNvPr id="120834" name="Object 3">
            <a:extLst>
              <a:ext uri="{FF2B5EF4-FFF2-40B4-BE49-F238E27FC236}">
                <a16:creationId xmlns:a16="http://schemas.microsoft.com/office/drawing/2014/main" id="{EEB709B1-FE07-7E40-85DF-4F30485E31AE}"/>
              </a:ext>
            </a:extLst>
          </p:cNvPr>
          <p:cNvGraphicFramePr>
            <a:graphicFrameLocks noChangeAspect="1"/>
          </p:cNvGraphicFramePr>
          <p:nvPr>
            <p:extLst>
              <p:ext uri="{D42A27DB-BD31-4B8C-83A1-F6EECF244321}">
                <p14:modId xmlns:p14="http://schemas.microsoft.com/office/powerpoint/2010/main" val="2431342231"/>
              </p:ext>
            </p:extLst>
          </p:nvPr>
        </p:nvGraphicFramePr>
        <p:xfrm>
          <a:off x="602456" y="2133600"/>
          <a:ext cx="7350125" cy="2724639"/>
        </p:xfrm>
        <a:graphic>
          <a:graphicData uri="http://schemas.openxmlformats.org/presentationml/2006/ole">
            <mc:AlternateContent xmlns:mc="http://schemas.openxmlformats.org/markup-compatibility/2006">
              <mc:Choice xmlns:v="urn:schemas-microsoft-com:vml" Requires="v">
                <p:oleObj spid="_x0000_s120860" name="Equation" r:id="rId4" imgW="41840150" imgH="15506700" progId="Equation.3">
                  <p:embed/>
                </p:oleObj>
              </mc:Choice>
              <mc:Fallback>
                <p:oleObj name="Equation" r:id="rId4" imgW="41840150" imgH="15506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 y="2133600"/>
                        <a:ext cx="7350125" cy="2724639"/>
                      </a:xfrm>
                      <a:prstGeom prst="rect">
                        <a:avLst/>
                      </a:prstGeom>
                      <a:noFill/>
                      <a:ln>
                        <a:noFill/>
                      </a:ln>
                      <a:effec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383E395C-0D74-1E48-9978-6734CD9D6A28}"/>
              </a:ext>
            </a:extLst>
          </p:cNvPr>
          <p:cNvSpPr>
            <a:spLocks noGrp="1" noChangeArrowheads="1"/>
          </p:cNvSpPr>
          <p:nvPr>
            <p:ph type="title"/>
          </p:nvPr>
        </p:nvSpPr>
        <p:spPr/>
        <p:txBody>
          <a:bodyPr/>
          <a:lstStyle/>
          <a:p>
            <a:pPr eaLnBrk="1" hangingPunct="1"/>
            <a:r>
              <a:rPr lang="en-US" altLang="en-US"/>
              <a:t>Effect of Control Actions</a:t>
            </a:r>
          </a:p>
        </p:txBody>
      </p:sp>
      <p:sp>
        <p:nvSpPr>
          <p:cNvPr id="122882" name="Rectangle 3">
            <a:extLst>
              <a:ext uri="{FF2B5EF4-FFF2-40B4-BE49-F238E27FC236}">
                <a16:creationId xmlns:a16="http://schemas.microsoft.com/office/drawing/2014/main" id="{C5945295-941E-654A-88AF-6A0B7BAE895E}"/>
              </a:ext>
            </a:extLst>
          </p:cNvPr>
          <p:cNvSpPr>
            <a:spLocks noGrp="1" noChangeArrowheads="1"/>
          </p:cNvSpPr>
          <p:nvPr>
            <p:ph idx="1"/>
          </p:nvPr>
        </p:nvSpPr>
        <p:spPr/>
        <p:txBody>
          <a:bodyPr/>
          <a:lstStyle/>
          <a:p>
            <a:pPr eaLnBrk="1" hangingPunct="1">
              <a:lnSpc>
                <a:spcPct val="90000"/>
              </a:lnSpc>
            </a:pPr>
            <a:r>
              <a:rPr lang="en-US" altLang="en-US" dirty="0"/>
              <a:t>Proportional Action</a:t>
            </a:r>
          </a:p>
          <a:p>
            <a:pPr lvl="1" eaLnBrk="1" hangingPunct="1">
              <a:lnSpc>
                <a:spcPct val="90000"/>
              </a:lnSpc>
            </a:pPr>
            <a:r>
              <a:rPr lang="en-US" altLang="en-US" dirty="0"/>
              <a:t>Adjustable gain (amplifier)</a:t>
            </a:r>
          </a:p>
          <a:p>
            <a:pPr lvl="1" eaLnBrk="1" hangingPunct="1">
              <a:lnSpc>
                <a:spcPct val="90000"/>
              </a:lnSpc>
            </a:pPr>
            <a:r>
              <a:rPr lang="en-US" altLang="en-US" dirty="0"/>
              <a:t>May have </a:t>
            </a:r>
            <a:r>
              <a:rPr lang="en-US" altLang="en-US" i="1" dirty="0"/>
              <a:t>non-zero steady-state error</a:t>
            </a:r>
          </a:p>
          <a:p>
            <a:pPr eaLnBrk="1" hangingPunct="1">
              <a:lnSpc>
                <a:spcPct val="90000"/>
              </a:lnSpc>
            </a:pPr>
            <a:r>
              <a:rPr lang="en-US" altLang="en-US" dirty="0"/>
              <a:t>Integral Action</a:t>
            </a:r>
          </a:p>
          <a:p>
            <a:pPr lvl="1" eaLnBrk="1" hangingPunct="1">
              <a:lnSpc>
                <a:spcPct val="90000"/>
              </a:lnSpc>
            </a:pPr>
            <a:r>
              <a:rPr lang="en-US" altLang="en-US" dirty="0"/>
              <a:t>Eliminates bias (steady-state error)</a:t>
            </a:r>
          </a:p>
          <a:p>
            <a:pPr lvl="1" eaLnBrk="1" hangingPunct="1">
              <a:lnSpc>
                <a:spcPct val="90000"/>
              </a:lnSpc>
            </a:pPr>
            <a:r>
              <a:rPr lang="en-US" altLang="en-US" dirty="0"/>
              <a:t>Can cause </a:t>
            </a:r>
            <a:r>
              <a:rPr lang="en-US" altLang="en-US" i="1" dirty="0"/>
              <a:t>oscillations</a:t>
            </a:r>
          </a:p>
          <a:p>
            <a:pPr eaLnBrk="1" hangingPunct="1">
              <a:lnSpc>
                <a:spcPct val="90000"/>
              </a:lnSpc>
            </a:pPr>
            <a:r>
              <a:rPr lang="en-US" altLang="en-US" dirty="0"/>
              <a:t>Derivative Action (</a:t>
            </a:r>
            <a:r>
              <a:rPr lang="en-US" altLang="en-US" dirty="0">
                <a:latin typeface="Times New Roman" panose="02020603050405020304" pitchFamily="18" charset="0"/>
              </a:rPr>
              <a:t>“</a:t>
            </a:r>
            <a:r>
              <a:rPr lang="en-US" altLang="en-US" dirty="0"/>
              <a:t>rate control</a:t>
            </a:r>
            <a:r>
              <a:rPr lang="en-US" altLang="en-US" dirty="0">
                <a:latin typeface="Times New Roman" panose="02020603050405020304" pitchFamily="18" charset="0"/>
              </a:rPr>
              <a:t>”</a:t>
            </a:r>
            <a:r>
              <a:rPr lang="en-US" altLang="en-US" dirty="0"/>
              <a:t>)</a:t>
            </a:r>
          </a:p>
          <a:p>
            <a:pPr lvl="1" eaLnBrk="1" hangingPunct="1">
              <a:lnSpc>
                <a:spcPct val="90000"/>
              </a:lnSpc>
            </a:pPr>
            <a:r>
              <a:rPr lang="en-US" altLang="en-US" dirty="0"/>
              <a:t>Effective in transient periods</a:t>
            </a:r>
          </a:p>
          <a:p>
            <a:pPr lvl="1" eaLnBrk="1" hangingPunct="1">
              <a:lnSpc>
                <a:spcPct val="90000"/>
              </a:lnSpc>
            </a:pPr>
            <a:r>
              <a:rPr lang="en-US" altLang="en-US" dirty="0"/>
              <a:t>Provides </a:t>
            </a:r>
            <a:r>
              <a:rPr lang="en-US" altLang="en-US" i="1" dirty="0"/>
              <a:t>faster response (higher sensitivity)</a:t>
            </a:r>
          </a:p>
          <a:p>
            <a:pPr lvl="1" eaLnBrk="1" hangingPunct="1">
              <a:lnSpc>
                <a:spcPct val="90000"/>
              </a:lnSpc>
            </a:pPr>
            <a:r>
              <a:rPr lang="en-US" altLang="en-US" dirty="0"/>
              <a:t>Never used alone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a:extLst>
              <a:ext uri="{FF2B5EF4-FFF2-40B4-BE49-F238E27FC236}">
                <a16:creationId xmlns:a16="http://schemas.microsoft.com/office/drawing/2014/main" id="{07FECA09-8561-F54E-A1ED-BAE020314505}"/>
              </a:ext>
            </a:extLst>
          </p:cNvPr>
          <p:cNvSpPr>
            <a:spLocks noGrp="1" noChangeArrowheads="1"/>
          </p:cNvSpPr>
          <p:nvPr>
            <p:ph type="title"/>
          </p:nvPr>
        </p:nvSpPr>
        <p:spPr/>
        <p:txBody>
          <a:bodyPr/>
          <a:lstStyle/>
          <a:p>
            <a:pPr eaLnBrk="1" hangingPunct="1"/>
            <a:r>
              <a:rPr lang="en-US" altLang="en-US"/>
              <a:t>Basic Controllers</a:t>
            </a:r>
          </a:p>
        </p:txBody>
      </p:sp>
      <p:sp>
        <p:nvSpPr>
          <p:cNvPr id="123906" name="Rectangle 5">
            <a:extLst>
              <a:ext uri="{FF2B5EF4-FFF2-40B4-BE49-F238E27FC236}">
                <a16:creationId xmlns:a16="http://schemas.microsoft.com/office/drawing/2014/main" id="{66237DC0-C331-A14F-805E-962FC27EF24C}"/>
              </a:ext>
            </a:extLst>
          </p:cNvPr>
          <p:cNvSpPr>
            <a:spLocks noGrp="1" noChangeArrowheads="1"/>
          </p:cNvSpPr>
          <p:nvPr>
            <p:ph idx="1"/>
          </p:nvPr>
        </p:nvSpPr>
        <p:spPr/>
        <p:txBody>
          <a:bodyPr/>
          <a:lstStyle/>
          <a:p>
            <a:pPr eaLnBrk="1" hangingPunct="1"/>
            <a:r>
              <a:rPr lang="en-US" altLang="en-US"/>
              <a:t>Proportional control is often used by itself</a:t>
            </a:r>
          </a:p>
          <a:p>
            <a:pPr eaLnBrk="1" hangingPunct="1"/>
            <a:r>
              <a:rPr lang="en-US" altLang="en-US"/>
              <a:t>Integral and differential control are typically used in combination with at least proportional control</a:t>
            </a:r>
          </a:p>
          <a:p>
            <a:pPr lvl="1" eaLnBrk="1" hangingPunct="1"/>
            <a:r>
              <a:rPr lang="en-US" altLang="en-US"/>
              <a:t>eg, Proportional Integral (PI) controller:</a:t>
            </a:r>
          </a:p>
        </p:txBody>
      </p:sp>
      <p:graphicFrame>
        <p:nvGraphicFramePr>
          <p:cNvPr id="123907" name="Object 7">
            <a:extLst>
              <a:ext uri="{FF2B5EF4-FFF2-40B4-BE49-F238E27FC236}">
                <a16:creationId xmlns:a16="http://schemas.microsoft.com/office/drawing/2014/main" id="{4C4E0070-7F72-2F46-A3B3-C5A21790632E}"/>
              </a:ext>
            </a:extLst>
          </p:cNvPr>
          <p:cNvGraphicFramePr>
            <a:graphicFrameLocks noChangeAspect="1"/>
          </p:cNvGraphicFramePr>
          <p:nvPr/>
        </p:nvGraphicFramePr>
        <p:xfrm>
          <a:off x="1524000" y="4267200"/>
          <a:ext cx="5791200" cy="1146175"/>
        </p:xfrm>
        <a:graphic>
          <a:graphicData uri="http://schemas.openxmlformats.org/presentationml/2006/ole">
            <mc:AlternateContent xmlns:mc="http://schemas.openxmlformats.org/markup-compatibility/2006">
              <mc:Choice xmlns:v="urn:schemas-microsoft-com:vml" Requires="v">
                <p:oleObj spid="_x0000_s123933" name="Equation" r:id="rId3" imgW="28086050" imgH="5556250" progId="Equation.3">
                  <p:embed/>
                </p:oleObj>
              </mc:Choice>
              <mc:Fallback>
                <p:oleObj name="Equation" r:id="rId3" imgW="28086050" imgH="555625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267200"/>
                        <a:ext cx="57912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030">
            <a:extLst>
              <a:ext uri="{FF2B5EF4-FFF2-40B4-BE49-F238E27FC236}">
                <a16:creationId xmlns:a16="http://schemas.microsoft.com/office/drawing/2014/main" id="{E98A3FE3-CD10-D947-A9C4-619C02ECC803}"/>
              </a:ext>
            </a:extLst>
          </p:cNvPr>
          <p:cNvSpPr>
            <a:spLocks noGrp="1" noChangeArrowheads="1"/>
          </p:cNvSpPr>
          <p:nvPr>
            <p:ph type="title"/>
          </p:nvPr>
        </p:nvSpPr>
        <p:spPr/>
        <p:txBody>
          <a:bodyPr/>
          <a:lstStyle/>
          <a:p>
            <a:pPr eaLnBrk="1" hangingPunct="1"/>
            <a:r>
              <a:rPr lang="en-US" altLang="en-US"/>
              <a:t>Summary of Basic Control</a:t>
            </a:r>
          </a:p>
        </p:txBody>
      </p:sp>
      <p:sp>
        <p:nvSpPr>
          <p:cNvPr id="124930" name="Rectangle 1031">
            <a:extLst>
              <a:ext uri="{FF2B5EF4-FFF2-40B4-BE49-F238E27FC236}">
                <a16:creationId xmlns:a16="http://schemas.microsoft.com/office/drawing/2014/main" id="{8D90FC34-327A-BA4A-9B7E-CCDBBDF6DC04}"/>
              </a:ext>
            </a:extLst>
          </p:cNvPr>
          <p:cNvSpPr>
            <a:spLocks noGrp="1" noChangeArrowheads="1"/>
          </p:cNvSpPr>
          <p:nvPr>
            <p:ph idx="1"/>
          </p:nvPr>
        </p:nvSpPr>
        <p:spPr>
          <a:xfrm>
            <a:off x="685800" y="1676400"/>
            <a:ext cx="8229600" cy="4953000"/>
          </a:xfrm>
        </p:spPr>
        <p:txBody>
          <a:bodyPr/>
          <a:lstStyle/>
          <a:p>
            <a:pPr eaLnBrk="1" hangingPunct="1">
              <a:lnSpc>
                <a:spcPct val="90000"/>
              </a:lnSpc>
            </a:pPr>
            <a:r>
              <a:rPr lang="en-US" altLang="en-US" dirty="0"/>
              <a:t>Proportional control</a:t>
            </a:r>
          </a:p>
          <a:p>
            <a:pPr lvl="1" eaLnBrk="1" hangingPunct="1">
              <a:lnSpc>
                <a:spcPct val="90000"/>
              </a:lnSpc>
            </a:pPr>
            <a:r>
              <a:rPr lang="en-US" altLang="en-US" dirty="0"/>
              <a:t>Multiply e(t) by a constant</a:t>
            </a:r>
          </a:p>
          <a:p>
            <a:pPr eaLnBrk="1" hangingPunct="1">
              <a:lnSpc>
                <a:spcPct val="90000"/>
              </a:lnSpc>
            </a:pPr>
            <a:r>
              <a:rPr lang="en-US" altLang="en-US" dirty="0"/>
              <a:t>PI control</a:t>
            </a:r>
          </a:p>
          <a:p>
            <a:pPr lvl="1" eaLnBrk="1" hangingPunct="1">
              <a:lnSpc>
                <a:spcPct val="90000"/>
              </a:lnSpc>
            </a:pPr>
            <a:r>
              <a:rPr lang="en-US" altLang="en-US" dirty="0"/>
              <a:t>Multiply e(t) and its integral by separate constants</a:t>
            </a:r>
          </a:p>
          <a:p>
            <a:pPr lvl="1" eaLnBrk="1" hangingPunct="1">
              <a:lnSpc>
                <a:spcPct val="90000"/>
              </a:lnSpc>
            </a:pPr>
            <a:r>
              <a:rPr lang="en-US" altLang="en-US" i="1" dirty="0"/>
              <a:t>Avoids bias for step</a:t>
            </a:r>
          </a:p>
          <a:p>
            <a:pPr eaLnBrk="1" hangingPunct="1">
              <a:lnSpc>
                <a:spcPct val="90000"/>
              </a:lnSpc>
            </a:pPr>
            <a:r>
              <a:rPr lang="en-US" altLang="en-US" dirty="0"/>
              <a:t>PD control</a:t>
            </a:r>
          </a:p>
          <a:p>
            <a:pPr lvl="1" eaLnBrk="1" hangingPunct="1">
              <a:lnSpc>
                <a:spcPct val="90000"/>
              </a:lnSpc>
            </a:pPr>
            <a:r>
              <a:rPr lang="en-US" altLang="en-US" dirty="0"/>
              <a:t>Multiply e(t) and its derivative by separate constants</a:t>
            </a:r>
          </a:p>
          <a:p>
            <a:pPr lvl="1" eaLnBrk="1" hangingPunct="1">
              <a:lnSpc>
                <a:spcPct val="90000"/>
              </a:lnSpc>
            </a:pPr>
            <a:r>
              <a:rPr lang="en-US" altLang="en-US" i="1" dirty="0"/>
              <a:t>Adjust more rapidly to changes</a:t>
            </a:r>
          </a:p>
          <a:p>
            <a:pPr eaLnBrk="1" hangingPunct="1">
              <a:lnSpc>
                <a:spcPct val="90000"/>
              </a:lnSpc>
            </a:pPr>
            <a:r>
              <a:rPr lang="en-US" altLang="en-US" dirty="0"/>
              <a:t>PID control</a:t>
            </a:r>
          </a:p>
          <a:p>
            <a:pPr lvl="1" eaLnBrk="1" hangingPunct="1">
              <a:lnSpc>
                <a:spcPct val="90000"/>
              </a:lnSpc>
            </a:pPr>
            <a:r>
              <a:rPr lang="en-US" altLang="en-US" dirty="0"/>
              <a:t>Multiply e(t), its derivative and its integral by separate constants</a:t>
            </a:r>
          </a:p>
          <a:p>
            <a:pPr lvl="1" eaLnBrk="1" hangingPunct="1">
              <a:lnSpc>
                <a:spcPct val="90000"/>
              </a:lnSpc>
            </a:pPr>
            <a:r>
              <a:rPr lang="en-US" altLang="en-US" i="1" dirty="0"/>
              <a:t>Reduce bias and react quickly</a:t>
            </a:r>
          </a:p>
          <a:p>
            <a:pPr eaLnBrk="1" hangingPunct="1">
              <a:lnSpc>
                <a:spcPct val="90000"/>
              </a:lnSpc>
            </a:pP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8">
            <a:extLst>
              <a:ext uri="{FF2B5EF4-FFF2-40B4-BE49-F238E27FC236}">
                <a16:creationId xmlns:a16="http://schemas.microsoft.com/office/drawing/2014/main" id="{0F167FC0-0AEA-2D4B-8D80-AAE085E8CAFC}"/>
              </a:ext>
            </a:extLst>
          </p:cNvPr>
          <p:cNvSpPr>
            <a:spLocks noGrp="1" noChangeArrowheads="1"/>
          </p:cNvSpPr>
          <p:nvPr>
            <p:ph type="title"/>
          </p:nvPr>
        </p:nvSpPr>
        <p:spPr/>
        <p:txBody>
          <a:bodyPr/>
          <a:lstStyle/>
          <a:p>
            <a:pPr eaLnBrk="1" hangingPunct="1"/>
            <a:r>
              <a:rPr lang="en-GB" altLang="en-US"/>
              <a:t>Outline</a:t>
            </a:r>
          </a:p>
        </p:txBody>
      </p:sp>
      <p:sp>
        <p:nvSpPr>
          <p:cNvPr id="125954" name="Rectangle 1029">
            <a:extLst>
              <a:ext uri="{FF2B5EF4-FFF2-40B4-BE49-F238E27FC236}">
                <a16:creationId xmlns:a16="http://schemas.microsoft.com/office/drawing/2014/main" id="{7A3CA5EB-328C-CE47-8DFA-B8D883032AB1}"/>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t>Standard Control Actions</a:t>
            </a:r>
          </a:p>
          <a:p>
            <a:pPr eaLnBrk="1" hangingPunct="1">
              <a:lnSpc>
                <a:spcPct val="100000"/>
              </a:lnSpc>
            </a:pPr>
            <a:r>
              <a:rPr lang="en-GB" altLang="en-US" dirty="0">
                <a:solidFill>
                  <a:srgbClr val="FF0000"/>
                </a:solidFill>
              </a:rPr>
              <a:t>Advanced Topics</a:t>
            </a:r>
          </a:p>
          <a:p>
            <a:pPr eaLnBrk="1" hangingPunct="1">
              <a:lnSpc>
                <a:spcPct val="100000"/>
              </a:lnSpc>
            </a:pPr>
            <a:r>
              <a:rPr lang="en-GB" altLang="en-US" dirty="0"/>
              <a:t>Issues for Computer Systems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a:extLst>
              <a:ext uri="{FF2B5EF4-FFF2-40B4-BE49-F238E27FC236}">
                <a16:creationId xmlns:a16="http://schemas.microsoft.com/office/drawing/2014/main" id="{2C128D62-CDB7-B740-A066-B34349C569F0}"/>
              </a:ext>
            </a:extLst>
          </p:cNvPr>
          <p:cNvSpPr>
            <a:spLocks noGrp="1" noChangeArrowheads="1"/>
          </p:cNvSpPr>
          <p:nvPr>
            <p:ph type="title"/>
          </p:nvPr>
        </p:nvSpPr>
        <p:spPr/>
        <p:txBody>
          <a:bodyPr/>
          <a:lstStyle/>
          <a:p>
            <a:pPr eaLnBrk="1" hangingPunct="1"/>
            <a:r>
              <a:rPr lang="en-GB" altLang="en-US"/>
              <a:t>Advanced Control Topics</a:t>
            </a:r>
          </a:p>
        </p:txBody>
      </p:sp>
      <p:sp>
        <p:nvSpPr>
          <p:cNvPr id="128002" name="Rectangle 5">
            <a:extLst>
              <a:ext uri="{FF2B5EF4-FFF2-40B4-BE49-F238E27FC236}">
                <a16:creationId xmlns:a16="http://schemas.microsoft.com/office/drawing/2014/main" id="{8D1AD59B-A0C3-3B43-B8D9-9FA23D6462E5}"/>
              </a:ext>
            </a:extLst>
          </p:cNvPr>
          <p:cNvSpPr>
            <a:spLocks noGrp="1" noChangeArrowheads="1"/>
          </p:cNvSpPr>
          <p:nvPr>
            <p:ph idx="1"/>
          </p:nvPr>
        </p:nvSpPr>
        <p:spPr/>
        <p:txBody>
          <a:bodyPr/>
          <a:lstStyle/>
          <a:p>
            <a:pPr eaLnBrk="1" hangingPunct="1">
              <a:lnSpc>
                <a:spcPct val="90000"/>
              </a:lnSpc>
            </a:pPr>
            <a:r>
              <a:rPr lang="en-GB" altLang="en-US" sz="2000"/>
              <a:t>MIMO Control</a:t>
            </a:r>
          </a:p>
          <a:p>
            <a:pPr lvl="1" eaLnBrk="1" hangingPunct="1">
              <a:lnSpc>
                <a:spcPct val="90000"/>
              </a:lnSpc>
            </a:pPr>
            <a:r>
              <a:rPr lang="en-GB" altLang="en-US" sz="1800"/>
              <a:t>Multiple inputs and/or outputs</a:t>
            </a:r>
          </a:p>
          <a:p>
            <a:pPr eaLnBrk="1" hangingPunct="1">
              <a:lnSpc>
                <a:spcPct val="90000"/>
              </a:lnSpc>
            </a:pPr>
            <a:r>
              <a:rPr lang="en-GB" altLang="en-US" sz="2000"/>
              <a:t>Robust Control</a:t>
            </a:r>
          </a:p>
          <a:p>
            <a:pPr lvl="1" eaLnBrk="1" hangingPunct="1">
              <a:lnSpc>
                <a:spcPct val="90000"/>
              </a:lnSpc>
            </a:pPr>
            <a:r>
              <a:rPr lang="en-GB" altLang="en-US" sz="1800"/>
              <a:t>Can the system tolerate noise?</a:t>
            </a:r>
          </a:p>
          <a:p>
            <a:pPr eaLnBrk="1" hangingPunct="1">
              <a:lnSpc>
                <a:spcPct val="90000"/>
              </a:lnSpc>
            </a:pPr>
            <a:r>
              <a:rPr lang="en-GB" altLang="en-US" sz="2000"/>
              <a:t>Adaptive Control</a:t>
            </a:r>
          </a:p>
          <a:p>
            <a:pPr lvl="1" eaLnBrk="1" hangingPunct="1">
              <a:lnSpc>
                <a:spcPct val="90000"/>
              </a:lnSpc>
            </a:pPr>
            <a:r>
              <a:rPr lang="en-GB" altLang="en-US" sz="1800"/>
              <a:t>Controller changes over time (adapts)</a:t>
            </a:r>
          </a:p>
          <a:p>
            <a:pPr eaLnBrk="1" hangingPunct="1">
              <a:lnSpc>
                <a:spcPct val="90000"/>
              </a:lnSpc>
            </a:pPr>
            <a:r>
              <a:rPr lang="en-GB" altLang="en-US" sz="2000"/>
              <a:t>Stochastic Control</a:t>
            </a:r>
          </a:p>
          <a:p>
            <a:pPr lvl="1" eaLnBrk="1" hangingPunct="1">
              <a:lnSpc>
                <a:spcPct val="90000"/>
              </a:lnSpc>
            </a:pPr>
            <a:r>
              <a:rPr lang="en-GB" altLang="en-US" sz="1800"/>
              <a:t>Controller minimizes variance</a:t>
            </a:r>
          </a:p>
          <a:p>
            <a:pPr eaLnBrk="1" hangingPunct="1">
              <a:lnSpc>
                <a:spcPct val="90000"/>
              </a:lnSpc>
            </a:pPr>
            <a:r>
              <a:rPr lang="en-GB" altLang="en-US" sz="2000"/>
              <a:t>Optimal Control</a:t>
            </a:r>
          </a:p>
          <a:p>
            <a:pPr lvl="1" eaLnBrk="1" hangingPunct="1">
              <a:lnSpc>
                <a:spcPct val="90000"/>
              </a:lnSpc>
            </a:pPr>
            <a:r>
              <a:rPr lang="en-GB" altLang="en-US" sz="1800"/>
              <a:t>Controller minimizes a cost function (e.g., function of error)</a:t>
            </a:r>
          </a:p>
          <a:p>
            <a:pPr eaLnBrk="1" hangingPunct="1">
              <a:lnSpc>
                <a:spcPct val="90000"/>
              </a:lnSpc>
            </a:pPr>
            <a:r>
              <a:rPr lang="en-GB" altLang="en-US" sz="2000"/>
              <a:t>Nonlinear systems</a:t>
            </a:r>
          </a:p>
          <a:p>
            <a:pPr lvl="1" eaLnBrk="1" hangingPunct="1">
              <a:lnSpc>
                <a:spcPct val="90000"/>
              </a:lnSpc>
            </a:pPr>
            <a:r>
              <a:rPr lang="en-GB" altLang="en-US" sz="1800"/>
              <a:t>Challenging to derive analytic 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6FB3A15C-9F66-DB43-9847-E89F88EFEF7A}"/>
              </a:ext>
            </a:extLst>
          </p:cNvPr>
          <p:cNvSpPr>
            <a:spLocks noGrp="1" noChangeArrowheads="1"/>
          </p:cNvSpPr>
          <p:nvPr>
            <p:ph type="title"/>
          </p:nvPr>
        </p:nvSpPr>
        <p:spPr>
          <a:xfrm>
            <a:off x="635000" y="228600"/>
            <a:ext cx="8356600" cy="1143000"/>
          </a:xfrm>
        </p:spPr>
        <p:txBody>
          <a:bodyPr/>
          <a:lstStyle/>
          <a:p>
            <a:pPr eaLnBrk="1" hangingPunct="1"/>
            <a:r>
              <a:rPr lang="en-US" altLang="en-US" sz="3600" dirty="0"/>
              <a:t>Feedback (closed-loop) Control</a:t>
            </a:r>
          </a:p>
        </p:txBody>
      </p:sp>
      <p:sp>
        <p:nvSpPr>
          <p:cNvPr id="20482" name="Rectangle 3">
            <a:extLst>
              <a:ext uri="{FF2B5EF4-FFF2-40B4-BE49-F238E27FC236}">
                <a16:creationId xmlns:a16="http://schemas.microsoft.com/office/drawing/2014/main" id="{E0D9060E-D7D7-2045-A1DC-4272949F0481}"/>
              </a:ext>
            </a:extLst>
          </p:cNvPr>
          <p:cNvSpPr>
            <a:spLocks noChangeArrowheads="1"/>
          </p:cNvSpPr>
          <p:nvPr/>
        </p:nvSpPr>
        <p:spPr bwMode="auto">
          <a:xfrm>
            <a:off x="762000" y="2286000"/>
            <a:ext cx="1905000" cy="2743200"/>
          </a:xfrm>
          <a:prstGeom prst="rect">
            <a:avLst/>
          </a:prstGeom>
          <a:solidFill>
            <a:srgbClr val="FFFF99"/>
          </a:solidFill>
          <a:ln w="25400">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endParaRPr lang="en-US" altLang="en-US" b="1">
              <a:latin typeface="Times New Roman" panose="02020603050405020304" pitchFamily="18" charset="0"/>
            </a:endParaRPr>
          </a:p>
        </p:txBody>
      </p:sp>
      <p:sp>
        <p:nvSpPr>
          <p:cNvPr id="20483" name="Rectangle 4">
            <a:extLst>
              <a:ext uri="{FF2B5EF4-FFF2-40B4-BE49-F238E27FC236}">
                <a16:creationId xmlns:a16="http://schemas.microsoft.com/office/drawing/2014/main" id="{019810B3-BE78-1648-A5FA-4E88DE4B7A8E}"/>
              </a:ext>
            </a:extLst>
          </p:cNvPr>
          <p:cNvSpPr>
            <a:spLocks noChangeArrowheads="1"/>
          </p:cNvSpPr>
          <p:nvPr/>
        </p:nvSpPr>
        <p:spPr bwMode="auto">
          <a:xfrm>
            <a:off x="3657600" y="3019425"/>
            <a:ext cx="1371600" cy="457200"/>
          </a:xfrm>
          <a:prstGeom prst="rect">
            <a:avLst/>
          </a:prstGeom>
          <a:solidFill>
            <a:srgbClr val="FFFF99"/>
          </a:solidFill>
          <a:ln w="25400">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b="1">
                <a:latin typeface="Times New Roman" panose="02020603050405020304" pitchFamily="18" charset="0"/>
              </a:rPr>
              <a:t>Actuator</a:t>
            </a:r>
          </a:p>
        </p:txBody>
      </p:sp>
      <p:sp>
        <p:nvSpPr>
          <p:cNvPr id="20484" name="Rectangle 5">
            <a:extLst>
              <a:ext uri="{FF2B5EF4-FFF2-40B4-BE49-F238E27FC236}">
                <a16:creationId xmlns:a16="http://schemas.microsoft.com/office/drawing/2014/main" id="{C6210362-13E3-6B48-BF70-45E36C4ACE55}"/>
              </a:ext>
            </a:extLst>
          </p:cNvPr>
          <p:cNvSpPr>
            <a:spLocks noChangeArrowheads="1"/>
          </p:cNvSpPr>
          <p:nvPr/>
        </p:nvSpPr>
        <p:spPr bwMode="auto">
          <a:xfrm>
            <a:off x="3657600" y="4343400"/>
            <a:ext cx="1371600" cy="457200"/>
          </a:xfrm>
          <a:prstGeom prst="rect">
            <a:avLst/>
          </a:prstGeom>
          <a:solidFill>
            <a:srgbClr val="FFFF99"/>
          </a:solidFill>
          <a:ln w="25400">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b="1">
                <a:latin typeface="Times New Roman" panose="02020603050405020304" pitchFamily="18" charset="0"/>
              </a:rPr>
              <a:t>Monitor</a:t>
            </a:r>
          </a:p>
        </p:txBody>
      </p:sp>
      <p:sp>
        <p:nvSpPr>
          <p:cNvPr id="20485" name="Line 6">
            <a:extLst>
              <a:ext uri="{FF2B5EF4-FFF2-40B4-BE49-F238E27FC236}">
                <a16:creationId xmlns:a16="http://schemas.microsoft.com/office/drawing/2014/main" id="{4571787E-A002-C842-B9FD-63C608EDA641}"/>
              </a:ext>
            </a:extLst>
          </p:cNvPr>
          <p:cNvSpPr>
            <a:spLocks noChangeShapeType="1"/>
          </p:cNvSpPr>
          <p:nvPr/>
        </p:nvSpPr>
        <p:spPr bwMode="auto">
          <a:xfrm>
            <a:off x="1524000" y="4724400"/>
            <a:ext cx="0" cy="60960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6" name="Text Box 7">
            <a:extLst>
              <a:ext uri="{FF2B5EF4-FFF2-40B4-BE49-F238E27FC236}">
                <a16:creationId xmlns:a16="http://schemas.microsoft.com/office/drawing/2014/main" id="{0D1F835C-FED8-3743-BD14-5CCDB20F8BFF}"/>
              </a:ext>
            </a:extLst>
          </p:cNvPr>
          <p:cNvSpPr txBox="1">
            <a:spLocks noChangeArrowheads="1"/>
          </p:cNvSpPr>
          <p:nvPr/>
        </p:nvSpPr>
        <p:spPr bwMode="auto">
          <a:xfrm>
            <a:off x="995363" y="5233988"/>
            <a:ext cx="112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latin typeface="Times New Roman" panose="02020603050405020304" pitchFamily="18" charset="0"/>
              </a:rPr>
              <a:t>reference</a:t>
            </a:r>
          </a:p>
        </p:txBody>
      </p:sp>
      <p:sp>
        <p:nvSpPr>
          <p:cNvPr id="20487" name="Text Box 8">
            <a:extLst>
              <a:ext uri="{FF2B5EF4-FFF2-40B4-BE49-F238E27FC236}">
                <a16:creationId xmlns:a16="http://schemas.microsoft.com/office/drawing/2014/main" id="{B4BAAD19-4C2F-FE44-93F2-C12D3C707837}"/>
              </a:ext>
            </a:extLst>
          </p:cNvPr>
          <p:cNvSpPr txBox="1">
            <a:spLocks noChangeArrowheads="1"/>
          </p:cNvSpPr>
          <p:nvPr/>
        </p:nvSpPr>
        <p:spPr bwMode="auto">
          <a:xfrm>
            <a:off x="2667000" y="2895600"/>
            <a:ext cx="88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800">
                <a:latin typeface="Times New Roman" panose="02020603050405020304" pitchFamily="18" charset="0"/>
              </a:rPr>
              <a:t>control </a:t>
            </a:r>
          </a:p>
          <a:p>
            <a:pPr algn="ctr" eaLnBrk="1" hangingPunct="1">
              <a:lnSpc>
                <a:spcPct val="100000"/>
              </a:lnSpc>
              <a:spcBef>
                <a:spcPct val="0"/>
              </a:spcBef>
              <a:spcAft>
                <a:spcPct val="0"/>
              </a:spcAft>
              <a:buClrTx/>
              <a:buSzTx/>
              <a:buFontTx/>
              <a:buNone/>
            </a:pPr>
            <a:r>
              <a:rPr lang="en-US" altLang="en-US" sz="1800">
                <a:latin typeface="Times New Roman" panose="02020603050405020304" pitchFamily="18" charset="0"/>
              </a:rPr>
              <a:t>input</a:t>
            </a:r>
          </a:p>
        </p:txBody>
      </p:sp>
      <p:sp>
        <p:nvSpPr>
          <p:cNvPr id="20488" name="Rectangle 9">
            <a:extLst>
              <a:ext uri="{FF2B5EF4-FFF2-40B4-BE49-F238E27FC236}">
                <a16:creationId xmlns:a16="http://schemas.microsoft.com/office/drawing/2014/main" id="{EFDAB2E0-3EAA-BC44-BD63-B608DBAA4538}"/>
              </a:ext>
            </a:extLst>
          </p:cNvPr>
          <p:cNvSpPr>
            <a:spLocks noChangeArrowheads="1"/>
          </p:cNvSpPr>
          <p:nvPr/>
        </p:nvSpPr>
        <p:spPr bwMode="auto">
          <a:xfrm>
            <a:off x="6248400" y="1981200"/>
            <a:ext cx="2743200" cy="3200400"/>
          </a:xfrm>
          <a:prstGeom prst="rect">
            <a:avLst/>
          </a:prstGeom>
          <a:solidFill>
            <a:srgbClr val="CCFFFF"/>
          </a:solidFill>
          <a:ln w="9525">
            <a:solidFill>
              <a:schemeClr val="tx1"/>
            </a:solidFill>
            <a:miter lim="800000"/>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latin typeface="Times New Roman" panose="02020603050405020304" pitchFamily="18" charset="0"/>
            </a:endParaRPr>
          </a:p>
        </p:txBody>
      </p:sp>
      <p:sp>
        <p:nvSpPr>
          <p:cNvPr id="20489" name="Text Box 10">
            <a:extLst>
              <a:ext uri="{FF2B5EF4-FFF2-40B4-BE49-F238E27FC236}">
                <a16:creationId xmlns:a16="http://schemas.microsoft.com/office/drawing/2014/main" id="{F50D7764-E4B7-5D4E-833F-6D0EEDC36227}"/>
              </a:ext>
            </a:extLst>
          </p:cNvPr>
          <p:cNvSpPr txBox="1">
            <a:spLocks noChangeArrowheads="1"/>
          </p:cNvSpPr>
          <p:nvPr/>
        </p:nvSpPr>
        <p:spPr bwMode="auto">
          <a:xfrm>
            <a:off x="6324600" y="4243388"/>
            <a:ext cx="1274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a:latin typeface="Times New Roman" panose="02020603050405020304" pitchFamily="18" charset="0"/>
              </a:rPr>
              <a:t>controlled </a:t>
            </a:r>
          </a:p>
          <a:p>
            <a:pPr eaLnBrk="1" hangingPunct="1">
              <a:lnSpc>
                <a:spcPct val="100000"/>
              </a:lnSpc>
              <a:spcBef>
                <a:spcPct val="0"/>
              </a:spcBef>
              <a:spcAft>
                <a:spcPct val="0"/>
              </a:spcAft>
              <a:buClrTx/>
              <a:buSzTx/>
              <a:buFontTx/>
              <a:buNone/>
            </a:pPr>
            <a:r>
              <a:rPr lang="en-US" altLang="en-US" sz="2000">
                <a:latin typeface="Times New Roman" panose="02020603050405020304" pitchFamily="18" charset="0"/>
              </a:rPr>
              <a:t>variable</a:t>
            </a:r>
          </a:p>
        </p:txBody>
      </p:sp>
      <p:sp>
        <p:nvSpPr>
          <p:cNvPr id="20490" name="Text Box 11">
            <a:extLst>
              <a:ext uri="{FF2B5EF4-FFF2-40B4-BE49-F238E27FC236}">
                <a16:creationId xmlns:a16="http://schemas.microsoft.com/office/drawing/2014/main" id="{2C39DA8F-E2E8-7C41-87FD-865EB4B403F6}"/>
              </a:ext>
            </a:extLst>
          </p:cNvPr>
          <p:cNvSpPr txBox="1">
            <a:spLocks noChangeArrowheads="1"/>
          </p:cNvSpPr>
          <p:nvPr/>
        </p:nvSpPr>
        <p:spPr bwMode="auto">
          <a:xfrm>
            <a:off x="6324600" y="2947988"/>
            <a:ext cx="1436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a:latin typeface="Times New Roman" panose="02020603050405020304" pitchFamily="18" charset="0"/>
              </a:rPr>
              <a:t>manipulated</a:t>
            </a:r>
          </a:p>
          <a:p>
            <a:pPr eaLnBrk="1" hangingPunct="1">
              <a:lnSpc>
                <a:spcPct val="100000"/>
              </a:lnSpc>
              <a:spcBef>
                <a:spcPct val="0"/>
              </a:spcBef>
              <a:spcAft>
                <a:spcPct val="0"/>
              </a:spcAft>
              <a:buClrTx/>
              <a:buSzTx/>
              <a:buFontTx/>
              <a:buNone/>
            </a:pPr>
            <a:r>
              <a:rPr lang="en-US" altLang="en-US" sz="2000">
                <a:latin typeface="Times New Roman" panose="02020603050405020304" pitchFamily="18" charset="0"/>
              </a:rPr>
              <a:t>variable</a:t>
            </a:r>
          </a:p>
        </p:txBody>
      </p:sp>
      <p:sp>
        <p:nvSpPr>
          <p:cNvPr id="20491" name="Text Box 12">
            <a:extLst>
              <a:ext uri="{FF2B5EF4-FFF2-40B4-BE49-F238E27FC236}">
                <a16:creationId xmlns:a16="http://schemas.microsoft.com/office/drawing/2014/main" id="{B048BE30-14B1-B94C-A34F-E5C7064A23F7}"/>
              </a:ext>
            </a:extLst>
          </p:cNvPr>
          <p:cNvSpPr txBox="1">
            <a:spLocks noChangeArrowheads="1"/>
          </p:cNvSpPr>
          <p:nvPr/>
        </p:nvSpPr>
        <p:spPr bwMode="auto">
          <a:xfrm>
            <a:off x="6248400" y="2057400"/>
            <a:ext cx="259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solidFill>
                  <a:srgbClr val="FF0000"/>
                </a:solidFill>
                <a:latin typeface="Times New Roman" panose="02020603050405020304" pitchFamily="18" charset="0"/>
              </a:rPr>
              <a:t>Controlled System</a:t>
            </a:r>
          </a:p>
        </p:txBody>
      </p:sp>
      <p:sp>
        <p:nvSpPr>
          <p:cNvPr id="20492" name="Line 13">
            <a:extLst>
              <a:ext uri="{FF2B5EF4-FFF2-40B4-BE49-F238E27FC236}">
                <a16:creationId xmlns:a16="http://schemas.microsoft.com/office/drawing/2014/main" id="{8F624DD8-CB66-1D4E-B61F-C3C4BEDDD50E}"/>
              </a:ext>
            </a:extLst>
          </p:cNvPr>
          <p:cNvSpPr>
            <a:spLocks noChangeShapeType="1"/>
          </p:cNvSpPr>
          <p:nvPr/>
        </p:nvSpPr>
        <p:spPr bwMode="auto">
          <a:xfrm>
            <a:off x="5029200" y="3276600"/>
            <a:ext cx="1295400"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4">
            <a:extLst>
              <a:ext uri="{FF2B5EF4-FFF2-40B4-BE49-F238E27FC236}">
                <a16:creationId xmlns:a16="http://schemas.microsoft.com/office/drawing/2014/main" id="{19CAD50B-A712-1A4B-B906-A48DF07049DF}"/>
              </a:ext>
            </a:extLst>
          </p:cNvPr>
          <p:cNvSpPr>
            <a:spLocks noChangeShapeType="1"/>
          </p:cNvSpPr>
          <p:nvPr/>
        </p:nvSpPr>
        <p:spPr bwMode="auto">
          <a:xfrm>
            <a:off x="5029200" y="4572000"/>
            <a:ext cx="1219200" cy="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5">
            <a:extLst>
              <a:ext uri="{FF2B5EF4-FFF2-40B4-BE49-F238E27FC236}">
                <a16:creationId xmlns:a16="http://schemas.microsoft.com/office/drawing/2014/main" id="{597F0541-CC18-9E45-AC4B-626228B443E8}"/>
              </a:ext>
            </a:extLst>
          </p:cNvPr>
          <p:cNvSpPr>
            <a:spLocks noChangeShapeType="1"/>
          </p:cNvSpPr>
          <p:nvPr/>
        </p:nvSpPr>
        <p:spPr bwMode="auto">
          <a:xfrm>
            <a:off x="1676400" y="4572000"/>
            <a:ext cx="1981200" cy="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Oval 16">
            <a:extLst>
              <a:ext uri="{FF2B5EF4-FFF2-40B4-BE49-F238E27FC236}">
                <a16:creationId xmlns:a16="http://schemas.microsoft.com/office/drawing/2014/main" id="{FE06DF28-B69B-DD47-A285-50D0CB2F60FB}"/>
              </a:ext>
            </a:extLst>
          </p:cNvPr>
          <p:cNvSpPr>
            <a:spLocks noChangeArrowheads="1"/>
          </p:cNvSpPr>
          <p:nvPr/>
        </p:nvSpPr>
        <p:spPr bwMode="auto">
          <a:xfrm>
            <a:off x="1371600" y="4419600"/>
            <a:ext cx="304800" cy="304800"/>
          </a:xfrm>
          <a:prstGeom prst="ellipse">
            <a:avLst/>
          </a:prstGeom>
          <a:solidFill>
            <a:schemeClr val="bg1"/>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b="1">
                <a:latin typeface="Times New Roman" panose="02020603050405020304" pitchFamily="18" charset="0"/>
              </a:rPr>
              <a:t>+</a:t>
            </a:r>
          </a:p>
        </p:txBody>
      </p:sp>
      <p:sp>
        <p:nvSpPr>
          <p:cNvPr id="20496" name="Text Box 17">
            <a:extLst>
              <a:ext uri="{FF2B5EF4-FFF2-40B4-BE49-F238E27FC236}">
                <a16:creationId xmlns:a16="http://schemas.microsoft.com/office/drawing/2014/main" id="{D27446A0-11DF-0F40-9CB2-8B25FD55EFC7}"/>
              </a:ext>
            </a:extLst>
          </p:cNvPr>
          <p:cNvSpPr txBox="1">
            <a:spLocks noChangeArrowheads="1"/>
          </p:cNvSpPr>
          <p:nvPr/>
        </p:nvSpPr>
        <p:spPr bwMode="auto">
          <a:xfrm>
            <a:off x="1752600" y="44958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b="1">
                <a:latin typeface="Times New Roman" panose="02020603050405020304" pitchFamily="18" charset="0"/>
              </a:rPr>
              <a:t>-</a:t>
            </a:r>
          </a:p>
        </p:txBody>
      </p:sp>
      <p:sp>
        <p:nvSpPr>
          <p:cNvPr id="20497" name="Line 18">
            <a:extLst>
              <a:ext uri="{FF2B5EF4-FFF2-40B4-BE49-F238E27FC236}">
                <a16:creationId xmlns:a16="http://schemas.microsoft.com/office/drawing/2014/main" id="{6B7AFC94-B617-C040-91F6-B64453E3BB51}"/>
              </a:ext>
            </a:extLst>
          </p:cNvPr>
          <p:cNvSpPr>
            <a:spLocks noChangeShapeType="1"/>
          </p:cNvSpPr>
          <p:nvPr/>
        </p:nvSpPr>
        <p:spPr bwMode="auto">
          <a:xfrm>
            <a:off x="1524000" y="3886200"/>
            <a:ext cx="0" cy="53340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9">
            <a:extLst>
              <a:ext uri="{FF2B5EF4-FFF2-40B4-BE49-F238E27FC236}">
                <a16:creationId xmlns:a16="http://schemas.microsoft.com/office/drawing/2014/main" id="{968DB9D3-DE26-DB48-85CE-ECFE355B4787}"/>
              </a:ext>
            </a:extLst>
          </p:cNvPr>
          <p:cNvSpPr txBox="1">
            <a:spLocks noChangeArrowheads="1"/>
          </p:cNvSpPr>
          <p:nvPr/>
        </p:nvSpPr>
        <p:spPr bwMode="auto">
          <a:xfrm>
            <a:off x="1639888" y="3938588"/>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latin typeface="Times New Roman" panose="02020603050405020304" pitchFamily="18" charset="0"/>
              </a:rPr>
              <a:t>error</a:t>
            </a:r>
          </a:p>
        </p:txBody>
      </p:sp>
      <p:sp>
        <p:nvSpPr>
          <p:cNvPr id="20499" name="Oval 20">
            <a:extLst>
              <a:ext uri="{FF2B5EF4-FFF2-40B4-BE49-F238E27FC236}">
                <a16:creationId xmlns:a16="http://schemas.microsoft.com/office/drawing/2014/main" id="{13077550-818F-224B-8DE5-179097999E30}"/>
              </a:ext>
            </a:extLst>
          </p:cNvPr>
          <p:cNvSpPr>
            <a:spLocks noChangeArrowheads="1"/>
          </p:cNvSpPr>
          <p:nvPr/>
        </p:nvSpPr>
        <p:spPr bwMode="auto">
          <a:xfrm>
            <a:off x="838200" y="2819400"/>
            <a:ext cx="1447800" cy="1066800"/>
          </a:xfrm>
          <a:prstGeom prst="ellipse">
            <a:avLst/>
          </a:prstGeom>
          <a:solidFill>
            <a:schemeClr val="bg1"/>
          </a:solidFill>
          <a:ln w="9525">
            <a:solidFill>
              <a:schemeClr val="tx1"/>
            </a:solidFill>
            <a:round/>
            <a:headEnd/>
            <a:tailEnd/>
          </a:ln>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2000">
                <a:latin typeface="Times New Roman" panose="02020603050405020304" pitchFamily="18" charset="0"/>
              </a:rPr>
              <a:t>control</a:t>
            </a:r>
          </a:p>
          <a:p>
            <a:pPr algn="ctr" eaLnBrk="1" hangingPunct="1">
              <a:lnSpc>
                <a:spcPct val="100000"/>
              </a:lnSpc>
              <a:spcBef>
                <a:spcPct val="0"/>
              </a:spcBef>
              <a:spcAft>
                <a:spcPct val="0"/>
              </a:spcAft>
              <a:buClrTx/>
              <a:buSzTx/>
              <a:buFontTx/>
              <a:buNone/>
            </a:pPr>
            <a:r>
              <a:rPr lang="en-US" altLang="en-US" sz="2000">
                <a:latin typeface="Times New Roman" panose="02020603050405020304" pitchFamily="18" charset="0"/>
              </a:rPr>
              <a:t>function</a:t>
            </a:r>
          </a:p>
        </p:txBody>
      </p:sp>
      <p:sp>
        <p:nvSpPr>
          <p:cNvPr id="20500" name="Line 21">
            <a:extLst>
              <a:ext uri="{FF2B5EF4-FFF2-40B4-BE49-F238E27FC236}">
                <a16:creationId xmlns:a16="http://schemas.microsoft.com/office/drawing/2014/main" id="{B17ABA2D-406B-FD4F-8EF9-5997731D7916}"/>
              </a:ext>
            </a:extLst>
          </p:cNvPr>
          <p:cNvSpPr>
            <a:spLocks noChangeShapeType="1"/>
          </p:cNvSpPr>
          <p:nvPr/>
        </p:nvSpPr>
        <p:spPr bwMode="auto">
          <a:xfrm>
            <a:off x="2286000" y="3248025"/>
            <a:ext cx="1371600"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Text Box 22">
            <a:extLst>
              <a:ext uri="{FF2B5EF4-FFF2-40B4-BE49-F238E27FC236}">
                <a16:creationId xmlns:a16="http://schemas.microsoft.com/office/drawing/2014/main" id="{C8BD3E3A-D002-0C4A-B160-6C9EAA5F5AC1}"/>
              </a:ext>
            </a:extLst>
          </p:cNvPr>
          <p:cNvSpPr txBox="1">
            <a:spLocks noChangeArrowheads="1"/>
          </p:cNvSpPr>
          <p:nvPr/>
        </p:nvSpPr>
        <p:spPr bwMode="auto">
          <a:xfrm>
            <a:off x="990600" y="2362200"/>
            <a:ext cx="132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r>
              <a:rPr lang="en-US" altLang="en-US" sz="2000" b="1">
                <a:latin typeface="Times New Roman" panose="02020603050405020304" pitchFamily="18" charset="0"/>
              </a:rPr>
              <a:t>Controller</a:t>
            </a:r>
          </a:p>
        </p:txBody>
      </p:sp>
      <p:sp>
        <p:nvSpPr>
          <p:cNvPr id="20502" name="Rectangle 24">
            <a:extLst>
              <a:ext uri="{FF2B5EF4-FFF2-40B4-BE49-F238E27FC236}">
                <a16:creationId xmlns:a16="http://schemas.microsoft.com/office/drawing/2014/main" id="{174851CD-FAE1-754E-8114-37DE59B2738C}"/>
              </a:ext>
            </a:extLst>
          </p:cNvPr>
          <p:cNvSpPr>
            <a:spLocks noChangeArrowheads="1"/>
          </p:cNvSpPr>
          <p:nvPr/>
        </p:nvSpPr>
        <p:spPr bwMode="auto">
          <a:xfrm>
            <a:off x="533400" y="1981200"/>
            <a:ext cx="4876800" cy="3200400"/>
          </a:xfrm>
          <a:prstGeom prst="rect">
            <a:avLst/>
          </a:prstGeom>
          <a:noFill/>
          <a:ln w="254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eaLnBrk="1" hangingPunct="1">
              <a:lnSpc>
                <a:spcPct val="100000"/>
              </a:lnSpc>
              <a:spcBef>
                <a:spcPct val="0"/>
              </a:spcBef>
              <a:spcAft>
                <a:spcPct val="0"/>
              </a:spcAft>
              <a:buClrTx/>
              <a:buSzTx/>
              <a:buFontTx/>
              <a:buNone/>
            </a:pPr>
            <a:endParaRPr lang="en-US" altLang="en-US"/>
          </a:p>
        </p:txBody>
      </p:sp>
      <p:sp>
        <p:nvSpPr>
          <p:cNvPr id="20503" name="Text Box 25">
            <a:extLst>
              <a:ext uri="{FF2B5EF4-FFF2-40B4-BE49-F238E27FC236}">
                <a16:creationId xmlns:a16="http://schemas.microsoft.com/office/drawing/2014/main" id="{91800127-18D5-5D46-A066-527F48608F4C}"/>
              </a:ext>
            </a:extLst>
          </p:cNvPr>
          <p:cNvSpPr txBox="1">
            <a:spLocks noChangeArrowheads="1"/>
          </p:cNvSpPr>
          <p:nvPr/>
        </p:nvSpPr>
        <p:spPr bwMode="auto">
          <a:xfrm>
            <a:off x="5362575" y="41910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140000"/>
              </a:lnSpc>
              <a:spcBef>
                <a:spcPct val="75000"/>
              </a:spcBef>
              <a:spcAft>
                <a:spcPct val="5000"/>
              </a:spcAft>
              <a:buClr>
                <a:schemeClr val="folHlink"/>
              </a:buClr>
              <a:buSzPct val="60000"/>
              <a:buFont typeface="Wingdings" pitchFamily="2" charset="2"/>
              <a:buChar char="n"/>
              <a:defRPr sz="2400">
                <a:solidFill>
                  <a:schemeClr val="tx1"/>
                </a:solidFill>
                <a:latin typeface="Tahoma" panose="020B0604030504040204" pitchFamily="34" charset="0"/>
              </a:defRPr>
            </a:lvl1pPr>
            <a:lvl2pPr marL="742950" indent="-285750">
              <a:lnSpc>
                <a:spcPct val="140000"/>
              </a:lnSpc>
              <a:spcBef>
                <a:spcPct val="20000"/>
              </a:spcBef>
              <a:buClr>
                <a:schemeClr val="hlink"/>
              </a:buClr>
              <a:buSzPct val="55000"/>
              <a:buFont typeface="Wingdings" pitchFamily="2" charset="2"/>
              <a:buChar char="n"/>
              <a:defRPr sz="2000">
                <a:solidFill>
                  <a:schemeClr val="tx1"/>
                </a:solidFill>
                <a:latin typeface="Tahoma" panose="020B0604030504040204" pitchFamily="34" charset="0"/>
              </a:defRPr>
            </a:lvl2pPr>
            <a:lvl3pPr marL="1143000" indent="-228600">
              <a:lnSpc>
                <a:spcPct val="140000"/>
              </a:lnSpc>
              <a:spcBef>
                <a:spcPct val="20000"/>
              </a:spcBef>
              <a:buClr>
                <a:schemeClr val="folHlink"/>
              </a:buClr>
              <a:buSzPct val="50000"/>
              <a:buFont typeface="Wingdings" pitchFamily="2" charset="2"/>
              <a:buChar char="n"/>
              <a:defRPr>
                <a:solidFill>
                  <a:schemeClr val="tx1"/>
                </a:solidFill>
                <a:latin typeface="Tahoma" panose="020B0604030504040204" pitchFamily="34" charset="0"/>
              </a:defRPr>
            </a:lvl3pPr>
            <a:lvl4pPr marL="1600200" indent="-228600">
              <a:lnSpc>
                <a:spcPct val="140000"/>
              </a:lnSpc>
              <a:spcBef>
                <a:spcPct val="20000"/>
              </a:spcBef>
              <a:buClr>
                <a:schemeClr val="accent2"/>
              </a:buClr>
              <a:buSzPct val="55000"/>
              <a:buFont typeface="Wingdings" pitchFamily="2" charset="2"/>
              <a:buChar char="n"/>
              <a:defRPr sz="1600">
                <a:solidFill>
                  <a:schemeClr val="tx1"/>
                </a:solidFill>
                <a:latin typeface="Tahoma" panose="020B0604030504040204" pitchFamily="34" charset="0"/>
              </a:defRPr>
            </a:lvl4pPr>
            <a:lvl5pPr marL="2057400" indent="-228600">
              <a:lnSpc>
                <a:spcPct val="140000"/>
              </a:lnSpc>
              <a:spcBef>
                <a:spcPct val="20000"/>
              </a:spcBef>
              <a:buClr>
                <a:schemeClr val="accent1"/>
              </a:buClr>
              <a:buSzPct val="50000"/>
              <a:buFont typeface="Wingdings" pitchFamily="2" charset="2"/>
              <a:buChar char="n"/>
              <a:defRPr sz="1600">
                <a:solidFill>
                  <a:schemeClr val="tx1"/>
                </a:solidFill>
                <a:latin typeface="Tahoma" panose="020B0604030504040204" pitchFamily="34" charset="0"/>
              </a:defRPr>
            </a:lvl5pPr>
            <a:lvl6pPr marL="25146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6pPr>
            <a:lvl7pPr marL="29718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7pPr>
            <a:lvl8pPr marL="34290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8pPr>
            <a:lvl9pPr marL="3886200" indent="-228600" eaLnBrk="0" fontAlgn="base" hangingPunct="0">
              <a:lnSpc>
                <a:spcPct val="140000"/>
              </a:lnSpc>
              <a:spcBef>
                <a:spcPct val="20000"/>
              </a:spcBef>
              <a:spcAft>
                <a:spcPct val="0"/>
              </a:spcAft>
              <a:buClr>
                <a:schemeClr val="accent1"/>
              </a:buClr>
              <a:buSzPct val="50000"/>
              <a:buFont typeface="Wingdings" pitchFamily="2" charset="2"/>
              <a:buChar char="n"/>
              <a:defRPr sz="1600">
                <a:solidFill>
                  <a:schemeClr val="tx1"/>
                </a:solidFill>
                <a:latin typeface="Tahoma" panose="020B0604030504040204" pitchFamily="34" charset="0"/>
              </a:defRPr>
            </a:lvl9pPr>
          </a:lstStyle>
          <a:p>
            <a:pPr algn="ctr" eaLnBrk="1" hangingPunct="1">
              <a:lnSpc>
                <a:spcPct val="100000"/>
              </a:lnSpc>
              <a:spcBef>
                <a:spcPct val="0"/>
              </a:spcBef>
              <a:spcAft>
                <a:spcPct val="0"/>
              </a:spcAft>
              <a:buClrTx/>
              <a:buSzTx/>
              <a:buFontTx/>
              <a:buNone/>
            </a:pPr>
            <a:r>
              <a:rPr lang="en-US" altLang="en-US" sz="1800">
                <a:latin typeface="Times New Roman" panose="02020603050405020304" pitchFamily="18" charset="0"/>
              </a:rPr>
              <a:t>sample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028">
            <a:extLst>
              <a:ext uri="{FF2B5EF4-FFF2-40B4-BE49-F238E27FC236}">
                <a16:creationId xmlns:a16="http://schemas.microsoft.com/office/drawing/2014/main" id="{B4342DAA-FEF9-544D-9678-6FD764CA23F4}"/>
              </a:ext>
            </a:extLst>
          </p:cNvPr>
          <p:cNvSpPr>
            <a:spLocks noGrp="1" noChangeArrowheads="1"/>
          </p:cNvSpPr>
          <p:nvPr>
            <p:ph type="title"/>
          </p:nvPr>
        </p:nvSpPr>
        <p:spPr/>
        <p:txBody>
          <a:bodyPr/>
          <a:lstStyle/>
          <a:p>
            <a:pPr eaLnBrk="1" hangingPunct="1"/>
            <a:r>
              <a:rPr lang="en-GB" altLang="en-US"/>
              <a:t>Outline</a:t>
            </a:r>
          </a:p>
        </p:txBody>
      </p:sp>
      <p:sp>
        <p:nvSpPr>
          <p:cNvPr id="130050" name="Rectangle 1029">
            <a:extLst>
              <a:ext uri="{FF2B5EF4-FFF2-40B4-BE49-F238E27FC236}">
                <a16:creationId xmlns:a16="http://schemas.microsoft.com/office/drawing/2014/main" id="{193C3D9B-043F-A143-B00C-4DEEF719BF05}"/>
              </a:ext>
            </a:extLst>
          </p:cNvPr>
          <p:cNvSpPr>
            <a:spLocks noGrp="1" noChangeArrowheads="1"/>
          </p:cNvSpPr>
          <p:nvPr>
            <p:ph idx="1"/>
          </p:nvPr>
        </p:nvSpPr>
        <p:spPr/>
        <p:txBody>
          <a:bodyPr/>
          <a:lstStyle/>
          <a:p>
            <a:pPr eaLnBrk="1" hangingPunct="1">
              <a:lnSpc>
                <a:spcPct val="100000"/>
              </a:lnSpc>
            </a:pPr>
            <a:r>
              <a:rPr lang="en-GB" altLang="en-US"/>
              <a:t>Examples and Motivation</a:t>
            </a:r>
          </a:p>
          <a:p>
            <a:pPr eaLnBrk="1" hangingPunct="1">
              <a:lnSpc>
                <a:spcPct val="100000"/>
              </a:lnSpc>
            </a:pPr>
            <a:r>
              <a:rPr lang="en-GB" altLang="en-US"/>
              <a:t>Control Theory Vocabulary and Methodology</a:t>
            </a:r>
          </a:p>
          <a:p>
            <a:pPr eaLnBrk="1" hangingPunct="1">
              <a:lnSpc>
                <a:spcPct val="100000"/>
              </a:lnSpc>
            </a:pPr>
            <a:r>
              <a:rPr lang="en-GB" altLang="en-US"/>
              <a:t>Modeling Dynamic Systems</a:t>
            </a:r>
          </a:p>
          <a:p>
            <a:pPr eaLnBrk="1" hangingPunct="1">
              <a:lnSpc>
                <a:spcPct val="100000"/>
              </a:lnSpc>
            </a:pPr>
            <a:r>
              <a:rPr lang="en-GB" altLang="en-US"/>
              <a:t>Transient Behavior Analysis</a:t>
            </a:r>
          </a:p>
          <a:p>
            <a:pPr eaLnBrk="1" hangingPunct="1">
              <a:lnSpc>
                <a:spcPct val="100000"/>
              </a:lnSpc>
            </a:pPr>
            <a:r>
              <a:rPr lang="en-GB" altLang="en-US"/>
              <a:t>Standard Control Actions</a:t>
            </a:r>
          </a:p>
          <a:p>
            <a:pPr eaLnBrk="1" hangingPunct="1">
              <a:lnSpc>
                <a:spcPct val="100000"/>
              </a:lnSpc>
            </a:pPr>
            <a:r>
              <a:rPr lang="en-GB" altLang="en-US"/>
              <a:t>Advanced Topics</a:t>
            </a:r>
          </a:p>
          <a:p>
            <a:pPr eaLnBrk="1" hangingPunct="1">
              <a:lnSpc>
                <a:spcPct val="100000"/>
              </a:lnSpc>
            </a:pPr>
            <a:r>
              <a:rPr lang="en-GB" altLang="en-US">
                <a:solidFill>
                  <a:srgbClr val="FF0000"/>
                </a:solidFill>
              </a:rPr>
              <a:t>Issues for Computer Systems</a:t>
            </a:r>
            <a:r>
              <a:rPr lang="en-GB" altLang="en-US"/>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4">
            <a:extLst>
              <a:ext uri="{FF2B5EF4-FFF2-40B4-BE49-F238E27FC236}">
                <a16:creationId xmlns:a16="http://schemas.microsoft.com/office/drawing/2014/main" id="{83D4924E-D32B-FF4F-A65B-03F0473109AC}"/>
              </a:ext>
            </a:extLst>
          </p:cNvPr>
          <p:cNvSpPr>
            <a:spLocks noGrp="1" noChangeArrowheads="1"/>
          </p:cNvSpPr>
          <p:nvPr>
            <p:ph type="title"/>
          </p:nvPr>
        </p:nvSpPr>
        <p:spPr/>
        <p:txBody>
          <a:bodyPr/>
          <a:lstStyle/>
          <a:p>
            <a:pPr eaLnBrk="1" hangingPunct="1"/>
            <a:r>
              <a:rPr lang="en-GB" altLang="en-US"/>
              <a:t>Issues for Computer Science</a:t>
            </a:r>
          </a:p>
        </p:txBody>
      </p:sp>
      <p:sp>
        <p:nvSpPr>
          <p:cNvPr id="132098" name="Rectangle 5">
            <a:extLst>
              <a:ext uri="{FF2B5EF4-FFF2-40B4-BE49-F238E27FC236}">
                <a16:creationId xmlns:a16="http://schemas.microsoft.com/office/drawing/2014/main" id="{1A084807-41E8-084D-B5A2-1A72004C4DF8}"/>
              </a:ext>
            </a:extLst>
          </p:cNvPr>
          <p:cNvSpPr>
            <a:spLocks noGrp="1" noChangeArrowheads="1"/>
          </p:cNvSpPr>
          <p:nvPr>
            <p:ph idx="1"/>
          </p:nvPr>
        </p:nvSpPr>
        <p:spPr/>
        <p:txBody>
          <a:bodyPr/>
          <a:lstStyle/>
          <a:p>
            <a:pPr eaLnBrk="1" hangingPunct="1">
              <a:lnSpc>
                <a:spcPct val="90000"/>
              </a:lnSpc>
            </a:pPr>
            <a:r>
              <a:rPr lang="en-GB" altLang="en-US" dirty="0"/>
              <a:t>Most systems are non-linear</a:t>
            </a:r>
          </a:p>
          <a:p>
            <a:pPr lvl="1" eaLnBrk="1" hangingPunct="1">
              <a:lnSpc>
                <a:spcPct val="90000"/>
              </a:lnSpc>
            </a:pPr>
            <a:r>
              <a:rPr lang="en-GB" altLang="en-US" dirty="0"/>
              <a:t>But linear approximations may do</a:t>
            </a:r>
          </a:p>
          <a:p>
            <a:pPr lvl="2" eaLnBrk="1" hangingPunct="1">
              <a:lnSpc>
                <a:spcPct val="90000"/>
              </a:lnSpc>
            </a:pPr>
            <a:r>
              <a:rPr lang="en-GB" altLang="en-US" dirty="0"/>
              <a:t>E.g., fluid approximations</a:t>
            </a:r>
          </a:p>
          <a:p>
            <a:pPr eaLnBrk="1" hangingPunct="1">
              <a:lnSpc>
                <a:spcPct val="90000"/>
              </a:lnSpc>
            </a:pPr>
            <a:r>
              <a:rPr lang="en-GB" altLang="en-US" dirty="0"/>
              <a:t>First-principle </a:t>
            </a:r>
            <a:r>
              <a:rPr lang="en-GB" altLang="en-US" dirty="0" err="1"/>
              <a:t>modeling</a:t>
            </a:r>
            <a:r>
              <a:rPr lang="en-GB" altLang="en-US" dirty="0"/>
              <a:t> is difficult</a:t>
            </a:r>
          </a:p>
          <a:p>
            <a:pPr lvl="1" eaLnBrk="1" hangingPunct="1">
              <a:lnSpc>
                <a:spcPct val="90000"/>
              </a:lnSpc>
            </a:pPr>
            <a:r>
              <a:rPr lang="en-GB" altLang="en-US" dirty="0"/>
              <a:t>Use empirical techniques</a:t>
            </a:r>
          </a:p>
          <a:p>
            <a:pPr eaLnBrk="1" hangingPunct="1">
              <a:lnSpc>
                <a:spcPct val="90000"/>
              </a:lnSpc>
            </a:pPr>
            <a:r>
              <a:rPr lang="en-GB" altLang="en-US" dirty="0"/>
              <a:t>Control objectives are different</a:t>
            </a:r>
          </a:p>
          <a:p>
            <a:pPr lvl="1" eaLnBrk="1" hangingPunct="1">
              <a:lnSpc>
                <a:spcPct val="90000"/>
              </a:lnSpc>
            </a:pPr>
            <a:r>
              <a:rPr lang="en-GB" altLang="en-US" dirty="0"/>
              <a:t>Optimization rather than regulation</a:t>
            </a:r>
          </a:p>
          <a:p>
            <a:pPr eaLnBrk="1" hangingPunct="1">
              <a:lnSpc>
                <a:spcPct val="90000"/>
              </a:lnSpc>
            </a:pPr>
            <a:r>
              <a:rPr lang="en-GB" altLang="en-US" dirty="0"/>
              <a:t>Multiple Controls</a:t>
            </a:r>
          </a:p>
          <a:p>
            <a:pPr lvl="1" eaLnBrk="1" hangingPunct="1">
              <a:lnSpc>
                <a:spcPct val="90000"/>
              </a:lnSpc>
            </a:pPr>
            <a:r>
              <a:rPr lang="en-GB" altLang="en-US" dirty="0"/>
              <a:t>State-space techniques</a:t>
            </a:r>
          </a:p>
          <a:p>
            <a:pPr lvl="1" eaLnBrk="1" hangingPunct="1">
              <a:lnSpc>
                <a:spcPct val="90000"/>
              </a:lnSpc>
            </a:pPr>
            <a:r>
              <a:rPr lang="en-GB" altLang="en-US" dirty="0"/>
              <a:t>Advanced non-linear techniques (e.g., neural networks)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28">
            <a:extLst>
              <a:ext uri="{FF2B5EF4-FFF2-40B4-BE49-F238E27FC236}">
                <a16:creationId xmlns:a16="http://schemas.microsoft.com/office/drawing/2014/main" id="{46C1070E-D2C5-6941-8F3B-84D7ACF09F0E}"/>
              </a:ext>
            </a:extLst>
          </p:cNvPr>
          <p:cNvSpPr>
            <a:spLocks noGrp="1" noChangeArrowheads="1"/>
          </p:cNvSpPr>
          <p:nvPr>
            <p:ph type="title"/>
          </p:nvPr>
        </p:nvSpPr>
        <p:spPr/>
        <p:txBody>
          <a:bodyPr/>
          <a:lstStyle/>
          <a:p>
            <a:pPr eaLnBrk="1" hangingPunct="1"/>
            <a:r>
              <a:rPr lang="en-GB" altLang="en-US"/>
              <a:t>Summary</a:t>
            </a:r>
          </a:p>
        </p:txBody>
      </p:sp>
      <p:sp>
        <p:nvSpPr>
          <p:cNvPr id="135170" name="Rectangle 1029">
            <a:extLst>
              <a:ext uri="{FF2B5EF4-FFF2-40B4-BE49-F238E27FC236}">
                <a16:creationId xmlns:a16="http://schemas.microsoft.com/office/drawing/2014/main" id="{3F72B5C2-2348-E644-91B0-707D5547B872}"/>
              </a:ext>
            </a:extLst>
          </p:cNvPr>
          <p:cNvSpPr>
            <a:spLocks noGrp="1" noChangeArrowheads="1"/>
          </p:cNvSpPr>
          <p:nvPr>
            <p:ph idx="1"/>
          </p:nvPr>
        </p:nvSpPr>
        <p:spPr/>
        <p:txBody>
          <a:bodyPr/>
          <a:lstStyle/>
          <a:p>
            <a:pPr eaLnBrk="1" hangingPunct="1">
              <a:lnSpc>
                <a:spcPct val="100000"/>
              </a:lnSpc>
            </a:pPr>
            <a:r>
              <a:rPr lang="en-GB" altLang="en-US" dirty="0"/>
              <a:t>Examples and Motivation</a:t>
            </a:r>
          </a:p>
          <a:p>
            <a:pPr eaLnBrk="1" hangingPunct="1">
              <a:lnSpc>
                <a:spcPct val="100000"/>
              </a:lnSpc>
            </a:pPr>
            <a:r>
              <a:rPr lang="en-GB" altLang="en-US" dirty="0"/>
              <a:t>Control Theory Vocabulary and Methodology</a:t>
            </a:r>
          </a:p>
          <a:p>
            <a:pPr eaLnBrk="1" hangingPunct="1">
              <a:lnSpc>
                <a:spcPct val="100000"/>
              </a:lnSpc>
            </a:pPr>
            <a:r>
              <a:rPr lang="en-GB" altLang="en-US" dirty="0" err="1">
                <a:solidFill>
                  <a:schemeClr val="bg1">
                    <a:lumMod val="50000"/>
                  </a:schemeClr>
                </a:solidFill>
              </a:rPr>
              <a:t>Modeling</a:t>
            </a:r>
            <a:r>
              <a:rPr lang="en-GB" altLang="en-US" dirty="0">
                <a:solidFill>
                  <a:schemeClr val="bg1">
                    <a:lumMod val="50000"/>
                  </a:schemeClr>
                </a:solidFill>
              </a:rPr>
              <a:t> Dynamic Systems</a:t>
            </a:r>
          </a:p>
          <a:p>
            <a:pPr eaLnBrk="1" hangingPunct="1">
              <a:lnSpc>
                <a:spcPct val="100000"/>
              </a:lnSpc>
            </a:pPr>
            <a:r>
              <a:rPr lang="en-GB" altLang="en-US" dirty="0"/>
              <a:t>Transient </a:t>
            </a:r>
            <a:r>
              <a:rPr lang="en-GB" altLang="en-US" dirty="0" err="1"/>
              <a:t>Behavior</a:t>
            </a:r>
            <a:r>
              <a:rPr lang="en-GB" altLang="en-US" dirty="0"/>
              <a:t> Analysis</a:t>
            </a:r>
          </a:p>
          <a:p>
            <a:pPr eaLnBrk="1" hangingPunct="1">
              <a:lnSpc>
                <a:spcPct val="100000"/>
              </a:lnSpc>
            </a:pPr>
            <a:r>
              <a:rPr lang="en-GB" altLang="en-US" dirty="0"/>
              <a:t>Standard Control Actions</a:t>
            </a:r>
          </a:p>
          <a:p>
            <a:pPr eaLnBrk="1" hangingPunct="1">
              <a:lnSpc>
                <a:spcPct val="100000"/>
              </a:lnSpc>
            </a:pPr>
            <a:r>
              <a:rPr lang="en-GB" altLang="en-US" dirty="0"/>
              <a:t>Advanced Topics</a:t>
            </a:r>
          </a:p>
          <a:p>
            <a:pPr eaLnBrk="1" hangingPunct="1">
              <a:lnSpc>
                <a:spcPct val="100000"/>
              </a:lnSpc>
            </a:pPr>
            <a:r>
              <a:rPr lang="en-GB" altLang="en-US" dirty="0"/>
              <a:t>Issues for Computer Systems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4F3DD7F4-6921-B347-99FD-124C29C18C97}"/>
              </a:ext>
            </a:extLst>
          </p:cNvPr>
          <p:cNvSpPr>
            <a:spLocks noGrp="1" noChangeArrowheads="1"/>
          </p:cNvSpPr>
          <p:nvPr>
            <p:ph type="title"/>
          </p:nvPr>
        </p:nvSpPr>
        <p:spPr/>
        <p:txBody>
          <a:bodyPr/>
          <a:lstStyle/>
          <a:p>
            <a:pPr eaLnBrk="1" hangingPunct="1"/>
            <a:r>
              <a:rPr lang="en-US" altLang="en-US"/>
              <a:t>References </a:t>
            </a:r>
          </a:p>
        </p:txBody>
      </p:sp>
      <p:sp>
        <p:nvSpPr>
          <p:cNvPr id="134146" name="Rectangle 3">
            <a:extLst>
              <a:ext uri="{FF2B5EF4-FFF2-40B4-BE49-F238E27FC236}">
                <a16:creationId xmlns:a16="http://schemas.microsoft.com/office/drawing/2014/main" id="{BCB9D9BC-A943-E64B-93A8-845A40961CDA}"/>
              </a:ext>
            </a:extLst>
          </p:cNvPr>
          <p:cNvSpPr>
            <a:spLocks noGrp="1" noChangeArrowheads="1"/>
          </p:cNvSpPr>
          <p:nvPr>
            <p:ph idx="1"/>
          </p:nvPr>
        </p:nvSpPr>
        <p:spPr>
          <a:xfrm>
            <a:off x="685800" y="1676400"/>
            <a:ext cx="8458200" cy="4724400"/>
          </a:xfrm>
        </p:spPr>
        <p:txBody>
          <a:bodyPr/>
          <a:lstStyle/>
          <a:p>
            <a:pPr eaLnBrk="1" hangingPunct="1">
              <a:lnSpc>
                <a:spcPct val="90000"/>
              </a:lnSpc>
            </a:pPr>
            <a:r>
              <a:rPr lang="en-US" altLang="en-US" sz="1600"/>
              <a:t>Control Theory Basics</a:t>
            </a:r>
          </a:p>
          <a:p>
            <a:pPr lvl="1" eaLnBrk="1" hangingPunct="1">
              <a:lnSpc>
                <a:spcPct val="90000"/>
              </a:lnSpc>
            </a:pPr>
            <a:r>
              <a:rPr lang="en-US" altLang="en-US" sz="1400" b="1"/>
              <a:t>[1] </a:t>
            </a:r>
            <a:r>
              <a:rPr lang="en-US" altLang="en-US" sz="1400"/>
              <a:t>Joseph L. Hellerstein, Yixin Diao, Sujay Parekh, Dawn M. Tilbury, </a:t>
            </a:r>
            <a:r>
              <a:rPr lang="en-US" altLang="en-US" sz="1400" i="1"/>
              <a:t>Feedback Control of Computing Systems</a:t>
            </a:r>
            <a:r>
              <a:rPr lang="en-US" altLang="en-US" sz="1400"/>
              <a:t>, Wiley-IEEE Press, 2004. (ISBN: 978-0-471-26637-2)  </a:t>
            </a:r>
          </a:p>
          <a:p>
            <a:pPr lvl="1" eaLnBrk="1" hangingPunct="1">
              <a:lnSpc>
                <a:spcPct val="90000"/>
              </a:lnSpc>
            </a:pPr>
            <a:r>
              <a:rPr lang="en-US" altLang="en-US" sz="1400"/>
              <a:t>[2] G. Franklin, J. Powell and A. Emami-Naeini. </a:t>
            </a:r>
            <a:r>
              <a:rPr lang="en-US" altLang="en-US" sz="1400" i="1">
                <a:latin typeface="Times New Roman" panose="02020603050405020304" pitchFamily="18" charset="0"/>
              </a:rPr>
              <a:t>“</a:t>
            </a:r>
            <a:r>
              <a:rPr lang="en-US" altLang="en-US" sz="1400" i="1"/>
              <a:t>Feedback Control of Dynamic Systems, 3</a:t>
            </a:r>
            <a:r>
              <a:rPr lang="en-US" altLang="en-US" sz="1400" i="1" baseline="30000"/>
              <a:t>rd</a:t>
            </a:r>
            <a:r>
              <a:rPr lang="en-US" altLang="en-US" sz="1400" i="1"/>
              <a:t> ed</a:t>
            </a:r>
            <a:r>
              <a:rPr lang="en-US" altLang="en-US" sz="1400" i="1">
                <a:latin typeface="Times New Roman" panose="02020603050405020304" pitchFamily="18" charset="0"/>
              </a:rPr>
              <a:t>”</a:t>
            </a:r>
            <a:r>
              <a:rPr lang="en-US" altLang="en-US" sz="1400"/>
              <a:t>. Addison-Wesley, 1994.</a:t>
            </a:r>
          </a:p>
          <a:p>
            <a:pPr lvl="1" eaLnBrk="1" hangingPunct="1">
              <a:lnSpc>
                <a:spcPct val="90000"/>
              </a:lnSpc>
            </a:pPr>
            <a:r>
              <a:rPr lang="en-US" altLang="en-US" sz="1400"/>
              <a:t>[3] K. Ogata. </a:t>
            </a:r>
            <a:r>
              <a:rPr lang="en-US" altLang="en-US" sz="1400" i="1">
                <a:latin typeface="Times New Roman" panose="02020603050405020304" pitchFamily="18" charset="0"/>
              </a:rPr>
              <a:t>“</a:t>
            </a:r>
            <a:r>
              <a:rPr lang="en-US" altLang="en-US" sz="1400" i="1"/>
              <a:t>Modern Control Engineering, 3</a:t>
            </a:r>
            <a:r>
              <a:rPr lang="en-US" altLang="en-US" sz="1400" i="1" baseline="30000"/>
              <a:t>rd</a:t>
            </a:r>
            <a:r>
              <a:rPr lang="en-US" altLang="en-US" sz="1400" i="1"/>
              <a:t> ed</a:t>
            </a:r>
            <a:r>
              <a:rPr lang="en-US" altLang="en-US" sz="1400" i="1">
                <a:latin typeface="Times New Roman" panose="02020603050405020304" pitchFamily="18" charset="0"/>
              </a:rPr>
              <a:t>”</a:t>
            </a:r>
            <a:r>
              <a:rPr lang="en-US" altLang="en-US" sz="1400"/>
              <a:t>. Prentice-Hall, 1997.</a:t>
            </a:r>
            <a:endParaRPr lang="en-US" altLang="en-US" sz="1400" i="1"/>
          </a:p>
          <a:p>
            <a:pPr lvl="1" eaLnBrk="1" hangingPunct="1">
              <a:lnSpc>
                <a:spcPct val="90000"/>
              </a:lnSpc>
            </a:pPr>
            <a:r>
              <a:rPr lang="en-US" altLang="en-US" sz="1400"/>
              <a:t>[4] K. Ogata. </a:t>
            </a:r>
            <a:r>
              <a:rPr lang="en-US" altLang="en-US" sz="1400" i="1">
                <a:latin typeface="Times New Roman" panose="02020603050405020304" pitchFamily="18" charset="0"/>
              </a:rPr>
              <a:t>“</a:t>
            </a:r>
            <a:r>
              <a:rPr lang="en-US" altLang="en-US" sz="1400" i="1"/>
              <a:t>Discrete-Time Control Systems, 2</a:t>
            </a:r>
            <a:r>
              <a:rPr lang="en-US" altLang="en-US" sz="1400" i="1" baseline="30000"/>
              <a:t>nd</a:t>
            </a:r>
            <a:r>
              <a:rPr lang="en-US" altLang="en-US" sz="1400" i="1"/>
              <a:t> ed</a:t>
            </a:r>
            <a:r>
              <a:rPr lang="en-US" altLang="en-US" sz="1400" i="1">
                <a:latin typeface="Times New Roman" panose="02020603050405020304" pitchFamily="18" charset="0"/>
              </a:rPr>
              <a:t>”</a:t>
            </a:r>
            <a:r>
              <a:rPr lang="en-US" altLang="en-US" sz="1400"/>
              <a:t>. Prentice-Hall, 1995.</a:t>
            </a:r>
            <a:endParaRPr lang="en-US" altLang="en-US" sz="1400" i="1"/>
          </a:p>
          <a:p>
            <a:pPr eaLnBrk="1" hangingPunct="1">
              <a:lnSpc>
                <a:spcPct val="90000"/>
              </a:lnSpc>
            </a:pPr>
            <a:r>
              <a:rPr lang="en-US" altLang="en-US" sz="1600"/>
              <a:t>Applications in Computer Science</a:t>
            </a:r>
          </a:p>
          <a:p>
            <a:pPr lvl="1" eaLnBrk="1" hangingPunct="1">
              <a:lnSpc>
                <a:spcPct val="90000"/>
              </a:lnSpc>
            </a:pPr>
            <a:r>
              <a:rPr lang="en-US" altLang="en-US" sz="1400"/>
              <a:t>C. Hollot et al. </a:t>
            </a:r>
            <a:r>
              <a:rPr lang="en-US" altLang="en-US" sz="1400" i="1">
                <a:latin typeface="Times New Roman" panose="02020603050405020304" pitchFamily="18" charset="0"/>
              </a:rPr>
              <a:t>“</a:t>
            </a:r>
            <a:r>
              <a:rPr lang="en-US" altLang="en-US" sz="1400" i="1"/>
              <a:t>Control-Theoretic Analysis of RED</a:t>
            </a:r>
            <a:r>
              <a:rPr lang="en-US" altLang="en-US" sz="1400" i="1">
                <a:latin typeface="Times New Roman" panose="02020603050405020304" pitchFamily="18" charset="0"/>
              </a:rPr>
              <a:t>”</a:t>
            </a:r>
            <a:r>
              <a:rPr lang="en-US" altLang="en-US" sz="1400"/>
              <a:t>. IEEE Infocom 2001</a:t>
            </a:r>
          </a:p>
          <a:p>
            <a:pPr lvl="1" eaLnBrk="1" hangingPunct="1">
              <a:lnSpc>
                <a:spcPct val="90000"/>
              </a:lnSpc>
            </a:pPr>
            <a:r>
              <a:rPr lang="en-US" altLang="en-US" sz="1400"/>
              <a:t>C. Lu, et al</a:t>
            </a:r>
            <a:r>
              <a:rPr lang="en-US" altLang="en-US" sz="1400" i="1"/>
              <a:t>. </a:t>
            </a:r>
            <a:r>
              <a:rPr lang="en-US" altLang="en-US" sz="1400" i="1">
                <a:latin typeface="Times New Roman" panose="02020603050405020304" pitchFamily="18" charset="0"/>
              </a:rPr>
              <a:t>“</a:t>
            </a:r>
            <a:r>
              <a:rPr lang="en-US" altLang="en-US" sz="1400" i="1"/>
              <a:t>A Feedback Control Approach for Guaranteeing Relative Delays in Web Servers</a:t>
            </a:r>
            <a:r>
              <a:rPr lang="en-US" altLang="en-US" sz="1400" i="1">
                <a:latin typeface="Times New Roman" panose="02020603050405020304" pitchFamily="18" charset="0"/>
              </a:rPr>
              <a:t>”</a:t>
            </a:r>
            <a:r>
              <a:rPr lang="en-US" altLang="en-US" sz="1400"/>
              <a:t>. IEEE Real-Time Technology and Applications Symposium, June 2001.</a:t>
            </a:r>
          </a:p>
          <a:p>
            <a:pPr lvl="1" eaLnBrk="1" hangingPunct="1">
              <a:lnSpc>
                <a:spcPct val="90000"/>
              </a:lnSpc>
            </a:pPr>
            <a:r>
              <a:rPr lang="en-US" altLang="en-US" sz="1400"/>
              <a:t>S. Parekh et al. </a:t>
            </a:r>
            <a:r>
              <a:rPr lang="en-US" altLang="en-US" sz="1400" i="1">
                <a:latin typeface="Times New Roman" panose="02020603050405020304" pitchFamily="18" charset="0"/>
              </a:rPr>
              <a:t>“</a:t>
            </a:r>
            <a:r>
              <a:rPr lang="en-US" altLang="en-US" sz="1400" i="1"/>
              <a:t>Using Control Theory to Achieve Service-level Objectives in Performance Management</a:t>
            </a:r>
            <a:r>
              <a:rPr lang="en-US" altLang="en-US" sz="1400" i="1">
                <a:latin typeface="Times New Roman" panose="02020603050405020304" pitchFamily="18" charset="0"/>
              </a:rPr>
              <a:t>”</a:t>
            </a:r>
            <a:r>
              <a:rPr lang="en-US" altLang="en-US" sz="1400"/>
              <a:t>. Int</a:t>
            </a:r>
            <a:r>
              <a:rPr lang="en-US" altLang="en-US" sz="1400">
                <a:latin typeface="Times New Roman" panose="02020603050405020304" pitchFamily="18" charset="0"/>
              </a:rPr>
              <a:t>’</a:t>
            </a:r>
            <a:r>
              <a:rPr lang="en-US" altLang="en-US" sz="1400"/>
              <a:t>l Symposium on Integrated Network Management, May 2001</a:t>
            </a:r>
          </a:p>
          <a:p>
            <a:pPr lvl="1" eaLnBrk="1" hangingPunct="1">
              <a:lnSpc>
                <a:spcPct val="90000"/>
              </a:lnSpc>
            </a:pPr>
            <a:r>
              <a:rPr lang="en-US" altLang="en-US" sz="1400"/>
              <a:t>Y. Lu et al. </a:t>
            </a:r>
            <a:r>
              <a:rPr lang="en-US" altLang="en-US" sz="1400" i="1">
                <a:latin typeface="Times New Roman" panose="02020603050405020304" pitchFamily="18" charset="0"/>
              </a:rPr>
              <a:t>“</a:t>
            </a:r>
            <a:r>
              <a:rPr lang="en-US" altLang="en-US" sz="1400" i="1"/>
              <a:t>Differentiated Caching Services: A Control-Theoretic Approach</a:t>
            </a:r>
            <a:r>
              <a:rPr lang="en-US" altLang="en-US" sz="1400" i="1">
                <a:latin typeface="Times New Roman" panose="02020603050405020304" pitchFamily="18" charset="0"/>
              </a:rPr>
              <a:t>”</a:t>
            </a:r>
            <a:r>
              <a:rPr lang="en-US" altLang="en-US" sz="1400"/>
              <a:t>. Int</a:t>
            </a:r>
            <a:r>
              <a:rPr lang="en-US" altLang="en-US" sz="1400">
                <a:latin typeface="Times New Roman" panose="02020603050405020304" pitchFamily="18" charset="0"/>
              </a:rPr>
              <a:t>’</a:t>
            </a:r>
            <a:r>
              <a:rPr lang="en-US" altLang="en-US" sz="1400"/>
              <a:t>l Conf on Distributed Computing Systems, Apr 2001</a:t>
            </a:r>
          </a:p>
          <a:p>
            <a:pPr lvl="1" eaLnBrk="1" hangingPunct="1">
              <a:lnSpc>
                <a:spcPct val="90000"/>
              </a:lnSpc>
            </a:pPr>
            <a:r>
              <a:rPr lang="en-US" altLang="en-US" sz="1400"/>
              <a:t>S. Mascolo. </a:t>
            </a:r>
            <a:r>
              <a:rPr lang="en-US" altLang="en-US" sz="1400" i="1">
                <a:latin typeface="Times New Roman" panose="02020603050405020304" pitchFamily="18" charset="0"/>
              </a:rPr>
              <a:t>“</a:t>
            </a:r>
            <a:r>
              <a:rPr lang="en-US" altLang="en-US" sz="1400" i="1"/>
              <a:t>Classical Control Theory for Congestion Avoidance in High-speed Internet</a:t>
            </a:r>
            <a:r>
              <a:rPr lang="en-US" altLang="en-US" sz="1400" i="1">
                <a:latin typeface="Times New Roman" panose="02020603050405020304" pitchFamily="18" charset="0"/>
              </a:rPr>
              <a:t>”</a:t>
            </a:r>
            <a:r>
              <a:rPr lang="en-US" altLang="en-US" sz="1400"/>
              <a:t>. Proc. 38</a:t>
            </a:r>
            <a:r>
              <a:rPr lang="en-US" altLang="en-US" sz="1400" baseline="30000"/>
              <a:t>th</a:t>
            </a:r>
            <a:r>
              <a:rPr lang="en-US" altLang="en-US" sz="1400"/>
              <a:t> Conference on Decision &amp; Control, Dec 1999</a:t>
            </a:r>
          </a:p>
          <a:p>
            <a:pPr lvl="1" eaLnBrk="1" hangingPunct="1">
              <a:lnSpc>
                <a:spcPct val="90000"/>
              </a:lnSpc>
            </a:pPr>
            <a:r>
              <a:rPr lang="en-US" altLang="en-US" sz="1400"/>
              <a:t>S. Keshav. </a:t>
            </a:r>
            <a:r>
              <a:rPr lang="en-US" altLang="en-US" sz="1400" i="1">
                <a:latin typeface="Times New Roman" panose="02020603050405020304" pitchFamily="18" charset="0"/>
              </a:rPr>
              <a:t>“</a:t>
            </a:r>
            <a:r>
              <a:rPr lang="en-US" altLang="en-US" sz="1400" i="1"/>
              <a:t>A Control-Theoretic Approach to Flow Control</a:t>
            </a:r>
            <a:r>
              <a:rPr lang="en-US" altLang="en-US" sz="1400" i="1">
                <a:latin typeface="Times New Roman" panose="02020603050405020304" pitchFamily="18" charset="0"/>
              </a:rPr>
              <a:t>”</a:t>
            </a:r>
            <a:r>
              <a:rPr lang="en-US" altLang="en-US" sz="1400"/>
              <a:t>. Proc. ACM SIGCOMM, Sep 1991</a:t>
            </a:r>
          </a:p>
          <a:p>
            <a:pPr lvl="1" eaLnBrk="1" hangingPunct="1">
              <a:lnSpc>
                <a:spcPct val="90000"/>
              </a:lnSpc>
            </a:pPr>
            <a:r>
              <a:rPr lang="en-US" altLang="en-US" sz="1400"/>
              <a:t>D. Chiu and R. Jain. </a:t>
            </a:r>
            <a:r>
              <a:rPr lang="en-US" altLang="en-US" sz="1400" i="1">
                <a:latin typeface="Times New Roman" panose="02020603050405020304" pitchFamily="18" charset="0"/>
              </a:rPr>
              <a:t>“</a:t>
            </a:r>
            <a:r>
              <a:rPr lang="en-US" altLang="en-US" sz="1400" i="1"/>
              <a:t>Analysis of the Increase and Decrease Algorithms for Congestion Avoidance in Computer Networks</a:t>
            </a:r>
            <a:r>
              <a:rPr lang="en-US" altLang="en-US" sz="1400" i="1">
                <a:latin typeface="Times New Roman" panose="02020603050405020304" pitchFamily="18" charset="0"/>
              </a:rPr>
              <a:t>”</a:t>
            </a:r>
            <a:r>
              <a:rPr lang="en-US" altLang="en-US" sz="1400"/>
              <a:t>. Computer Networks and ISDN Systems, 17(1), Jun 1989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3F19-07B1-0B48-8A9C-9BEECD7433BD}"/>
              </a:ext>
            </a:extLst>
          </p:cNvPr>
          <p:cNvSpPr>
            <a:spLocks noGrp="1"/>
          </p:cNvSpPr>
          <p:nvPr>
            <p:ph type="title"/>
          </p:nvPr>
        </p:nvSpPr>
        <p:spPr/>
        <p:txBody>
          <a:bodyPr/>
          <a:lstStyle/>
          <a:p>
            <a:r>
              <a:rPr lang="en-US" dirty="0"/>
              <a:t>Assignment </a:t>
            </a:r>
          </a:p>
        </p:txBody>
      </p:sp>
      <p:sp>
        <p:nvSpPr>
          <p:cNvPr id="3" name="Content Placeholder 2">
            <a:extLst>
              <a:ext uri="{FF2B5EF4-FFF2-40B4-BE49-F238E27FC236}">
                <a16:creationId xmlns:a16="http://schemas.microsoft.com/office/drawing/2014/main" id="{4A5C7E6A-CA9C-4244-AA6F-7D523ACA8A31}"/>
              </a:ext>
            </a:extLst>
          </p:cNvPr>
          <p:cNvSpPr>
            <a:spLocks noGrp="1"/>
          </p:cNvSpPr>
          <p:nvPr>
            <p:ph idx="1"/>
          </p:nvPr>
        </p:nvSpPr>
        <p:spPr/>
        <p:txBody>
          <a:bodyPr/>
          <a:lstStyle/>
          <a:p>
            <a:r>
              <a:rPr lang="en-US" dirty="0"/>
              <a:t>Module 2 Quiz-B</a:t>
            </a:r>
          </a:p>
          <a:p>
            <a:pPr lvl="1"/>
            <a:r>
              <a:rPr lang="en-US" dirty="0"/>
              <a:t>Fundamentals of Real-Time Scheduling</a:t>
            </a:r>
          </a:p>
          <a:p>
            <a:pPr lvl="1"/>
            <a:r>
              <a:rPr lang="en-US" dirty="0"/>
              <a:t>Fundamentals of Control Theory </a:t>
            </a:r>
          </a:p>
        </p:txBody>
      </p:sp>
    </p:spTree>
    <p:extLst>
      <p:ext uri="{BB962C8B-B14F-4D97-AF65-F5344CB8AC3E}">
        <p14:creationId xmlns:p14="http://schemas.microsoft.com/office/powerpoint/2010/main" val="203636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7">
            <a:extLst>
              <a:ext uri="{FF2B5EF4-FFF2-40B4-BE49-F238E27FC236}">
                <a16:creationId xmlns:a16="http://schemas.microsoft.com/office/drawing/2014/main" id="{ED70060F-9967-3843-B734-0BFDCE1D3A3E}"/>
              </a:ext>
            </a:extLst>
          </p:cNvPr>
          <p:cNvSpPr>
            <a:spLocks noGrp="1" noChangeArrowheads="1"/>
          </p:cNvSpPr>
          <p:nvPr>
            <p:ph type="body" idx="1"/>
          </p:nvPr>
        </p:nvSpPr>
        <p:spPr>
          <a:xfrm>
            <a:off x="660400" y="1600200"/>
            <a:ext cx="8178800" cy="4648200"/>
          </a:xfrm>
        </p:spPr>
        <p:txBody>
          <a:bodyPr/>
          <a:lstStyle/>
          <a:p>
            <a:pPr eaLnBrk="1" hangingPunct="1">
              <a:lnSpc>
                <a:spcPct val="100000"/>
              </a:lnSpc>
            </a:pPr>
            <a:r>
              <a:rPr lang="en-US" altLang="en-US" dirty="0"/>
              <a:t>Measure variables and use it to compute control input</a:t>
            </a:r>
          </a:p>
          <a:p>
            <a:pPr lvl="1" eaLnBrk="1" hangingPunct="1">
              <a:lnSpc>
                <a:spcPct val="100000"/>
              </a:lnSpc>
            </a:pPr>
            <a:r>
              <a:rPr lang="en-US" altLang="en-US" dirty="0"/>
              <a:t>More complicated (so we need control theory)</a:t>
            </a:r>
          </a:p>
          <a:p>
            <a:pPr lvl="1" eaLnBrk="1" hangingPunct="1">
              <a:lnSpc>
                <a:spcPct val="100000"/>
              </a:lnSpc>
            </a:pPr>
            <a:r>
              <a:rPr lang="en-US" altLang="en-US" dirty="0"/>
              <a:t>Continuously measure &amp; correct</a:t>
            </a:r>
          </a:p>
          <a:p>
            <a:pPr lvl="2" eaLnBrk="1" hangingPunct="1">
              <a:lnSpc>
                <a:spcPct val="100000"/>
              </a:lnSpc>
            </a:pPr>
            <a:r>
              <a:rPr lang="en-US" altLang="en-US" dirty="0"/>
              <a:t>Cruise-control car: </a:t>
            </a:r>
            <a:r>
              <a:rPr lang="en-US" altLang="en-US" dirty="0">
                <a:solidFill>
                  <a:srgbClr val="000099"/>
                </a:solidFill>
              </a:rPr>
              <a:t>measure speed &amp; change engine force</a:t>
            </a:r>
          </a:p>
          <a:p>
            <a:pPr lvl="2" eaLnBrk="1" hangingPunct="1">
              <a:lnSpc>
                <a:spcPct val="100000"/>
              </a:lnSpc>
            </a:pPr>
            <a:r>
              <a:rPr lang="en-US" altLang="en-US" dirty="0"/>
              <a:t>E-commerce server: </a:t>
            </a:r>
            <a:r>
              <a:rPr lang="en-US" altLang="en-US" dirty="0">
                <a:solidFill>
                  <a:srgbClr val="000099"/>
                </a:solidFill>
              </a:rPr>
              <a:t>measure response time &amp; admission control</a:t>
            </a:r>
          </a:p>
          <a:p>
            <a:pPr lvl="2" eaLnBrk="1" hangingPunct="1">
              <a:lnSpc>
                <a:spcPct val="100000"/>
              </a:lnSpc>
            </a:pPr>
            <a:r>
              <a:rPr lang="en-US" altLang="en-US" dirty="0"/>
              <a:t>Embedded network: </a:t>
            </a:r>
            <a:r>
              <a:rPr lang="en-US" altLang="en-US" dirty="0">
                <a:solidFill>
                  <a:srgbClr val="000099"/>
                </a:solidFill>
              </a:rPr>
              <a:t>measure collision &amp; change scheduling </a:t>
            </a:r>
          </a:p>
          <a:p>
            <a:pPr eaLnBrk="1" hangingPunct="1">
              <a:lnSpc>
                <a:spcPct val="100000"/>
              </a:lnSpc>
            </a:pPr>
            <a:r>
              <a:rPr lang="en-US" altLang="en-US" dirty="0"/>
              <a:t>Feedback control theory makes it possible to control well even if</a:t>
            </a:r>
          </a:p>
          <a:p>
            <a:pPr lvl="1" eaLnBrk="1" hangingPunct="1">
              <a:lnSpc>
                <a:spcPct val="100000"/>
              </a:lnSpc>
            </a:pPr>
            <a:r>
              <a:rPr lang="en-US" altLang="en-US" dirty="0">
                <a:solidFill>
                  <a:srgbClr val="CC3300"/>
                </a:solidFill>
              </a:rPr>
              <a:t>We don’t know everything</a:t>
            </a:r>
          </a:p>
          <a:p>
            <a:pPr lvl="1" eaLnBrk="1" hangingPunct="1">
              <a:lnSpc>
                <a:spcPct val="100000"/>
              </a:lnSpc>
            </a:pPr>
            <a:r>
              <a:rPr lang="en-US" altLang="en-US" dirty="0">
                <a:solidFill>
                  <a:srgbClr val="CC3300"/>
                </a:solidFill>
              </a:rPr>
              <a:t>We make errors in estimation/modeling</a:t>
            </a:r>
          </a:p>
          <a:p>
            <a:pPr lvl="1" eaLnBrk="1" hangingPunct="1">
              <a:lnSpc>
                <a:spcPct val="100000"/>
              </a:lnSpc>
            </a:pPr>
            <a:r>
              <a:rPr lang="en-US" altLang="en-US" dirty="0">
                <a:solidFill>
                  <a:srgbClr val="CC3300"/>
                </a:solidFill>
              </a:rPr>
              <a:t>Things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D50484C-B78A-524F-8705-1C35B078509D}"/>
              </a:ext>
            </a:extLst>
          </p:cNvPr>
          <p:cNvSpPr>
            <a:spLocks noGrp="1" noChangeArrowheads="1"/>
          </p:cNvSpPr>
          <p:nvPr>
            <p:ph type="title"/>
          </p:nvPr>
        </p:nvSpPr>
        <p:spPr>
          <a:xfrm>
            <a:off x="406400" y="381000"/>
            <a:ext cx="8432800" cy="1143000"/>
          </a:xfrm>
        </p:spPr>
        <p:txBody>
          <a:bodyPr/>
          <a:lstStyle/>
          <a:p>
            <a:pPr eaLnBrk="1" hangingPunct="1"/>
            <a:r>
              <a:rPr lang="en-US" altLang="en-US" sz="3600"/>
              <a:t>Why feedback control in computing?</a:t>
            </a:r>
            <a:br>
              <a:rPr lang="en-US" altLang="en-US" sz="3600"/>
            </a:br>
            <a:r>
              <a:rPr lang="en-US" altLang="en-US" i="1"/>
              <a:t>Open, unpredictable environments</a:t>
            </a:r>
          </a:p>
        </p:txBody>
      </p:sp>
      <p:sp>
        <p:nvSpPr>
          <p:cNvPr id="23554" name="Rectangle 3">
            <a:extLst>
              <a:ext uri="{FF2B5EF4-FFF2-40B4-BE49-F238E27FC236}">
                <a16:creationId xmlns:a16="http://schemas.microsoft.com/office/drawing/2014/main" id="{A320DAEC-FAD0-564C-9FC5-4D83BADF1CF1}"/>
              </a:ext>
            </a:extLst>
          </p:cNvPr>
          <p:cNvSpPr>
            <a:spLocks noGrp="1" noChangeArrowheads="1"/>
          </p:cNvSpPr>
          <p:nvPr>
            <p:ph type="body" idx="1"/>
          </p:nvPr>
        </p:nvSpPr>
        <p:spPr>
          <a:xfrm>
            <a:off x="457200" y="1885950"/>
            <a:ext cx="8458200" cy="4171950"/>
          </a:xfrm>
        </p:spPr>
        <p:txBody>
          <a:bodyPr/>
          <a:lstStyle/>
          <a:p>
            <a:pPr eaLnBrk="1" hangingPunct="1">
              <a:lnSpc>
                <a:spcPct val="90000"/>
              </a:lnSpc>
            </a:pPr>
            <a:r>
              <a:rPr lang="en-US" altLang="en-US" sz="2800">
                <a:solidFill>
                  <a:srgbClr val="FF0000"/>
                </a:solidFill>
              </a:rPr>
              <a:t>Deeply embedded networks: interaction with physical environments</a:t>
            </a:r>
          </a:p>
          <a:p>
            <a:pPr lvl="1" eaLnBrk="1" hangingPunct="1">
              <a:lnSpc>
                <a:spcPct val="90000"/>
              </a:lnSpc>
            </a:pPr>
            <a:r>
              <a:rPr lang="en-US" altLang="en-US" sz="2400"/>
              <a:t>Number of working nodes</a:t>
            </a:r>
          </a:p>
          <a:p>
            <a:pPr lvl="1" eaLnBrk="1" hangingPunct="1">
              <a:lnSpc>
                <a:spcPct val="90000"/>
              </a:lnSpc>
            </a:pPr>
            <a:r>
              <a:rPr lang="en-US" altLang="en-US" sz="2400"/>
              <a:t>Number of interesting events</a:t>
            </a:r>
          </a:p>
          <a:p>
            <a:pPr lvl="1" eaLnBrk="1" hangingPunct="1">
              <a:lnSpc>
                <a:spcPct val="90000"/>
              </a:lnSpc>
            </a:pPr>
            <a:r>
              <a:rPr lang="en-US" altLang="en-US" sz="2400"/>
              <a:t>Number of hops</a:t>
            </a:r>
          </a:p>
          <a:p>
            <a:pPr lvl="1" eaLnBrk="1" hangingPunct="1">
              <a:lnSpc>
                <a:spcPct val="90000"/>
              </a:lnSpc>
            </a:pPr>
            <a:r>
              <a:rPr lang="en-US" altLang="en-US" sz="2400"/>
              <a:t>Connectivity</a:t>
            </a:r>
          </a:p>
          <a:p>
            <a:pPr lvl="1" eaLnBrk="1" hangingPunct="1">
              <a:lnSpc>
                <a:spcPct val="90000"/>
              </a:lnSpc>
            </a:pPr>
            <a:r>
              <a:rPr lang="en-US" altLang="en-US" sz="2400"/>
              <a:t>Available bandwidth</a:t>
            </a:r>
          </a:p>
          <a:p>
            <a:pPr lvl="1" eaLnBrk="1" hangingPunct="1">
              <a:lnSpc>
                <a:spcPct val="90000"/>
              </a:lnSpc>
            </a:pPr>
            <a:r>
              <a:rPr lang="en-US" altLang="en-US" sz="2400"/>
              <a:t>Congested area</a:t>
            </a:r>
          </a:p>
          <a:p>
            <a:pPr eaLnBrk="1" hangingPunct="1">
              <a:lnSpc>
                <a:spcPct val="90000"/>
              </a:lnSpc>
            </a:pPr>
            <a:r>
              <a:rPr lang="en-US" altLang="en-US" sz="2800"/>
              <a:t>Internet: E-business, on-line stock broker</a:t>
            </a:r>
          </a:p>
          <a:p>
            <a:pPr eaLnBrk="1" hangingPunct="1">
              <a:lnSpc>
                <a:spcPct val="90000"/>
              </a:lnSpc>
            </a:pPr>
            <a:r>
              <a:rPr lang="en-US" altLang="en-US" sz="2800"/>
              <a:t>Unpredictable off-the-shelf hardware</a:t>
            </a:r>
          </a:p>
        </p:txBody>
      </p:sp>
    </p:spTree>
  </p:cSld>
  <p:clrMapOvr>
    <a:masterClrMapping/>
  </p:clrMapOvr>
</p:sld>
</file>

<file path=ppt/theme/theme1.xml><?xml version="1.0" encoding="utf-8"?>
<a:theme xmlns:a="http://schemas.openxmlformats.org/drawingml/2006/main" name="1_Hongwei">
  <a:themeElements>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Hongwe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Symbol" pitchFamily="18" charset="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Symbol" pitchFamily="18" charset="2"/>
            <a:ea typeface="宋体" pitchFamily="2" charset="-122"/>
          </a:defRPr>
        </a:defPPr>
      </a:lstStyle>
    </a:lnDef>
  </a:objectDefaults>
  <a:extraClrSchemeLst>
    <a:extraClrScheme>
      <a:clrScheme name="1_Hongwe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Hongwe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Hongwe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Hongwe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Hongwe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Hongwe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Hongwei-teaching</Template>
  <TotalTime>6430</TotalTime>
  <Words>5295</Words>
  <Application>Microsoft Macintosh PowerPoint</Application>
  <PresentationFormat>On-screen Show (4:3)</PresentationFormat>
  <Paragraphs>809</Paragraphs>
  <Slides>74</Slides>
  <Notes>53</Notes>
  <HiddenSlides>43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CMSY10</vt:lpstr>
      <vt:lpstr>StarBats</vt:lpstr>
      <vt:lpstr>Arial</vt:lpstr>
      <vt:lpstr>Courier New</vt:lpstr>
      <vt:lpstr>Symbol</vt:lpstr>
      <vt:lpstr>Tahoma</vt:lpstr>
      <vt:lpstr>Times New Roman</vt:lpstr>
      <vt:lpstr>Wingdings</vt:lpstr>
      <vt:lpstr>Wingdings 2</vt:lpstr>
      <vt:lpstr>1_Hongwei</vt:lpstr>
      <vt:lpstr>Equation</vt:lpstr>
      <vt:lpstr>Fundamentals of Control Theory</vt:lpstr>
      <vt:lpstr>Outline</vt:lpstr>
      <vt:lpstr>Outline</vt:lpstr>
      <vt:lpstr>Example 1: Liquid Level System</vt:lpstr>
      <vt:lpstr>Example 2: Admission Control</vt:lpstr>
      <vt:lpstr>Open-loop control</vt:lpstr>
      <vt:lpstr>Feedback (closed-loop) Control</vt:lpstr>
      <vt:lpstr>PowerPoint Presentation</vt:lpstr>
      <vt:lpstr>Why feedback control in computing? Open, unpredictable environments</vt:lpstr>
      <vt:lpstr>Why feedback control in computing? We want QoS guarantees</vt:lpstr>
      <vt:lpstr>Advantages of feedback control theory</vt:lpstr>
      <vt:lpstr>PowerPoint Presentation</vt:lpstr>
      <vt:lpstr>Example:  Control &amp; Response in an Email Server</vt:lpstr>
      <vt:lpstr>Examples of  applying control theory in computing systems</vt:lpstr>
      <vt:lpstr>Outline</vt:lpstr>
      <vt:lpstr>Feedback Control System</vt:lpstr>
      <vt:lpstr>Controller Design Methodology</vt:lpstr>
      <vt:lpstr>Control System Goals</vt:lpstr>
      <vt:lpstr>Outline</vt:lpstr>
      <vt:lpstr>System Models</vt:lpstr>
      <vt:lpstr>Approaches to System Modeling</vt:lpstr>
      <vt:lpstr>The Complex Plane (review)</vt:lpstr>
      <vt:lpstr>Basic Tool For Continuous Time:  Laplace Transform</vt:lpstr>
      <vt:lpstr>Laplace Transforms of Common Functions</vt:lpstr>
      <vt:lpstr>Properties of Laplace Transform</vt:lpstr>
      <vt:lpstr>Insights from Laplace Transforms</vt:lpstr>
      <vt:lpstr>Digital/Discrete Control</vt:lpstr>
      <vt:lpstr>z-Transforms of Common Functions</vt:lpstr>
      <vt:lpstr>Properties of z-Transforms</vt:lpstr>
      <vt:lpstr>Z-Transform: Final Value Theorem</vt:lpstr>
      <vt:lpstr>Transfer Function</vt:lpstr>
      <vt:lpstr>Block Diagrams</vt:lpstr>
      <vt:lpstr>Block Diagram of System</vt:lpstr>
      <vt:lpstr>Combining Blocks</vt:lpstr>
      <vt:lpstr>Block Diagram of Access Control</vt:lpstr>
      <vt:lpstr>Key Transfer Functions</vt:lpstr>
      <vt:lpstr>What can we do with Transfer Functions?</vt:lpstr>
      <vt:lpstr>Rational Laplace Transforms</vt:lpstr>
      <vt:lpstr>Bounded Signals</vt:lpstr>
      <vt:lpstr>BIBO Stability</vt:lpstr>
      <vt:lpstr>BIBO Stability Theorem</vt:lpstr>
      <vt:lpstr>Steady-state Gain</vt:lpstr>
      <vt:lpstr>Steady-state Gain Theorem</vt:lpstr>
      <vt:lpstr>System Order</vt:lpstr>
      <vt:lpstr>First Order System</vt:lpstr>
      <vt:lpstr>PowerPoint Presentation</vt:lpstr>
      <vt:lpstr>Second Order System</vt:lpstr>
      <vt:lpstr>PowerPoint Presentation</vt:lpstr>
      <vt:lpstr>PowerPoint Presentation</vt:lpstr>
      <vt:lpstr>Simulating Transfer Functions</vt:lpstr>
      <vt:lpstr>Transfer Functions: Summary</vt:lpstr>
      <vt:lpstr>Outline</vt:lpstr>
      <vt:lpstr>Objectives of Control for Computing Systems: SASO</vt:lpstr>
      <vt:lpstr>Characteristics of Transient Response</vt:lpstr>
      <vt:lpstr>Transient Response</vt:lpstr>
      <vt:lpstr>Effect of pole locations: continuous time</vt:lpstr>
      <vt:lpstr>Root-Locus Analysis</vt:lpstr>
      <vt:lpstr>Root Locus analysis of Discrete Systems</vt:lpstr>
      <vt:lpstr>Effect of discrete poles</vt:lpstr>
      <vt:lpstr>Admission Control for Lotus Notes Server</vt:lpstr>
      <vt:lpstr>Root Locus Analysis of Admission Control</vt:lpstr>
      <vt:lpstr>Experimental Results</vt:lpstr>
      <vt:lpstr>Outline</vt:lpstr>
      <vt:lpstr>Basic Control Actions: u(t)</vt:lpstr>
      <vt:lpstr>Effect of Control Actions</vt:lpstr>
      <vt:lpstr>Basic Controllers</vt:lpstr>
      <vt:lpstr>Summary of Basic Control</vt:lpstr>
      <vt:lpstr>Outline</vt:lpstr>
      <vt:lpstr>Advanced Control Topics</vt:lpstr>
      <vt:lpstr>Outline</vt:lpstr>
      <vt:lpstr>Issues for Computer Science</vt:lpstr>
      <vt:lpstr>Summary</vt:lpstr>
      <vt:lpstr>References </vt:lpstr>
      <vt:lpstr>Assignment </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Control Theory for Computer Science</dc:title>
  <dc:creator>Sujay Parekh</dc:creator>
  <cp:lastModifiedBy>Zhang, Hongwei [E CPE]</cp:lastModifiedBy>
  <cp:revision>495</cp:revision>
  <cp:lastPrinted>1601-01-01T00:00:00Z</cp:lastPrinted>
  <dcterms:created xsi:type="dcterms:W3CDTF">2001-04-26T02:57:23Z</dcterms:created>
  <dcterms:modified xsi:type="dcterms:W3CDTF">2019-10-26T13:28:52Z</dcterms:modified>
</cp:coreProperties>
</file>