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225"/>
  </p:notesMasterIdLst>
  <p:handoutMasterIdLst>
    <p:handoutMasterId r:id="rId226"/>
  </p:handoutMasterIdLst>
  <p:sldIdLst>
    <p:sldId id="256" r:id="rId2"/>
    <p:sldId id="288" r:id="rId3"/>
    <p:sldId id="490" r:id="rId4"/>
    <p:sldId id="350" r:id="rId5"/>
    <p:sldId id="289" r:id="rId6"/>
    <p:sldId id="293" r:id="rId7"/>
    <p:sldId id="299" r:id="rId8"/>
    <p:sldId id="300" r:id="rId9"/>
    <p:sldId id="301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8" r:id="rId19"/>
    <p:sldId id="321" r:id="rId20"/>
    <p:sldId id="322" r:id="rId21"/>
    <p:sldId id="328" r:id="rId22"/>
    <p:sldId id="324" r:id="rId23"/>
    <p:sldId id="325" r:id="rId24"/>
    <p:sldId id="326" r:id="rId25"/>
    <p:sldId id="335" r:id="rId26"/>
    <p:sldId id="342" r:id="rId27"/>
    <p:sldId id="343" r:id="rId28"/>
    <p:sldId id="345" r:id="rId29"/>
    <p:sldId id="346" r:id="rId30"/>
    <p:sldId id="347" r:id="rId31"/>
    <p:sldId id="498" r:id="rId32"/>
    <p:sldId id="491" r:id="rId33"/>
    <p:sldId id="272" r:id="rId34"/>
    <p:sldId id="382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4" r:id="rId45"/>
    <p:sldId id="383" r:id="rId46"/>
    <p:sldId id="494" r:id="rId47"/>
    <p:sldId id="286" r:id="rId48"/>
    <p:sldId id="352" r:id="rId49"/>
    <p:sldId id="353" r:id="rId50"/>
    <p:sldId id="290" r:id="rId51"/>
    <p:sldId id="291" r:id="rId52"/>
    <p:sldId id="292" r:id="rId53"/>
    <p:sldId id="354" r:id="rId54"/>
    <p:sldId id="294" r:id="rId55"/>
    <p:sldId id="295" r:id="rId56"/>
    <p:sldId id="296" r:id="rId57"/>
    <p:sldId id="297" r:id="rId58"/>
    <p:sldId id="298" r:id="rId59"/>
    <p:sldId id="355" r:id="rId60"/>
    <p:sldId id="356" r:id="rId61"/>
    <p:sldId id="357" r:id="rId62"/>
    <p:sldId id="302" r:id="rId63"/>
    <p:sldId id="358" r:id="rId64"/>
    <p:sldId id="359" r:id="rId65"/>
    <p:sldId id="360" r:id="rId66"/>
    <p:sldId id="361" r:id="rId67"/>
    <p:sldId id="362" r:id="rId68"/>
    <p:sldId id="363" r:id="rId69"/>
    <p:sldId id="364" r:id="rId70"/>
    <p:sldId id="365" r:id="rId71"/>
    <p:sldId id="311" r:id="rId72"/>
    <p:sldId id="312" r:id="rId73"/>
    <p:sldId id="313" r:id="rId74"/>
    <p:sldId id="314" r:id="rId75"/>
    <p:sldId id="315" r:id="rId76"/>
    <p:sldId id="316" r:id="rId77"/>
    <p:sldId id="317" r:id="rId78"/>
    <p:sldId id="366" r:id="rId79"/>
    <p:sldId id="503" r:id="rId80"/>
    <p:sldId id="502" r:id="rId81"/>
    <p:sldId id="320" r:id="rId82"/>
    <p:sldId id="367" r:id="rId83"/>
    <p:sldId id="368" r:id="rId84"/>
    <p:sldId id="369" r:id="rId85"/>
    <p:sldId id="370" r:id="rId86"/>
    <p:sldId id="371" r:id="rId87"/>
    <p:sldId id="372" r:id="rId88"/>
    <p:sldId id="373" r:id="rId89"/>
    <p:sldId id="374" r:id="rId90"/>
    <p:sldId id="329" r:id="rId91"/>
    <p:sldId id="330" r:id="rId92"/>
    <p:sldId id="331" r:id="rId93"/>
    <p:sldId id="332" r:id="rId94"/>
    <p:sldId id="333" r:id="rId95"/>
    <p:sldId id="334" r:id="rId96"/>
    <p:sldId id="375" r:id="rId97"/>
    <p:sldId id="384" r:id="rId98"/>
    <p:sldId id="377" r:id="rId99"/>
    <p:sldId id="378" r:id="rId100"/>
    <p:sldId id="379" r:id="rId101"/>
    <p:sldId id="380" r:id="rId102"/>
    <p:sldId id="381" r:id="rId103"/>
    <p:sldId id="492" r:id="rId104"/>
    <p:sldId id="386" r:id="rId105"/>
    <p:sldId id="387" r:id="rId106"/>
    <p:sldId id="285" r:id="rId107"/>
    <p:sldId id="388" r:id="rId108"/>
    <p:sldId id="389" r:id="rId109"/>
    <p:sldId id="287" r:id="rId110"/>
    <p:sldId id="390" r:id="rId111"/>
    <p:sldId id="391" r:id="rId112"/>
    <p:sldId id="392" r:id="rId113"/>
    <p:sldId id="393" r:id="rId114"/>
    <p:sldId id="394" r:id="rId115"/>
    <p:sldId id="395" r:id="rId116"/>
    <p:sldId id="396" r:id="rId117"/>
    <p:sldId id="397" r:id="rId118"/>
    <p:sldId id="398" r:id="rId119"/>
    <p:sldId id="399" r:id="rId120"/>
    <p:sldId id="400" r:id="rId121"/>
    <p:sldId id="401" r:id="rId122"/>
    <p:sldId id="402" r:id="rId123"/>
    <p:sldId id="403" r:id="rId124"/>
    <p:sldId id="404" r:id="rId125"/>
    <p:sldId id="405" r:id="rId126"/>
    <p:sldId id="406" r:id="rId127"/>
    <p:sldId id="407" r:id="rId128"/>
    <p:sldId id="408" r:id="rId129"/>
    <p:sldId id="497" r:id="rId130"/>
    <p:sldId id="409" r:id="rId131"/>
    <p:sldId id="410" r:id="rId132"/>
    <p:sldId id="411" r:id="rId133"/>
    <p:sldId id="412" r:id="rId134"/>
    <p:sldId id="413" r:id="rId135"/>
    <p:sldId id="414" r:id="rId136"/>
    <p:sldId id="415" r:id="rId137"/>
    <p:sldId id="416" r:id="rId138"/>
    <p:sldId id="417" r:id="rId139"/>
    <p:sldId id="418" r:id="rId140"/>
    <p:sldId id="419" r:id="rId141"/>
    <p:sldId id="420" r:id="rId142"/>
    <p:sldId id="421" r:id="rId143"/>
    <p:sldId id="422" r:id="rId144"/>
    <p:sldId id="423" r:id="rId145"/>
    <p:sldId id="424" r:id="rId146"/>
    <p:sldId id="425" r:id="rId147"/>
    <p:sldId id="426" r:id="rId148"/>
    <p:sldId id="427" r:id="rId149"/>
    <p:sldId id="428" r:id="rId150"/>
    <p:sldId id="429" r:id="rId151"/>
    <p:sldId id="336" r:id="rId152"/>
    <p:sldId id="337" r:id="rId153"/>
    <p:sldId id="338" r:id="rId154"/>
    <p:sldId id="339" r:id="rId155"/>
    <p:sldId id="495" r:id="rId156"/>
    <p:sldId id="340" r:id="rId157"/>
    <p:sldId id="341" r:id="rId158"/>
    <p:sldId id="430" r:id="rId159"/>
    <p:sldId id="431" r:id="rId160"/>
    <p:sldId id="344" r:id="rId161"/>
    <p:sldId id="432" r:id="rId162"/>
    <p:sldId id="433" r:id="rId163"/>
    <p:sldId id="434" r:id="rId164"/>
    <p:sldId id="348" r:id="rId165"/>
    <p:sldId id="349" r:id="rId166"/>
    <p:sldId id="435" r:id="rId167"/>
    <p:sldId id="436" r:id="rId168"/>
    <p:sldId id="437" r:id="rId169"/>
    <p:sldId id="438" r:id="rId170"/>
    <p:sldId id="439" r:id="rId171"/>
    <p:sldId id="440" r:id="rId172"/>
    <p:sldId id="441" r:id="rId173"/>
    <p:sldId id="442" r:id="rId174"/>
    <p:sldId id="443" r:id="rId175"/>
    <p:sldId id="444" r:id="rId176"/>
    <p:sldId id="445" r:id="rId177"/>
    <p:sldId id="446" r:id="rId178"/>
    <p:sldId id="447" r:id="rId179"/>
    <p:sldId id="448" r:id="rId180"/>
    <p:sldId id="504" r:id="rId181"/>
    <p:sldId id="500" r:id="rId182"/>
    <p:sldId id="501" r:id="rId183"/>
    <p:sldId id="450" r:id="rId184"/>
    <p:sldId id="451" r:id="rId185"/>
    <p:sldId id="452" r:id="rId186"/>
    <p:sldId id="453" r:id="rId187"/>
    <p:sldId id="454" r:id="rId188"/>
    <p:sldId id="455" r:id="rId189"/>
    <p:sldId id="456" r:id="rId190"/>
    <p:sldId id="457" r:id="rId191"/>
    <p:sldId id="458" r:id="rId192"/>
    <p:sldId id="459" r:id="rId193"/>
    <p:sldId id="376" r:id="rId194"/>
    <p:sldId id="460" r:id="rId195"/>
    <p:sldId id="461" r:id="rId196"/>
    <p:sldId id="462" r:id="rId197"/>
    <p:sldId id="463" r:id="rId198"/>
    <p:sldId id="464" r:id="rId199"/>
    <p:sldId id="465" r:id="rId200"/>
    <p:sldId id="466" r:id="rId201"/>
    <p:sldId id="467" r:id="rId202"/>
    <p:sldId id="468" r:id="rId203"/>
    <p:sldId id="469" r:id="rId204"/>
    <p:sldId id="470" r:id="rId205"/>
    <p:sldId id="471" r:id="rId206"/>
    <p:sldId id="472" r:id="rId207"/>
    <p:sldId id="473" r:id="rId208"/>
    <p:sldId id="474" r:id="rId209"/>
    <p:sldId id="496" r:id="rId210"/>
    <p:sldId id="476" r:id="rId211"/>
    <p:sldId id="477" r:id="rId212"/>
    <p:sldId id="478" r:id="rId213"/>
    <p:sldId id="479" r:id="rId214"/>
    <p:sldId id="480" r:id="rId215"/>
    <p:sldId id="481" r:id="rId216"/>
    <p:sldId id="482" r:id="rId217"/>
    <p:sldId id="483" r:id="rId218"/>
    <p:sldId id="484" r:id="rId219"/>
    <p:sldId id="485" r:id="rId220"/>
    <p:sldId id="486" r:id="rId221"/>
    <p:sldId id="487" r:id="rId222"/>
    <p:sldId id="489" r:id="rId223"/>
    <p:sldId id="499" r:id="rId22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Symbol" pitchFamily="2" charset="2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Symbol" pitchFamily="2" charset="2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Symbol" pitchFamily="2" charset="2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Symbol" pitchFamily="2" charset="2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Symbol" pitchFamily="2" charset="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Symbol" pitchFamily="2" charset="2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Symbol" pitchFamily="2" charset="2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Symbol" pitchFamily="2" charset="2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Symbol" pitchFamily="2" charset="2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1" autoAdjust="0"/>
    <p:restoredTop sz="89391" autoAdjust="0"/>
  </p:normalViewPr>
  <p:slideViewPr>
    <p:cSldViewPr snapToGrid="0">
      <p:cViewPr varScale="1">
        <p:scale>
          <a:sx n="144" d="100"/>
          <a:sy n="144" d="100"/>
        </p:scale>
        <p:origin x="69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93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handoutMaster" Target="handoutMasters/handoutMaster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presProps" Target="presProp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viewProps" Target="viewProps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theme" Target="theme/theme1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tableStyles" Target="tableStyle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987A3DC2-C78C-FA4D-9843-54B515431B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32" tIns="46766" rIns="93532" bIns="46766" numCol="1" anchor="t" anchorCtr="0" compatLnSpc="1">
            <a:prstTxWarp prst="textNoShape">
              <a:avLst/>
            </a:prstTxWarp>
          </a:bodyPr>
          <a:lstStyle>
            <a:lvl1pPr algn="l" defTabSz="935038" eaLnBrk="0" hangingPunct="0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7F0EBE51-BFAD-EA43-A066-FD3D89011E8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32" tIns="46766" rIns="93532" bIns="46766" numCol="1" anchor="t" anchorCtr="0" compatLnSpc="1">
            <a:prstTxWarp prst="textNoShape">
              <a:avLst/>
            </a:prstTxWarp>
          </a:bodyPr>
          <a:lstStyle>
            <a:lvl1pPr algn="r" defTabSz="935038" eaLnBrk="0" hangingPunct="0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5892" name="Rectangle 4">
            <a:extLst>
              <a:ext uri="{FF2B5EF4-FFF2-40B4-BE49-F238E27FC236}">
                <a16:creationId xmlns:a16="http://schemas.microsoft.com/office/drawing/2014/main" id="{1BA4A003-F0DB-464E-9775-149265341B9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32" tIns="46766" rIns="93532" bIns="46766" numCol="1" anchor="b" anchorCtr="0" compatLnSpc="1">
            <a:prstTxWarp prst="textNoShape">
              <a:avLst/>
            </a:prstTxWarp>
          </a:bodyPr>
          <a:lstStyle>
            <a:lvl1pPr algn="l" defTabSz="935038" eaLnBrk="0" hangingPunct="0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5893" name="Rectangle 5">
            <a:extLst>
              <a:ext uri="{FF2B5EF4-FFF2-40B4-BE49-F238E27FC236}">
                <a16:creationId xmlns:a16="http://schemas.microsoft.com/office/drawing/2014/main" id="{60AA54E9-054E-A947-BFCB-46EC333C35F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32" tIns="46766" rIns="93532" bIns="46766" numCol="1" anchor="b" anchorCtr="0" compatLnSpc="1">
            <a:prstTxWarp prst="textNoShape">
              <a:avLst/>
            </a:prstTxWarp>
          </a:bodyPr>
          <a:lstStyle>
            <a:lvl1pPr algn="r" defTabSz="935038" eaLnBrk="0" hangingPunct="0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637321E-AC43-F347-BF35-95146911302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8AE8855A-95AC-FA48-A309-699CBB77FEB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7" tIns="48323" rIns="96647" bIns="48323" numCol="1" anchor="t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880E185D-3C64-6A4A-9899-11B9A939077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7" tIns="48323" rIns="96647" bIns="48323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A9488D6-9E11-9446-83E6-80D3A61F0BA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6B59667B-741F-344B-934B-C1361D7F2E8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7" tIns="48323" rIns="96647" bIns="48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1750A802-CFD9-D44E-BBC9-023D7CAEB0B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7" tIns="48323" rIns="96647" bIns="48323" numCol="1" anchor="b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6F3FE38E-5A83-0749-95A5-76A851E385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7" tIns="48323" rIns="96647" bIns="48323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1BC4FF1-1AB4-9F47-B71B-9C9B0AB2453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citation.cfm?id=1159929" TargetMode="External"/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7918A3FD-2634-3741-92D0-9CDE6A84F4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1pPr>
            <a:lvl2pPr marL="742950" indent="-28575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2pPr>
            <a:lvl3pPr marL="11430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3pPr>
            <a:lvl4pPr marL="16002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4pPr>
            <a:lvl5pPr marL="20574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9pPr>
          </a:lstStyle>
          <a:p>
            <a:fld id="{3ABF538F-9E95-044D-BD62-4B509B75B485}" type="slidenum">
              <a:rPr lang="zh-CN" altLang="en-US" sz="1200" b="0" smtClean="0">
                <a:latin typeface="Times New Roman" panose="02020603050405020304" pitchFamily="18" charset="0"/>
              </a:rPr>
              <a:pPr/>
              <a:t>1</a:t>
            </a:fld>
            <a:endParaRPr lang="en-US" altLang="zh-CN" sz="1200" b="0">
              <a:latin typeface="Times New Roman" panose="02020603050405020304" pitchFamily="18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5F358934-E332-4241-9721-AF12B22741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2BB5A0D-1718-9B47-812D-963F054792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Chapter 2, 4, 5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Increasing interest in parallelization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BC4FF1-1AB4-9F47-B71B-9C9B0AB24538}" type="slidenum">
              <a:rPr lang="zh-CN" altLang="en-US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3509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Input and output lines could be slotted or unslotted</a:t>
            </a:r>
          </a:p>
          <a:p>
            <a:pPr lvl="1" eaLnBrk="1" hangingPunct="1"/>
            <a:r>
              <a:rPr lang="en-US" altLang="en-US" dirty="0"/>
              <a:t>Correspondingly, packets lengths and interarrival time have discrete or continuous distributions </a:t>
            </a:r>
          </a:p>
          <a:p>
            <a:pPr eaLnBrk="1" hangingPunct="1"/>
            <a:r>
              <a:rPr lang="en-US" altLang="en-US" dirty="0"/>
              <a:t>Packet lengths could be fixed or variable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BC4FF1-1AB4-9F47-B71B-9C9B0AB24538}" type="slidenum">
              <a:rPr lang="zh-CN" altLang="en-US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5210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1" hangingPunct="1">
              <a:lnSpc>
                <a:spcPct val="130000"/>
              </a:lnSpc>
            </a:pPr>
            <a:r>
              <a:rPr lang="en-US" altLang="en-US" sz="1600" dirty="0"/>
              <a:t>In </a:t>
            </a:r>
            <a:r>
              <a:rPr lang="en-US" altLang="en-US" sz="1600" i="1" dirty="0"/>
              <a:t>datagram </a:t>
            </a:r>
            <a:r>
              <a:rPr lang="en-US" altLang="en-US" sz="1600" dirty="0"/>
              <a:t>networks, connections are not set up. Hence no concept of connection blocking.</a:t>
            </a:r>
          </a:p>
          <a:p>
            <a:pPr lvl="0" eaLnBrk="1" hangingPunct="1">
              <a:lnSpc>
                <a:spcPct val="130000"/>
              </a:lnSpc>
            </a:pPr>
            <a:r>
              <a:rPr lang="en-US" altLang="en-US" sz="1600" i="1" dirty="0"/>
              <a:t>Virtual circuit </a:t>
            </a:r>
            <a:r>
              <a:rPr lang="en-US" altLang="en-US" sz="1600" dirty="0"/>
              <a:t>based networks use packet multiplexing but set up a connection before data transfer begins to alert the switches of the creation of a 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BC4FF1-1AB4-9F47-B71B-9C9B0AB24538}" type="slidenum">
              <a:rPr lang="zh-CN" altLang="en-US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4672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29AC29DD-0C34-1A49-8FB7-23EF6B9080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1pPr>
            <a:lvl2pPr marL="742950" indent="-28575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2pPr>
            <a:lvl3pPr marL="11430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3pPr>
            <a:lvl4pPr marL="16002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4pPr>
            <a:lvl5pPr marL="20574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9pPr>
          </a:lstStyle>
          <a:p>
            <a:fld id="{1AF161E1-9746-5D41-885B-E9C2FC8F5816}" type="slidenum">
              <a:rPr lang="zh-CN" altLang="en-US" sz="1200" b="0" smtClean="0">
                <a:latin typeface="Times New Roman" panose="02020603050405020304" pitchFamily="18" charset="0"/>
              </a:rPr>
              <a:pPr/>
              <a:t>31</a:t>
            </a:fld>
            <a:endParaRPr lang="en-US" altLang="zh-CN" sz="1200" b="0">
              <a:latin typeface="Times New Roman" panose="02020603050405020304" pitchFamily="18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EFB9386E-0347-724C-B62B-EBD0404E7A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8A9590D-6860-834C-847A-B830F1C7F5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448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DC2BF932-4D35-374A-BAB9-5CE1B0963A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1pPr>
            <a:lvl2pPr marL="742950" indent="-28575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2pPr>
            <a:lvl3pPr marL="11430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3pPr>
            <a:lvl4pPr marL="16002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4pPr>
            <a:lvl5pPr marL="20574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9pPr>
          </a:lstStyle>
          <a:p>
            <a:fld id="{27213A32-DBBB-8941-B8E9-C9A7C5D6462F}" type="slidenum">
              <a:rPr lang="zh-CN" altLang="en-US" sz="1200" b="0" smtClean="0">
                <a:latin typeface="Times New Roman" panose="02020603050405020304" pitchFamily="18" charset="0"/>
              </a:rPr>
              <a:pPr/>
              <a:t>32</a:t>
            </a:fld>
            <a:endParaRPr lang="en-US" altLang="zh-CN" sz="1200" b="0">
              <a:latin typeface="Times New Roman" panose="02020603050405020304" pitchFamily="18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BD444B46-0673-A842-AFB4-AC22C8BDDA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899D8196-7856-7545-8348-B3E68370E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BC4FF1-1AB4-9F47-B71B-9C9B0AB24538}" type="slidenum">
              <a:rPr lang="zh-CN" altLang="en-US" smtClean="0"/>
              <a:pPr>
                <a:defRPr/>
              </a:pPr>
              <a:t>56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08402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>
            <a:extLst>
              <a:ext uri="{FF2B5EF4-FFF2-40B4-BE49-F238E27FC236}">
                <a16:creationId xmlns:a16="http://schemas.microsoft.com/office/drawing/2014/main" id="{9F848AA7-1775-2C41-95D7-AAD38D5DB7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Notes Placeholder 2">
            <a:extLst>
              <a:ext uri="{FF2B5EF4-FFF2-40B4-BE49-F238E27FC236}">
                <a16:creationId xmlns:a16="http://schemas.microsoft.com/office/drawing/2014/main" id="{93554072-0B3D-C744-908C-25801ECD7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82947" name="Slide Number Placeholder 3">
            <a:extLst>
              <a:ext uri="{FF2B5EF4-FFF2-40B4-BE49-F238E27FC236}">
                <a16:creationId xmlns:a16="http://schemas.microsoft.com/office/drawing/2014/main" id="{07177407-4DAA-7948-9AC0-C61113EECC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1pPr>
            <a:lvl2pPr marL="742950" indent="-28575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2pPr>
            <a:lvl3pPr marL="11430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3pPr>
            <a:lvl4pPr marL="16002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4pPr>
            <a:lvl5pPr marL="20574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9pPr>
          </a:lstStyle>
          <a:p>
            <a:fld id="{A7A42B5C-337B-DF4C-BBCD-67C5F8E08E90}" type="slidenum">
              <a:rPr lang="zh-CN" altLang="en-US" sz="1200" b="0" smtClean="0">
                <a:latin typeface="Times New Roman" panose="02020603050405020304" pitchFamily="18" charset="0"/>
              </a:rPr>
              <a:pPr/>
              <a:t>67</a:t>
            </a:fld>
            <a:endParaRPr lang="en-US" altLang="zh-CN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C7D72686-4DCF-DC4B-B71C-0BCFAA9D91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1pPr>
            <a:lvl2pPr marL="742950" indent="-28575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2pPr>
            <a:lvl3pPr marL="11430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3pPr>
            <a:lvl4pPr marL="16002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4pPr>
            <a:lvl5pPr marL="20574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9pPr>
          </a:lstStyle>
          <a:p>
            <a:fld id="{2743E011-0998-BD45-A173-69D3AADC4466}" type="slidenum">
              <a:rPr lang="zh-CN" altLang="en-US" sz="1200" b="0" smtClean="0">
                <a:latin typeface="Times New Roman" panose="02020603050405020304" pitchFamily="18" charset="0"/>
              </a:rPr>
              <a:pPr/>
              <a:t>68</a:t>
            </a:fld>
            <a:endParaRPr lang="en-US" altLang="zh-CN" sz="1200" b="0">
              <a:latin typeface="Times New Roman" panose="02020603050405020304" pitchFamily="18" charset="0"/>
            </a:endParaRPr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82D38FC1-80AA-A842-81B3-463D62C222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53D8BECC-5926-9240-ABE7-97280E160A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sym typeface="Symbol" pitchFamily="2" charset="2"/>
              </a:rPr>
              <a:t>(t)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>
            <a:extLst>
              <a:ext uri="{FF2B5EF4-FFF2-40B4-BE49-F238E27FC236}">
                <a16:creationId xmlns:a16="http://schemas.microsoft.com/office/drawing/2014/main" id="{A5478502-BB3B-3945-861F-8D65CF552E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>
            <a:extLst>
              <a:ext uri="{FF2B5EF4-FFF2-40B4-BE49-F238E27FC236}">
                <a16:creationId xmlns:a16="http://schemas.microsoft.com/office/drawing/2014/main" id="{5BB01AA5-5190-434E-9CB6-9A79693F41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Transmission rate at each link </a:t>
            </a:r>
            <a:r>
              <a:rPr lang="en-US" altLang="en-US" dirty="0" err="1"/>
              <a:t>i</a:t>
            </a:r>
            <a:r>
              <a:rPr lang="en-US" altLang="en-US" dirty="0"/>
              <a:t> is \</a:t>
            </a:r>
            <a:r>
              <a:rPr lang="en-US" altLang="en-US" dirty="0" err="1"/>
              <a:t>tau_i</a:t>
            </a:r>
            <a:endParaRPr lang="en-US" altLang="en-US" dirty="0"/>
          </a:p>
        </p:txBody>
      </p:sp>
      <p:sp>
        <p:nvSpPr>
          <p:cNvPr id="116739" name="Slide Number Placeholder 3">
            <a:extLst>
              <a:ext uri="{FF2B5EF4-FFF2-40B4-BE49-F238E27FC236}">
                <a16:creationId xmlns:a16="http://schemas.microsoft.com/office/drawing/2014/main" id="{64A066BF-6426-B546-81F5-E34D803B76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1pPr>
            <a:lvl2pPr marL="742950" indent="-28575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2pPr>
            <a:lvl3pPr marL="11430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3pPr>
            <a:lvl4pPr marL="16002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4pPr>
            <a:lvl5pPr marL="20574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9pPr>
          </a:lstStyle>
          <a:p>
            <a:fld id="{B1310D6A-5A45-5E42-BF6B-907AD50D1EDD}" type="slidenum">
              <a:rPr lang="zh-CN" altLang="en-US" sz="1200" b="0" smtClean="0">
                <a:latin typeface="Times New Roman" panose="02020603050405020304" pitchFamily="18" charset="0"/>
              </a:rPr>
              <a:pPr/>
              <a:t>99</a:t>
            </a:fld>
            <a:endParaRPr lang="en-US" altLang="zh-CN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>
            <a:extLst>
              <a:ext uri="{FF2B5EF4-FFF2-40B4-BE49-F238E27FC236}">
                <a16:creationId xmlns:a16="http://schemas.microsoft.com/office/drawing/2014/main" id="{84B62DB3-678F-254D-822D-ECFAC7A7BC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1pPr>
            <a:lvl2pPr marL="742950" indent="-28575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2pPr>
            <a:lvl3pPr marL="11430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3pPr>
            <a:lvl4pPr marL="16002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4pPr>
            <a:lvl5pPr marL="20574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9pPr>
          </a:lstStyle>
          <a:p>
            <a:fld id="{E269BEEF-DFB5-6D4E-84ED-4EDD4FF85024}" type="slidenum">
              <a:rPr lang="zh-CN" altLang="en-US" sz="1200" b="0" smtClean="0">
                <a:latin typeface="Times New Roman" panose="02020603050405020304" pitchFamily="18" charset="0"/>
              </a:rPr>
              <a:pPr/>
              <a:t>103</a:t>
            </a:fld>
            <a:endParaRPr lang="en-US" altLang="zh-CN" sz="1200" b="0">
              <a:latin typeface="Times New Roman" panose="02020603050405020304" pitchFamily="18" charset="0"/>
            </a:endParaRPr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12BD2E85-585D-884A-995E-6423257E9B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480404D8-53C6-5C43-8EA3-14C1D53194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To check: “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  <a:hlinkClick r:id="rId3"/>
              </a:rPr>
              <a:t>A basic stochastic network calculus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”, 2006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7CB511B3-C8B7-6B48-BFDE-DE8756F92E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1pPr>
            <a:lvl2pPr marL="742950" indent="-28575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2pPr>
            <a:lvl3pPr marL="11430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3pPr>
            <a:lvl4pPr marL="16002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4pPr>
            <a:lvl5pPr marL="20574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9pPr>
          </a:lstStyle>
          <a:p>
            <a:fld id="{36A29412-D156-774F-B8DF-99CFFE8A1D96}" type="slidenum">
              <a:rPr lang="zh-CN" altLang="en-US" sz="1200" b="0" smtClean="0">
                <a:latin typeface="Times New Roman" panose="02020603050405020304" pitchFamily="18" charset="0"/>
              </a:rPr>
              <a:pPr/>
              <a:t>2</a:t>
            </a:fld>
            <a:endParaRPr lang="en-US" altLang="zh-CN" sz="1200" b="0">
              <a:latin typeface="Times New Roman" panose="02020603050405020304" pitchFamily="18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7EC7FEEE-E9FB-A546-A837-6FC53EE10F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1AFAA4E-0C91-1343-927A-6ABF593CEB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BC4FF1-1AB4-9F47-B71B-9C9B0AB24538}" type="slidenum">
              <a:rPr lang="zh-CN" altLang="en-US" smtClean="0"/>
              <a:pPr>
                <a:defRPr/>
              </a:pPr>
              <a:t>181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050154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BC4FF1-1AB4-9F47-B71B-9C9B0AB24538}" type="slidenum">
              <a:rPr lang="zh-CN" altLang="en-US" smtClean="0"/>
              <a:pPr>
                <a:defRPr/>
              </a:pPr>
              <a:t>185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28201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BC4FF1-1AB4-9F47-B71B-9C9B0AB24538}" type="slidenum">
              <a:rPr lang="zh-CN" altLang="en-US" smtClean="0"/>
              <a:pPr>
                <a:defRPr/>
              </a:pPr>
              <a:t>202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210120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n2, n1: # of sources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BC4FF1-1AB4-9F47-B71B-9C9B0AB24538}" type="slidenum">
              <a:rPr lang="zh-CN" altLang="en-US" smtClean="0"/>
              <a:pPr>
                <a:defRPr/>
              </a:pPr>
              <a:t>204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88058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BC4FF1-1AB4-9F47-B71B-9C9B0AB24538}" type="slidenum">
              <a:rPr lang="zh-CN" altLang="en-US" smtClean="0"/>
              <a:pPr>
                <a:defRPr/>
              </a:pPr>
              <a:t>206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84038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7CB511B3-C8B7-6B48-BFDE-DE8756F92E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1pPr>
            <a:lvl2pPr marL="742950" indent="-28575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2pPr>
            <a:lvl3pPr marL="11430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3pPr>
            <a:lvl4pPr marL="16002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4pPr>
            <a:lvl5pPr marL="20574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9pPr>
          </a:lstStyle>
          <a:p>
            <a:fld id="{36A29412-D156-774F-B8DF-99CFFE8A1D96}" type="slidenum">
              <a:rPr lang="zh-CN" altLang="en-US" sz="1200" b="0" smtClean="0">
                <a:latin typeface="Times New Roman" panose="02020603050405020304" pitchFamily="18" charset="0"/>
              </a:rPr>
              <a:pPr/>
              <a:t>223</a:t>
            </a:fld>
            <a:endParaRPr lang="en-US" altLang="zh-CN" sz="1200" b="0">
              <a:latin typeface="Times New Roman" panose="02020603050405020304" pitchFamily="18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7EC7FEEE-E9FB-A546-A837-6FC53EE10F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1AFAA4E-0C91-1343-927A-6ABF593CEB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89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3DA1EF99-A272-CA44-B1D8-5B95A2A684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1pPr>
            <a:lvl2pPr marL="742950" indent="-28575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2pPr>
            <a:lvl3pPr marL="11430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3pPr>
            <a:lvl4pPr marL="16002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4pPr>
            <a:lvl5pPr marL="20574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9pPr>
          </a:lstStyle>
          <a:p>
            <a:fld id="{139B8838-BFE0-B64A-8CD9-507D6659C33D}" type="slidenum">
              <a:rPr lang="zh-CN" altLang="en-US" sz="1200" b="0" smtClean="0">
                <a:latin typeface="Times New Roman" panose="02020603050405020304" pitchFamily="18" charset="0"/>
              </a:rPr>
              <a:pPr/>
              <a:t>3</a:t>
            </a:fld>
            <a:endParaRPr lang="en-US" altLang="zh-CN" sz="1200" b="0">
              <a:latin typeface="Times New Roman" panose="02020603050405020304" pitchFamily="18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1402A3DE-A14A-DF4A-9D87-75A4C0C7AF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2150781-8B06-1C49-8A99-1399FB8C96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29AC29DD-0C34-1A49-8FB7-23EF6B9080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1pPr>
            <a:lvl2pPr marL="742950" indent="-28575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2pPr>
            <a:lvl3pPr marL="11430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3pPr>
            <a:lvl4pPr marL="16002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4pPr>
            <a:lvl5pPr marL="20574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9pPr>
          </a:lstStyle>
          <a:p>
            <a:fld id="{1AF161E1-9746-5D41-885B-E9C2FC8F5816}" type="slidenum">
              <a:rPr lang="zh-CN" altLang="en-US" sz="1200" b="0" smtClean="0">
                <a:latin typeface="Times New Roman" panose="02020603050405020304" pitchFamily="18" charset="0"/>
              </a:rPr>
              <a:pPr/>
              <a:t>4</a:t>
            </a:fld>
            <a:endParaRPr lang="en-US" altLang="zh-CN" sz="1200" b="0">
              <a:latin typeface="Times New Roman" panose="02020603050405020304" pitchFamily="18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EFB9386E-0347-724C-B62B-EBD0404E7A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8A9590D-6860-834C-847A-B830F1C7F5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ABCA14A6-D539-8C49-B61C-F36E9D7A6C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1pPr>
            <a:lvl2pPr marL="742950" indent="-28575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2pPr>
            <a:lvl3pPr marL="11430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3pPr>
            <a:lvl4pPr marL="16002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4pPr>
            <a:lvl5pPr marL="20574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9pPr>
          </a:lstStyle>
          <a:p>
            <a:fld id="{FE29B10A-D54F-CF41-9581-856CEA0DAE49}" type="slidenum">
              <a:rPr lang="zh-CN" altLang="en-US" sz="1200" b="0" smtClean="0">
                <a:latin typeface="Times New Roman" panose="02020603050405020304" pitchFamily="18" charset="0"/>
              </a:rPr>
              <a:pPr/>
              <a:t>5</a:t>
            </a:fld>
            <a:endParaRPr lang="en-US" altLang="zh-CN" sz="1200" b="0">
              <a:latin typeface="Times New Roman" panose="02020603050405020304" pitchFamily="18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0D03C613-1FB0-9043-BDAA-E20104E465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97F1A28-ECCB-0746-BAAC-5C6CCB9B4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F4AB821-CBB1-9049-8AB7-C14356F291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1pPr>
            <a:lvl2pPr marL="742950" indent="-28575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2pPr>
            <a:lvl3pPr marL="11430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3pPr>
            <a:lvl4pPr marL="16002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4pPr>
            <a:lvl5pPr marL="20574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9pPr>
          </a:lstStyle>
          <a:p>
            <a:fld id="{43C52AA8-BED4-124A-B41C-D537440D1E3B}" type="slidenum">
              <a:rPr lang="zh-CN" altLang="en-US" sz="1200" b="0" smtClean="0">
                <a:latin typeface="Times New Roman" panose="02020603050405020304" pitchFamily="18" charset="0"/>
              </a:rPr>
              <a:pPr/>
              <a:t>8</a:t>
            </a:fld>
            <a:endParaRPr lang="en-US" altLang="zh-CN" sz="1200" b="0"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70093775-D97E-4B41-991D-A481B41B18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E533115-3A3E-0E47-BDE9-6B5BF757CA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BC4FF1-1AB4-9F47-B71B-9C9B0AB24538}" type="slidenum">
              <a:rPr lang="zh-CN" altLang="en-US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8815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92E6D563-97F5-0048-8760-3F2C565242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A5955212-06B8-A84D-98CC-18E262D41F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A switch is required with circuit multiplexing and centralised packet multiplexing</a:t>
            </a:r>
          </a:p>
          <a:p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FAEA808D-3D8A-D14F-BD5A-D79458F0FE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1pPr>
            <a:lvl2pPr marL="742950" indent="-28575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2pPr>
            <a:lvl3pPr marL="11430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3pPr>
            <a:lvl4pPr marL="16002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4pPr>
            <a:lvl5pPr marL="20574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9pPr>
          </a:lstStyle>
          <a:p>
            <a:fld id="{8641A570-6472-B94B-8BDF-3847E4B18A47}" type="slidenum">
              <a:rPr lang="zh-CN" altLang="en-US" sz="1200" b="0" smtClean="0">
                <a:latin typeface="Times New Roman" panose="02020603050405020304" pitchFamily="18" charset="0"/>
              </a:rPr>
              <a:pPr/>
              <a:t>20</a:t>
            </a:fld>
            <a:endParaRPr lang="en-US" altLang="zh-CN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55FCD8DC-1002-8E4A-86CA-4E25E6E00E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FC770F86-876E-D947-BB5E-182212FA9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Every packet or slot in a TDM frame needs to be processed</a:t>
            </a:r>
          </a:p>
          <a:p>
            <a:endParaRPr lang="en-US" altLang="en-US"/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8F4601EE-EEAC-BA44-BDB2-B48EE28C65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1pPr>
            <a:lvl2pPr marL="742950" indent="-28575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2pPr>
            <a:lvl3pPr marL="11430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3pPr>
            <a:lvl4pPr marL="16002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4pPr>
            <a:lvl5pPr marL="2057400" indent="-228600" defTabSz="966788"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ymbol" pitchFamily="2" charset="2"/>
                <a:ea typeface="宋体" panose="02010600030101010101" pitchFamily="2" charset="-122"/>
              </a:defRPr>
            </a:lvl9pPr>
          </a:lstStyle>
          <a:p>
            <a:fld id="{252543E3-A654-524C-88DE-CF0D1BDB4774}" type="slidenum">
              <a:rPr lang="zh-CN" altLang="en-US" sz="1200" b="0" smtClean="0">
                <a:latin typeface="Times New Roman" panose="02020603050405020304" pitchFamily="18" charset="0"/>
              </a:rPr>
              <a:pPr/>
              <a:t>22</a:t>
            </a:fld>
            <a:endParaRPr lang="en-US" altLang="zh-CN" sz="12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>
            <a:extLst>
              <a:ext uri="{FF2B5EF4-FFF2-40B4-BE49-F238E27FC236}">
                <a16:creationId xmlns:a16="http://schemas.microsoft.com/office/drawing/2014/main" id="{9B8F66C6-317C-9D4E-954E-73D325774EA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79876" name="Rectangle 4">
            <a:extLst>
              <a:ext uri="{FF2B5EF4-FFF2-40B4-BE49-F238E27FC236}">
                <a16:creationId xmlns:a16="http://schemas.microsoft.com/office/drawing/2014/main" id="{3B8BA24D-5A7D-D34C-A4DA-42E2D28F59B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19200" y="35814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661772E-AB75-3546-9AAF-4C0CF8939F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4919A2C-AD2B-8E4B-ACB4-D0C3CFE845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00EE50F-F7E1-2047-B246-35040AAEDA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2664C577-B161-8246-A5B0-008F01FECF5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39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C40-11C9-E54D-A503-A0E95DA29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1D01D4-B541-544F-9F0A-14DAA1829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222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E70EA8-5150-BF49-B0ED-80C65435F1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2062163" cy="5988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950F5-D448-E44A-AE11-002FA07BB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6038850" cy="59880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13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FF4AF2-F874-2D43-A1BA-C22A5A997A2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85800" y="304800"/>
            <a:ext cx="8253413" cy="5988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824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752FF-59C5-F74B-9BA9-DE86EB70A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75C33-4E06-CD4D-814B-9B67E8538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6892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4D39F-85D0-1F4A-B5A4-49049018E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D433A-115D-B840-8831-ECD2B1611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245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E4427-D072-F943-96BB-F5089216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F2E29-75DD-FC42-A9E1-6013A90BE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568450"/>
            <a:ext cx="4049713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D820A-D116-5A4A-BA86-010B741C5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7913" y="1568450"/>
            <a:ext cx="4051300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991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CCCE5-FE52-9441-9A1E-C05A305AD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9BD6E-8A5A-CC48-8785-E0FC7737B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8187C-FDAF-054B-987E-8858EA796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D7FB67-3715-6244-A607-F404830A8A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257B14-4942-5F45-8091-72847E0A43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148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AE7DE-B1CA-0B40-9CDE-4B850DE7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096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19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AA724-7504-3E47-AE0A-96C8D87D4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D271D-5D88-904E-B853-10BFC6516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D81037-E747-814C-85E6-886EA953F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218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A2D6B-FDF8-A140-B143-0B5C07E3F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2D56E0-BA8D-FD46-A24B-2B195758C7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2B1F8-E6D1-3E47-97B9-3FF4416BF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870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48559772-DC18-4B4B-B953-0D4430E646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9063"/>
            <a:ext cx="82169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051883F9-39DC-3045-9073-4B144BEE82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68450"/>
            <a:ext cx="825341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  <a:p>
            <a:pPr lvl="4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75000"/>
        </a:spcBef>
        <a:spcAft>
          <a:spcPct val="5000"/>
        </a:spcAft>
        <a:buClr>
          <a:schemeClr val="folHlink"/>
        </a:buClr>
        <a:buSzPct val="60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504785"/>
        </a:buClr>
        <a:buSzPct val="55000"/>
        <a:buFont typeface="Wingdings" pitchFamily="2" charset="2"/>
        <a:buChar char="p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ds.b.ebscohost.com.proxy.lib.iastate.edu/ehost/detail/detail?vid=0&amp;sid=42c78eab-baa3-4f14-9132-211267290c49%40pdc-v-sessmgr06&amp;bdata=JnNpdGU9ZWhvc3QtbGl2ZQ%3d%3d#db=nlebk&amp;AN=19617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3.emf"/><Relationship Id="rId4" Type="http://schemas.openxmlformats.org/officeDocument/2006/relationships/oleObject" Target="../embeddings/oleObject1.bin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0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4.png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E3D3080C-792E-9C4E-9869-5AA95CDB870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9125" y="1663700"/>
            <a:ext cx="8599488" cy="1143000"/>
          </a:xfrm>
        </p:spPr>
        <p:txBody>
          <a:bodyPr/>
          <a:lstStyle/>
          <a:p>
            <a:pPr eaLnBrk="1" hangingPunct="1"/>
            <a:r>
              <a:rPr lang="en-US" altLang="zh-CN" sz="3600">
                <a:ea typeface="宋体" panose="02010600030101010101" pitchFamily="2" charset="-122"/>
              </a:rPr>
              <a:t>Fundamentals of Computer Networking</a:t>
            </a:r>
            <a:endParaRPr lang="en-US" altLang="zh-CN" sz="2800">
              <a:ea typeface="宋体" panose="02010600030101010101" pitchFamily="2" charset="-122"/>
            </a:endParaRPr>
          </a:p>
        </p:txBody>
      </p:sp>
      <p:sp>
        <p:nvSpPr>
          <p:cNvPr id="5122" name="Text Box 6">
            <a:extLst>
              <a:ext uri="{FF2B5EF4-FFF2-40B4-BE49-F238E27FC236}">
                <a16:creationId xmlns:a16="http://schemas.microsoft.com/office/drawing/2014/main" id="{0ACDB613-7B80-714B-B006-9473684E3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" y="5983288"/>
            <a:ext cx="896937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1200" b="0" dirty="0"/>
              <a:t>Ref. book: Anurag Kumar, D. Manjunath, Joy </a:t>
            </a:r>
            <a:r>
              <a:rPr lang="en-US" altLang="en-US" sz="1200" b="0" dirty="0" err="1"/>
              <a:t>Kuri</a:t>
            </a:r>
            <a:r>
              <a:rPr lang="en-US" altLang="en-US" sz="1200" b="0" dirty="0"/>
              <a:t>, </a:t>
            </a:r>
            <a:r>
              <a:rPr lang="en-US" altLang="en-US" sz="1200" b="0" i="1" dirty="0">
                <a:hlinkClick r:id="rId3"/>
              </a:rPr>
              <a:t>Communication Networking: An Analytical Approach</a:t>
            </a:r>
            <a:r>
              <a:rPr lang="en-US" altLang="en-US" sz="1200" b="0" dirty="0"/>
              <a:t>, Morgan Kaufmann, 2004. </a:t>
            </a:r>
            <a:endParaRPr lang="en-US" altLang="zh-CN" sz="1200" b="0" dirty="0"/>
          </a:p>
          <a:p>
            <a:pPr algn="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200" b="0" dirty="0"/>
              <a:t>Acknowledgement: this lecture is partially based on the slides of Dr. D. Manjunath</a:t>
            </a:r>
          </a:p>
        </p:txBody>
      </p:sp>
      <p:sp>
        <p:nvSpPr>
          <p:cNvPr id="5123" name="Rectangle 9">
            <a:extLst>
              <a:ext uri="{FF2B5EF4-FFF2-40B4-BE49-F238E27FC236}">
                <a16:creationId xmlns:a16="http://schemas.microsoft.com/office/drawing/2014/main" id="{8486EA95-A717-0940-A1CE-E930B96CFFE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3292475"/>
            <a:ext cx="3810000" cy="12192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ea typeface="宋体" panose="02010600030101010101" pitchFamily="2" charset="-122"/>
              </a:rPr>
              <a:t>Hongwei Zhang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ea typeface="宋体" panose="02010600030101010101" pitchFamily="2" charset="-122"/>
              </a:rPr>
              <a:t>hongwei@iastate.edu, 515 294 2143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ea typeface="宋体" panose="02010600030101010101" pitchFamily="2" charset="-122"/>
              </a:rPr>
              <a:t>http://www.ece.iastate.edu/~hongwei  </a:t>
            </a:r>
          </a:p>
        </p:txBody>
      </p:sp>
      <p:pic>
        <p:nvPicPr>
          <p:cNvPr id="5124" name="Picture 2">
            <a:extLst>
              <a:ext uri="{FF2B5EF4-FFF2-40B4-BE49-F238E27FC236}">
                <a16:creationId xmlns:a16="http://schemas.microsoft.com/office/drawing/2014/main" id="{9E55C7AF-5205-9344-8A13-77FD51B92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16475"/>
            <a:ext cx="27432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3B44E950-5476-2446-B8E9-42718015A0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Multiplexing 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03418B0C-7CDD-A641-AAE4-830F406931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68450"/>
            <a:ext cx="8458200" cy="5043488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000" dirty="0"/>
              <a:t>Sharing a communication link is </a:t>
            </a:r>
            <a:r>
              <a:rPr lang="en-US" altLang="en-US" sz="2000" i="1" dirty="0"/>
              <a:t>multiplexing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1800" dirty="0"/>
              <a:t>Systematically merging several data flows into one bit-pipe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dirty="0"/>
              <a:t>Two types of multiplexing: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1800" dirty="0"/>
              <a:t>Circuit multiplexing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1800" dirty="0"/>
              <a:t>Packet multiplexing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4">
            <a:extLst>
              <a:ext uri="{FF2B5EF4-FFF2-40B4-BE49-F238E27FC236}">
                <a16:creationId xmlns:a16="http://schemas.microsoft.com/office/drawing/2014/main" id="{33BF54FB-B0F1-E943-BC03-AB1985837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1643063"/>
            <a:ext cx="7589838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2" name="Picture 5">
            <a:extLst>
              <a:ext uri="{FF2B5EF4-FFF2-40B4-BE49-F238E27FC236}">
                <a16:creationId xmlns:a16="http://schemas.microsoft.com/office/drawing/2014/main" id="{B6C97135-8F02-3142-9ACB-3C8234189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2376488"/>
            <a:ext cx="15240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3" name="Picture 6">
            <a:extLst>
              <a:ext uri="{FF2B5EF4-FFF2-40B4-BE49-F238E27FC236}">
                <a16:creationId xmlns:a16="http://schemas.microsoft.com/office/drawing/2014/main" id="{13DD89FB-A764-C14C-AA0A-4009423F2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3319463"/>
            <a:ext cx="15240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4" name="Picture 7">
            <a:extLst>
              <a:ext uri="{FF2B5EF4-FFF2-40B4-BE49-F238E27FC236}">
                <a16:creationId xmlns:a16="http://schemas.microsoft.com/office/drawing/2014/main" id="{79187D7B-AB65-EC4B-AB24-14352D455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4786313"/>
            <a:ext cx="1920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5" name="Oval 8">
            <a:extLst>
              <a:ext uri="{FF2B5EF4-FFF2-40B4-BE49-F238E27FC236}">
                <a16:creationId xmlns:a16="http://schemas.microsoft.com/office/drawing/2014/main" id="{0A7EF91D-81C8-A54E-BFFA-819EE2382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4152900"/>
            <a:ext cx="3609975" cy="1076325"/>
          </a:xfrm>
          <a:prstGeom prst="ellipse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800">
              <a:latin typeface="Symbol" pitchFamily="2" charset="2"/>
            </a:endParaRPr>
          </a:p>
        </p:txBody>
      </p:sp>
      <p:sp>
        <p:nvSpPr>
          <p:cNvPr id="117766" name="Oval 9">
            <a:extLst>
              <a:ext uri="{FF2B5EF4-FFF2-40B4-BE49-F238E27FC236}">
                <a16:creationId xmlns:a16="http://schemas.microsoft.com/office/drawing/2014/main" id="{237C7812-7470-E642-BDFD-5E9CA0BC2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6850" y="3838575"/>
            <a:ext cx="2486025" cy="1733550"/>
          </a:xfrm>
          <a:prstGeom prst="ellipse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800">
              <a:latin typeface="Symbol" pitchFamily="2" charset="2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4">
            <a:extLst>
              <a:ext uri="{FF2B5EF4-FFF2-40B4-BE49-F238E27FC236}">
                <a16:creationId xmlns:a16="http://schemas.microsoft.com/office/drawing/2014/main" id="{EF43D6F4-A394-5F42-9201-0D38E220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200275"/>
            <a:ext cx="7659688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8096DF6-1E47-2F45-A100-8E3453752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980" y="3643728"/>
            <a:ext cx="368300" cy="330200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>
            <a:extLst>
              <a:ext uri="{FF2B5EF4-FFF2-40B4-BE49-F238E27FC236}">
                <a16:creationId xmlns:a16="http://schemas.microsoft.com/office/drawing/2014/main" id="{3CF8659A-E3B0-F949-B37F-C6DD580766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compute c in RSVP?</a:t>
            </a:r>
          </a:p>
        </p:txBody>
      </p:sp>
      <p:pic>
        <p:nvPicPr>
          <p:cNvPr id="119810" name="Picture 4">
            <a:extLst>
              <a:ext uri="{FF2B5EF4-FFF2-40B4-BE49-F238E27FC236}">
                <a16:creationId xmlns:a16="http://schemas.microsoft.com/office/drawing/2014/main" id="{A40CA421-2FAD-D547-BC58-135BB0D12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071688"/>
            <a:ext cx="747871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1" name="Picture 5">
            <a:extLst>
              <a:ext uri="{FF2B5EF4-FFF2-40B4-BE49-F238E27FC236}">
                <a16:creationId xmlns:a16="http://schemas.microsoft.com/office/drawing/2014/main" id="{CAB3D2DE-F191-7C4B-A216-9D5E415D6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3417888"/>
            <a:ext cx="7354888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>
            <a:extLst>
              <a:ext uri="{FF2B5EF4-FFF2-40B4-BE49-F238E27FC236}">
                <a16:creationId xmlns:a16="http://schemas.microsoft.com/office/drawing/2014/main" id="{58F7FF46-3282-7746-AF52-850094AAF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Outline </a:t>
            </a:r>
          </a:p>
        </p:txBody>
      </p:sp>
      <p:sp>
        <p:nvSpPr>
          <p:cNvPr id="120834" name="Rectangle 3">
            <a:extLst>
              <a:ext uri="{FF2B5EF4-FFF2-40B4-BE49-F238E27FC236}">
                <a16:creationId xmlns:a16="http://schemas.microsoft.com/office/drawing/2014/main" id="{CA0FA4ED-A7BE-D84D-BCFD-9626E75A07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46250"/>
            <a:ext cx="8147050" cy="47244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zh-CN">
                <a:ea typeface="宋体" panose="02010600030101010101" pitchFamily="2" charset="-122"/>
              </a:rPr>
              <a:t>Functional elements of networking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/>
              <a:t>Deterministic traffic models and network calculus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>
                <a:solidFill>
                  <a:srgbClr val="FF34D4"/>
                </a:solidFill>
              </a:rPr>
              <a:t>Stochastic analysis </a:t>
            </a:r>
          </a:p>
          <a:p>
            <a:pPr eaLnBrk="1" hangingPunct="1">
              <a:lnSpc>
                <a:spcPct val="100000"/>
              </a:lnSpc>
            </a:pPr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>
            <a:extLst>
              <a:ext uri="{FF2B5EF4-FFF2-40B4-BE49-F238E27FC236}">
                <a16:creationId xmlns:a16="http://schemas.microsoft.com/office/drawing/2014/main" id="{2B0E94FB-A574-0347-A1B6-25DC60C210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Stochastic Analysis  </a:t>
            </a:r>
          </a:p>
        </p:txBody>
      </p:sp>
      <p:sp>
        <p:nvSpPr>
          <p:cNvPr id="122882" name="Rectangle 3">
            <a:extLst>
              <a:ext uri="{FF2B5EF4-FFF2-40B4-BE49-F238E27FC236}">
                <a16:creationId xmlns:a16="http://schemas.microsoft.com/office/drawing/2014/main" id="{3C0472DC-922C-B248-8030-3D2DC88AD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1800" i="1" dirty="0"/>
              <a:t>Loose bounds by deterministic calculus</a:t>
            </a:r>
          </a:p>
          <a:p>
            <a:pPr>
              <a:lnSpc>
                <a:spcPct val="100000"/>
              </a:lnSpc>
            </a:pPr>
            <a:r>
              <a:rPr lang="en-US" altLang="en-US" sz="1800" dirty="0"/>
              <a:t>Stochastic traffic models</a:t>
            </a:r>
          </a:p>
          <a:p>
            <a:pPr>
              <a:lnSpc>
                <a:spcPct val="100000"/>
              </a:lnSpc>
            </a:pPr>
            <a:r>
              <a:rPr lang="en-US" altLang="en-US" sz="1800" dirty="0">
                <a:solidFill>
                  <a:srgbClr val="FF0000"/>
                </a:solidFill>
              </a:rPr>
              <a:t>Performance measures</a:t>
            </a:r>
          </a:p>
          <a:p>
            <a:pPr>
              <a:lnSpc>
                <a:spcPct val="100000"/>
              </a:lnSpc>
            </a:pPr>
            <a:r>
              <a:rPr lang="en-US" altLang="en-US" sz="1800" dirty="0">
                <a:solidFill>
                  <a:srgbClr val="FF0000"/>
                </a:solidFill>
              </a:rPr>
              <a:t>Little’s Theorem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Brumelle’s</a:t>
            </a:r>
            <a:r>
              <a:rPr lang="en-US" altLang="en-US" sz="1800" dirty="0"/>
              <a:t> Theorem and applications</a:t>
            </a:r>
          </a:p>
          <a:p>
            <a:pPr>
              <a:lnSpc>
                <a:spcPct val="100000"/>
              </a:lnSpc>
            </a:pPr>
            <a:r>
              <a:rPr lang="en-US" altLang="en-US" sz="1800" dirty="0">
                <a:solidFill>
                  <a:srgbClr val="FF0000"/>
                </a:solidFill>
              </a:rPr>
              <a:t>Multiplexer analysis with stationary and ergodic traffic</a:t>
            </a:r>
          </a:p>
          <a:p>
            <a:pPr>
              <a:lnSpc>
                <a:spcPct val="100000"/>
              </a:lnSpc>
            </a:pPr>
            <a:r>
              <a:rPr lang="en-US" altLang="en-US" sz="1800" dirty="0">
                <a:solidFill>
                  <a:srgbClr val="FF0000"/>
                </a:solidFill>
              </a:rPr>
              <a:t>Effective bandwidth approach to admission control</a:t>
            </a:r>
          </a:p>
          <a:p>
            <a:pPr>
              <a:lnSpc>
                <a:spcPct val="100000"/>
              </a:lnSpc>
            </a:pPr>
            <a:r>
              <a:rPr lang="en-US" altLang="en-US" sz="1800" dirty="0"/>
              <a:t>Stochastic analysis with shaped traffic</a:t>
            </a:r>
          </a:p>
          <a:p>
            <a:pPr>
              <a:lnSpc>
                <a:spcPct val="100000"/>
              </a:lnSpc>
            </a:pPr>
            <a:r>
              <a:rPr lang="en-US" altLang="en-US" sz="1800" dirty="0" err="1"/>
              <a:t>Multihop</a:t>
            </a:r>
            <a:r>
              <a:rPr lang="en-US" altLang="en-US" sz="1800" dirty="0"/>
              <a:t> networks</a:t>
            </a:r>
          </a:p>
          <a:p>
            <a:pPr>
              <a:lnSpc>
                <a:spcPct val="100000"/>
              </a:lnSpc>
            </a:pPr>
            <a:r>
              <a:rPr lang="en-US" altLang="en-US" sz="1800" dirty="0"/>
              <a:t>Long-range-dependent traffic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>
            <a:extLst>
              <a:ext uri="{FF2B5EF4-FFF2-40B4-BE49-F238E27FC236}">
                <a16:creationId xmlns:a16="http://schemas.microsoft.com/office/drawing/2014/main" id="{FF25B3FF-BAD2-8344-8327-7850EA154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Stochastic Analysis </a:t>
            </a:r>
          </a:p>
        </p:txBody>
      </p:sp>
      <p:sp>
        <p:nvSpPr>
          <p:cNvPr id="123906" name="Rectangle 3">
            <a:extLst>
              <a:ext uri="{FF2B5EF4-FFF2-40B4-BE49-F238E27FC236}">
                <a16:creationId xmlns:a16="http://schemas.microsoft.com/office/drawing/2014/main" id="{6BEB17F9-043C-A041-A307-8480A1DF71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1800">
                <a:solidFill>
                  <a:schemeClr val="hlink"/>
                </a:solidFill>
              </a:rPr>
              <a:t>Loose bounds by deterministic calculus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Stochastic traffic models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Performance measures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Little’s Theorem, Brumelle’s Theorem and applications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Multiplexer analysis with stationary and ergodic traffic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Effective bandwidth approach to admission control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Stochastic analysis with shaped traffic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Multihop networks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Long-range-dependent traffic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>
            <a:extLst>
              <a:ext uri="{FF2B5EF4-FFF2-40B4-BE49-F238E27FC236}">
                <a16:creationId xmlns:a16="http://schemas.microsoft.com/office/drawing/2014/main" id="{40F64418-FC91-1C44-8D3C-42C9B03A32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Recap of deterministic analysis</a:t>
            </a:r>
          </a:p>
        </p:txBody>
      </p:sp>
      <p:pic>
        <p:nvPicPr>
          <p:cNvPr id="124930" name="Picture 5">
            <a:extLst>
              <a:ext uri="{FF2B5EF4-FFF2-40B4-BE49-F238E27FC236}">
                <a16:creationId xmlns:a16="http://schemas.microsoft.com/office/drawing/2014/main" id="{03EE0D01-CEC8-8146-B6BA-80E11304A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03375"/>
            <a:ext cx="7227888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>
            <a:extLst>
              <a:ext uri="{FF2B5EF4-FFF2-40B4-BE49-F238E27FC236}">
                <a16:creationId xmlns:a16="http://schemas.microsoft.com/office/drawing/2014/main" id="{DB029CBF-3F55-1F41-821D-2CDF34C796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Review: Law of large numbers &amp; central limit theorem</a:t>
            </a:r>
          </a:p>
        </p:txBody>
      </p:sp>
      <p:pic>
        <p:nvPicPr>
          <p:cNvPr id="125954" name="Picture 4">
            <a:extLst>
              <a:ext uri="{FF2B5EF4-FFF2-40B4-BE49-F238E27FC236}">
                <a16:creationId xmlns:a16="http://schemas.microsoft.com/office/drawing/2014/main" id="{C822EF0F-247F-1B4D-940A-E2A1268AA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1693863"/>
            <a:ext cx="79009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>
            <a:extLst>
              <a:ext uri="{FF2B5EF4-FFF2-40B4-BE49-F238E27FC236}">
                <a16:creationId xmlns:a16="http://schemas.microsoft.com/office/drawing/2014/main" id="{9D789A62-861B-4143-B22E-507472DDC5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Deterministic analysis can yield loose bounds: an motivating example</a:t>
            </a:r>
          </a:p>
        </p:txBody>
      </p:sp>
      <p:pic>
        <p:nvPicPr>
          <p:cNvPr id="126978" name="Picture 4">
            <a:extLst>
              <a:ext uri="{FF2B5EF4-FFF2-40B4-BE49-F238E27FC236}">
                <a16:creationId xmlns:a16="http://schemas.microsoft.com/office/drawing/2014/main" id="{9CD4CD7B-7851-8448-8A35-2081E21DD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620838"/>
            <a:ext cx="787558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Picture 4">
            <a:extLst>
              <a:ext uri="{FF2B5EF4-FFF2-40B4-BE49-F238E27FC236}">
                <a16:creationId xmlns:a16="http://schemas.microsoft.com/office/drawing/2014/main" id="{DF14FF0A-B2C3-A84E-82EF-5226ED755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455738"/>
            <a:ext cx="7342188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0EC56200-FD8A-824A-A484-D93F19E84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Circuit Multiplexing on a Link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C8CE488F-0BC5-0C4D-AAF6-1BA39F7181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z="2000" dirty="0"/>
              <a:t>Link capacity is </a:t>
            </a:r>
            <a:r>
              <a:rPr lang="en-US" altLang="en-US" sz="2000" i="1" dirty="0"/>
              <a:t>statically</a:t>
            </a:r>
            <a:r>
              <a:rPr lang="en-US" altLang="en-US" sz="2000" dirty="0"/>
              <a:t> partitioned into channels (possibly different capacities)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1800" dirty="0"/>
              <a:t>Frequency, Time, Space and Code Division Multiplexing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000" dirty="0"/>
              <a:t>Each conversation (flow) is allocated to a channel for the entire duration of call — the call </a:t>
            </a:r>
            <a:r>
              <a:rPr lang="en-US" altLang="en-US" sz="2000" i="1" dirty="0"/>
              <a:t>holds </a:t>
            </a:r>
            <a:r>
              <a:rPr lang="en-US" altLang="en-US" sz="2000" dirty="0"/>
              <a:t>the channel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000" i="1" dirty="0"/>
              <a:t>Connection setup </a:t>
            </a:r>
            <a:r>
              <a:rPr lang="en-US" altLang="en-US" sz="2000" dirty="0"/>
              <a:t>is required to allocate resources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1800" dirty="0"/>
              <a:t>Fixed rate allocated at time of connection setup determines the peak rate at which the source can transmit data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1800" dirty="0"/>
              <a:t>A call (request for resources) can be </a:t>
            </a:r>
            <a:r>
              <a:rPr lang="en-US" altLang="en-US" sz="1800" i="1" dirty="0"/>
              <a:t>blocked </a:t>
            </a:r>
            <a:r>
              <a:rPr lang="en-US" altLang="en-US" sz="1800" dirty="0"/>
              <a:t>if all the channels are busy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4">
            <a:extLst>
              <a:ext uri="{FF2B5EF4-FFF2-40B4-BE49-F238E27FC236}">
                <a16:creationId xmlns:a16="http://schemas.microsoft.com/office/drawing/2014/main" id="{FAC904F2-E0E3-3941-B880-1FE949791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912813"/>
            <a:ext cx="7869238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Picture 4">
            <a:extLst>
              <a:ext uri="{FF2B5EF4-FFF2-40B4-BE49-F238E27FC236}">
                <a16:creationId xmlns:a16="http://schemas.microsoft.com/office/drawing/2014/main" id="{C0D20050-F5B2-C444-A40D-2FCBDF739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847725"/>
            <a:ext cx="746601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4">
            <a:extLst>
              <a:ext uri="{FF2B5EF4-FFF2-40B4-BE49-F238E27FC236}">
                <a16:creationId xmlns:a16="http://schemas.microsoft.com/office/drawing/2014/main" id="{EEE8EC83-093C-9A40-BC7C-2A2D2C8C0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312863"/>
            <a:ext cx="7850188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1074" name="Object 5">
            <a:extLst>
              <a:ext uri="{FF2B5EF4-FFF2-40B4-BE49-F238E27FC236}">
                <a16:creationId xmlns:a16="http://schemas.microsoft.com/office/drawing/2014/main" id="{0A5E4519-1679-9C49-A447-8F1F717E3882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3492500" y="355600"/>
          <a:ext cx="2244725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88" name="Equation" r:id="rId4" imgW="27063700" imgH="9950450" progId="Equation.3">
                  <p:embed/>
                </p:oleObj>
              </mc:Choice>
              <mc:Fallback>
                <p:oleObj name="Equation" r:id="rId4" imgW="27063700" imgH="995045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55600"/>
                        <a:ext cx="2244725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75" name="Oval 7">
            <a:extLst>
              <a:ext uri="{FF2B5EF4-FFF2-40B4-BE49-F238E27FC236}">
                <a16:creationId xmlns:a16="http://schemas.microsoft.com/office/drawing/2014/main" id="{BBF18CDA-A4DF-F44E-A8C4-99AB0A3BB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1225550"/>
            <a:ext cx="2189162" cy="425450"/>
          </a:xfrm>
          <a:prstGeom prst="ellipse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800">
              <a:latin typeface="Symbol" pitchFamily="2" charset="2"/>
            </a:endParaRPr>
          </a:p>
        </p:txBody>
      </p:sp>
    </p:spTree>
  </p:cSld>
  <p:clrMapOvr>
    <a:masterClrMapping/>
  </p:clrMapOvr>
  <p:transition spd="slow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7" name="Picture 4">
            <a:extLst>
              <a:ext uri="{FF2B5EF4-FFF2-40B4-BE49-F238E27FC236}">
                <a16:creationId xmlns:a16="http://schemas.microsoft.com/office/drawing/2014/main" id="{D3632551-FE43-DF49-A7D1-4FC07EA8C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295275"/>
            <a:ext cx="7913688" cy="626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>
            <a:extLst>
              <a:ext uri="{FF2B5EF4-FFF2-40B4-BE49-F238E27FC236}">
                <a16:creationId xmlns:a16="http://schemas.microsoft.com/office/drawing/2014/main" id="{DF7224B0-E089-294F-B42C-1C9AA661B8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Stochastic Analysis </a:t>
            </a:r>
          </a:p>
        </p:txBody>
      </p:sp>
      <p:sp>
        <p:nvSpPr>
          <p:cNvPr id="133122" name="Rectangle 3">
            <a:extLst>
              <a:ext uri="{FF2B5EF4-FFF2-40B4-BE49-F238E27FC236}">
                <a16:creationId xmlns:a16="http://schemas.microsoft.com/office/drawing/2014/main" id="{7FA11C65-72B6-A64A-A05D-25E50790F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1800"/>
              <a:t>Loose bounds by deterministic calculus</a:t>
            </a:r>
          </a:p>
          <a:p>
            <a:pPr>
              <a:lnSpc>
                <a:spcPct val="100000"/>
              </a:lnSpc>
            </a:pPr>
            <a:r>
              <a:rPr lang="en-US" altLang="en-US" sz="1800">
                <a:solidFill>
                  <a:schemeClr val="hlink"/>
                </a:solidFill>
              </a:rPr>
              <a:t>Stochastic traffic models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Performance measures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Little’s Theorem, Brumelle’s Theorem and applications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Multiplexer analysis with stationary and ergodic traffic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Effective bandwidth approach to admission control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Stochastic analysis with shaped traffic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Multihop networks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Long-range-dependent traffic</a:t>
            </a:r>
          </a:p>
        </p:txBody>
      </p:sp>
    </p:spTree>
  </p:cSld>
  <p:clrMapOvr>
    <a:masterClrMapping/>
  </p:clrMapOvr>
  <p:transition spd="slow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>
            <a:extLst>
              <a:ext uri="{FF2B5EF4-FFF2-40B4-BE49-F238E27FC236}">
                <a16:creationId xmlns:a16="http://schemas.microsoft.com/office/drawing/2014/main" id="{68B9079F-84E0-DB44-95D6-86F55E1544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Stochastic traffic model</a:t>
            </a:r>
          </a:p>
        </p:txBody>
      </p:sp>
      <p:pic>
        <p:nvPicPr>
          <p:cNvPr id="134146" name="Picture 4">
            <a:extLst>
              <a:ext uri="{FF2B5EF4-FFF2-40B4-BE49-F238E27FC236}">
                <a16:creationId xmlns:a16="http://schemas.microsoft.com/office/drawing/2014/main" id="{C25F675B-BA7F-914E-86EB-891DDAC33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582738"/>
            <a:ext cx="7462838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>
            <a:extLst>
              <a:ext uri="{FF2B5EF4-FFF2-40B4-BE49-F238E27FC236}">
                <a16:creationId xmlns:a16="http://schemas.microsoft.com/office/drawing/2014/main" id="{86855661-23A6-A14B-A835-2BCE037F34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Model for a single stream source</a:t>
            </a:r>
          </a:p>
        </p:txBody>
      </p:sp>
      <p:pic>
        <p:nvPicPr>
          <p:cNvPr id="135170" name="Picture 5">
            <a:extLst>
              <a:ext uri="{FF2B5EF4-FFF2-40B4-BE49-F238E27FC236}">
                <a16:creationId xmlns:a16="http://schemas.microsoft.com/office/drawing/2014/main" id="{5AA70F92-EB8B-F643-9DA4-CA90344EA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1579563"/>
            <a:ext cx="7123112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3" name="Picture 4">
            <a:extLst>
              <a:ext uri="{FF2B5EF4-FFF2-40B4-BE49-F238E27FC236}">
                <a16:creationId xmlns:a16="http://schemas.microsoft.com/office/drawing/2014/main" id="{3037DE4E-913A-6D46-94FA-5D454ECA4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333500"/>
            <a:ext cx="78946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4" name="Line 5">
            <a:extLst>
              <a:ext uri="{FF2B5EF4-FFF2-40B4-BE49-F238E27FC236}">
                <a16:creationId xmlns:a16="http://schemas.microsoft.com/office/drawing/2014/main" id="{6B895353-CFF5-DF40-BF20-ECCDED04EC1E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038" y="3433763"/>
            <a:ext cx="1792287" cy="0"/>
          </a:xfrm>
          <a:prstGeom prst="line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>
            <a:extLst>
              <a:ext uri="{FF2B5EF4-FFF2-40B4-BE49-F238E27FC236}">
                <a16:creationId xmlns:a16="http://schemas.microsoft.com/office/drawing/2014/main" id="{9DB86AC4-BBA6-AE4F-92ED-16985A606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Superposition of sources</a:t>
            </a:r>
          </a:p>
        </p:txBody>
      </p:sp>
      <p:pic>
        <p:nvPicPr>
          <p:cNvPr id="137218" name="Picture 4">
            <a:extLst>
              <a:ext uri="{FF2B5EF4-FFF2-40B4-BE49-F238E27FC236}">
                <a16:creationId xmlns:a16="http://schemas.microsoft.com/office/drawing/2014/main" id="{1CC5EAA4-ACE7-BE4F-90F5-A0128E762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565275"/>
            <a:ext cx="7735887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1" name="Picture 5">
            <a:extLst>
              <a:ext uri="{FF2B5EF4-FFF2-40B4-BE49-F238E27FC236}">
                <a16:creationId xmlns:a16="http://schemas.microsoft.com/office/drawing/2014/main" id="{3D5DFAC7-7410-B944-BC6A-60356DC4C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0787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2" name="Text Box 6">
            <a:extLst>
              <a:ext uri="{FF2B5EF4-FFF2-40B4-BE49-F238E27FC236}">
                <a16:creationId xmlns:a16="http://schemas.microsoft.com/office/drawing/2014/main" id="{F36143D5-97F5-FB46-87FB-3138C3AE1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" y="6327775"/>
            <a:ext cx="2225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>
                <a:solidFill>
                  <a:srgbClr val="FF0066"/>
                </a:solidFill>
              </a:rPr>
              <a:t># of active sources</a:t>
            </a:r>
          </a:p>
        </p:txBody>
      </p:sp>
      <p:sp>
        <p:nvSpPr>
          <p:cNvPr id="138243" name="Line 7">
            <a:extLst>
              <a:ext uri="{FF2B5EF4-FFF2-40B4-BE49-F238E27FC236}">
                <a16:creationId xmlns:a16="http://schemas.microsoft.com/office/drawing/2014/main" id="{C73BCC2E-56C3-B549-87CB-0EE63EA2D6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33588" y="5762625"/>
            <a:ext cx="323850" cy="601663"/>
          </a:xfrm>
          <a:prstGeom prst="line">
            <a:avLst/>
          </a:prstGeom>
          <a:noFill/>
          <a:ln w="9525">
            <a:solidFill>
              <a:srgbClr val="FF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CBB04EC2-C788-AE4F-B6C0-A61FF671F5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altLang="en-US" sz="2000" dirty="0"/>
              <a:t>Performance measures: 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 sz="1800" i="1" dirty="0"/>
              <a:t>Connection setup delay 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 sz="1800" i="1" dirty="0"/>
              <a:t>Call blocking probability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 sz="2000" dirty="0"/>
              <a:t>A typical design problem: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 sz="1800" dirty="0"/>
              <a:t>What should be the link capacity for a given load and specified blocking probability? </a:t>
            </a:r>
          </a:p>
          <a:p>
            <a:pPr eaLnBrk="1" hangingPunct="1">
              <a:lnSpc>
                <a:spcPct val="140000"/>
              </a:lnSpc>
            </a:pPr>
            <a:endParaRPr lang="en-US" altLang="en-US" sz="2000" dirty="0"/>
          </a:p>
          <a:p>
            <a:pPr eaLnBrk="1" hangingPunct="1">
              <a:lnSpc>
                <a:spcPct val="140000"/>
              </a:lnSpc>
            </a:pPr>
            <a:r>
              <a:rPr lang="en-US" altLang="en-US" sz="2000" dirty="0"/>
              <a:t>The link may also have to handle different </a:t>
            </a:r>
            <a:r>
              <a:rPr lang="en-US" altLang="en-US" sz="2000" i="1" dirty="0"/>
              <a:t>classes </a:t>
            </a:r>
            <a:r>
              <a:rPr lang="en-US" altLang="en-US" sz="2000" dirty="0"/>
              <a:t>of flows, each with a different blocking probability requirement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5" name="Picture 4">
            <a:extLst>
              <a:ext uri="{FF2B5EF4-FFF2-40B4-BE49-F238E27FC236}">
                <a16:creationId xmlns:a16="http://schemas.microsoft.com/office/drawing/2014/main" id="{5AB25BCF-7EAB-1B4B-B2E5-59B0329A9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762000"/>
            <a:ext cx="816451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89" name="Picture 4">
            <a:extLst>
              <a:ext uri="{FF2B5EF4-FFF2-40B4-BE49-F238E27FC236}">
                <a16:creationId xmlns:a16="http://schemas.microsoft.com/office/drawing/2014/main" id="{4E91B713-696A-0A48-8C0F-35520731F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320800"/>
            <a:ext cx="658336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>
            <a:extLst>
              <a:ext uri="{FF2B5EF4-FFF2-40B4-BE49-F238E27FC236}">
                <a16:creationId xmlns:a16="http://schemas.microsoft.com/office/drawing/2014/main" id="{7F208112-944E-3F4F-AE92-C06524E8F4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Stochastic Analysis </a:t>
            </a:r>
          </a:p>
        </p:txBody>
      </p:sp>
      <p:sp>
        <p:nvSpPr>
          <p:cNvPr id="141314" name="Rectangle 3">
            <a:extLst>
              <a:ext uri="{FF2B5EF4-FFF2-40B4-BE49-F238E27FC236}">
                <a16:creationId xmlns:a16="http://schemas.microsoft.com/office/drawing/2014/main" id="{DD454F12-B429-734A-B31E-91DCC81C8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1800"/>
              <a:t>Loose bounds by deterministic calculus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Stochastic traffic models</a:t>
            </a:r>
          </a:p>
          <a:p>
            <a:pPr>
              <a:lnSpc>
                <a:spcPct val="100000"/>
              </a:lnSpc>
            </a:pPr>
            <a:r>
              <a:rPr lang="en-US" altLang="en-US" sz="1800">
                <a:solidFill>
                  <a:schemeClr val="hlink"/>
                </a:solidFill>
              </a:rPr>
              <a:t>Performance measures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Little’s Theorem, Brumelle’s Theorem and applications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Multiplexer analysis with stationary and ergodic traffic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Effective bandwidth approach to admission control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Stochastic analysis with shaped traffic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Multihop networks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Long-range-dependent traffic</a:t>
            </a:r>
          </a:p>
        </p:txBody>
      </p:sp>
    </p:spTree>
  </p:cSld>
  <p:clrMapOvr>
    <a:masterClrMapping/>
  </p:clrMapOvr>
  <p:transition spd="slow"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>
            <a:extLst>
              <a:ext uri="{FF2B5EF4-FFF2-40B4-BE49-F238E27FC236}">
                <a16:creationId xmlns:a16="http://schemas.microsoft.com/office/drawing/2014/main" id="{FB8623FE-1697-8048-8915-EA7C71B12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Some (additional) notation</a:t>
            </a:r>
          </a:p>
        </p:txBody>
      </p:sp>
      <p:pic>
        <p:nvPicPr>
          <p:cNvPr id="142338" name="Picture 4">
            <a:extLst>
              <a:ext uri="{FF2B5EF4-FFF2-40B4-BE49-F238E27FC236}">
                <a16:creationId xmlns:a16="http://schemas.microsoft.com/office/drawing/2014/main" id="{FBCF88AA-C47F-4D40-9FEB-8EF932830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298700"/>
            <a:ext cx="81645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>
            <a:extLst>
              <a:ext uri="{FF2B5EF4-FFF2-40B4-BE49-F238E27FC236}">
                <a16:creationId xmlns:a16="http://schemas.microsoft.com/office/drawing/2014/main" id="{94AAC763-3A6E-4945-B3AC-C82C3AAD12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Performance measures</a:t>
            </a:r>
          </a:p>
        </p:txBody>
      </p:sp>
      <p:pic>
        <p:nvPicPr>
          <p:cNvPr id="143362" name="Picture 4">
            <a:extLst>
              <a:ext uri="{FF2B5EF4-FFF2-40B4-BE49-F238E27FC236}">
                <a16:creationId xmlns:a16="http://schemas.microsoft.com/office/drawing/2014/main" id="{20D1D374-0EDF-4948-998A-543B194F0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684338"/>
            <a:ext cx="8059738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6">
            <a:extLst>
              <a:ext uri="{FF2B5EF4-FFF2-40B4-BE49-F238E27FC236}">
                <a16:creationId xmlns:a16="http://schemas.microsoft.com/office/drawing/2014/main" id="{C400BF7B-D19A-B749-9D1C-40D195D5562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5304" y="3239625"/>
            <a:ext cx="1280449" cy="2338"/>
          </a:xfrm>
          <a:prstGeom prst="line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Picture 4">
            <a:extLst>
              <a:ext uri="{FF2B5EF4-FFF2-40B4-BE49-F238E27FC236}">
                <a16:creationId xmlns:a16="http://schemas.microsoft.com/office/drawing/2014/main" id="{8EEE59E9-E45B-5443-BDB3-5280E6589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873125"/>
            <a:ext cx="7961312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6" name="Picture 3">
            <a:extLst>
              <a:ext uri="{FF2B5EF4-FFF2-40B4-BE49-F238E27FC236}">
                <a16:creationId xmlns:a16="http://schemas.microsoft.com/office/drawing/2014/main" id="{E2A785C1-53B4-C242-8479-FD391E267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3175000"/>
            <a:ext cx="111125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7" name="Picture 5">
            <a:extLst>
              <a:ext uri="{FF2B5EF4-FFF2-40B4-BE49-F238E27FC236}">
                <a16:creationId xmlns:a16="http://schemas.microsoft.com/office/drawing/2014/main" id="{7A63ACFE-50F4-8F41-B289-0080F05AA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5811838"/>
            <a:ext cx="111125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B63695-0EDE-5047-B0D1-D732DC811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217" y="4878697"/>
            <a:ext cx="242407" cy="435146"/>
          </a:xfrm>
          <a:prstGeom prst="rect">
            <a:avLst/>
          </a:prstGeom>
        </p:spPr>
      </p:pic>
      <p:sp>
        <p:nvSpPr>
          <p:cNvPr id="6" name="Line 6">
            <a:extLst>
              <a:ext uri="{FF2B5EF4-FFF2-40B4-BE49-F238E27FC236}">
                <a16:creationId xmlns:a16="http://schemas.microsoft.com/office/drawing/2014/main" id="{B803DB1F-5777-3E42-B41F-591147F6F1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13275" y="4181302"/>
            <a:ext cx="1671147" cy="5975"/>
          </a:xfrm>
          <a:prstGeom prst="line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4">
            <a:extLst>
              <a:ext uri="{FF2B5EF4-FFF2-40B4-BE49-F238E27FC236}">
                <a16:creationId xmlns:a16="http://schemas.microsoft.com/office/drawing/2014/main" id="{AFB8C314-F330-6B4E-8907-B78998DD5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381125"/>
            <a:ext cx="7894638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>
            <a:extLst>
              <a:ext uri="{FF2B5EF4-FFF2-40B4-BE49-F238E27FC236}">
                <a16:creationId xmlns:a16="http://schemas.microsoft.com/office/drawing/2014/main" id="{7AC07970-D700-0745-BED2-850ABAEB6C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Stochastic Analysis </a:t>
            </a:r>
          </a:p>
        </p:txBody>
      </p:sp>
      <p:sp>
        <p:nvSpPr>
          <p:cNvPr id="146434" name="Rectangle 3">
            <a:extLst>
              <a:ext uri="{FF2B5EF4-FFF2-40B4-BE49-F238E27FC236}">
                <a16:creationId xmlns:a16="http://schemas.microsoft.com/office/drawing/2014/main" id="{12C5C767-BDBE-3541-8E3D-4E2D345E4D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1800" dirty="0"/>
              <a:t>Loose bounds by deterministic calculus</a:t>
            </a:r>
          </a:p>
          <a:p>
            <a:pPr>
              <a:lnSpc>
                <a:spcPct val="100000"/>
              </a:lnSpc>
            </a:pPr>
            <a:r>
              <a:rPr lang="en-US" altLang="en-US" sz="1800" dirty="0"/>
              <a:t>Stochastic traffic models</a:t>
            </a:r>
          </a:p>
          <a:p>
            <a:pPr>
              <a:lnSpc>
                <a:spcPct val="100000"/>
              </a:lnSpc>
            </a:pPr>
            <a:r>
              <a:rPr lang="en-US" altLang="en-US" sz="1800" dirty="0"/>
              <a:t>Performance measures</a:t>
            </a:r>
          </a:p>
          <a:p>
            <a:pPr>
              <a:lnSpc>
                <a:spcPct val="100000"/>
              </a:lnSpc>
            </a:pPr>
            <a:r>
              <a:rPr lang="en-US" altLang="en-US" sz="1800" dirty="0">
                <a:solidFill>
                  <a:schemeClr val="hlink"/>
                </a:solidFill>
              </a:rPr>
              <a:t>Little’s Theorem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Brumelle’s</a:t>
            </a:r>
            <a:r>
              <a:rPr lang="en-US" altLang="en-US" sz="1800" dirty="0"/>
              <a:t> Theorem and applications</a:t>
            </a:r>
          </a:p>
          <a:p>
            <a:pPr>
              <a:lnSpc>
                <a:spcPct val="100000"/>
              </a:lnSpc>
            </a:pPr>
            <a:r>
              <a:rPr lang="en-US" altLang="en-US" sz="1800" dirty="0"/>
              <a:t>Multiplexer analysis with stationary and ergodic traffic</a:t>
            </a:r>
          </a:p>
          <a:p>
            <a:pPr>
              <a:lnSpc>
                <a:spcPct val="100000"/>
              </a:lnSpc>
            </a:pPr>
            <a:r>
              <a:rPr lang="en-US" altLang="en-US" sz="1800" dirty="0"/>
              <a:t>Effective bandwidth approach to admission control</a:t>
            </a:r>
          </a:p>
          <a:p>
            <a:pPr>
              <a:lnSpc>
                <a:spcPct val="100000"/>
              </a:lnSpc>
            </a:pPr>
            <a:r>
              <a:rPr lang="en-US" altLang="en-US" sz="1800" dirty="0"/>
              <a:t>Stochastic analysis with shaped traffic</a:t>
            </a:r>
          </a:p>
          <a:p>
            <a:pPr>
              <a:lnSpc>
                <a:spcPct val="100000"/>
              </a:lnSpc>
            </a:pPr>
            <a:r>
              <a:rPr lang="en-US" altLang="en-US" sz="1800" dirty="0" err="1"/>
              <a:t>Multihop</a:t>
            </a:r>
            <a:r>
              <a:rPr lang="en-US" altLang="en-US" sz="1800" dirty="0"/>
              <a:t> networks</a:t>
            </a:r>
          </a:p>
          <a:p>
            <a:pPr>
              <a:lnSpc>
                <a:spcPct val="100000"/>
              </a:lnSpc>
            </a:pPr>
            <a:r>
              <a:rPr lang="en-US" altLang="en-US" sz="1800" dirty="0"/>
              <a:t>Long-range-dependent traffic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>
            <a:extLst>
              <a:ext uri="{FF2B5EF4-FFF2-40B4-BE49-F238E27FC236}">
                <a16:creationId xmlns:a16="http://schemas.microsoft.com/office/drawing/2014/main" id="{5AD2575A-40A9-2F42-83F1-A7013D4540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Little’s Theorem</a:t>
            </a:r>
          </a:p>
        </p:txBody>
      </p:sp>
      <p:pic>
        <p:nvPicPr>
          <p:cNvPr id="147458" name="Picture 4">
            <a:extLst>
              <a:ext uri="{FF2B5EF4-FFF2-40B4-BE49-F238E27FC236}">
                <a16:creationId xmlns:a16="http://schemas.microsoft.com/office/drawing/2014/main" id="{AF5DCF18-FEF0-384E-9768-840836E18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712913"/>
            <a:ext cx="7894637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6">
            <a:extLst>
              <a:ext uri="{FF2B5EF4-FFF2-40B4-BE49-F238E27FC236}">
                <a16:creationId xmlns:a16="http://schemas.microsoft.com/office/drawing/2014/main" id="{8E56EA2D-C54E-224E-B961-4130ED141C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8317" y="2491480"/>
            <a:ext cx="2080548" cy="2338"/>
          </a:xfrm>
          <a:prstGeom prst="line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08DA4E-F3C6-AB45-BD6C-9E5F544D8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954" y="1853077"/>
            <a:ext cx="7581995" cy="3684288"/>
          </a:xfrm>
          <a:prstGeom prst="rect">
            <a:avLst/>
          </a:prstGeom>
        </p:spPr>
      </p:pic>
      <p:sp>
        <p:nvSpPr>
          <p:cNvPr id="3" name="Line 6">
            <a:extLst>
              <a:ext uri="{FF2B5EF4-FFF2-40B4-BE49-F238E27FC236}">
                <a16:creationId xmlns:a16="http://schemas.microsoft.com/office/drawing/2014/main" id="{A3C9FC55-8F93-A442-A1EB-A37CC29E1E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7051" y="2818015"/>
            <a:ext cx="1748040" cy="5975"/>
          </a:xfrm>
          <a:prstGeom prst="line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49A09F7B-17B3-BB4D-90D6-75CB37453A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2016" y="3863080"/>
            <a:ext cx="815831" cy="2338"/>
          </a:xfrm>
          <a:prstGeom prst="line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90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41331C9F-40A1-0746-8D23-DF1F05C17D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/>
              <a:t>Circuit multiplexing: resource allocation model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230FC7C5-5519-4F4D-9F99-354CBD3164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5148263"/>
            <a:ext cx="8253413" cy="515937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z="2000"/>
              <a:t>Static partitioning of bandwidth in a circuit switched network</a:t>
            </a:r>
          </a:p>
        </p:txBody>
      </p:sp>
      <p:pic>
        <p:nvPicPr>
          <p:cNvPr id="23555" name="Picture 4" descr="02-04">
            <a:extLst>
              <a:ext uri="{FF2B5EF4-FFF2-40B4-BE49-F238E27FC236}">
                <a16:creationId xmlns:a16="http://schemas.microsoft.com/office/drawing/2014/main" id="{73444865-E747-BF45-ABF3-AB3FE30D5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95463"/>
            <a:ext cx="900430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4">
            <a:extLst>
              <a:ext uri="{FF2B5EF4-FFF2-40B4-BE49-F238E27FC236}">
                <a16:creationId xmlns:a16="http://schemas.microsoft.com/office/drawing/2014/main" id="{0B7D6D7D-E70F-ED4E-BC40-5ED87819B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0" y="1534705"/>
            <a:ext cx="7935912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C6D30C9-1B25-1844-9C41-926C55833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9063"/>
            <a:ext cx="8216900" cy="1143000"/>
          </a:xfrm>
        </p:spPr>
        <p:txBody>
          <a:bodyPr/>
          <a:lstStyle/>
          <a:p>
            <a:r>
              <a:rPr lang="en-US" dirty="0"/>
              <a:t>Derivation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5" name="Picture 4">
            <a:extLst>
              <a:ext uri="{FF2B5EF4-FFF2-40B4-BE49-F238E27FC236}">
                <a16:creationId xmlns:a16="http://schemas.microsoft.com/office/drawing/2014/main" id="{70A0E082-A78F-994D-B45A-831B50290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752475"/>
            <a:ext cx="7799388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29" name="Picture 4">
            <a:extLst>
              <a:ext uri="{FF2B5EF4-FFF2-40B4-BE49-F238E27FC236}">
                <a16:creationId xmlns:a16="http://schemas.microsoft.com/office/drawing/2014/main" id="{DAADA36E-62FF-2E4D-A61B-9AB166AF9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471488"/>
            <a:ext cx="7935912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3" name="Picture 4">
            <a:extLst>
              <a:ext uri="{FF2B5EF4-FFF2-40B4-BE49-F238E27FC236}">
                <a16:creationId xmlns:a16="http://schemas.microsoft.com/office/drawing/2014/main" id="{E6CEF224-DB25-144B-AF1C-E79791142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687388"/>
            <a:ext cx="7961313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Picture 4">
            <a:extLst>
              <a:ext uri="{FF2B5EF4-FFF2-40B4-BE49-F238E27FC236}">
                <a16:creationId xmlns:a16="http://schemas.microsoft.com/office/drawing/2014/main" id="{A7C35183-F12E-A04A-B32C-A646665AD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422400"/>
            <a:ext cx="80597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1" name="Picture 4">
            <a:extLst>
              <a:ext uri="{FF2B5EF4-FFF2-40B4-BE49-F238E27FC236}">
                <a16:creationId xmlns:a16="http://schemas.microsoft.com/office/drawing/2014/main" id="{C604023E-7C96-AA41-812A-77BA72C5D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184275"/>
            <a:ext cx="8104188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>
            <a:extLst>
              <a:ext uri="{FF2B5EF4-FFF2-40B4-BE49-F238E27FC236}">
                <a16:creationId xmlns:a16="http://schemas.microsoft.com/office/drawing/2014/main" id="{BD31CF37-D164-6743-B550-156976CD6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Discussion </a:t>
            </a:r>
          </a:p>
        </p:txBody>
      </p:sp>
      <p:pic>
        <p:nvPicPr>
          <p:cNvPr id="154626" name="Picture 4">
            <a:extLst>
              <a:ext uri="{FF2B5EF4-FFF2-40B4-BE49-F238E27FC236}">
                <a16:creationId xmlns:a16="http://schemas.microsoft.com/office/drawing/2014/main" id="{3D8D19B8-70AC-844F-A172-B1F4CF2C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1547813"/>
            <a:ext cx="7980362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>
            <a:extLst>
              <a:ext uri="{FF2B5EF4-FFF2-40B4-BE49-F238E27FC236}">
                <a16:creationId xmlns:a16="http://schemas.microsoft.com/office/drawing/2014/main" id="{00072928-270F-3D48-A6C7-A3818FDE5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Invariance of mean system time</a:t>
            </a:r>
          </a:p>
        </p:txBody>
      </p:sp>
      <p:pic>
        <p:nvPicPr>
          <p:cNvPr id="155650" name="Picture 4">
            <a:extLst>
              <a:ext uri="{FF2B5EF4-FFF2-40B4-BE49-F238E27FC236}">
                <a16:creationId xmlns:a16="http://schemas.microsoft.com/office/drawing/2014/main" id="{C0E7A3C5-1B67-5944-9C6D-58AD7E46C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555750"/>
            <a:ext cx="7532688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3" name="Picture 4">
            <a:extLst>
              <a:ext uri="{FF2B5EF4-FFF2-40B4-BE49-F238E27FC236}">
                <a16:creationId xmlns:a16="http://schemas.microsoft.com/office/drawing/2014/main" id="{01D2D8E3-32F9-6F41-8250-48573FFF2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681038"/>
            <a:ext cx="7904162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>
            <a:extLst>
              <a:ext uri="{FF2B5EF4-FFF2-40B4-BE49-F238E27FC236}">
                <a16:creationId xmlns:a16="http://schemas.microsoft.com/office/drawing/2014/main" id="{9E7E8C8E-BBBB-534C-839B-417C842DE2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Generalization of Little’s Theorem: Brumelle’s Theorem</a:t>
            </a:r>
          </a:p>
        </p:txBody>
      </p:sp>
      <p:pic>
        <p:nvPicPr>
          <p:cNvPr id="157698" name="Picture 4">
            <a:extLst>
              <a:ext uri="{FF2B5EF4-FFF2-40B4-BE49-F238E27FC236}">
                <a16:creationId xmlns:a16="http://schemas.microsoft.com/office/drawing/2014/main" id="{DC74B334-E379-B14B-BE00-F6BC7573A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673225"/>
            <a:ext cx="7624763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25574DFB-6D30-384C-803C-ED1F79B72D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Inefficiency of Circuit Multiplexing: </a:t>
            </a:r>
            <a:br>
              <a:rPr lang="en-US" altLang="en-US"/>
            </a:br>
            <a:r>
              <a:rPr lang="en-US" altLang="en-US"/>
              <a:t>Not Always?</a:t>
            </a:r>
          </a:p>
        </p:txBody>
      </p:sp>
      <p:sp>
        <p:nvSpPr>
          <p:cNvPr id="360451" name="Rectangle 3">
            <a:extLst>
              <a:ext uri="{FF2B5EF4-FFF2-40B4-BE49-F238E27FC236}">
                <a16:creationId xmlns:a16="http://schemas.microsoft.com/office/drawing/2014/main" id="{63D9858F-11CE-3F42-973E-32B92F1FD7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68450"/>
            <a:ext cx="8458200" cy="5151438"/>
          </a:xfrm>
        </p:spPr>
        <p:txBody>
          <a:bodyPr/>
          <a:lstStyle/>
          <a:p>
            <a:pPr eaLnBrk="1" hangingPunct="1"/>
            <a:r>
              <a:rPr lang="en-US" altLang="en-US" sz="2000"/>
              <a:t>Traditional Internet traffic sources and some cyber-physical network (CPN) sources generate data in bursts:</a:t>
            </a:r>
          </a:p>
          <a:p>
            <a:pPr lvl="1" eaLnBrk="1" hangingPunct="1"/>
            <a:r>
              <a:rPr lang="en-US" altLang="en-US" sz="1800"/>
              <a:t>Traditional Internet </a:t>
            </a:r>
          </a:p>
          <a:p>
            <a:pPr lvl="2" eaLnBrk="1" hangingPunct="1"/>
            <a:r>
              <a:rPr lang="en-US" altLang="en-US" sz="1600"/>
              <a:t>Voice: Talk and silence spurts</a:t>
            </a:r>
          </a:p>
          <a:p>
            <a:pPr lvl="2" eaLnBrk="1" hangingPunct="1"/>
            <a:r>
              <a:rPr lang="en-US" altLang="en-US" sz="1600"/>
              <a:t>Video: Scene changes</a:t>
            </a:r>
          </a:p>
          <a:p>
            <a:pPr lvl="2" eaLnBrk="1" hangingPunct="1"/>
            <a:r>
              <a:rPr lang="en-US" altLang="en-US" sz="1600"/>
              <a:t>Telnet: Typing behaviour</a:t>
            </a:r>
          </a:p>
          <a:p>
            <a:pPr lvl="2" eaLnBrk="1" hangingPunct="1"/>
            <a:r>
              <a:rPr lang="en-US" altLang="en-US" sz="1600"/>
              <a:t>Web browsing patterns: Think times between downloads</a:t>
            </a:r>
          </a:p>
          <a:p>
            <a:pPr lvl="1" eaLnBrk="1" hangingPunct="1"/>
            <a:r>
              <a:rPr lang="en-US" altLang="en-US" sz="1800"/>
              <a:t>Event detection CPN applications </a:t>
            </a:r>
          </a:p>
          <a:p>
            <a:pPr eaLnBrk="1" hangingPunct="1"/>
            <a:r>
              <a:rPr lang="en-US" altLang="en-US" sz="2000"/>
              <a:t>Some CPN sources may generate periodic traffic, which is suitable for (virtual) circuit multiplexing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 build="p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Picture 4">
            <a:extLst>
              <a:ext uri="{FF2B5EF4-FFF2-40B4-BE49-F238E27FC236}">
                <a16:creationId xmlns:a16="http://schemas.microsoft.com/office/drawing/2014/main" id="{A6443D28-8EFA-7342-A4BC-3E98E3FFD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433513"/>
            <a:ext cx="802798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>
            <a:extLst>
              <a:ext uri="{FF2B5EF4-FFF2-40B4-BE49-F238E27FC236}">
                <a16:creationId xmlns:a16="http://schemas.microsoft.com/office/drawing/2014/main" id="{F5C5E0D9-9E0C-0D4F-944A-3B3F7DB9B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Recall: queueing system notation</a:t>
            </a:r>
          </a:p>
        </p:txBody>
      </p:sp>
      <p:pic>
        <p:nvPicPr>
          <p:cNvPr id="159746" name="Picture 4">
            <a:extLst>
              <a:ext uri="{FF2B5EF4-FFF2-40B4-BE49-F238E27FC236}">
                <a16:creationId xmlns:a16="http://schemas.microsoft.com/office/drawing/2014/main" id="{77633494-02DC-FE4D-9B60-6D89454A8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1600200"/>
            <a:ext cx="7713662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>
            <a:extLst>
              <a:ext uri="{FF2B5EF4-FFF2-40B4-BE49-F238E27FC236}">
                <a16:creationId xmlns:a16="http://schemas.microsoft.com/office/drawing/2014/main" id="{E9BA4F84-EFBF-2A4F-95E3-92FCDE8EF7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Mean queue length in an M/G/1 queue</a:t>
            </a:r>
          </a:p>
        </p:txBody>
      </p:sp>
      <p:pic>
        <p:nvPicPr>
          <p:cNvPr id="160770" name="Picture 4">
            <a:extLst>
              <a:ext uri="{FF2B5EF4-FFF2-40B4-BE49-F238E27FC236}">
                <a16:creationId xmlns:a16="http://schemas.microsoft.com/office/drawing/2014/main" id="{D09958FD-4679-4145-9CDF-3DBD0581C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00200"/>
            <a:ext cx="79136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3" name="Picture 4">
            <a:extLst>
              <a:ext uri="{FF2B5EF4-FFF2-40B4-BE49-F238E27FC236}">
                <a16:creationId xmlns:a16="http://schemas.microsoft.com/office/drawing/2014/main" id="{4D564756-6A12-3843-AF58-AAF6A203A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676275"/>
            <a:ext cx="7913688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>
            <a:extLst>
              <a:ext uri="{FF2B5EF4-FFF2-40B4-BE49-F238E27FC236}">
                <a16:creationId xmlns:a16="http://schemas.microsoft.com/office/drawing/2014/main" id="{F85FF0C2-CD4B-3844-96F0-BF69E4A2E5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M/G/1 queue: remarks</a:t>
            </a:r>
          </a:p>
        </p:txBody>
      </p:sp>
      <p:pic>
        <p:nvPicPr>
          <p:cNvPr id="162818" name="Picture 4">
            <a:extLst>
              <a:ext uri="{FF2B5EF4-FFF2-40B4-BE49-F238E27FC236}">
                <a16:creationId xmlns:a16="http://schemas.microsoft.com/office/drawing/2014/main" id="{37941357-56E9-3642-AD4C-FDB44DEFC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743075"/>
            <a:ext cx="8018463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>
            <a:extLst>
              <a:ext uri="{FF2B5EF4-FFF2-40B4-BE49-F238E27FC236}">
                <a16:creationId xmlns:a16="http://schemas.microsoft.com/office/drawing/2014/main" id="{B2AEC6FA-44A1-C440-A0F4-8C0171643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Stochastic Analysis </a:t>
            </a:r>
          </a:p>
        </p:txBody>
      </p:sp>
      <p:sp>
        <p:nvSpPr>
          <p:cNvPr id="163842" name="Rectangle 3">
            <a:extLst>
              <a:ext uri="{FF2B5EF4-FFF2-40B4-BE49-F238E27FC236}">
                <a16:creationId xmlns:a16="http://schemas.microsoft.com/office/drawing/2014/main" id="{7EE09CF7-34B7-3F4D-B37B-3749E24CB8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1800"/>
              <a:t>Loose bounds by deterministic calculus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Stochastic traffic models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Performance measures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Little’s Theorem, Brumelle’s Theorem and applications</a:t>
            </a:r>
          </a:p>
          <a:p>
            <a:pPr>
              <a:lnSpc>
                <a:spcPct val="100000"/>
              </a:lnSpc>
            </a:pPr>
            <a:r>
              <a:rPr lang="en-US" altLang="en-US" sz="1800">
                <a:solidFill>
                  <a:schemeClr val="hlink"/>
                </a:solidFill>
              </a:rPr>
              <a:t>Multiplexer analysis with stationary and ergodic traffic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Effective bandwidth approach to admission control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Stochastic analysis with shaped traffic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Multihop networks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Long-range-dependent traffic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>
            <a:extLst>
              <a:ext uri="{FF2B5EF4-FFF2-40B4-BE49-F238E27FC236}">
                <a16:creationId xmlns:a16="http://schemas.microsoft.com/office/drawing/2014/main" id="{54C285CE-CBF5-A34D-8884-74CE6E35C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Multiplexer analysis</a:t>
            </a:r>
          </a:p>
        </p:txBody>
      </p:sp>
      <p:pic>
        <p:nvPicPr>
          <p:cNvPr id="164866" name="Picture 4">
            <a:extLst>
              <a:ext uri="{FF2B5EF4-FFF2-40B4-BE49-F238E27FC236}">
                <a16:creationId xmlns:a16="http://schemas.microsoft.com/office/drawing/2014/main" id="{01AB057A-857D-1D41-9E3A-45D9CEFC5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2032000"/>
            <a:ext cx="8612187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>
            <a:extLst>
              <a:ext uri="{FF2B5EF4-FFF2-40B4-BE49-F238E27FC236}">
                <a16:creationId xmlns:a16="http://schemas.microsoft.com/office/drawing/2014/main" id="{B518F53F-C2DC-2648-AAA8-16877542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Recall: Birkhoff’s Ergodic Theorem</a:t>
            </a:r>
          </a:p>
        </p:txBody>
      </p:sp>
      <p:pic>
        <p:nvPicPr>
          <p:cNvPr id="165890" name="Picture 4">
            <a:extLst>
              <a:ext uri="{FF2B5EF4-FFF2-40B4-BE49-F238E27FC236}">
                <a16:creationId xmlns:a16="http://schemas.microsoft.com/office/drawing/2014/main" id="{8E32E426-EC9A-C941-8E6B-62AFBB421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601788"/>
            <a:ext cx="760412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>
            <a:extLst>
              <a:ext uri="{FF2B5EF4-FFF2-40B4-BE49-F238E27FC236}">
                <a16:creationId xmlns:a16="http://schemas.microsoft.com/office/drawing/2014/main" id="{BC58FF10-0F14-E146-9E14-7B599C7CC7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/>
              <a:t>Analysis with marginal buffering </a:t>
            </a:r>
            <a:br>
              <a:rPr lang="en-US" altLang="en-US" dirty="0"/>
            </a:br>
            <a:r>
              <a:rPr lang="en-US" altLang="en-US" dirty="0"/>
              <a:t>(i.e., </a:t>
            </a:r>
            <a:r>
              <a:rPr lang="en-US" altLang="en-US" dirty="0" err="1"/>
              <a:t>bufferless</a:t>
            </a:r>
            <a:r>
              <a:rPr lang="en-US" altLang="en-US" dirty="0"/>
              <a:t>)</a:t>
            </a:r>
          </a:p>
        </p:txBody>
      </p:sp>
      <p:pic>
        <p:nvPicPr>
          <p:cNvPr id="166914" name="Picture 4">
            <a:extLst>
              <a:ext uri="{FF2B5EF4-FFF2-40B4-BE49-F238E27FC236}">
                <a16:creationId xmlns:a16="http://schemas.microsoft.com/office/drawing/2014/main" id="{6E2C83F0-A53F-8041-834A-DFA17D4FF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636713"/>
            <a:ext cx="7894638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7" name="Picture 4">
            <a:extLst>
              <a:ext uri="{FF2B5EF4-FFF2-40B4-BE49-F238E27FC236}">
                <a16:creationId xmlns:a16="http://schemas.microsoft.com/office/drawing/2014/main" id="{7E5EE166-D199-2E4D-822B-7A2153A13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19163"/>
            <a:ext cx="7923212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C04B7E90-EC48-2F44-8E47-ACE71411B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Motivation for packet multiplexing 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D7767574-4846-EE4D-9217-A541846CF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4338" y="5830888"/>
            <a:ext cx="8939212" cy="1355725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en-US" sz="2000"/>
              <a:t>Bursty traffic sources</a:t>
            </a:r>
          </a:p>
          <a:p>
            <a:pPr lvl="1" eaLnBrk="1" hangingPunct="1">
              <a:lnSpc>
                <a:spcPct val="70000"/>
              </a:lnSpc>
            </a:pPr>
            <a:r>
              <a:rPr lang="en-US" altLang="en-US" sz="1800" i="1"/>
              <a:t>Average rate is much lower than peak rate</a:t>
            </a:r>
          </a:p>
          <a:p>
            <a:pPr lvl="1" eaLnBrk="1" hangingPunct="1">
              <a:lnSpc>
                <a:spcPct val="70000"/>
              </a:lnSpc>
            </a:pPr>
            <a:r>
              <a:rPr lang="en-US" altLang="en-US" sz="1800"/>
              <a:t>Capacity is wasted during “lean periods”</a:t>
            </a:r>
          </a:p>
        </p:txBody>
      </p:sp>
      <p:pic>
        <p:nvPicPr>
          <p:cNvPr id="25603" name="Picture 4" descr="02-05">
            <a:extLst>
              <a:ext uri="{FF2B5EF4-FFF2-40B4-BE49-F238E27FC236}">
                <a16:creationId xmlns:a16="http://schemas.microsoft.com/office/drawing/2014/main" id="{26E3B563-C778-7D41-AB7A-6B53F146E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600200"/>
            <a:ext cx="8091488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1" name="Picture 4">
            <a:extLst>
              <a:ext uri="{FF2B5EF4-FFF2-40B4-BE49-F238E27FC236}">
                <a16:creationId xmlns:a16="http://schemas.microsoft.com/office/drawing/2014/main" id="{990395D8-F94F-EC4D-B89B-C58280A5F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933450"/>
            <a:ext cx="818991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>
            <a:extLst>
              <a:ext uri="{FF2B5EF4-FFF2-40B4-BE49-F238E27FC236}">
                <a16:creationId xmlns:a16="http://schemas.microsoft.com/office/drawing/2014/main" id="{BBA80AD2-E182-444D-8C04-C8974E3C44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Marginal buffering: example</a:t>
            </a:r>
          </a:p>
        </p:txBody>
      </p:sp>
      <p:pic>
        <p:nvPicPr>
          <p:cNvPr id="169986" name="Picture 4">
            <a:extLst>
              <a:ext uri="{FF2B5EF4-FFF2-40B4-BE49-F238E27FC236}">
                <a16:creationId xmlns:a16="http://schemas.microsoft.com/office/drawing/2014/main" id="{74EB1234-CE32-9248-8F10-BCFB4E1D1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658938"/>
            <a:ext cx="7812088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>
            <a:extLst>
              <a:ext uri="{FF2B5EF4-FFF2-40B4-BE49-F238E27FC236}">
                <a16:creationId xmlns:a16="http://schemas.microsoft.com/office/drawing/2014/main" id="{83F6DC3C-F350-9D41-8DBD-A9981E6A5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Recall: inequalities</a:t>
            </a:r>
          </a:p>
        </p:txBody>
      </p:sp>
      <p:pic>
        <p:nvPicPr>
          <p:cNvPr id="171010" name="Picture 4">
            <a:extLst>
              <a:ext uri="{FF2B5EF4-FFF2-40B4-BE49-F238E27FC236}">
                <a16:creationId xmlns:a16="http://schemas.microsoft.com/office/drawing/2014/main" id="{DBBE2868-7B63-974B-8AB3-7E360AA6B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1625600"/>
            <a:ext cx="7275512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3" name="Picture 4">
            <a:extLst>
              <a:ext uri="{FF2B5EF4-FFF2-40B4-BE49-F238E27FC236}">
                <a16:creationId xmlns:a16="http://schemas.microsoft.com/office/drawing/2014/main" id="{8D68B575-F081-A24C-BF1F-13F904717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839788"/>
            <a:ext cx="705961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BCB10B-69C4-F34D-A2FA-E7B8D9C60B0A}"/>
              </a:ext>
            </a:extLst>
          </p:cNvPr>
          <p:cNvSpPr/>
          <p:nvPr/>
        </p:nvSpPr>
        <p:spPr bwMode="auto">
          <a:xfrm>
            <a:off x="1233182" y="5058561"/>
            <a:ext cx="6157519" cy="6962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mbol" pitchFamily="2" charset="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7" name="Picture 4">
            <a:extLst>
              <a:ext uri="{FF2B5EF4-FFF2-40B4-BE49-F238E27FC236}">
                <a16:creationId xmlns:a16="http://schemas.microsoft.com/office/drawing/2014/main" id="{91E916CB-D860-BB40-81F3-89B316CF5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806450"/>
            <a:ext cx="7694612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58" name="Rectangle 5">
            <a:extLst>
              <a:ext uri="{FF2B5EF4-FFF2-40B4-BE49-F238E27FC236}">
                <a16:creationId xmlns:a16="http://schemas.microsoft.com/office/drawing/2014/main" id="{7866031F-38E9-2946-8CA3-B7ECC9793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613" y="4264025"/>
            <a:ext cx="7643812" cy="1944688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800">
              <a:latin typeface="Symbol" pitchFamily="2" charset="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6C58EA-C8D9-4946-B658-710708CD2936}"/>
              </a:ext>
            </a:extLst>
          </p:cNvPr>
          <p:cNvSpPr txBox="1"/>
          <p:nvPr/>
        </p:nvSpPr>
        <p:spPr>
          <a:xfrm>
            <a:off x="7071918" y="5553512"/>
            <a:ext cx="126673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+mn-lt"/>
              </a:rPr>
              <a:t>by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836E9C-F880-8544-B8B1-06593198DCD5}"/>
              </a:ext>
            </a:extLst>
          </p:cNvPr>
          <p:cNvSpPr/>
          <p:nvPr/>
        </p:nvSpPr>
        <p:spPr bwMode="auto">
          <a:xfrm>
            <a:off x="2550695" y="4668253"/>
            <a:ext cx="4803006" cy="47163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mbol" pitchFamily="2" charset="2"/>
              <a:ea typeface="宋体" panose="02010600030101010101" pitchFamily="2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1C90B3-5A2E-AC43-AED5-F8987CCBA8AC}"/>
              </a:ext>
            </a:extLst>
          </p:cNvPr>
          <p:cNvSpPr/>
          <p:nvPr/>
        </p:nvSpPr>
        <p:spPr bwMode="auto">
          <a:xfrm>
            <a:off x="6217919" y="4331400"/>
            <a:ext cx="1288181" cy="69298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mbol" pitchFamily="2" charset="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E4A4F2-90C9-CE4C-9A1B-8AAC47BD50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68449"/>
                <a:ext cx="8253413" cy="3124931"/>
              </a:xfrm>
            </p:spPr>
            <p:txBody>
              <a:bodyPr/>
              <a:lstStyle/>
              <a:p>
                <a:r>
                  <a:rPr lang="en-US" dirty="0"/>
                  <a:t>Special case: let </a:t>
                </a:r>
                <a:r>
                  <a:rPr lang="en-US" i="1" dirty="0"/>
                  <a:t>y</a:t>
                </a:r>
                <a:r>
                  <a:rPr lang="en-US" dirty="0"/>
                  <a:t> = 0</a:t>
                </a:r>
              </a:p>
              <a:p>
                <a:pPr marL="800100" lvl="2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E4A4F2-90C9-CE4C-9A1B-8AAC47BD50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68449"/>
                <a:ext cx="8253413" cy="3124931"/>
              </a:xfrm>
              <a:blipFill>
                <a:blip r:embed="rId2"/>
                <a:stretch>
                  <a:fillRect l="-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958434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>
            <a:extLst>
              <a:ext uri="{FF2B5EF4-FFF2-40B4-BE49-F238E27FC236}">
                <a16:creationId xmlns:a16="http://schemas.microsoft.com/office/drawing/2014/main" id="{4E861633-0DBF-3D48-BE47-A48EBC9FA4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Recall: limit theorems</a:t>
            </a:r>
          </a:p>
        </p:txBody>
      </p:sp>
      <p:pic>
        <p:nvPicPr>
          <p:cNvPr id="174082" name="Picture 4">
            <a:extLst>
              <a:ext uri="{FF2B5EF4-FFF2-40B4-BE49-F238E27FC236}">
                <a16:creationId xmlns:a16="http://schemas.microsoft.com/office/drawing/2014/main" id="{4343935D-2317-ED46-BB37-61F0999BE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81150"/>
            <a:ext cx="7577138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>
            <a:extLst>
              <a:ext uri="{FF2B5EF4-FFF2-40B4-BE49-F238E27FC236}">
                <a16:creationId xmlns:a16="http://schemas.microsoft.com/office/drawing/2014/main" id="{D64EAE8A-0302-F548-8086-4E657A4DDD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Link design: </a:t>
            </a:r>
            <a:br>
              <a:rPr lang="en-US" altLang="en-US"/>
            </a:br>
            <a:r>
              <a:rPr lang="en-US" altLang="en-US"/>
              <a:t>taking advantage of statistical multiplexing</a:t>
            </a:r>
          </a:p>
        </p:txBody>
      </p:sp>
      <p:pic>
        <p:nvPicPr>
          <p:cNvPr id="175106" name="Picture 4">
            <a:extLst>
              <a:ext uri="{FF2B5EF4-FFF2-40B4-BE49-F238E27FC236}">
                <a16:creationId xmlns:a16="http://schemas.microsoft.com/office/drawing/2014/main" id="{791327D5-2E6D-A542-BAB2-E365DE2FC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609725"/>
            <a:ext cx="7942262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29" name="Picture 4">
            <a:extLst>
              <a:ext uri="{FF2B5EF4-FFF2-40B4-BE49-F238E27FC236}">
                <a16:creationId xmlns:a16="http://schemas.microsoft.com/office/drawing/2014/main" id="{C4A2D0F6-F989-044F-8FB7-78210E067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433388"/>
            <a:ext cx="7818438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>
            <a:extLst>
              <a:ext uri="{FF2B5EF4-FFF2-40B4-BE49-F238E27FC236}">
                <a16:creationId xmlns:a16="http://schemas.microsoft.com/office/drawing/2014/main" id="{52B0FD1B-0CDB-0347-9A81-0D23456A3D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Analysis using central limit theorem</a:t>
            </a:r>
          </a:p>
        </p:txBody>
      </p:sp>
      <p:pic>
        <p:nvPicPr>
          <p:cNvPr id="177154" name="Picture 4">
            <a:extLst>
              <a:ext uri="{FF2B5EF4-FFF2-40B4-BE49-F238E27FC236}">
                <a16:creationId xmlns:a16="http://schemas.microsoft.com/office/drawing/2014/main" id="{AC302C67-7C19-7A40-B9AA-06D33F5D4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543050"/>
            <a:ext cx="7888288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3C614982-DCD0-8B43-A68F-B831C635A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Packet multiplexing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F61233B3-6402-D54C-BEB6-72E09F0065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875" y="4830763"/>
            <a:ext cx="9144000" cy="1662112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1800" i="1" dirty="0"/>
              <a:t>No partitioning</a:t>
            </a:r>
            <a:r>
              <a:rPr lang="en-US" altLang="en-US" sz="1800" dirty="0"/>
              <a:t> of the bit pipe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600" dirty="0"/>
              <a:t>Apply </a:t>
            </a:r>
            <a:r>
              <a:rPr lang="en-US" altLang="en-US" sz="1600" i="1" dirty="0"/>
              <a:t>entire</a:t>
            </a:r>
            <a:r>
              <a:rPr lang="en-US" altLang="en-US" sz="1600" dirty="0"/>
              <a:t> bit rate to a source and hence, each packet gets the entire bit pipe for </a:t>
            </a:r>
            <a:r>
              <a:rPr lang="en-US" altLang="en-US" sz="1600" i="1" dirty="0"/>
              <a:t>shorter</a:t>
            </a:r>
            <a:r>
              <a:rPr lang="en-US" altLang="en-US" sz="1600" dirty="0"/>
              <a:t> periods of time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1800" dirty="0"/>
              <a:t>Packets need to contain header and trailer information to </a:t>
            </a:r>
            <a:r>
              <a:rPr lang="en-US" altLang="en-US" sz="1800" i="1" dirty="0"/>
              <a:t>identify</a:t>
            </a:r>
            <a:r>
              <a:rPr lang="en-US" altLang="en-US" sz="1800" dirty="0"/>
              <a:t> with a specific information flow (source, destination, application, etc.)</a:t>
            </a:r>
          </a:p>
        </p:txBody>
      </p:sp>
      <p:pic>
        <p:nvPicPr>
          <p:cNvPr id="26627" name="Picture 4" descr="02-06">
            <a:extLst>
              <a:ext uri="{FF2B5EF4-FFF2-40B4-BE49-F238E27FC236}">
                <a16:creationId xmlns:a16="http://schemas.microsoft.com/office/drawing/2014/main" id="{4515A925-88B2-9548-8C5F-F710E791F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658938"/>
            <a:ext cx="5588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7" name="Picture 4">
            <a:extLst>
              <a:ext uri="{FF2B5EF4-FFF2-40B4-BE49-F238E27FC236}">
                <a16:creationId xmlns:a16="http://schemas.microsoft.com/office/drawing/2014/main" id="{83218AD9-796E-D244-8DC3-3DD6B3277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671513"/>
            <a:ext cx="7904162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>
            <a:extLst>
              <a:ext uri="{FF2B5EF4-FFF2-40B4-BE49-F238E27FC236}">
                <a16:creationId xmlns:a16="http://schemas.microsoft.com/office/drawing/2014/main" id="{E0E9F4E4-F002-FE49-A3D3-088996C0E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Analysis using Chernoff bound</a:t>
            </a:r>
          </a:p>
        </p:txBody>
      </p:sp>
      <p:pic>
        <p:nvPicPr>
          <p:cNvPr id="179202" name="Picture 4">
            <a:extLst>
              <a:ext uri="{FF2B5EF4-FFF2-40B4-BE49-F238E27FC236}">
                <a16:creationId xmlns:a16="http://schemas.microsoft.com/office/drawing/2014/main" id="{3C43181B-F830-7D46-B041-842D5D25F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582738"/>
            <a:ext cx="8040688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5" name="Picture 4">
            <a:extLst>
              <a:ext uri="{FF2B5EF4-FFF2-40B4-BE49-F238E27FC236}">
                <a16:creationId xmlns:a16="http://schemas.microsoft.com/office/drawing/2014/main" id="{2D6D3190-2A7C-7549-8446-BE2EA09ED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09575"/>
            <a:ext cx="7812088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49" name="Picture 4">
            <a:extLst>
              <a:ext uri="{FF2B5EF4-FFF2-40B4-BE49-F238E27FC236}">
                <a16:creationId xmlns:a16="http://schemas.microsoft.com/office/drawing/2014/main" id="{C87A37DA-3BFB-2B45-8FBF-2BAA65008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019175"/>
            <a:ext cx="7875588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3">
            <a:extLst>
              <a:ext uri="{FF2B5EF4-FFF2-40B4-BE49-F238E27FC236}">
                <a16:creationId xmlns:a16="http://schemas.microsoft.com/office/drawing/2014/main" id="{2E54778A-3897-F14D-B7BA-2A154A3A19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  <a:p>
            <a:pPr>
              <a:buFont typeface="Wingdings" pitchFamily="2" charset="2"/>
              <a:buNone/>
            </a:pPr>
            <a:r>
              <a:rPr lang="en-US" altLang="en-US"/>
              <a:t>  From (ii) and (iii): for </a:t>
            </a:r>
            <a:r>
              <a:rPr lang="en-US" altLang="en-US">
                <a:sym typeface="Symbol" pitchFamily="2" charset="2"/>
              </a:rPr>
              <a:t> &gt; E(X1), l() is nondecreasing</a:t>
            </a:r>
          </a:p>
        </p:txBody>
      </p:sp>
      <p:pic>
        <p:nvPicPr>
          <p:cNvPr id="182274" name="Picture 4">
            <a:extLst>
              <a:ext uri="{FF2B5EF4-FFF2-40B4-BE49-F238E27FC236}">
                <a16:creationId xmlns:a16="http://schemas.microsoft.com/office/drawing/2014/main" id="{529BB334-BB56-8A4D-ACEA-D1ABAF216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439863"/>
            <a:ext cx="60769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>
            <a:extLst>
              <a:ext uri="{FF2B5EF4-FFF2-40B4-BE49-F238E27FC236}">
                <a16:creationId xmlns:a16="http://schemas.microsoft.com/office/drawing/2014/main" id="{E1DE3D2E-A6EE-8546-9C46-7522214FC7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5.4: the two-state Markov source</a:t>
            </a:r>
          </a:p>
        </p:txBody>
      </p:sp>
      <p:pic>
        <p:nvPicPr>
          <p:cNvPr id="183298" name="Picture 4">
            <a:extLst>
              <a:ext uri="{FF2B5EF4-FFF2-40B4-BE49-F238E27FC236}">
                <a16:creationId xmlns:a16="http://schemas.microsoft.com/office/drawing/2014/main" id="{E4E07C0E-514F-9540-B6FA-C07A3BE21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1749425"/>
            <a:ext cx="7923213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1" name="Picture 4">
            <a:extLst>
              <a:ext uri="{FF2B5EF4-FFF2-40B4-BE49-F238E27FC236}">
                <a16:creationId xmlns:a16="http://schemas.microsoft.com/office/drawing/2014/main" id="{F871C56C-64A8-5448-9B89-A67A10DF0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581025"/>
            <a:ext cx="7942262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Picture 4">
            <a:extLst>
              <a:ext uri="{FF2B5EF4-FFF2-40B4-BE49-F238E27FC236}">
                <a16:creationId xmlns:a16="http://schemas.microsoft.com/office/drawing/2014/main" id="{B66AD638-0743-B445-AB15-769B77BAE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635000"/>
            <a:ext cx="7189787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69" name="Picture 4">
            <a:extLst>
              <a:ext uri="{FF2B5EF4-FFF2-40B4-BE49-F238E27FC236}">
                <a16:creationId xmlns:a16="http://schemas.microsoft.com/office/drawing/2014/main" id="{22B215D0-5871-9B47-97CA-A9886DBFE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862013"/>
            <a:ext cx="8151812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2">
            <a:extLst>
              <a:ext uri="{FF2B5EF4-FFF2-40B4-BE49-F238E27FC236}">
                <a16:creationId xmlns:a16="http://schemas.microsoft.com/office/drawing/2014/main" id="{46F68062-8F0D-014F-9753-030110C5A0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Cramer’s theorem</a:t>
            </a:r>
          </a:p>
        </p:txBody>
      </p:sp>
      <p:pic>
        <p:nvPicPr>
          <p:cNvPr id="187394" name="Picture 4">
            <a:extLst>
              <a:ext uri="{FF2B5EF4-FFF2-40B4-BE49-F238E27FC236}">
                <a16:creationId xmlns:a16="http://schemas.microsoft.com/office/drawing/2014/main" id="{5823A3FB-5C9D-FD47-B76B-F082FB0C6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555750"/>
            <a:ext cx="7412037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3CBDD7CA-945C-8E4D-9877-CACB81A212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/>
              <a:t>Source peak rate can exceed link rate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/>
              <a:t>Packets may need to be queued;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/>
              <a:t>If buffer capacity is not sufficient, packets may be dropped and hence lost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/>
              <a:t>Abstraction: 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/>
              <a:t>Link is a server serving customers waiting in a queue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/>
              <a:t>Performance measures: 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/>
              <a:t>Packet delay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/>
              <a:t>Loss characteristics</a:t>
            </a: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7" name="Picture 4">
            <a:extLst>
              <a:ext uri="{FF2B5EF4-FFF2-40B4-BE49-F238E27FC236}">
                <a16:creationId xmlns:a16="http://schemas.microsoft.com/office/drawing/2014/main" id="{1396568A-9C9A-FD4A-94ED-77EC33966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338263"/>
            <a:ext cx="7894638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>
            <a:extLst>
              <a:ext uri="{FF2B5EF4-FFF2-40B4-BE49-F238E27FC236}">
                <a16:creationId xmlns:a16="http://schemas.microsoft.com/office/drawing/2014/main" id="{0EC5C38B-CE49-4B42-8289-FCD0EE924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Multiplexing gain, link engineering, and admission control</a:t>
            </a:r>
          </a:p>
        </p:txBody>
      </p:sp>
      <p:pic>
        <p:nvPicPr>
          <p:cNvPr id="189442" name="Picture 4">
            <a:extLst>
              <a:ext uri="{FF2B5EF4-FFF2-40B4-BE49-F238E27FC236}">
                <a16:creationId xmlns:a16="http://schemas.microsoft.com/office/drawing/2014/main" id="{CA97F258-E2A5-3F4C-B162-BBEC8A464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603375"/>
            <a:ext cx="7605712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3" name="Rectangle 5">
            <a:extLst>
              <a:ext uri="{FF2B5EF4-FFF2-40B4-BE49-F238E27FC236}">
                <a16:creationId xmlns:a16="http://schemas.microsoft.com/office/drawing/2014/main" id="{D983ABF0-08D8-DD44-8555-DE49BAED9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6143625"/>
            <a:ext cx="7734300" cy="5334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800">
              <a:latin typeface="Symbol" pitchFamily="2" charset="2"/>
            </a:endParaRPr>
          </a:p>
        </p:txBody>
      </p:sp>
    </p:spTree>
  </p:cSld>
  <p:clrMapOvr>
    <a:masterClrMapping/>
  </p:clrMapOvr>
  <p:transition spd="slow"/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5" name="Picture 4">
            <a:extLst>
              <a:ext uri="{FF2B5EF4-FFF2-40B4-BE49-F238E27FC236}">
                <a16:creationId xmlns:a16="http://schemas.microsoft.com/office/drawing/2014/main" id="{DE64B976-B572-C440-93C7-7911E60AC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685800"/>
            <a:ext cx="797401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6" name="Text Box 5">
            <a:extLst>
              <a:ext uri="{FF2B5EF4-FFF2-40B4-BE49-F238E27FC236}">
                <a16:creationId xmlns:a16="http://schemas.microsoft.com/office/drawing/2014/main" id="{5427025A-4BED-F940-BC4F-0C685BFFE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5700" y="6140450"/>
            <a:ext cx="4178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>
                <a:solidFill>
                  <a:srgbClr val="FF3399"/>
                </a:solidFill>
              </a:rPr>
              <a:t>But, given the same resource provisioning, N would be larger in packet switching.</a:t>
            </a:r>
          </a:p>
        </p:txBody>
      </p:sp>
      <p:sp>
        <p:nvSpPr>
          <p:cNvPr id="190467" name="Line 6">
            <a:extLst>
              <a:ext uri="{FF2B5EF4-FFF2-40B4-BE49-F238E27FC236}">
                <a16:creationId xmlns:a16="http://schemas.microsoft.com/office/drawing/2014/main" id="{D06302F9-8255-B44E-9E7A-FC406317BA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77100" y="5024438"/>
            <a:ext cx="615950" cy="1203325"/>
          </a:xfrm>
          <a:prstGeom prst="line">
            <a:avLst/>
          </a:prstGeom>
          <a:noFill/>
          <a:ln w="9525">
            <a:solidFill>
              <a:srgbClr val="FF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89" name="Picture 4">
            <a:extLst>
              <a:ext uri="{FF2B5EF4-FFF2-40B4-BE49-F238E27FC236}">
                <a16:creationId xmlns:a16="http://schemas.microsoft.com/office/drawing/2014/main" id="{06494873-F7AC-DD41-8D7E-7269873CD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533400"/>
            <a:ext cx="8183562" cy="579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0" name="Rectangle 5">
            <a:extLst>
              <a:ext uri="{FF2B5EF4-FFF2-40B4-BE49-F238E27FC236}">
                <a16:creationId xmlns:a16="http://schemas.microsoft.com/office/drawing/2014/main" id="{E2531380-EA4A-DC4D-8953-0F2CF653C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3343275"/>
            <a:ext cx="7848600" cy="62865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800">
              <a:latin typeface="Symbol" pitchFamily="2" charset="2"/>
            </a:endParaRPr>
          </a:p>
        </p:txBody>
      </p:sp>
    </p:spTree>
  </p:cSld>
  <p:clrMapOvr>
    <a:masterClrMapping/>
  </p:clrMapOvr>
  <p:transition spd="slow"/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>
            <a:extLst>
              <a:ext uri="{FF2B5EF4-FFF2-40B4-BE49-F238E27FC236}">
                <a16:creationId xmlns:a16="http://schemas.microsoft.com/office/drawing/2014/main" id="{CF118BF1-C0EA-BE46-BD3C-F09E51EE26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/>
              <a:t>Analysis with arbitrary buffering</a:t>
            </a:r>
          </a:p>
        </p:txBody>
      </p:sp>
      <p:pic>
        <p:nvPicPr>
          <p:cNvPr id="192514" name="Picture 4">
            <a:extLst>
              <a:ext uri="{FF2B5EF4-FFF2-40B4-BE49-F238E27FC236}">
                <a16:creationId xmlns:a16="http://schemas.microsoft.com/office/drawing/2014/main" id="{5435A488-9BE7-814D-BB3A-466A57581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603375"/>
            <a:ext cx="6942138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>
            <a:extLst>
              <a:ext uri="{FF2B5EF4-FFF2-40B4-BE49-F238E27FC236}">
                <a16:creationId xmlns:a16="http://schemas.microsoft.com/office/drawing/2014/main" id="{A24EC928-771C-3144-B066-97709CEF0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Stationary queue length: continuous time</a:t>
            </a:r>
          </a:p>
        </p:txBody>
      </p:sp>
      <p:pic>
        <p:nvPicPr>
          <p:cNvPr id="193538" name="Picture 4">
            <a:extLst>
              <a:ext uri="{FF2B5EF4-FFF2-40B4-BE49-F238E27FC236}">
                <a16:creationId xmlns:a16="http://schemas.microsoft.com/office/drawing/2014/main" id="{70AE9B5E-1168-6C4B-9AB9-C3EC74AB5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630363"/>
            <a:ext cx="7537450" cy="51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1" name="Picture 4">
            <a:extLst>
              <a:ext uri="{FF2B5EF4-FFF2-40B4-BE49-F238E27FC236}">
                <a16:creationId xmlns:a16="http://schemas.microsoft.com/office/drawing/2014/main" id="{681E84B3-9BE5-6F4E-AB0C-47BACA852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233363"/>
            <a:ext cx="7875588" cy="639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5" name="Picture 4">
            <a:extLst>
              <a:ext uri="{FF2B5EF4-FFF2-40B4-BE49-F238E27FC236}">
                <a16:creationId xmlns:a16="http://schemas.microsoft.com/office/drawing/2014/main" id="{E8C2B9CB-31A5-C04B-9D5E-950DA5332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509588"/>
            <a:ext cx="7770812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09" name="Picture 4">
            <a:extLst>
              <a:ext uri="{FF2B5EF4-FFF2-40B4-BE49-F238E27FC236}">
                <a16:creationId xmlns:a16="http://schemas.microsoft.com/office/drawing/2014/main" id="{161CBDD9-8EAE-D04A-AF37-544685CDD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501775"/>
            <a:ext cx="78692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2">
            <a:extLst>
              <a:ext uri="{FF2B5EF4-FFF2-40B4-BE49-F238E27FC236}">
                <a16:creationId xmlns:a16="http://schemas.microsoft.com/office/drawing/2014/main" id="{19C8EDAA-BDB2-F246-B03A-7176FA8445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Stationary queue length: discrete time</a:t>
            </a:r>
          </a:p>
        </p:txBody>
      </p:sp>
      <p:pic>
        <p:nvPicPr>
          <p:cNvPr id="197634" name="Picture 4">
            <a:extLst>
              <a:ext uri="{FF2B5EF4-FFF2-40B4-BE49-F238E27FC236}">
                <a16:creationId xmlns:a16="http://schemas.microsoft.com/office/drawing/2014/main" id="{3053F97B-4C7E-3E4B-B16F-09CD7ADA0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590675"/>
            <a:ext cx="7867650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31984747-9186-1D43-9359-8611584BE4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Multiplexing summary</a:t>
            </a:r>
          </a:p>
        </p:txBody>
      </p:sp>
      <p:pic>
        <p:nvPicPr>
          <p:cNvPr id="28674" name="Picture 4" descr="02-11">
            <a:extLst>
              <a:ext uri="{FF2B5EF4-FFF2-40B4-BE49-F238E27FC236}">
                <a16:creationId xmlns:a16="http://schemas.microsoft.com/office/drawing/2014/main" id="{E427E5C5-3A51-1241-BBF2-2FACBE8B77F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5513" y="1635125"/>
            <a:ext cx="5653087" cy="5008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>
            <a:extLst>
              <a:ext uri="{FF2B5EF4-FFF2-40B4-BE49-F238E27FC236}">
                <a16:creationId xmlns:a16="http://schemas.microsoft.com/office/drawing/2014/main" id="{A2E6BD6B-F3D5-D347-9E69-B10B359B36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0875" y="119063"/>
            <a:ext cx="8629650" cy="1143000"/>
          </a:xfrm>
        </p:spPr>
        <p:txBody>
          <a:bodyPr/>
          <a:lstStyle/>
          <a:p>
            <a:r>
              <a:rPr lang="en-US" altLang="en-US"/>
              <a:t>Queue length analysis using Chernoff’s Bound: </a:t>
            </a:r>
            <a:r>
              <a:rPr lang="en-US" altLang="en-US" i="1"/>
              <a:t>Effective bandwidth</a:t>
            </a:r>
          </a:p>
        </p:txBody>
      </p:sp>
      <p:pic>
        <p:nvPicPr>
          <p:cNvPr id="198658" name="Picture 4">
            <a:extLst>
              <a:ext uri="{FF2B5EF4-FFF2-40B4-BE49-F238E27FC236}">
                <a16:creationId xmlns:a16="http://schemas.microsoft.com/office/drawing/2014/main" id="{BB14CC21-C515-0F47-A083-6DC73BCF2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581150"/>
            <a:ext cx="7850187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7C979A-19B1-494B-9534-F0927B249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161" y="2773798"/>
            <a:ext cx="286304" cy="187887"/>
          </a:xfrm>
          <a:prstGeom prst="rect">
            <a:avLst/>
          </a:prstGeom>
        </p:spPr>
      </p:pic>
      <p:sp>
        <p:nvSpPr>
          <p:cNvPr id="5" name="Line 6">
            <a:extLst>
              <a:ext uri="{FF2B5EF4-FFF2-40B4-BE49-F238E27FC236}">
                <a16:creationId xmlns:a16="http://schemas.microsoft.com/office/drawing/2014/main" id="{500C0A60-1DC8-3F4E-9BFC-1A138A49D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6785" y="3050770"/>
            <a:ext cx="315884" cy="1"/>
          </a:xfrm>
          <a:prstGeom prst="line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EE6FE115-D819-D145-BF12-1784A257B04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0283" y="3050769"/>
            <a:ext cx="315884" cy="1"/>
          </a:xfrm>
          <a:prstGeom prst="line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5BFCB323-E16F-FB46-A2FB-4E7C93F7C8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7534" y="4192385"/>
            <a:ext cx="845128" cy="5542"/>
          </a:xfrm>
          <a:prstGeom prst="line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0DA64F98-98F1-654C-AE64-B9892E34215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54727" y="4860173"/>
            <a:ext cx="1138844" cy="19397"/>
          </a:xfrm>
          <a:prstGeom prst="line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83EEF8-4011-764F-8D71-0663A2C82C48}"/>
              </a:ext>
            </a:extLst>
          </p:cNvPr>
          <p:cNvSpPr txBox="1"/>
          <p:nvPr/>
        </p:nvSpPr>
        <p:spPr>
          <a:xfrm>
            <a:off x="473825" y="5627716"/>
            <a:ext cx="8404168" cy="1088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E6842D-B93D-BB47-9DE4-340952B9A441}"/>
              </a:ext>
            </a:extLst>
          </p:cNvPr>
          <p:cNvSpPr txBox="1"/>
          <p:nvPr/>
        </p:nvSpPr>
        <p:spPr>
          <a:xfrm>
            <a:off x="7470631" y="5198225"/>
            <a:ext cx="1540365" cy="1088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521257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AE92BD-19FD-2046-902C-DAECD8D7C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0" y="1149350"/>
            <a:ext cx="7404100" cy="1079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9E7C94-86DA-DF46-9FFF-983B69E77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50" y="2324100"/>
            <a:ext cx="4635500" cy="14224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A7B3CBF-ABED-DF40-AE49-1E3E0789B79E}"/>
              </a:ext>
            </a:extLst>
          </p:cNvPr>
          <p:cNvGrpSpPr/>
          <p:nvPr/>
        </p:nvGrpSpPr>
        <p:grpSpPr>
          <a:xfrm>
            <a:off x="654050" y="3987800"/>
            <a:ext cx="5093328" cy="851932"/>
            <a:chOff x="654050" y="3429000"/>
            <a:chExt cx="5093328" cy="85193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856DE9B-6700-8249-A8F3-775F5CF8FA65}"/>
                </a:ext>
              </a:extLst>
            </p:cNvPr>
            <p:cNvSpPr/>
            <p:nvPr/>
          </p:nvSpPr>
          <p:spPr>
            <a:xfrm>
              <a:off x="654050" y="3429000"/>
              <a:ext cx="77617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Then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8AC892B-188F-904E-BC4E-D18914F05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08100" y="3867210"/>
              <a:ext cx="2362200" cy="4064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AD247A-E872-C24A-A2A2-C15A9BCB5E18}"/>
                </a:ext>
              </a:extLst>
            </p:cNvPr>
            <p:cNvSpPr/>
            <p:nvPr/>
          </p:nvSpPr>
          <p:spPr>
            <a:xfrm>
              <a:off x="3581400" y="3911600"/>
              <a:ext cx="21659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for some constant K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FBE73D8-9F7F-8B4B-8C98-EAC3DE8C59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050" y="5111810"/>
            <a:ext cx="77978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35903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4E970E-328D-AC4D-A4D2-AD720D257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1428750"/>
            <a:ext cx="8204200" cy="4000500"/>
          </a:xfrm>
          <a:prstGeom prst="rect">
            <a:avLst/>
          </a:prstGeom>
        </p:spPr>
      </p:pic>
      <p:sp>
        <p:nvSpPr>
          <p:cNvPr id="3" name="Line 6">
            <a:extLst>
              <a:ext uri="{FF2B5EF4-FFF2-40B4-BE49-F238E27FC236}">
                <a16:creationId xmlns:a16="http://schemas.microsoft.com/office/drawing/2014/main" id="{8B3AEB3B-0ACD-0142-BB2D-003C36A6BC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23854" y="3424844"/>
            <a:ext cx="2277688" cy="1384"/>
          </a:xfrm>
          <a:prstGeom prst="line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5A94C6-F791-7549-AADC-59BE2AD5EF75}"/>
              </a:ext>
            </a:extLst>
          </p:cNvPr>
          <p:cNvCxnSpPr/>
          <p:nvPr/>
        </p:nvCxnSpPr>
        <p:spPr bwMode="auto">
          <a:xfrm>
            <a:off x="1091953" y="5384860"/>
            <a:ext cx="169563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E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66681591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1" name="Picture 4">
            <a:extLst>
              <a:ext uri="{FF2B5EF4-FFF2-40B4-BE49-F238E27FC236}">
                <a16:creationId xmlns:a16="http://schemas.microsoft.com/office/drawing/2014/main" id="{C0202BC1-D882-A04D-B96A-F11FF95BE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514350"/>
            <a:ext cx="7974012" cy="583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5" name="Picture 4">
            <a:extLst>
              <a:ext uri="{FF2B5EF4-FFF2-40B4-BE49-F238E27FC236}">
                <a16:creationId xmlns:a16="http://schemas.microsoft.com/office/drawing/2014/main" id="{E0F6AC19-F513-3948-9D55-E879B0209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419100"/>
            <a:ext cx="8164512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BB2D21-FB78-0548-89D0-1A69A5C0AB79}"/>
              </a:ext>
            </a:extLst>
          </p:cNvPr>
          <p:cNvSpPr txBox="1"/>
          <p:nvPr/>
        </p:nvSpPr>
        <p:spPr>
          <a:xfrm>
            <a:off x="8570084" y="3366286"/>
            <a:ext cx="169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)</a:t>
            </a: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212537C0-424E-6C46-8299-F67C2DD6AF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5733" y="4252140"/>
            <a:ext cx="1819275" cy="0"/>
          </a:xfrm>
          <a:prstGeom prst="line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F43FE24B-E14F-F54B-8A92-87FB660A83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8852" y="698387"/>
            <a:ext cx="3163396" cy="5619"/>
          </a:xfrm>
          <a:prstGeom prst="line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29" name="Picture 4">
            <a:extLst>
              <a:ext uri="{FF2B5EF4-FFF2-40B4-BE49-F238E27FC236}">
                <a16:creationId xmlns:a16="http://schemas.microsoft.com/office/drawing/2014/main" id="{F3718263-E153-7B47-B790-A08D594B1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400050"/>
            <a:ext cx="8164512" cy="605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0" name="Line 5">
            <a:extLst>
              <a:ext uri="{FF2B5EF4-FFF2-40B4-BE49-F238E27FC236}">
                <a16:creationId xmlns:a16="http://schemas.microsoft.com/office/drawing/2014/main" id="{CE23EF11-3675-E64A-A13B-B4AF7892A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8675" y="6121400"/>
            <a:ext cx="1819275" cy="0"/>
          </a:xfrm>
          <a:prstGeom prst="line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B9A4F5-88E0-F346-AD36-95EB50233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1345047"/>
            <a:ext cx="7734300" cy="669869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800">
              <a:latin typeface="Symbol" pitchFamily="2" charset="2"/>
            </a:endParaRP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2ABF394C-8298-BE4D-8DB7-DF69DC0B8A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5614" y="6443354"/>
            <a:ext cx="534073" cy="0"/>
          </a:xfrm>
          <a:prstGeom prst="line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5008F4-671E-D640-AA32-1A0F363A0D9A}"/>
              </a:ext>
            </a:extLst>
          </p:cNvPr>
          <p:cNvSpPr/>
          <p:nvPr/>
        </p:nvSpPr>
        <p:spPr bwMode="auto">
          <a:xfrm>
            <a:off x="419450" y="2048472"/>
            <a:ext cx="4295163" cy="3759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mbol" pitchFamily="2" charset="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2">
            <a:extLst>
              <a:ext uri="{FF2B5EF4-FFF2-40B4-BE49-F238E27FC236}">
                <a16:creationId xmlns:a16="http://schemas.microsoft.com/office/drawing/2014/main" id="{9D0A6B99-4708-E14C-8432-B41561F6B7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</a:t>
            </a:r>
          </a:p>
        </p:txBody>
      </p:sp>
      <p:pic>
        <p:nvPicPr>
          <p:cNvPr id="202754" name="Picture 4">
            <a:extLst>
              <a:ext uri="{FF2B5EF4-FFF2-40B4-BE49-F238E27FC236}">
                <a16:creationId xmlns:a16="http://schemas.microsoft.com/office/drawing/2014/main" id="{0F5D7AFF-E541-F34D-BB75-AAB2CB727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620838"/>
            <a:ext cx="7364412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7" name="Picture 4">
            <a:extLst>
              <a:ext uri="{FF2B5EF4-FFF2-40B4-BE49-F238E27FC236}">
                <a16:creationId xmlns:a16="http://schemas.microsoft.com/office/drawing/2014/main" id="{529393F3-DBEF-724B-A557-C5B2AB639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9238"/>
            <a:ext cx="7923212" cy="636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2">
            <a:extLst>
              <a:ext uri="{FF2B5EF4-FFF2-40B4-BE49-F238E27FC236}">
                <a16:creationId xmlns:a16="http://schemas.microsoft.com/office/drawing/2014/main" id="{ADAA9F38-167A-774C-931F-1832D79510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662" y="0"/>
            <a:ext cx="8216900" cy="1143000"/>
          </a:xfrm>
        </p:spPr>
        <p:txBody>
          <a:bodyPr/>
          <a:lstStyle/>
          <a:p>
            <a:r>
              <a:rPr lang="en-US" altLang="en-US" dirty="0"/>
              <a:t>Some properties of e(</a:t>
            </a:r>
            <a:r>
              <a:rPr lang="en-US" altLang="en-US" dirty="0">
                <a:sym typeface="Symbol" pitchFamily="2" charset="2"/>
              </a:rPr>
              <a:t>)</a:t>
            </a:r>
          </a:p>
        </p:txBody>
      </p:sp>
      <p:pic>
        <p:nvPicPr>
          <p:cNvPr id="204802" name="Picture 4">
            <a:extLst>
              <a:ext uri="{FF2B5EF4-FFF2-40B4-BE49-F238E27FC236}">
                <a16:creationId xmlns:a16="http://schemas.microsoft.com/office/drawing/2014/main" id="{0779CF46-579F-6B42-840B-E8A77534C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763713"/>
            <a:ext cx="8732837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3" name="Rectangle 5">
            <a:extLst>
              <a:ext uri="{FF2B5EF4-FFF2-40B4-BE49-F238E27FC236}">
                <a16:creationId xmlns:a16="http://schemas.microsoft.com/office/drawing/2014/main" id="{00E5D77B-37DF-4E49-B54B-D4162D291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9488" y="3916363"/>
            <a:ext cx="2409825" cy="8223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800">
              <a:latin typeface="Symbol" pitchFamily="2" charset="2"/>
            </a:endParaRPr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35CE6443-3DFF-174C-8DDA-6A7230845B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08743" y="2236124"/>
            <a:ext cx="3460289" cy="5541"/>
          </a:xfrm>
          <a:prstGeom prst="line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5" name="Picture 4">
            <a:extLst>
              <a:ext uri="{FF2B5EF4-FFF2-40B4-BE49-F238E27FC236}">
                <a16:creationId xmlns:a16="http://schemas.microsoft.com/office/drawing/2014/main" id="{94D7FF0E-8E68-934E-8C51-111287B6F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290638"/>
            <a:ext cx="8516938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6" name="Rectangle 5">
            <a:extLst>
              <a:ext uri="{FF2B5EF4-FFF2-40B4-BE49-F238E27FC236}">
                <a16:creationId xmlns:a16="http://schemas.microsoft.com/office/drawing/2014/main" id="{8AD94379-54A4-3145-B506-445016141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3849688"/>
            <a:ext cx="2224087" cy="82867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800">
              <a:latin typeface="Symbol" pitchFamily="2" charset="2"/>
            </a:endParaRP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2EB1383C-F744-BF4B-9E9D-8F95F8BAF7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1006" y="1776152"/>
            <a:ext cx="3183371" cy="2772"/>
          </a:xfrm>
          <a:prstGeom prst="line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CA6FF8A6-5F41-2245-A492-38E2AE896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Switching: motivation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48930DD8-46D7-D04D-A015-33D441EF7D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800" y="5080000"/>
            <a:ext cx="8761413" cy="17780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z="2000"/>
              <a:t>A six node network constructed in three ways—(a) A brute force way. (b) Every node is connected to a central switch that selectively establishes paths between nodes and (c) Hierarchical network with inter-switch links with possibly multiplexing on it.</a:t>
            </a:r>
          </a:p>
        </p:txBody>
      </p:sp>
      <p:pic>
        <p:nvPicPr>
          <p:cNvPr id="29699" name="Picture 4" descr="02-13">
            <a:extLst>
              <a:ext uri="{FF2B5EF4-FFF2-40B4-BE49-F238E27FC236}">
                <a16:creationId xmlns:a16="http://schemas.microsoft.com/office/drawing/2014/main" id="{B4729AF2-8F90-894B-A977-0DC082CEF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1706563"/>
            <a:ext cx="6629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49" name="Picture 4">
            <a:extLst>
              <a:ext uri="{FF2B5EF4-FFF2-40B4-BE49-F238E27FC236}">
                <a16:creationId xmlns:a16="http://schemas.microsoft.com/office/drawing/2014/main" id="{9843F0B0-214C-0E41-BDF0-C78363CD4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842963"/>
            <a:ext cx="7799388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0" name="Line 5">
            <a:extLst>
              <a:ext uri="{FF2B5EF4-FFF2-40B4-BE49-F238E27FC236}">
                <a16:creationId xmlns:a16="http://schemas.microsoft.com/office/drawing/2014/main" id="{D5115D41-CDA1-E543-8547-7DAF6830D7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6050" y="1665288"/>
            <a:ext cx="1492250" cy="0"/>
          </a:xfrm>
          <a:prstGeom prst="line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2CF5ED19-8D40-334A-8B66-B701419BE1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33141" y="5494713"/>
            <a:ext cx="1926589" cy="13826"/>
          </a:xfrm>
          <a:prstGeom prst="line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>
            <a:extLst>
              <a:ext uri="{FF2B5EF4-FFF2-40B4-BE49-F238E27FC236}">
                <a16:creationId xmlns:a16="http://schemas.microsoft.com/office/drawing/2014/main" id="{3E4E19C6-F447-3847-AA83-4B60CAFCF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7382" y="216168"/>
            <a:ext cx="8216900" cy="1143000"/>
          </a:xfrm>
        </p:spPr>
        <p:txBody>
          <a:bodyPr/>
          <a:lstStyle/>
          <a:p>
            <a:r>
              <a:rPr lang="en-US" altLang="en-US" dirty="0"/>
              <a:t>Calculating </a:t>
            </a:r>
            <a:r>
              <a:rPr lang="en-US" altLang="en-US" dirty="0">
                <a:sym typeface="Symbol" pitchFamily="2" charset="2"/>
              </a:rPr>
              <a:t></a:t>
            </a:r>
            <a:r>
              <a:rPr lang="en-US" altLang="en-US" dirty="0"/>
              <a:t>(</a:t>
            </a:r>
            <a:r>
              <a:rPr lang="en-US" altLang="en-US" dirty="0">
                <a:sym typeface="Symbol" pitchFamily="2" charset="2"/>
              </a:rPr>
              <a:t></a:t>
            </a:r>
            <a:r>
              <a:rPr lang="en-US" altLang="en-US" dirty="0"/>
              <a:t>) for a Discrete Time Markov Source</a:t>
            </a:r>
          </a:p>
        </p:txBody>
      </p:sp>
      <p:pic>
        <p:nvPicPr>
          <p:cNvPr id="207874" name="Picture 4">
            <a:extLst>
              <a:ext uri="{FF2B5EF4-FFF2-40B4-BE49-F238E27FC236}">
                <a16:creationId xmlns:a16="http://schemas.microsoft.com/office/drawing/2014/main" id="{6FBCCA57-F913-1744-B325-5ED338ACB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768475"/>
            <a:ext cx="8456612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7" name="Picture 4">
            <a:extLst>
              <a:ext uri="{FF2B5EF4-FFF2-40B4-BE49-F238E27FC236}">
                <a16:creationId xmlns:a16="http://schemas.microsoft.com/office/drawing/2014/main" id="{4BF4563B-6A12-B044-AE00-19D1D2EC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919163"/>
            <a:ext cx="8466138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1" name="Picture 4">
            <a:extLst>
              <a:ext uri="{FF2B5EF4-FFF2-40B4-BE49-F238E27FC236}">
                <a16:creationId xmlns:a16="http://schemas.microsoft.com/office/drawing/2014/main" id="{910CD3A9-3D39-3044-872B-53653FCF8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719138"/>
            <a:ext cx="7065962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5" name="Picture 4">
            <a:extLst>
              <a:ext uri="{FF2B5EF4-FFF2-40B4-BE49-F238E27FC236}">
                <a16:creationId xmlns:a16="http://schemas.microsoft.com/office/drawing/2014/main" id="{CECC2543-580E-9B4B-97E5-59D2C219E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304800"/>
            <a:ext cx="7589838" cy="628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69" name="Picture 4">
            <a:extLst>
              <a:ext uri="{FF2B5EF4-FFF2-40B4-BE49-F238E27FC236}">
                <a16:creationId xmlns:a16="http://schemas.microsoft.com/office/drawing/2014/main" id="{650365FA-BA36-0942-8EC1-86F1DAA1C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528638"/>
            <a:ext cx="8332788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2">
            <a:extLst>
              <a:ext uri="{FF2B5EF4-FFF2-40B4-BE49-F238E27FC236}">
                <a16:creationId xmlns:a16="http://schemas.microsoft.com/office/drawing/2014/main" id="{F47A6842-F09D-7840-BE7A-5D82FA0BA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Stationary Buffer Distribution Asymptotics: </a:t>
            </a:r>
            <a:br>
              <a:rPr lang="en-US" altLang="en-US"/>
            </a:br>
            <a:r>
              <a:rPr lang="en-US" altLang="en-US"/>
              <a:t>A Review</a:t>
            </a:r>
          </a:p>
        </p:txBody>
      </p:sp>
      <p:pic>
        <p:nvPicPr>
          <p:cNvPr id="212994" name="Picture 4">
            <a:extLst>
              <a:ext uri="{FF2B5EF4-FFF2-40B4-BE49-F238E27FC236}">
                <a16:creationId xmlns:a16="http://schemas.microsoft.com/office/drawing/2014/main" id="{119A6986-31AB-FC43-8AD8-1CA30BB85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1565275"/>
            <a:ext cx="6367462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>
            <a:extLst>
              <a:ext uri="{FF2B5EF4-FFF2-40B4-BE49-F238E27FC236}">
                <a16:creationId xmlns:a16="http://schemas.microsoft.com/office/drawing/2014/main" id="{05AFBBD4-F48A-E046-BADB-F5F4405156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Remark </a:t>
            </a:r>
          </a:p>
        </p:txBody>
      </p:sp>
      <p:sp>
        <p:nvSpPr>
          <p:cNvPr id="214018" name="Rectangle 3">
            <a:extLst>
              <a:ext uri="{FF2B5EF4-FFF2-40B4-BE49-F238E27FC236}">
                <a16:creationId xmlns:a16="http://schemas.microsoft.com/office/drawing/2014/main" id="{2A320545-16CE-8640-83EA-B9A879041E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 capacity of C = </a:t>
            </a:r>
            <a:r>
              <a:rPr lang="en-US" altLang="en-US" dirty="0">
                <a:sym typeface="Symbol" pitchFamily="2" charset="2"/>
              </a:rPr>
              <a:t>()/  is not only </a:t>
            </a:r>
            <a:r>
              <a:rPr lang="en-US" altLang="en-US" i="1" dirty="0">
                <a:sym typeface="Symbol" pitchFamily="2" charset="2"/>
              </a:rPr>
              <a:t>sufficient</a:t>
            </a:r>
            <a:r>
              <a:rPr lang="en-US" altLang="en-US" dirty="0">
                <a:sym typeface="Symbol" pitchFamily="2" charset="2"/>
              </a:rPr>
              <a:t> but also </a:t>
            </a:r>
            <a:r>
              <a:rPr lang="en-US" altLang="en-US" i="1" dirty="0">
                <a:sym typeface="Symbol" pitchFamily="2" charset="2"/>
              </a:rPr>
              <a:t>necessary</a:t>
            </a:r>
            <a:r>
              <a:rPr lang="en-US" altLang="en-US" dirty="0">
                <a:sym typeface="Symbol" pitchFamily="2" charset="2"/>
              </a:rPr>
              <a:t> for achieving the desired QoS objective </a:t>
            </a:r>
          </a:p>
          <a:p>
            <a:pPr lvl="1"/>
            <a:r>
              <a:rPr lang="en-US" altLang="en-US" dirty="0">
                <a:sym typeface="Symbol" pitchFamily="2" charset="2"/>
              </a:rPr>
              <a:t>See analysis on PP. 227 – 230 of Anurag book for the analysis</a:t>
            </a: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2">
            <a:extLst>
              <a:ext uri="{FF2B5EF4-FFF2-40B4-BE49-F238E27FC236}">
                <a16:creationId xmlns:a16="http://schemas.microsoft.com/office/drawing/2014/main" id="{0D92A853-CDBC-D24C-89E7-A65E5E81B7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 Approximation to the Stationary Buffer Distribution</a:t>
            </a:r>
          </a:p>
        </p:txBody>
      </p:sp>
      <p:pic>
        <p:nvPicPr>
          <p:cNvPr id="215042" name="Picture 4">
            <a:extLst>
              <a:ext uri="{FF2B5EF4-FFF2-40B4-BE49-F238E27FC236}">
                <a16:creationId xmlns:a16="http://schemas.microsoft.com/office/drawing/2014/main" id="{E8352D09-F74F-E849-A1C2-8455C0D48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704975"/>
            <a:ext cx="851693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5" name="Picture 4">
            <a:extLst>
              <a:ext uri="{FF2B5EF4-FFF2-40B4-BE49-F238E27FC236}">
                <a16:creationId xmlns:a16="http://schemas.microsoft.com/office/drawing/2014/main" id="{E92DBADE-208D-F441-98E0-5CBF0E7F4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61950"/>
            <a:ext cx="8456612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69EAF0EC-8AD2-1D40-B409-8E382282C6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Outline 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2A611C23-1B27-A24B-AEBF-32FEFB059A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46250"/>
            <a:ext cx="8147050" cy="47244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zh-CN">
                <a:ea typeface="宋体" panose="02010600030101010101" pitchFamily="2" charset="-122"/>
              </a:rPr>
              <a:t>Functional elements of networking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/>
              <a:t>Deterministic traffic models and network calculus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/>
              <a:t>Stochastic analysis </a:t>
            </a:r>
          </a:p>
          <a:p>
            <a:pPr eaLnBrk="1" hangingPunct="1">
              <a:lnSpc>
                <a:spcPct val="100000"/>
              </a:lnSpc>
            </a:pPr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7697E6A0-0F26-EE4A-B98E-F7F7F493D2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063" y="-166688"/>
            <a:ext cx="8216900" cy="1143001"/>
          </a:xfrm>
        </p:spPr>
        <p:txBody>
          <a:bodyPr/>
          <a:lstStyle/>
          <a:p>
            <a:pPr eaLnBrk="1" hangingPunct="1"/>
            <a:r>
              <a:rPr lang="en-US" altLang="en-US"/>
              <a:t>Switching 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1781D09F-045F-8E4A-98A3-7B759DD1FB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3411538"/>
            <a:ext cx="8659813" cy="322897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000" dirty="0"/>
              <a:t>Information flow will traverse more than one link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1800" dirty="0"/>
              <a:t>Switch is required at junction of two or more links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dirty="0"/>
              <a:t>Switch </a:t>
            </a:r>
            <a:r>
              <a:rPr lang="en-US" altLang="en-US" sz="2000" i="1" dirty="0"/>
              <a:t>selectively establishes and releases connections </a:t>
            </a:r>
            <a:r>
              <a:rPr lang="en-US" altLang="en-US" sz="2000" dirty="0"/>
              <a:t>between communication links to allow sharing of these links among a number of flows (connections)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dirty="0"/>
              <a:t>Switch moves information from link to link by </a:t>
            </a:r>
            <a:r>
              <a:rPr lang="en-US" altLang="en-US" sz="2000" i="1" dirty="0"/>
              <a:t>demultiplexing</a:t>
            </a:r>
            <a:r>
              <a:rPr lang="en-US" altLang="en-US" sz="2000" dirty="0"/>
              <a:t> on the inbound link and </a:t>
            </a:r>
            <a:r>
              <a:rPr lang="en-US" altLang="en-US" sz="2000" i="1" dirty="0"/>
              <a:t>multiplexing</a:t>
            </a:r>
            <a:r>
              <a:rPr lang="en-US" altLang="en-US" sz="2000" dirty="0"/>
              <a:t> on the selected outbound link</a:t>
            </a:r>
          </a:p>
        </p:txBody>
      </p:sp>
      <p:pic>
        <p:nvPicPr>
          <p:cNvPr id="30723" name="Picture 4" descr="02-14">
            <a:extLst>
              <a:ext uri="{FF2B5EF4-FFF2-40B4-BE49-F238E27FC236}">
                <a16:creationId xmlns:a16="http://schemas.microsoft.com/office/drawing/2014/main" id="{34065D39-7CDA-8D4F-AE2D-9224C97DF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752475"/>
            <a:ext cx="5334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89" name="Picture 4">
            <a:extLst>
              <a:ext uri="{FF2B5EF4-FFF2-40B4-BE49-F238E27FC236}">
                <a16:creationId xmlns:a16="http://schemas.microsoft.com/office/drawing/2014/main" id="{166BF0D3-AA94-8347-A479-BF695A4A9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447675"/>
            <a:ext cx="8450262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2">
            <a:extLst>
              <a:ext uri="{FF2B5EF4-FFF2-40B4-BE49-F238E27FC236}">
                <a16:creationId xmlns:a16="http://schemas.microsoft.com/office/drawing/2014/main" id="{7D8A671A-FEA0-1C49-B1D9-F75104E3D0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Stochastic Analysis </a:t>
            </a:r>
          </a:p>
        </p:txBody>
      </p:sp>
      <p:sp>
        <p:nvSpPr>
          <p:cNvPr id="218114" name="Rectangle 3">
            <a:extLst>
              <a:ext uri="{FF2B5EF4-FFF2-40B4-BE49-F238E27FC236}">
                <a16:creationId xmlns:a16="http://schemas.microsoft.com/office/drawing/2014/main" id="{CE87872C-E809-FE43-8AFF-7B130AA8D0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1800"/>
              <a:t>Loose bounds by deterministic calculus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Stochastic traffic models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Performance measures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Little’s Theorem, Brumelle’s Theorem and applications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Multiplexer analysis with stationary and ergodic traffic</a:t>
            </a:r>
          </a:p>
          <a:p>
            <a:pPr>
              <a:lnSpc>
                <a:spcPct val="100000"/>
              </a:lnSpc>
            </a:pPr>
            <a:r>
              <a:rPr lang="en-US" altLang="en-US" sz="1800">
                <a:solidFill>
                  <a:srgbClr val="FF0066"/>
                </a:solidFill>
              </a:rPr>
              <a:t>Effective bandwidth approach to admission control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Stochastic analysis with shaped traffic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Multihop networks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Long-range-dependent traffic</a:t>
            </a: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7" name="Picture 4">
            <a:extLst>
              <a:ext uri="{FF2B5EF4-FFF2-40B4-BE49-F238E27FC236}">
                <a16:creationId xmlns:a16="http://schemas.microsoft.com/office/drawing/2014/main" id="{4E091921-EF77-784C-8FEA-CAC6722FC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23" y="158750"/>
            <a:ext cx="8332788" cy="654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9ACC1A-E04F-FB49-96FE-C7467E495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4840" y="814648"/>
            <a:ext cx="2086030" cy="5215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B6A61C-170D-0342-9647-98AE240563B9}"/>
              </a:ext>
            </a:extLst>
          </p:cNvPr>
          <p:cNvSpPr/>
          <p:nvPr/>
        </p:nvSpPr>
        <p:spPr>
          <a:xfrm>
            <a:off x="6742904" y="432056"/>
            <a:ext cx="10837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dirty="0">
                <a:latin typeface="+mn-lt"/>
              </a:rPr>
              <a:t>For large x,</a:t>
            </a: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1" name="Picture 4">
            <a:extLst>
              <a:ext uri="{FF2B5EF4-FFF2-40B4-BE49-F238E27FC236}">
                <a16:creationId xmlns:a16="http://schemas.microsoft.com/office/drawing/2014/main" id="{AF9E05FD-3EC8-1643-9A90-F1865CF2A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468438"/>
            <a:ext cx="8412163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2E7624-81F2-F043-9FD6-FCDE6D6F399F}"/>
              </a:ext>
            </a:extLst>
          </p:cNvPr>
          <p:cNvSpPr txBox="1"/>
          <p:nvPr/>
        </p:nvSpPr>
        <p:spPr>
          <a:xfrm>
            <a:off x="0" y="3316778"/>
            <a:ext cx="9144000" cy="1122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5" name="Picture 4">
            <a:extLst>
              <a:ext uri="{FF2B5EF4-FFF2-40B4-BE49-F238E27FC236}">
                <a16:creationId xmlns:a16="http://schemas.microsoft.com/office/drawing/2014/main" id="{C7E91241-E11E-0040-9914-30EFB7041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82550"/>
            <a:ext cx="8256588" cy="669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186" name="Text Box 5">
            <a:extLst>
              <a:ext uri="{FF2B5EF4-FFF2-40B4-BE49-F238E27FC236}">
                <a16:creationId xmlns:a16="http://schemas.microsoft.com/office/drawing/2014/main" id="{D71BC8E6-A7A0-FB4A-8339-9BB99B743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0412" y="6466239"/>
            <a:ext cx="176976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dirty="0">
                <a:solidFill>
                  <a:srgbClr val="FF3399"/>
                </a:solidFill>
              </a:rPr>
              <a:t>(only) for small x</a:t>
            </a:r>
          </a:p>
        </p:txBody>
      </p:sp>
      <p:sp>
        <p:nvSpPr>
          <p:cNvPr id="221187" name="Line 6">
            <a:extLst>
              <a:ext uri="{FF2B5EF4-FFF2-40B4-BE49-F238E27FC236}">
                <a16:creationId xmlns:a16="http://schemas.microsoft.com/office/drawing/2014/main" id="{B973480B-1652-ED44-8B6F-4ED977D5E9D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81525" y="6410325"/>
            <a:ext cx="173038" cy="269875"/>
          </a:xfrm>
          <a:prstGeom prst="line">
            <a:avLst/>
          </a:prstGeom>
          <a:noFill/>
          <a:ln w="9525">
            <a:solidFill>
              <a:srgbClr val="FF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09" name="Picture 4">
            <a:extLst>
              <a:ext uri="{FF2B5EF4-FFF2-40B4-BE49-F238E27FC236}">
                <a16:creationId xmlns:a16="http://schemas.microsoft.com/office/drawing/2014/main" id="{5C3EFE0F-AFA1-D840-A0D7-8DDCC4054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28588"/>
            <a:ext cx="8202612" cy="660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2">
            <a:extLst>
              <a:ext uri="{FF2B5EF4-FFF2-40B4-BE49-F238E27FC236}">
                <a16:creationId xmlns:a16="http://schemas.microsoft.com/office/drawing/2014/main" id="{98F680DB-A798-C942-875F-BFFC4E969B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Guerin, Ahmadi, </a:t>
            </a:r>
            <a:r>
              <a:rPr lang="en-US" altLang="en-US" dirty="0" err="1"/>
              <a:t>Nagshineh</a:t>
            </a:r>
            <a:r>
              <a:rPr lang="en-US" altLang="en-US" dirty="0"/>
              <a:t> (GAN) approach</a:t>
            </a:r>
          </a:p>
        </p:txBody>
      </p:sp>
      <p:pic>
        <p:nvPicPr>
          <p:cNvPr id="223234" name="Picture 4">
            <a:extLst>
              <a:ext uri="{FF2B5EF4-FFF2-40B4-BE49-F238E27FC236}">
                <a16:creationId xmlns:a16="http://schemas.microsoft.com/office/drawing/2014/main" id="{00665E0C-3207-1247-8BE2-59850D029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628775"/>
            <a:ext cx="8123238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7" name="Picture 4">
            <a:extLst>
              <a:ext uri="{FF2B5EF4-FFF2-40B4-BE49-F238E27FC236}">
                <a16:creationId xmlns:a16="http://schemas.microsoft.com/office/drawing/2014/main" id="{34BCD7B7-A5DF-BF4C-94B1-76A6FE44B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230188"/>
            <a:ext cx="8164512" cy="63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1" name="Picture 4">
            <a:extLst>
              <a:ext uri="{FF2B5EF4-FFF2-40B4-BE49-F238E27FC236}">
                <a16:creationId xmlns:a16="http://schemas.microsoft.com/office/drawing/2014/main" id="{24667551-182D-0A42-B763-671EA01FA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68275"/>
            <a:ext cx="8228012" cy="652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2" name="Text Box 5">
            <a:extLst>
              <a:ext uri="{FF2B5EF4-FFF2-40B4-BE49-F238E27FC236}">
                <a16:creationId xmlns:a16="http://schemas.microsoft.com/office/drawing/2014/main" id="{F7D5E9CC-D078-3D40-968C-F97297BDA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2500313"/>
            <a:ext cx="16462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>
                <a:solidFill>
                  <a:srgbClr val="FF3399"/>
                </a:solidFill>
              </a:rPr>
              <a:t>X</a:t>
            </a:r>
            <a:r>
              <a:rPr lang="en-US" altLang="en-US" sz="1600" b="0" baseline="-25000">
                <a:solidFill>
                  <a:srgbClr val="FF3399"/>
                </a:solidFill>
              </a:rPr>
              <a:t>max</a:t>
            </a:r>
            <a:r>
              <a:rPr lang="en-US" altLang="en-US" sz="1600" b="0">
                <a:solidFill>
                  <a:srgbClr val="FF3399"/>
                </a:solidFill>
              </a:rPr>
              <a:t> affects whether C</a:t>
            </a:r>
            <a:r>
              <a:rPr lang="en-US" altLang="en-US" sz="1600" b="0" baseline="-25000">
                <a:solidFill>
                  <a:srgbClr val="FF3399"/>
                </a:solidFill>
              </a:rPr>
              <a:t>0</a:t>
            </a:r>
            <a:r>
              <a:rPr lang="en-US" altLang="en-US" sz="1600" b="0">
                <a:solidFill>
                  <a:srgbClr val="FF3399"/>
                </a:solidFill>
              </a:rPr>
              <a:t> or C</a:t>
            </a:r>
            <a:r>
              <a:rPr lang="en-US" altLang="en-US" sz="1600" b="0" baseline="-25000">
                <a:solidFill>
                  <a:srgbClr val="FF3399"/>
                </a:solidFill>
              </a:rPr>
              <a:t>EBW</a:t>
            </a:r>
            <a:r>
              <a:rPr lang="en-US" altLang="en-US" sz="1600" b="0">
                <a:solidFill>
                  <a:srgbClr val="FF3399"/>
                </a:solidFill>
              </a:rPr>
              <a:t> is chosen</a:t>
            </a:r>
          </a:p>
        </p:txBody>
      </p:sp>
      <p:sp>
        <p:nvSpPr>
          <p:cNvPr id="225283" name="Line 6">
            <a:extLst>
              <a:ext uri="{FF2B5EF4-FFF2-40B4-BE49-F238E27FC236}">
                <a16:creationId xmlns:a16="http://schemas.microsoft.com/office/drawing/2014/main" id="{B158BCF0-AFD7-374F-94F7-4F13FDEC1F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95413" y="3252788"/>
            <a:ext cx="404812" cy="596900"/>
          </a:xfrm>
          <a:prstGeom prst="line">
            <a:avLst/>
          </a:prstGeom>
          <a:noFill/>
          <a:ln w="9525">
            <a:solidFill>
              <a:srgbClr val="FF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2">
            <a:extLst>
              <a:ext uri="{FF2B5EF4-FFF2-40B4-BE49-F238E27FC236}">
                <a16:creationId xmlns:a16="http://schemas.microsoft.com/office/drawing/2014/main" id="{43CE5744-A1E9-BB42-8251-2C97062C9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Stochastic Analysis </a:t>
            </a:r>
          </a:p>
        </p:txBody>
      </p:sp>
      <p:sp>
        <p:nvSpPr>
          <p:cNvPr id="226306" name="Rectangle 3">
            <a:extLst>
              <a:ext uri="{FF2B5EF4-FFF2-40B4-BE49-F238E27FC236}">
                <a16:creationId xmlns:a16="http://schemas.microsoft.com/office/drawing/2014/main" id="{CA198890-E921-774A-A580-E4A3545E0E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1800" dirty="0"/>
              <a:t>Loose bounds by deterministic calculus</a:t>
            </a:r>
          </a:p>
          <a:p>
            <a:pPr>
              <a:lnSpc>
                <a:spcPct val="100000"/>
              </a:lnSpc>
            </a:pPr>
            <a:r>
              <a:rPr lang="en-US" altLang="en-US" sz="1800" dirty="0"/>
              <a:t>Stochastic traffic models</a:t>
            </a:r>
          </a:p>
          <a:p>
            <a:pPr>
              <a:lnSpc>
                <a:spcPct val="100000"/>
              </a:lnSpc>
            </a:pPr>
            <a:r>
              <a:rPr lang="en-US" altLang="en-US" sz="1800" dirty="0"/>
              <a:t>Performance measures</a:t>
            </a:r>
          </a:p>
          <a:p>
            <a:pPr>
              <a:lnSpc>
                <a:spcPct val="100000"/>
              </a:lnSpc>
            </a:pPr>
            <a:r>
              <a:rPr lang="en-US" altLang="en-US" sz="1800" dirty="0"/>
              <a:t>Little’s Theorem, </a:t>
            </a:r>
            <a:r>
              <a:rPr lang="en-US" altLang="en-US" sz="1800" dirty="0" err="1"/>
              <a:t>Brumelle’s</a:t>
            </a:r>
            <a:r>
              <a:rPr lang="en-US" altLang="en-US" sz="1800" dirty="0"/>
              <a:t> Theorem and applications</a:t>
            </a:r>
          </a:p>
          <a:p>
            <a:pPr>
              <a:lnSpc>
                <a:spcPct val="100000"/>
              </a:lnSpc>
            </a:pPr>
            <a:r>
              <a:rPr lang="en-US" altLang="en-US" sz="1800" dirty="0"/>
              <a:t>Multiplexer analysis with stationary and ergodic traffic</a:t>
            </a:r>
          </a:p>
          <a:p>
            <a:pPr>
              <a:lnSpc>
                <a:spcPct val="100000"/>
              </a:lnSpc>
            </a:pPr>
            <a:r>
              <a:rPr lang="en-US" altLang="en-US" sz="1800" dirty="0"/>
              <a:t>Effective bandwidth approach to admission control</a:t>
            </a:r>
          </a:p>
          <a:p>
            <a:pPr>
              <a:lnSpc>
                <a:spcPct val="100000"/>
              </a:lnSpc>
            </a:pPr>
            <a:r>
              <a:rPr lang="en-US" altLang="en-US" sz="1800" dirty="0">
                <a:solidFill>
                  <a:srgbClr val="00B050"/>
                </a:solidFill>
              </a:rPr>
              <a:t>Stochastic analysis with shaped traffic</a:t>
            </a:r>
          </a:p>
          <a:p>
            <a:pPr>
              <a:lnSpc>
                <a:spcPct val="100000"/>
              </a:lnSpc>
            </a:pPr>
            <a:r>
              <a:rPr lang="en-US" altLang="en-US" sz="1800" dirty="0" err="1">
                <a:solidFill>
                  <a:srgbClr val="00B050"/>
                </a:solidFill>
              </a:rPr>
              <a:t>Multihop</a:t>
            </a:r>
            <a:r>
              <a:rPr lang="en-US" altLang="en-US" sz="1800" dirty="0">
                <a:solidFill>
                  <a:srgbClr val="00B050"/>
                </a:solidFill>
              </a:rPr>
              <a:t> networks</a:t>
            </a:r>
          </a:p>
          <a:p>
            <a:pPr>
              <a:lnSpc>
                <a:spcPct val="100000"/>
              </a:lnSpc>
            </a:pPr>
            <a:r>
              <a:rPr lang="en-US" altLang="en-US" sz="1800" dirty="0">
                <a:solidFill>
                  <a:srgbClr val="00B050"/>
                </a:solidFill>
              </a:rPr>
              <a:t>Long-range-dependent traffic</a:t>
            </a:r>
          </a:p>
        </p:txBody>
      </p:sp>
    </p:spTree>
    <p:extLst>
      <p:ext uri="{BB962C8B-B14F-4D97-AF65-F5344CB8AC3E}">
        <p14:creationId xmlns:p14="http://schemas.microsoft.com/office/powerpoint/2010/main" val="3183642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99732A3E-C3A5-E74E-955D-C263F73D5D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" y="-88756"/>
            <a:ext cx="82169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Components of a packet switch</a:t>
            </a:r>
          </a:p>
        </p:txBody>
      </p:sp>
      <p:pic>
        <p:nvPicPr>
          <p:cNvPr id="37890" name="Picture 4" descr="02-15">
            <a:extLst>
              <a:ext uri="{FF2B5EF4-FFF2-40B4-BE49-F238E27FC236}">
                <a16:creationId xmlns:a16="http://schemas.microsoft.com/office/drawing/2014/main" id="{C7ED650B-C7C6-1649-9058-E00C74D6C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1741488"/>
            <a:ext cx="8302625" cy="403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2">
            <a:extLst>
              <a:ext uri="{FF2B5EF4-FFF2-40B4-BE49-F238E27FC236}">
                <a16:creationId xmlns:a16="http://schemas.microsoft.com/office/drawing/2014/main" id="{43CE5744-A1E9-BB42-8251-2C97062C9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Stochastic Analysis </a:t>
            </a:r>
          </a:p>
        </p:txBody>
      </p:sp>
      <p:sp>
        <p:nvSpPr>
          <p:cNvPr id="226306" name="Rectangle 3">
            <a:extLst>
              <a:ext uri="{FF2B5EF4-FFF2-40B4-BE49-F238E27FC236}">
                <a16:creationId xmlns:a16="http://schemas.microsoft.com/office/drawing/2014/main" id="{CA198890-E921-774A-A580-E4A3545E0E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1800"/>
              <a:t>Loose bounds by deterministic calculus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Stochastic traffic models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Performance measures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Little’s Theorem, Brumelle’s Theorem and applications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Multiplexer analysis with stationary and ergodic traffic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Effective bandwidth approach to admission control</a:t>
            </a:r>
          </a:p>
          <a:p>
            <a:pPr>
              <a:lnSpc>
                <a:spcPct val="100000"/>
              </a:lnSpc>
            </a:pPr>
            <a:r>
              <a:rPr lang="en-US" altLang="en-US" sz="1800">
                <a:solidFill>
                  <a:srgbClr val="FF0066"/>
                </a:solidFill>
              </a:rPr>
              <a:t>Stochastic analysis with shaped traffic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Multihop networks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Long-range-dependent traffic</a:t>
            </a:r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Rectangle 2">
            <a:extLst>
              <a:ext uri="{FF2B5EF4-FFF2-40B4-BE49-F238E27FC236}">
                <a16:creationId xmlns:a16="http://schemas.microsoft.com/office/drawing/2014/main" id="{97F704FA-D703-6A4D-87FC-F9CB5C5D07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Stochastic analysis with shaped traffic</a:t>
            </a:r>
          </a:p>
        </p:txBody>
      </p:sp>
      <p:sp>
        <p:nvSpPr>
          <p:cNvPr id="227330" name="Rectangle 3">
            <a:extLst>
              <a:ext uri="{FF2B5EF4-FFF2-40B4-BE49-F238E27FC236}">
                <a16:creationId xmlns:a16="http://schemas.microsoft.com/office/drawing/2014/main" id="{AE381693-07E6-2C40-B43F-DC2BE97405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altLang="en-US" sz="2000"/>
              <a:t>Leaky bucket (LB) shaped traffic</a:t>
            </a:r>
          </a:p>
          <a:p>
            <a:pPr>
              <a:lnSpc>
                <a:spcPct val="130000"/>
              </a:lnSpc>
            </a:pPr>
            <a:r>
              <a:rPr lang="en-US" altLang="en-US" sz="2000"/>
              <a:t>Challenge for stochastic analysis and traffic engineering with LB parameters alone is that </a:t>
            </a:r>
            <a:r>
              <a:rPr lang="en-US" altLang="en-US" sz="2000" i="1"/>
              <a:t>they only specify the worst case behavior and do not uniquely specify a statistical characterization of the source</a:t>
            </a:r>
          </a:p>
          <a:p>
            <a:pPr>
              <a:lnSpc>
                <a:spcPct val="130000"/>
              </a:lnSpc>
            </a:pPr>
            <a:r>
              <a:rPr lang="en-US" altLang="en-US" sz="2000"/>
              <a:t>Solution</a:t>
            </a:r>
          </a:p>
          <a:p>
            <a:pPr lvl="1">
              <a:lnSpc>
                <a:spcPct val="130000"/>
              </a:lnSpc>
            </a:pPr>
            <a:r>
              <a:rPr lang="en-US" altLang="en-US" sz="1800"/>
              <a:t>To analyze by assuming, for each source, a model compatible with the LB parameters but one that leads to the worst performance</a:t>
            </a:r>
          </a:p>
          <a:p>
            <a:pPr lvl="1">
              <a:lnSpc>
                <a:spcPct val="130000"/>
              </a:lnSpc>
            </a:pPr>
            <a:r>
              <a:rPr lang="en-US" altLang="en-US" sz="1800"/>
              <a:t>Thus, the problem reduces to one of determining the worst case stochastic models for a set of independent LB shaped sources</a:t>
            </a: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Rectangle 2">
            <a:extLst>
              <a:ext uri="{FF2B5EF4-FFF2-40B4-BE49-F238E27FC236}">
                <a16:creationId xmlns:a16="http://schemas.microsoft.com/office/drawing/2014/main" id="{1A43D8C6-333B-C146-BA2D-BE769F72F9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case of marginal buffering</a:t>
            </a:r>
          </a:p>
        </p:txBody>
      </p:sp>
      <p:sp>
        <p:nvSpPr>
          <p:cNvPr id="228354" name="Rectangle 3">
            <a:extLst>
              <a:ext uri="{FF2B5EF4-FFF2-40B4-BE49-F238E27FC236}">
                <a16:creationId xmlns:a16="http://schemas.microsoft.com/office/drawing/2014/main" id="{12652E1C-A303-424E-A952-FBB94EBC2C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68450"/>
            <a:ext cx="8458200" cy="4724400"/>
          </a:xfrm>
        </p:spPr>
        <p:txBody>
          <a:bodyPr/>
          <a:lstStyle/>
          <a:p>
            <a:r>
              <a:rPr lang="en-US" altLang="en-US" sz="2000"/>
              <a:t>For m statistically independent sources with LB parameters (</a:t>
            </a:r>
            <a:r>
              <a:rPr lang="en-US" altLang="en-US" sz="2000">
                <a:sym typeface="Symbol" pitchFamily="2" charset="2"/>
              </a:rPr>
              <a:t></a:t>
            </a:r>
            <a:r>
              <a:rPr lang="en-US" altLang="en-US" sz="2000" baseline="-25000">
                <a:sym typeface="Symbol" pitchFamily="2" charset="2"/>
              </a:rPr>
              <a:t>i</a:t>
            </a:r>
            <a:r>
              <a:rPr lang="en-US" altLang="en-US" sz="2000">
                <a:sym typeface="Symbol" pitchFamily="2" charset="2"/>
              </a:rPr>
              <a:t>, </a:t>
            </a:r>
            <a:r>
              <a:rPr lang="en-US" altLang="en-US" sz="2000" baseline="-25000">
                <a:sym typeface="Symbol" pitchFamily="2" charset="2"/>
              </a:rPr>
              <a:t>i</a:t>
            </a:r>
            <a:r>
              <a:rPr lang="en-US" altLang="en-US" sz="2000">
                <a:sym typeface="Symbol" pitchFamily="2" charset="2"/>
              </a:rPr>
              <a:t>, R</a:t>
            </a:r>
            <a:r>
              <a:rPr lang="en-US" altLang="en-US" sz="2000" baseline="-25000">
                <a:sym typeface="Symbol" pitchFamily="2" charset="2"/>
              </a:rPr>
              <a:t>i</a:t>
            </a:r>
            <a:r>
              <a:rPr lang="en-US" altLang="en-US" sz="2000"/>
              <a:t>), 1 </a:t>
            </a:r>
            <a:r>
              <a:rPr lang="en-US" altLang="en-US" sz="2000">
                <a:sym typeface="Symbol" pitchFamily="2" charset="2"/>
              </a:rPr>
              <a:t></a:t>
            </a:r>
            <a:r>
              <a:rPr lang="en-US" altLang="en-US" sz="2000"/>
              <a:t> i </a:t>
            </a:r>
            <a:r>
              <a:rPr lang="en-US" altLang="en-US" sz="2000">
                <a:sym typeface="Symbol" pitchFamily="2" charset="2"/>
              </a:rPr>
              <a:t> m</a:t>
            </a:r>
          </a:p>
          <a:p>
            <a:r>
              <a:rPr lang="en-US" altLang="en-US" sz="2000">
                <a:sym typeface="Symbol" pitchFamily="2" charset="2"/>
              </a:rPr>
              <a:t>For maximizing packet loss </a:t>
            </a:r>
            <a:r>
              <a:rPr lang="en-US" altLang="en-US" sz="2000" i="1">
                <a:sym typeface="Symbol" pitchFamily="2" charset="2"/>
              </a:rPr>
              <a:t>rate</a:t>
            </a:r>
            <a:r>
              <a:rPr lang="en-US" altLang="en-US" sz="2000">
                <a:sym typeface="Symbol" pitchFamily="2" charset="2"/>
              </a:rPr>
              <a:t>,</a:t>
            </a:r>
          </a:p>
          <a:p>
            <a:pPr lvl="1"/>
            <a:r>
              <a:rPr lang="en-US" altLang="en-US" sz="1800">
                <a:sym typeface="Symbol" pitchFamily="2" charset="2"/>
              </a:rPr>
              <a:t>Each source be an on-off source (taking values R</a:t>
            </a:r>
            <a:r>
              <a:rPr lang="en-US" altLang="en-US" sz="1800" baseline="-25000">
                <a:sym typeface="Symbol" pitchFamily="2" charset="2"/>
              </a:rPr>
              <a:t>i</a:t>
            </a:r>
            <a:r>
              <a:rPr lang="en-US" altLang="en-US" sz="1800">
                <a:sym typeface="Symbol" pitchFamily="2" charset="2"/>
              </a:rPr>
              <a:t> and 0) with mean rate r</a:t>
            </a:r>
            <a:r>
              <a:rPr lang="en-US" altLang="en-US" sz="1800" baseline="-25000">
                <a:sym typeface="Symbol" pitchFamily="2" charset="2"/>
              </a:rPr>
              <a:t>i</a:t>
            </a:r>
            <a:endParaRPr lang="en-US" altLang="en-US" sz="1800">
              <a:sym typeface="Symbol" pitchFamily="2" charset="2"/>
            </a:endParaRPr>
          </a:p>
          <a:p>
            <a:pPr lvl="2"/>
            <a:r>
              <a:rPr lang="en-US" altLang="en-US" sz="1600">
                <a:sym typeface="Symbol" pitchFamily="2" charset="2"/>
              </a:rPr>
              <a:t>Packet loss rate is maximized when r</a:t>
            </a:r>
            <a:r>
              <a:rPr lang="en-US" altLang="en-US" sz="1600" baseline="-25000">
                <a:sym typeface="Symbol" pitchFamily="2" charset="2"/>
              </a:rPr>
              <a:t>i</a:t>
            </a:r>
            <a:r>
              <a:rPr lang="en-US" altLang="en-US" sz="1600">
                <a:sym typeface="Symbol" pitchFamily="2" charset="2"/>
              </a:rPr>
              <a:t> = </a:t>
            </a:r>
            <a:r>
              <a:rPr lang="en-US" altLang="en-US" sz="1600" baseline="-25000">
                <a:sym typeface="Symbol" pitchFamily="2" charset="2"/>
              </a:rPr>
              <a:t>I</a:t>
            </a:r>
          </a:p>
          <a:p>
            <a:r>
              <a:rPr lang="en-US" altLang="en-US" sz="2000">
                <a:sym typeface="Symbol" pitchFamily="2" charset="2"/>
              </a:rPr>
              <a:t>For maximizing </a:t>
            </a:r>
            <a:r>
              <a:rPr lang="en-US" altLang="en-US" sz="2000" i="1">
                <a:sym typeface="Symbol" pitchFamily="2" charset="2"/>
              </a:rPr>
              <a:t>fraction</a:t>
            </a:r>
            <a:r>
              <a:rPr lang="en-US" altLang="en-US" sz="2000">
                <a:sym typeface="Symbol" pitchFamily="2" charset="2"/>
              </a:rPr>
              <a:t> of packets lost, </a:t>
            </a:r>
          </a:p>
          <a:p>
            <a:pPr lvl="1"/>
            <a:r>
              <a:rPr lang="en-US" altLang="en-US" sz="1800">
                <a:sym typeface="Symbol" pitchFamily="2" charset="2"/>
              </a:rPr>
              <a:t>Each source be an on-off source (taking values R</a:t>
            </a:r>
            <a:r>
              <a:rPr lang="en-US" altLang="en-US" sz="1800" baseline="-25000">
                <a:sym typeface="Symbol" pitchFamily="2" charset="2"/>
              </a:rPr>
              <a:t>i</a:t>
            </a:r>
            <a:r>
              <a:rPr lang="en-US" altLang="en-US" sz="1800">
                <a:sym typeface="Symbol" pitchFamily="2" charset="2"/>
              </a:rPr>
              <a:t> and 0) with mean rate r</a:t>
            </a:r>
            <a:r>
              <a:rPr lang="en-US" altLang="en-US" sz="1800" baseline="-25000">
                <a:sym typeface="Symbol" pitchFamily="2" charset="2"/>
              </a:rPr>
              <a:t>i</a:t>
            </a:r>
            <a:endParaRPr lang="en-US" altLang="en-US" sz="1800">
              <a:sym typeface="Symbol" pitchFamily="2" charset="2"/>
            </a:endParaRPr>
          </a:p>
          <a:p>
            <a:pPr lvl="2"/>
            <a:r>
              <a:rPr lang="en-US" altLang="en-US" sz="1600" i="1">
                <a:sym typeface="Symbol" pitchFamily="2" charset="2"/>
              </a:rPr>
              <a:t>Nonetheless, packet loss rate is </a:t>
            </a:r>
            <a:r>
              <a:rPr lang="en-US" altLang="en-US" sz="1600" i="1" u="sng">
                <a:sym typeface="Symbol" pitchFamily="2" charset="2"/>
              </a:rPr>
              <a:t>not</a:t>
            </a:r>
            <a:r>
              <a:rPr lang="en-US" altLang="en-US" sz="1600" i="1">
                <a:sym typeface="Symbol" pitchFamily="2" charset="2"/>
              </a:rPr>
              <a:t> maximized in general when r</a:t>
            </a:r>
            <a:r>
              <a:rPr lang="en-US" altLang="en-US" sz="1600" i="1" baseline="-25000">
                <a:sym typeface="Symbol" pitchFamily="2" charset="2"/>
              </a:rPr>
              <a:t>i</a:t>
            </a:r>
            <a:r>
              <a:rPr lang="en-US" altLang="en-US" sz="1600" i="1">
                <a:sym typeface="Symbol" pitchFamily="2" charset="2"/>
              </a:rPr>
              <a:t> = </a:t>
            </a:r>
            <a:r>
              <a:rPr lang="en-US" altLang="en-US" sz="1600" i="1" baseline="-25000">
                <a:sym typeface="Symbol" pitchFamily="2" charset="2"/>
              </a:rPr>
              <a:t>i</a:t>
            </a:r>
            <a:endParaRPr lang="en-US" altLang="en-US" sz="1600" i="1">
              <a:sym typeface="Symbol" pitchFamily="2" charset="2"/>
            </a:endParaRPr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Rectangle 2">
            <a:extLst>
              <a:ext uri="{FF2B5EF4-FFF2-40B4-BE49-F238E27FC236}">
                <a16:creationId xmlns:a16="http://schemas.microsoft.com/office/drawing/2014/main" id="{EDFF6CC6-C477-9547-8DB7-03D98462FE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case of arbitrary buffering</a:t>
            </a:r>
          </a:p>
        </p:txBody>
      </p:sp>
      <p:sp>
        <p:nvSpPr>
          <p:cNvPr id="229378" name="Rectangle 3">
            <a:extLst>
              <a:ext uri="{FF2B5EF4-FFF2-40B4-BE49-F238E27FC236}">
                <a16:creationId xmlns:a16="http://schemas.microsoft.com/office/drawing/2014/main" id="{F7C573BA-4F72-1740-9D2E-772D410FD1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/>
              <a:t>LB parameters: (</a:t>
            </a:r>
            <a:r>
              <a:rPr lang="en-US" altLang="en-US">
                <a:sym typeface="Symbol" pitchFamily="2" charset="2"/>
              </a:rPr>
              <a:t>, , R</a:t>
            </a:r>
            <a:r>
              <a:rPr lang="en-US" altLang="en-US"/>
              <a:t>)</a:t>
            </a:r>
          </a:p>
          <a:p>
            <a:pPr lvl="1">
              <a:lnSpc>
                <a:spcPct val="110000"/>
              </a:lnSpc>
            </a:pPr>
            <a:r>
              <a:rPr lang="en-US" altLang="en-US" i="1"/>
              <a:t>Extremal on-off source</a:t>
            </a:r>
            <a:r>
              <a:rPr lang="en-US" altLang="en-US"/>
              <a:t>: switching between R and 0, with maximum possible burst length </a:t>
            </a:r>
            <a:r>
              <a:rPr lang="en-US" altLang="en-US">
                <a:sym typeface="Symbol" pitchFamily="2" charset="2"/>
              </a:rPr>
              <a:t>/(R-)</a:t>
            </a:r>
            <a:endParaRPr lang="en-US" altLang="en-US"/>
          </a:p>
          <a:p>
            <a:pPr>
              <a:lnSpc>
                <a:spcPct val="110000"/>
              </a:lnSpc>
            </a:pPr>
            <a:r>
              <a:rPr lang="en-US" altLang="en-US"/>
              <a:t>In general, </a:t>
            </a:r>
            <a:r>
              <a:rPr lang="en-US" altLang="en-US" i="1"/>
              <a:t>extremal on-off source</a:t>
            </a:r>
            <a:r>
              <a:rPr lang="en-US" altLang="en-US"/>
              <a:t> does not give the worst performance</a:t>
            </a:r>
          </a:p>
          <a:p>
            <a:pPr>
              <a:lnSpc>
                <a:spcPct val="110000"/>
              </a:lnSpc>
            </a:pPr>
            <a:r>
              <a:rPr lang="en-US" altLang="en-US" sz="2000"/>
              <a:t>Two-level source can yield worse performance</a:t>
            </a:r>
          </a:p>
          <a:p>
            <a:pPr lvl="1">
              <a:lnSpc>
                <a:spcPct val="110000"/>
              </a:lnSpc>
            </a:pPr>
            <a:r>
              <a:rPr lang="en-US" altLang="en-US" sz="1800"/>
              <a:t>Intuition: by being active longer, the source can sustain congestion longer, thus causing loss for other sources in the multiplexer</a:t>
            </a:r>
          </a:p>
        </p:txBody>
      </p:sp>
      <p:grpSp>
        <p:nvGrpSpPr>
          <p:cNvPr id="229379" name="Group 4">
            <a:extLst>
              <a:ext uri="{FF2B5EF4-FFF2-40B4-BE49-F238E27FC236}">
                <a16:creationId xmlns:a16="http://schemas.microsoft.com/office/drawing/2014/main" id="{B67749DB-D391-2A40-9F46-02FDBB079395}"/>
              </a:ext>
            </a:extLst>
          </p:cNvPr>
          <p:cNvGrpSpPr>
            <a:grpSpLocks/>
          </p:cNvGrpSpPr>
          <p:nvPr/>
        </p:nvGrpSpPr>
        <p:grpSpPr bwMode="auto">
          <a:xfrm>
            <a:off x="1720850" y="5205413"/>
            <a:ext cx="4926013" cy="1477962"/>
            <a:chOff x="733" y="1515"/>
            <a:chExt cx="3103" cy="931"/>
          </a:xfrm>
        </p:grpSpPr>
        <p:sp>
          <p:nvSpPr>
            <p:cNvPr id="229380" name="Rectangle 5">
              <a:extLst>
                <a:ext uri="{FF2B5EF4-FFF2-40B4-BE49-F238E27FC236}">
                  <a16:creationId xmlns:a16="http://schemas.microsoft.com/office/drawing/2014/main" id="{41018E57-54DB-1F40-B49A-B200C1DA3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" y="2238"/>
              <a:ext cx="9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50000"/>
                </a:lnSpc>
                <a:spcBef>
                  <a:spcPct val="75000"/>
                </a:spcBef>
                <a:spcAft>
                  <a:spcPct val="500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150000"/>
                </a:lnSpc>
                <a:spcBef>
                  <a:spcPct val="20000"/>
                </a:spcBef>
                <a:buClr>
                  <a:srgbClr val="504785"/>
                </a:buClr>
                <a:buSzPct val="5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900" b="0" i="1">
                  <a:solidFill>
                    <a:srgbClr val="000000"/>
                  </a:solidFill>
                  <a:latin typeface="I Helvetica Oblique"/>
                </a:rPr>
                <a:t>T</a:t>
              </a:r>
              <a:endParaRPr lang="en-US" altLang="en-US" sz="2800">
                <a:latin typeface="Symbol" pitchFamily="2" charset="2"/>
              </a:endParaRPr>
            </a:p>
          </p:txBody>
        </p:sp>
        <p:sp>
          <p:nvSpPr>
            <p:cNvPr id="229381" name="Rectangle 6">
              <a:extLst>
                <a:ext uri="{FF2B5EF4-FFF2-40B4-BE49-F238E27FC236}">
                  <a16:creationId xmlns:a16="http://schemas.microsoft.com/office/drawing/2014/main" id="{0A9C40C5-759B-B743-A209-0C6A11A59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1" y="2302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50000"/>
                </a:lnSpc>
                <a:spcBef>
                  <a:spcPct val="75000"/>
                </a:spcBef>
                <a:spcAft>
                  <a:spcPct val="500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150000"/>
                </a:lnSpc>
                <a:spcBef>
                  <a:spcPct val="20000"/>
                </a:spcBef>
                <a:buClr>
                  <a:srgbClr val="504785"/>
                </a:buClr>
                <a:buSzPct val="5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1</a:t>
              </a:r>
              <a:endParaRPr lang="en-US" altLang="en-US" sz="2800">
                <a:latin typeface="Symbol" pitchFamily="2" charset="2"/>
              </a:endParaRPr>
            </a:p>
          </p:txBody>
        </p:sp>
        <p:sp>
          <p:nvSpPr>
            <p:cNvPr id="229382" name="Rectangle 7">
              <a:extLst>
                <a:ext uri="{FF2B5EF4-FFF2-40B4-BE49-F238E27FC236}">
                  <a16:creationId xmlns:a16="http://schemas.microsoft.com/office/drawing/2014/main" id="{7535506F-1C08-574B-B3FE-5F0C9C226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9" y="2238"/>
              <a:ext cx="9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50000"/>
                </a:lnSpc>
                <a:spcBef>
                  <a:spcPct val="75000"/>
                </a:spcBef>
                <a:spcAft>
                  <a:spcPct val="500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150000"/>
                </a:lnSpc>
                <a:spcBef>
                  <a:spcPct val="20000"/>
                </a:spcBef>
                <a:buClr>
                  <a:srgbClr val="504785"/>
                </a:buClr>
                <a:buSzPct val="5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900" b="0" i="1">
                  <a:solidFill>
                    <a:srgbClr val="000000"/>
                  </a:solidFill>
                  <a:latin typeface="I Helvetica Oblique"/>
                </a:rPr>
                <a:t>T</a:t>
              </a:r>
              <a:endParaRPr lang="en-US" altLang="en-US" sz="2800">
                <a:latin typeface="Symbol" pitchFamily="2" charset="2"/>
              </a:endParaRPr>
            </a:p>
          </p:txBody>
        </p:sp>
        <p:sp>
          <p:nvSpPr>
            <p:cNvPr id="229383" name="Rectangle 8">
              <a:extLst>
                <a:ext uri="{FF2B5EF4-FFF2-40B4-BE49-F238E27FC236}">
                  <a16:creationId xmlns:a16="http://schemas.microsoft.com/office/drawing/2014/main" id="{BC38ED95-1D13-D641-9F5D-951E774F6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7" y="2302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50000"/>
                </a:lnSpc>
                <a:spcBef>
                  <a:spcPct val="75000"/>
                </a:spcBef>
                <a:spcAft>
                  <a:spcPct val="500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150000"/>
                </a:lnSpc>
                <a:spcBef>
                  <a:spcPct val="20000"/>
                </a:spcBef>
                <a:buClr>
                  <a:srgbClr val="504785"/>
                </a:buClr>
                <a:buSzPct val="5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1</a:t>
              </a:r>
              <a:endParaRPr lang="en-US" altLang="en-US" sz="2800">
                <a:latin typeface="Symbol" pitchFamily="2" charset="2"/>
              </a:endParaRPr>
            </a:p>
          </p:txBody>
        </p:sp>
        <p:sp>
          <p:nvSpPr>
            <p:cNvPr id="229384" name="Rectangle 9">
              <a:extLst>
                <a:ext uri="{FF2B5EF4-FFF2-40B4-BE49-F238E27FC236}">
                  <a16:creationId xmlns:a16="http://schemas.microsoft.com/office/drawing/2014/main" id="{F4A6C244-9AA2-9A40-8687-35AFC52DD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5" y="2238"/>
              <a:ext cx="9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50000"/>
                </a:lnSpc>
                <a:spcBef>
                  <a:spcPct val="75000"/>
                </a:spcBef>
                <a:spcAft>
                  <a:spcPct val="500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150000"/>
                </a:lnSpc>
                <a:spcBef>
                  <a:spcPct val="20000"/>
                </a:spcBef>
                <a:buClr>
                  <a:srgbClr val="504785"/>
                </a:buClr>
                <a:buSzPct val="5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900" b="0" i="1">
                  <a:solidFill>
                    <a:srgbClr val="000000"/>
                  </a:solidFill>
                  <a:latin typeface="I Helvetica Oblique"/>
                </a:rPr>
                <a:t>T</a:t>
              </a:r>
              <a:endParaRPr lang="en-US" altLang="en-US" sz="2800">
                <a:latin typeface="Symbol" pitchFamily="2" charset="2"/>
              </a:endParaRPr>
            </a:p>
          </p:txBody>
        </p:sp>
        <p:sp>
          <p:nvSpPr>
            <p:cNvPr id="229385" name="Rectangle 10">
              <a:extLst>
                <a:ext uri="{FF2B5EF4-FFF2-40B4-BE49-F238E27FC236}">
                  <a16:creationId xmlns:a16="http://schemas.microsoft.com/office/drawing/2014/main" id="{C1186B55-FF76-4140-B4EA-A65232323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9" y="2302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50000"/>
                </a:lnSpc>
                <a:spcBef>
                  <a:spcPct val="75000"/>
                </a:spcBef>
                <a:spcAft>
                  <a:spcPct val="500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150000"/>
                </a:lnSpc>
                <a:spcBef>
                  <a:spcPct val="20000"/>
                </a:spcBef>
                <a:buClr>
                  <a:srgbClr val="504785"/>
                </a:buClr>
                <a:buSzPct val="5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1</a:t>
              </a:r>
              <a:endParaRPr lang="en-US" altLang="en-US" sz="2800">
                <a:latin typeface="Symbol" pitchFamily="2" charset="2"/>
              </a:endParaRPr>
            </a:p>
          </p:txBody>
        </p:sp>
        <p:sp>
          <p:nvSpPr>
            <p:cNvPr id="229386" name="Rectangle 11">
              <a:extLst>
                <a:ext uri="{FF2B5EF4-FFF2-40B4-BE49-F238E27FC236}">
                  <a16:creationId xmlns:a16="http://schemas.microsoft.com/office/drawing/2014/main" id="{88DF91E8-3FCD-DF47-9FDD-2D65CD924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7" y="2238"/>
              <a:ext cx="9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50000"/>
                </a:lnSpc>
                <a:spcBef>
                  <a:spcPct val="75000"/>
                </a:spcBef>
                <a:spcAft>
                  <a:spcPct val="500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150000"/>
                </a:lnSpc>
                <a:spcBef>
                  <a:spcPct val="20000"/>
                </a:spcBef>
                <a:buClr>
                  <a:srgbClr val="504785"/>
                </a:buClr>
                <a:buSzPct val="5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900" b="0" i="1">
                  <a:solidFill>
                    <a:srgbClr val="000000"/>
                  </a:solidFill>
                  <a:latin typeface="I Helvetica Oblique"/>
                </a:rPr>
                <a:t>T</a:t>
              </a:r>
              <a:endParaRPr lang="en-US" altLang="en-US" sz="2800">
                <a:latin typeface="Symbol" pitchFamily="2" charset="2"/>
              </a:endParaRPr>
            </a:p>
          </p:txBody>
        </p:sp>
        <p:sp>
          <p:nvSpPr>
            <p:cNvPr id="229387" name="Rectangle 12">
              <a:extLst>
                <a:ext uri="{FF2B5EF4-FFF2-40B4-BE49-F238E27FC236}">
                  <a16:creationId xmlns:a16="http://schemas.microsoft.com/office/drawing/2014/main" id="{FC1A4D9F-C969-2D42-8DB9-97052A0E7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0" y="2302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50000"/>
                </a:lnSpc>
                <a:spcBef>
                  <a:spcPct val="75000"/>
                </a:spcBef>
                <a:spcAft>
                  <a:spcPct val="500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150000"/>
                </a:lnSpc>
                <a:spcBef>
                  <a:spcPct val="20000"/>
                </a:spcBef>
                <a:buClr>
                  <a:srgbClr val="504785"/>
                </a:buClr>
                <a:buSzPct val="5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2</a:t>
              </a:r>
              <a:endParaRPr lang="en-US" altLang="en-US" sz="2800">
                <a:latin typeface="Symbol" pitchFamily="2" charset="2"/>
              </a:endParaRPr>
            </a:p>
          </p:txBody>
        </p:sp>
        <p:sp>
          <p:nvSpPr>
            <p:cNvPr id="229388" name="Rectangle 13">
              <a:extLst>
                <a:ext uri="{FF2B5EF4-FFF2-40B4-BE49-F238E27FC236}">
                  <a16:creationId xmlns:a16="http://schemas.microsoft.com/office/drawing/2014/main" id="{B6D70A7F-A177-084B-AD9D-1783FB1C6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2" y="2238"/>
              <a:ext cx="9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50000"/>
                </a:lnSpc>
                <a:spcBef>
                  <a:spcPct val="75000"/>
                </a:spcBef>
                <a:spcAft>
                  <a:spcPct val="500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150000"/>
                </a:lnSpc>
                <a:spcBef>
                  <a:spcPct val="20000"/>
                </a:spcBef>
                <a:buClr>
                  <a:srgbClr val="504785"/>
                </a:buClr>
                <a:buSzPct val="5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900" b="0" i="1">
                  <a:solidFill>
                    <a:srgbClr val="000000"/>
                  </a:solidFill>
                  <a:latin typeface="I Helvetica Oblique"/>
                </a:rPr>
                <a:t>T</a:t>
              </a:r>
              <a:endParaRPr lang="en-US" altLang="en-US" sz="2800">
                <a:latin typeface="Symbol" pitchFamily="2" charset="2"/>
              </a:endParaRPr>
            </a:p>
          </p:txBody>
        </p:sp>
        <p:sp>
          <p:nvSpPr>
            <p:cNvPr id="229389" name="Rectangle 14">
              <a:extLst>
                <a:ext uri="{FF2B5EF4-FFF2-40B4-BE49-F238E27FC236}">
                  <a16:creationId xmlns:a16="http://schemas.microsoft.com/office/drawing/2014/main" id="{0CBD05E4-E197-2743-8FBD-6734E896A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302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50000"/>
                </a:lnSpc>
                <a:spcBef>
                  <a:spcPct val="75000"/>
                </a:spcBef>
                <a:spcAft>
                  <a:spcPct val="500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150000"/>
                </a:lnSpc>
                <a:spcBef>
                  <a:spcPct val="20000"/>
                </a:spcBef>
                <a:buClr>
                  <a:srgbClr val="504785"/>
                </a:buClr>
                <a:buSzPct val="5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2</a:t>
              </a:r>
              <a:endParaRPr lang="en-US" altLang="en-US" sz="2800">
                <a:latin typeface="Symbol" pitchFamily="2" charset="2"/>
              </a:endParaRPr>
            </a:p>
          </p:txBody>
        </p:sp>
        <p:sp>
          <p:nvSpPr>
            <p:cNvPr id="229390" name="Freeform 15">
              <a:extLst>
                <a:ext uri="{FF2B5EF4-FFF2-40B4-BE49-F238E27FC236}">
                  <a16:creationId xmlns:a16="http://schemas.microsoft.com/office/drawing/2014/main" id="{406CB2E3-6B50-1640-A5C8-B65BE57DD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515"/>
              <a:ext cx="2972" cy="652"/>
            </a:xfrm>
            <a:custGeom>
              <a:avLst/>
              <a:gdLst>
                <a:gd name="T0" fmla="*/ 0 w 2972"/>
                <a:gd name="T1" fmla="*/ 0 h 652"/>
                <a:gd name="T2" fmla="*/ 0 w 2972"/>
                <a:gd name="T3" fmla="*/ 652 h 652"/>
                <a:gd name="T4" fmla="*/ 2972 w 2972"/>
                <a:gd name="T5" fmla="*/ 652 h 6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72" h="652">
                  <a:moveTo>
                    <a:pt x="0" y="0"/>
                  </a:moveTo>
                  <a:lnTo>
                    <a:pt x="0" y="652"/>
                  </a:lnTo>
                  <a:lnTo>
                    <a:pt x="2972" y="65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91" name="Line 16">
              <a:extLst>
                <a:ext uri="{FF2B5EF4-FFF2-40B4-BE49-F238E27FC236}">
                  <a16:creationId xmlns:a16="http://schemas.microsoft.com/office/drawing/2014/main" id="{1E2E9352-60C0-F947-BC66-A7B7A32878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679"/>
              <a:ext cx="578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92" name="Line 17">
              <a:extLst>
                <a:ext uri="{FF2B5EF4-FFF2-40B4-BE49-F238E27FC236}">
                  <a16:creationId xmlns:a16="http://schemas.microsoft.com/office/drawing/2014/main" id="{02F7FAD4-E1D3-A841-A162-B2CC9BCF9B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2" y="1923"/>
              <a:ext cx="165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93" name="Line 18">
              <a:extLst>
                <a:ext uri="{FF2B5EF4-FFF2-40B4-BE49-F238E27FC236}">
                  <a16:creationId xmlns:a16="http://schemas.microsoft.com/office/drawing/2014/main" id="{FCD8AA56-5D06-7A4B-9CFD-EC1E3EE8D3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9" y="1679"/>
              <a:ext cx="577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94" name="Line 19">
              <a:extLst>
                <a:ext uri="{FF2B5EF4-FFF2-40B4-BE49-F238E27FC236}">
                  <a16:creationId xmlns:a16="http://schemas.microsoft.com/office/drawing/2014/main" id="{2D649CB1-7C21-204E-A02A-B95AC4A2C3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1679"/>
              <a:ext cx="577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95" name="Line 20">
              <a:extLst>
                <a:ext uri="{FF2B5EF4-FFF2-40B4-BE49-F238E27FC236}">
                  <a16:creationId xmlns:a16="http://schemas.microsoft.com/office/drawing/2014/main" id="{1DA93073-3989-1047-88D5-098DB59110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6" y="1923"/>
              <a:ext cx="166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96" name="Line 21">
              <a:extLst>
                <a:ext uri="{FF2B5EF4-FFF2-40B4-BE49-F238E27FC236}">
                  <a16:creationId xmlns:a16="http://schemas.microsoft.com/office/drawing/2014/main" id="{FA8971CF-92A4-2240-99C0-F6B997E8CE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5" y="2209"/>
              <a:ext cx="47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97" name="Freeform 22">
              <a:extLst>
                <a:ext uri="{FF2B5EF4-FFF2-40B4-BE49-F238E27FC236}">
                  <a16:creationId xmlns:a16="http://schemas.microsoft.com/office/drawing/2014/main" id="{7939E924-C7E0-E347-86D7-BD2629D59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2192"/>
              <a:ext cx="68" cy="34"/>
            </a:xfrm>
            <a:custGeom>
              <a:avLst/>
              <a:gdLst>
                <a:gd name="T0" fmla="*/ 68 w 68"/>
                <a:gd name="T1" fmla="*/ 0 h 34"/>
                <a:gd name="T2" fmla="*/ 0 w 68"/>
                <a:gd name="T3" fmla="*/ 17 h 34"/>
                <a:gd name="T4" fmla="*/ 68 w 68"/>
                <a:gd name="T5" fmla="*/ 34 h 34"/>
                <a:gd name="T6" fmla="*/ 68 w 68"/>
                <a:gd name="T7" fmla="*/ 0 h 34"/>
                <a:gd name="T8" fmla="*/ 68 w 68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34">
                  <a:moveTo>
                    <a:pt x="68" y="0"/>
                  </a:moveTo>
                  <a:lnTo>
                    <a:pt x="0" y="17"/>
                  </a:lnTo>
                  <a:lnTo>
                    <a:pt x="68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98" name="Freeform 23">
              <a:extLst>
                <a:ext uri="{FF2B5EF4-FFF2-40B4-BE49-F238E27FC236}">
                  <a16:creationId xmlns:a16="http://schemas.microsoft.com/office/drawing/2014/main" id="{2FE32A9B-B225-6145-9D00-EAA9E3CD6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" y="2192"/>
              <a:ext cx="68" cy="34"/>
            </a:xfrm>
            <a:custGeom>
              <a:avLst/>
              <a:gdLst>
                <a:gd name="T0" fmla="*/ 0 w 68"/>
                <a:gd name="T1" fmla="*/ 34 h 34"/>
                <a:gd name="T2" fmla="*/ 68 w 68"/>
                <a:gd name="T3" fmla="*/ 17 h 34"/>
                <a:gd name="T4" fmla="*/ 0 w 68"/>
                <a:gd name="T5" fmla="*/ 0 h 34"/>
                <a:gd name="T6" fmla="*/ 0 w 68"/>
                <a:gd name="T7" fmla="*/ 34 h 34"/>
                <a:gd name="T8" fmla="*/ 0 w 68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34">
                  <a:moveTo>
                    <a:pt x="0" y="34"/>
                  </a:moveTo>
                  <a:lnTo>
                    <a:pt x="68" y="17"/>
                  </a:lnTo>
                  <a:lnTo>
                    <a:pt x="0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99" name="Line 24">
              <a:extLst>
                <a:ext uri="{FF2B5EF4-FFF2-40B4-BE49-F238E27FC236}">
                  <a16:creationId xmlns:a16="http://schemas.microsoft.com/office/drawing/2014/main" id="{9B4950AC-716C-B647-9565-2580CC36DD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7" y="2209"/>
              <a:ext cx="29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00" name="Freeform 25">
              <a:extLst>
                <a:ext uri="{FF2B5EF4-FFF2-40B4-BE49-F238E27FC236}">
                  <a16:creationId xmlns:a16="http://schemas.microsoft.com/office/drawing/2014/main" id="{6ABCF15B-37E6-8D48-92FF-92C0E93E3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2192"/>
              <a:ext cx="68" cy="34"/>
            </a:xfrm>
            <a:custGeom>
              <a:avLst/>
              <a:gdLst>
                <a:gd name="T0" fmla="*/ 68 w 68"/>
                <a:gd name="T1" fmla="*/ 0 h 34"/>
                <a:gd name="T2" fmla="*/ 0 w 68"/>
                <a:gd name="T3" fmla="*/ 17 h 34"/>
                <a:gd name="T4" fmla="*/ 68 w 68"/>
                <a:gd name="T5" fmla="*/ 34 h 34"/>
                <a:gd name="T6" fmla="*/ 68 w 68"/>
                <a:gd name="T7" fmla="*/ 0 h 34"/>
                <a:gd name="T8" fmla="*/ 68 w 68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34">
                  <a:moveTo>
                    <a:pt x="68" y="0"/>
                  </a:moveTo>
                  <a:lnTo>
                    <a:pt x="0" y="17"/>
                  </a:lnTo>
                  <a:lnTo>
                    <a:pt x="68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01" name="Freeform 26">
              <a:extLst>
                <a:ext uri="{FF2B5EF4-FFF2-40B4-BE49-F238E27FC236}">
                  <a16:creationId xmlns:a16="http://schemas.microsoft.com/office/drawing/2014/main" id="{58170DAA-DF61-C44F-948C-4D560A242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" y="2192"/>
              <a:ext cx="68" cy="34"/>
            </a:xfrm>
            <a:custGeom>
              <a:avLst/>
              <a:gdLst>
                <a:gd name="T0" fmla="*/ 0 w 68"/>
                <a:gd name="T1" fmla="*/ 34 h 34"/>
                <a:gd name="T2" fmla="*/ 68 w 68"/>
                <a:gd name="T3" fmla="*/ 17 h 34"/>
                <a:gd name="T4" fmla="*/ 0 w 68"/>
                <a:gd name="T5" fmla="*/ 0 h 34"/>
                <a:gd name="T6" fmla="*/ 0 w 68"/>
                <a:gd name="T7" fmla="*/ 34 h 34"/>
                <a:gd name="T8" fmla="*/ 0 w 68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34">
                  <a:moveTo>
                    <a:pt x="0" y="34"/>
                  </a:moveTo>
                  <a:lnTo>
                    <a:pt x="68" y="17"/>
                  </a:lnTo>
                  <a:lnTo>
                    <a:pt x="0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02" name="Line 27">
              <a:extLst>
                <a:ext uri="{FF2B5EF4-FFF2-40B4-BE49-F238E27FC236}">
                  <a16:creationId xmlns:a16="http://schemas.microsoft.com/office/drawing/2014/main" id="{51A24DD0-03BC-4F41-A60C-432A20932A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6" y="2209"/>
              <a:ext cx="48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03" name="Freeform 28">
              <a:extLst>
                <a:ext uri="{FF2B5EF4-FFF2-40B4-BE49-F238E27FC236}">
                  <a16:creationId xmlns:a16="http://schemas.microsoft.com/office/drawing/2014/main" id="{BF61536D-F99F-774A-ADE3-2EDE42CBF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" y="2192"/>
              <a:ext cx="67" cy="34"/>
            </a:xfrm>
            <a:custGeom>
              <a:avLst/>
              <a:gdLst>
                <a:gd name="T0" fmla="*/ 67 w 67"/>
                <a:gd name="T1" fmla="*/ 0 h 34"/>
                <a:gd name="T2" fmla="*/ 0 w 67"/>
                <a:gd name="T3" fmla="*/ 17 h 34"/>
                <a:gd name="T4" fmla="*/ 67 w 67"/>
                <a:gd name="T5" fmla="*/ 34 h 34"/>
                <a:gd name="T6" fmla="*/ 67 w 67"/>
                <a:gd name="T7" fmla="*/ 0 h 34"/>
                <a:gd name="T8" fmla="*/ 67 w 67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34">
                  <a:moveTo>
                    <a:pt x="67" y="0"/>
                  </a:moveTo>
                  <a:lnTo>
                    <a:pt x="0" y="17"/>
                  </a:lnTo>
                  <a:lnTo>
                    <a:pt x="67" y="3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04" name="Freeform 29">
              <a:extLst>
                <a:ext uri="{FF2B5EF4-FFF2-40B4-BE49-F238E27FC236}">
                  <a16:creationId xmlns:a16="http://schemas.microsoft.com/office/drawing/2014/main" id="{DFDB1E16-76A2-A441-9D4C-700CD6BCE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4" y="2192"/>
              <a:ext cx="64" cy="34"/>
            </a:xfrm>
            <a:custGeom>
              <a:avLst/>
              <a:gdLst>
                <a:gd name="T0" fmla="*/ 0 w 64"/>
                <a:gd name="T1" fmla="*/ 34 h 34"/>
                <a:gd name="T2" fmla="*/ 64 w 64"/>
                <a:gd name="T3" fmla="*/ 17 h 34"/>
                <a:gd name="T4" fmla="*/ 0 w 64"/>
                <a:gd name="T5" fmla="*/ 0 h 34"/>
                <a:gd name="T6" fmla="*/ 0 w 64"/>
                <a:gd name="T7" fmla="*/ 34 h 34"/>
                <a:gd name="T8" fmla="*/ 0 w 64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34">
                  <a:moveTo>
                    <a:pt x="0" y="34"/>
                  </a:moveTo>
                  <a:lnTo>
                    <a:pt x="64" y="17"/>
                  </a:lnTo>
                  <a:lnTo>
                    <a:pt x="0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05" name="Line 30">
              <a:extLst>
                <a:ext uri="{FF2B5EF4-FFF2-40B4-BE49-F238E27FC236}">
                  <a16:creationId xmlns:a16="http://schemas.microsoft.com/office/drawing/2014/main" id="{6968B44C-6F15-BD46-86E1-3CC672552A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4" y="2209"/>
              <a:ext cx="32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06" name="Freeform 31">
              <a:extLst>
                <a:ext uri="{FF2B5EF4-FFF2-40B4-BE49-F238E27FC236}">
                  <a16:creationId xmlns:a16="http://schemas.microsoft.com/office/drawing/2014/main" id="{A44F5EEF-B3E2-E84B-8DF4-C256A4FDC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2192"/>
              <a:ext cx="68" cy="34"/>
            </a:xfrm>
            <a:custGeom>
              <a:avLst/>
              <a:gdLst>
                <a:gd name="T0" fmla="*/ 68 w 68"/>
                <a:gd name="T1" fmla="*/ 0 h 34"/>
                <a:gd name="T2" fmla="*/ 0 w 68"/>
                <a:gd name="T3" fmla="*/ 17 h 34"/>
                <a:gd name="T4" fmla="*/ 68 w 68"/>
                <a:gd name="T5" fmla="*/ 34 h 34"/>
                <a:gd name="T6" fmla="*/ 68 w 68"/>
                <a:gd name="T7" fmla="*/ 0 h 34"/>
                <a:gd name="T8" fmla="*/ 68 w 68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34">
                  <a:moveTo>
                    <a:pt x="68" y="0"/>
                  </a:moveTo>
                  <a:lnTo>
                    <a:pt x="0" y="17"/>
                  </a:lnTo>
                  <a:lnTo>
                    <a:pt x="68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07" name="Freeform 32">
              <a:extLst>
                <a:ext uri="{FF2B5EF4-FFF2-40B4-BE49-F238E27FC236}">
                  <a16:creationId xmlns:a16="http://schemas.microsoft.com/office/drawing/2014/main" id="{CF319A1B-BE61-7449-8711-37A1118DF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" y="2192"/>
              <a:ext cx="63" cy="34"/>
            </a:xfrm>
            <a:custGeom>
              <a:avLst/>
              <a:gdLst>
                <a:gd name="T0" fmla="*/ 0 w 63"/>
                <a:gd name="T1" fmla="*/ 34 h 34"/>
                <a:gd name="T2" fmla="*/ 63 w 63"/>
                <a:gd name="T3" fmla="*/ 17 h 34"/>
                <a:gd name="T4" fmla="*/ 0 w 63"/>
                <a:gd name="T5" fmla="*/ 0 h 34"/>
                <a:gd name="T6" fmla="*/ 0 w 63"/>
                <a:gd name="T7" fmla="*/ 34 h 34"/>
                <a:gd name="T8" fmla="*/ 0 w 63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34">
                  <a:moveTo>
                    <a:pt x="0" y="34"/>
                  </a:moveTo>
                  <a:lnTo>
                    <a:pt x="63" y="17"/>
                  </a:lnTo>
                  <a:lnTo>
                    <a:pt x="0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08" name="Line 33">
              <a:extLst>
                <a:ext uri="{FF2B5EF4-FFF2-40B4-BE49-F238E27FC236}">
                  <a16:creationId xmlns:a16="http://schemas.microsoft.com/office/drawing/2014/main" id="{30E64F89-49BD-1143-8876-0CFE336BB0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3" y="2209"/>
              <a:ext cx="54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09" name="Freeform 34">
              <a:extLst>
                <a:ext uri="{FF2B5EF4-FFF2-40B4-BE49-F238E27FC236}">
                  <a16:creationId xmlns:a16="http://schemas.microsoft.com/office/drawing/2014/main" id="{6F3DDF56-394C-6B47-B230-D984ADF03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" y="2192"/>
              <a:ext cx="68" cy="34"/>
            </a:xfrm>
            <a:custGeom>
              <a:avLst/>
              <a:gdLst>
                <a:gd name="T0" fmla="*/ 68 w 68"/>
                <a:gd name="T1" fmla="*/ 0 h 34"/>
                <a:gd name="T2" fmla="*/ 0 w 68"/>
                <a:gd name="T3" fmla="*/ 17 h 34"/>
                <a:gd name="T4" fmla="*/ 68 w 68"/>
                <a:gd name="T5" fmla="*/ 34 h 34"/>
                <a:gd name="T6" fmla="*/ 68 w 68"/>
                <a:gd name="T7" fmla="*/ 0 h 34"/>
                <a:gd name="T8" fmla="*/ 68 w 68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34">
                  <a:moveTo>
                    <a:pt x="68" y="0"/>
                  </a:moveTo>
                  <a:lnTo>
                    <a:pt x="0" y="17"/>
                  </a:lnTo>
                  <a:lnTo>
                    <a:pt x="68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10" name="Freeform 35">
              <a:extLst>
                <a:ext uri="{FF2B5EF4-FFF2-40B4-BE49-F238E27FC236}">
                  <a16:creationId xmlns:a16="http://schemas.microsoft.com/office/drawing/2014/main" id="{762F1A45-FC88-2F44-AB5B-5C31EB8AD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" y="2192"/>
              <a:ext cx="68" cy="34"/>
            </a:xfrm>
            <a:custGeom>
              <a:avLst/>
              <a:gdLst>
                <a:gd name="T0" fmla="*/ 0 w 68"/>
                <a:gd name="T1" fmla="*/ 34 h 34"/>
                <a:gd name="T2" fmla="*/ 68 w 68"/>
                <a:gd name="T3" fmla="*/ 17 h 34"/>
                <a:gd name="T4" fmla="*/ 0 w 68"/>
                <a:gd name="T5" fmla="*/ 0 h 34"/>
                <a:gd name="T6" fmla="*/ 0 w 68"/>
                <a:gd name="T7" fmla="*/ 34 h 34"/>
                <a:gd name="T8" fmla="*/ 0 w 68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34">
                  <a:moveTo>
                    <a:pt x="0" y="34"/>
                  </a:moveTo>
                  <a:lnTo>
                    <a:pt x="68" y="17"/>
                  </a:lnTo>
                  <a:lnTo>
                    <a:pt x="0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11" name="Rectangle 36">
              <a:extLst>
                <a:ext uri="{FF2B5EF4-FFF2-40B4-BE49-F238E27FC236}">
                  <a16:creationId xmlns:a16="http://schemas.microsoft.com/office/drawing/2014/main" id="{22A01674-98EA-7E4F-9293-ECF83D07B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" y="1826"/>
              <a:ext cx="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50000"/>
                </a:lnSpc>
                <a:spcBef>
                  <a:spcPct val="75000"/>
                </a:spcBef>
                <a:spcAft>
                  <a:spcPct val="500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150000"/>
                </a:lnSpc>
                <a:spcBef>
                  <a:spcPct val="20000"/>
                </a:spcBef>
                <a:buClr>
                  <a:srgbClr val="504785"/>
                </a:buClr>
                <a:buSzPct val="5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900" b="0" i="1">
                  <a:solidFill>
                    <a:srgbClr val="000000"/>
                  </a:solidFill>
                  <a:latin typeface="I Helvetica Oblique"/>
                </a:rPr>
                <a:t>r</a:t>
              </a:r>
              <a:endParaRPr lang="en-US" altLang="en-US" sz="2800">
                <a:latin typeface="Symbol" pitchFamily="2" charset="2"/>
              </a:endParaRPr>
            </a:p>
          </p:txBody>
        </p:sp>
        <p:sp>
          <p:nvSpPr>
            <p:cNvPr id="229412" name="Rectangle 37">
              <a:extLst>
                <a:ext uri="{FF2B5EF4-FFF2-40B4-BE49-F238E27FC236}">
                  <a16:creationId xmlns:a16="http://schemas.microsoft.com/office/drawing/2014/main" id="{28007789-903D-6745-B6C7-B29F73C40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" y="1582"/>
              <a:ext cx="11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50000"/>
                </a:lnSpc>
                <a:spcBef>
                  <a:spcPct val="75000"/>
                </a:spcBef>
                <a:spcAft>
                  <a:spcPct val="500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150000"/>
                </a:lnSpc>
                <a:spcBef>
                  <a:spcPct val="20000"/>
                </a:spcBef>
                <a:buClr>
                  <a:srgbClr val="504785"/>
                </a:buClr>
                <a:buSzPct val="5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900" b="0" i="1">
                  <a:solidFill>
                    <a:srgbClr val="000000"/>
                  </a:solidFill>
                  <a:latin typeface="I Helvetica Oblique"/>
                </a:rPr>
                <a:t>R</a:t>
              </a:r>
              <a:endParaRPr lang="en-US" altLang="en-US" sz="2800">
                <a:latin typeface="Symbol" pitchFamily="2" charset="2"/>
              </a:endParaRPr>
            </a:p>
          </p:txBody>
        </p:sp>
      </p:grp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Rectangle 2">
            <a:extLst>
              <a:ext uri="{FF2B5EF4-FFF2-40B4-BE49-F238E27FC236}">
                <a16:creationId xmlns:a16="http://schemas.microsoft.com/office/drawing/2014/main" id="{6B9BC9DD-E986-E14B-8AC7-18A7757E7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Stochastic Analysis </a:t>
            </a:r>
          </a:p>
        </p:txBody>
      </p:sp>
      <p:sp>
        <p:nvSpPr>
          <p:cNvPr id="230402" name="Rectangle 3">
            <a:extLst>
              <a:ext uri="{FF2B5EF4-FFF2-40B4-BE49-F238E27FC236}">
                <a16:creationId xmlns:a16="http://schemas.microsoft.com/office/drawing/2014/main" id="{E4D7FDFF-23D6-B44D-A15E-EAAAB0850D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1800"/>
              <a:t>Loose bounds by deterministic calculus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Stochastic traffic models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Performance measures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Little’s Theorem, Brumelle’s Theorem and applications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Multiplexer analysis with stationary and ergodic traffic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Effective bandwidth approach to admission control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Stochastic analysis with shaped traffic</a:t>
            </a:r>
          </a:p>
          <a:p>
            <a:pPr>
              <a:lnSpc>
                <a:spcPct val="100000"/>
              </a:lnSpc>
            </a:pPr>
            <a:r>
              <a:rPr lang="en-US" altLang="en-US" sz="1800">
                <a:solidFill>
                  <a:srgbClr val="FF0066"/>
                </a:solidFill>
              </a:rPr>
              <a:t>Multihop networks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Long-range-dependent traffic</a:t>
            </a: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2">
            <a:extLst>
              <a:ext uri="{FF2B5EF4-FFF2-40B4-BE49-F238E27FC236}">
                <a16:creationId xmlns:a16="http://schemas.microsoft.com/office/drawing/2014/main" id="{9A361697-0CA9-754C-96D4-A399918CA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Challenges of multihop networks</a:t>
            </a:r>
          </a:p>
        </p:txBody>
      </p:sp>
      <p:sp>
        <p:nvSpPr>
          <p:cNvPr id="231426" name="Rectangle 3">
            <a:extLst>
              <a:ext uri="{FF2B5EF4-FFF2-40B4-BE49-F238E27FC236}">
                <a16:creationId xmlns:a16="http://schemas.microsoft.com/office/drawing/2014/main" id="{8B14662E-77A4-E647-9AAE-ACABC87D61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/>
              <a:t>Need to characterize the </a:t>
            </a:r>
            <a:r>
              <a:rPr lang="en-US" altLang="en-US" sz="2000" i="1"/>
              <a:t>departure</a:t>
            </a:r>
            <a:r>
              <a:rPr lang="en-US" altLang="en-US" sz="2000"/>
              <a:t> process of each flow from each hop</a:t>
            </a:r>
          </a:p>
          <a:p>
            <a:r>
              <a:rPr lang="en-US" altLang="en-US" sz="2000"/>
              <a:t>Flows become </a:t>
            </a:r>
            <a:r>
              <a:rPr lang="en-US" altLang="en-US" sz="2000" i="1"/>
              <a:t>dependent</a:t>
            </a:r>
            <a:r>
              <a:rPr lang="en-US" altLang="en-US" sz="2000"/>
              <a:t> within the network, and dependence is very difficult to characterize</a:t>
            </a:r>
          </a:p>
          <a:p>
            <a:r>
              <a:rPr lang="en-US" altLang="en-US" sz="2000"/>
              <a:t>A network may carry both elastic and stream traffic, and the different flows interact whose impact is difficult to account for in design</a:t>
            </a:r>
          </a:p>
          <a:p>
            <a:pPr lvl="1"/>
            <a:r>
              <a:rPr lang="en-US" altLang="en-US" sz="1800"/>
              <a:t>E.g., resources are used for stream traffic in the absence of elastic traffic bursts</a:t>
            </a: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Rectangle 2">
            <a:extLst>
              <a:ext uri="{FF2B5EF4-FFF2-40B4-BE49-F238E27FC236}">
                <a16:creationId xmlns:a16="http://schemas.microsoft.com/office/drawing/2014/main" id="{331071AD-44AA-A044-9008-D525498C43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Status of the art </a:t>
            </a:r>
          </a:p>
        </p:txBody>
      </p:sp>
      <p:sp>
        <p:nvSpPr>
          <p:cNvPr id="232450" name="Rectangle 3">
            <a:extLst>
              <a:ext uri="{FF2B5EF4-FFF2-40B4-BE49-F238E27FC236}">
                <a16:creationId xmlns:a16="http://schemas.microsoft.com/office/drawing/2014/main" id="{347C5352-E652-9B46-A990-0AD377E08C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68450"/>
            <a:ext cx="8458200" cy="4724400"/>
          </a:xfrm>
        </p:spPr>
        <p:txBody>
          <a:bodyPr/>
          <a:lstStyle/>
          <a:p>
            <a:r>
              <a:rPr lang="en-US" altLang="en-US" sz="2000"/>
              <a:t>End-to-end stochastic analysis of multihop packet networks has not yet yielded a complete solution</a:t>
            </a:r>
          </a:p>
          <a:p>
            <a:pPr lvl="1"/>
            <a:r>
              <a:rPr lang="en-US" altLang="en-US" sz="1800"/>
              <a:t>With solutions to limited situation only, e.g., the </a:t>
            </a:r>
            <a:r>
              <a:rPr lang="en-US" altLang="en-US" sz="1800" i="1"/>
              <a:t>effective envelope</a:t>
            </a:r>
            <a:r>
              <a:rPr lang="en-US" altLang="en-US" sz="1800"/>
              <a:t> approach (see Section 5.10 of R0)</a:t>
            </a:r>
          </a:p>
          <a:p>
            <a:pPr lvl="1"/>
            <a:r>
              <a:rPr lang="en-US" altLang="en-US" sz="1800" u="sng"/>
              <a:t>Definition</a:t>
            </a:r>
            <a:r>
              <a:rPr lang="en-US" altLang="en-US" sz="1800"/>
              <a:t>: for a given</a:t>
            </a:r>
            <a:r>
              <a:rPr lang="en-US" altLang="en-US" sz="1800">
                <a:sym typeface="Symbol" pitchFamily="2" charset="2"/>
              </a:rPr>
              <a:t>&gt;0, a function E</a:t>
            </a:r>
            <a:r>
              <a:rPr lang="en-US" altLang="en-US" sz="1800" baseline="-25000">
                <a:sym typeface="Symbol" pitchFamily="2" charset="2"/>
              </a:rPr>
              <a:t></a:t>
            </a:r>
            <a:r>
              <a:rPr lang="en-US" altLang="en-US" sz="1800">
                <a:sym typeface="Symbol" pitchFamily="2" charset="2"/>
              </a:rPr>
              <a:t>(t) is an </a:t>
            </a:r>
            <a:r>
              <a:rPr lang="en-US" altLang="en-US" sz="1800" i="1">
                <a:sym typeface="Symbol" pitchFamily="2" charset="2"/>
              </a:rPr>
              <a:t>-effective envelope</a:t>
            </a:r>
            <a:r>
              <a:rPr lang="en-US" altLang="en-US" sz="1800">
                <a:sym typeface="Symbol" pitchFamily="2" charset="2"/>
              </a:rPr>
              <a:t> for A(t) if, for every t and 0, Pr(A(t+)-A(t)&gt; E</a:t>
            </a:r>
            <a:r>
              <a:rPr lang="en-US" altLang="en-US" sz="1800" baseline="-25000">
                <a:sym typeface="Symbol" pitchFamily="2" charset="2"/>
              </a:rPr>
              <a:t></a:t>
            </a:r>
            <a:r>
              <a:rPr lang="en-US" altLang="en-US" sz="1800">
                <a:sym typeface="Symbol" pitchFamily="2" charset="2"/>
              </a:rPr>
              <a:t>())  </a:t>
            </a:r>
          </a:p>
          <a:p>
            <a:r>
              <a:rPr lang="en-US" altLang="en-US" sz="2000">
                <a:sym typeface="Symbol" pitchFamily="2" charset="2"/>
              </a:rPr>
              <a:t>One (approximate) approach: splitting end-to-end QoS objectives (e.g., latency) into per-hop objectives</a:t>
            </a:r>
          </a:p>
          <a:p>
            <a:pPr lvl="1"/>
            <a:r>
              <a:rPr lang="en-US" altLang="en-US" sz="1800">
                <a:sym typeface="Symbol" pitchFamily="2" charset="2"/>
              </a:rPr>
              <a:t>Existence of optimal splitting </a:t>
            </a:r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2">
            <a:extLst>
              <a:ext uri="{FF2B5EF4-FFF2-40B4-BE49-F238E27FC236}">
                <a16:creationId xmlns:a16="http://schemas.microsoft.com/office/drawing/2014/main" id="{537D38CB-C228-4F49-B397-EAEB2086EB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Stochastic Analysis </a:t>
            </a:r>
          </a:p>
        </p:txBody>
      </p:sp>
      <p:sp>
        <p:nvSpPr>
          <p:cNvPr id="233474" name="Rectangle 3">
            <a:extLst>
              <a:ext uri="{FF2B5EF4-FFF2-40B4-BE49-F238E27FC236}">
                <a16:creationId xmlns:a16="http://schemas.microsoft.com/office/drawing/2014/main" id="{46685706-4992-A541-A89D-DEC1EAAF5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1800"/>
              <a:t>Loose bounds by deterministic calculus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Stochastic traffic models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Performance measures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Little’s Theorem, Brumelle’s Theorem and applications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Multiplexer analysis with stationary and ergodic traffic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Effective bandwidth approach to admission control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Stochastic analysis with shaped traffic</a:t>
            </a:r>
          </a:p>
          <a:p>
            <a:pPr>
              <a:lnSpc>
                <a:spcPct val="100000"/>
              </a:lnSpc>
            </a:pPr>
            <a:r>
              <a:rPr lang="en-US" altLang="en-US" sz="1800"/>
              <a:t>Multihop networks</a:t>
            </a:r>
          </a:p>
          <a:p>
            <a:pPr>
              <a:lnSpc>
                <a:spcPct val="100000"/>
              </a:lnSpc>
            </a:pPr>
            <a:r>
              <a:rPr lang="en-US" altLang="en-US" sz="1800">
                <a:solidFill>
                  <a:srgbClr val="FF0066"/>
                </a:solidFill>
              </a:rPr>
              <a:t>Long-range-dependent traffic</a:t>
            </a: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Rectangle 2">
            <a:extLst>
              <a:ext uri="{FF2B5EF4-FFF2-40B4-BE49-F238E27FC236}">
                <a16:creationId xmlns:a16="http://schemas.microsoft.com/office/drawing/2014/main" id="{2DFE6592-6941-2F48-99E2-CD009D0CF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Long-range-dependent traffic</a:t>
            </a:r>
          </a:p>
        </p:txBody>
      </p:sp>
      <p:pic>
        <p:nvPicPr>
          <p:cNvPr id="234498" name="Picture 4">
            <a:extLst>
              <a:ext uri="{FF2B5EF4-FFF2-40B4-BE49-F238E27FC236}">
                <a16:creationId xmlns:a16="http://schemas.microsoft.com/office/drawing/2014/main" id="{3908ABE9-DB14-B244-9272-20F6635C5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1549400"/>
            <a:ext cx="6684963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1" name="Picture 4">
            <a:extLst>
              <a:ext uri="{FF2B5EF4-FFF2-40B4-BE49-F238E27FC236}">
                <a16:creationId xmlns:a16="http://schemas.microsoft.com/office/drawing/2014/main" id="{4A52B478-5641-AD4B-A47B-A4BCC407A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1403350"/>
            <a:ext cx="7380287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0D2A0422-3D01-D64F-8D67-F2D74082E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Functions of a switch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F1E20740-C322-1443-9945-89B476372E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68450"/>
            <a:ext cx="8253413" cy="5108575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altLang="en-US" sz="2000" dirty="0"/>
              <a:t>Two categories, also called </a:t>
            </a:r>
            <a:r>
              <a:rPr lang="en-US" altLang="en-US" sz="2000" i="1" dirty="0"/>
              <a:t>planes, </a:t>
            </a:r>
            <a:r>
              <a:rPr lang="en-US" altLang="en-US" sz="2000" dirty="0"/>
              <a:t>of functions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 sz="1800" dirty="0"/>
              <a:t>data plane 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 sz="1800" dirty="0"/>
              <a:t>control plane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 sz="2000" dirty="0"/>
              <a:t>Data plane functions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 sz="1800" i="1" dirty="0"/>
              <a:t>Demultiplex </a:t>
            </a:r>
            <a:r>
              <a:rPr lang="en-US" altLang="en-US" sz="1800" dirty="0"/>
              <a:t>the flow (e.g., packet or time slot) on the input link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 sz="1800" i="1" dirty="0"/>
              <a:t>Switch </a:t>
            </a:r>
            <a:r>
              <a:rPr lang="en-US" altLang="en-US" sz="1800" dirty="0"/>
              <a:t>the flow element onto the appropriate output link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 sz="1800" i="1" dirty="0"/>
              <a:t>Multiplex </a:t>
            </a:r>
            <a:r>
              <a:rPr lang="en-US" altLang="en-US" sz="1800" dirty="0"/>
              <a:t>the flows on the output link</a:t>
            </a:r>
          </a:p>
          <a:p>
            <a:pPr lvl="1" eaLnBrk="1" hangingPunct="1">
              <a:lnSpc>
                <a:spcPct val="140000"/>
              </a:lnSpc>
            </a:pPr>
            <a:endParaRPr lang="en-US" altLang="en-US" sz="1800" dirty="0"/>
          </a:p>
          <a:p>
            <a:pPr lvl="1" eaLnBrk="1" hangingPunct="1">
              <a:lnSpc>
                <a:spcPct val="140000"/>
              </a:lnSpc>
            </a:pPr>
            <a:r>
              <a:rPr lang="en-US" altLang="en-US" sz="1800" i="1" dirty="0"/>
              <a:t>Fast timescale</a:t>
            </a:r>
            <a:r>
              <a:rPr lang="en-US" altLang="en-US" sz="1800" dirty="0"/>
              <a:t> functions: performed per packet/frame</a:t>
            </a:r>
          </a:p>
          <a:p>
            <a:pPr lvl="2" eaLnBrk="1" hangingPunct="1">
              <a:lnSpc>
                <a:spcPct val="140000"/>
              </a:lnSpc>
            </a:pPr>
            <a:r>
              <a:rPr lang="en-US" altLang="en-US" sz="1600" dirty="0"/>
              <a:t>Specialized hardware may be used for these high speed functions</a:t>
            </a:r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5" name="Picture 4">
            <a:extLst>
              <a:ext uri="{FF2B5EF4-FFF2-40B4-BE49-F238E27FC236}">
                <a16:creationId xmlns:a16="http://schemas.microsoft.com/office/drawing/2014/main" id="{4F4C556E-7603-0649-AAEF-34659B018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392238"/>
            <a:ext cx="710406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69" name="Picture 4">
            <a:extLst>
              <a:ext uri="{FF2B5EF4-FFF2-40B4-BE49-F238E27FC236}">
                <a16:creationId xmlns:a16="http://schemas.microsoft.com/office/drawing/2014/main" id="{5991871A-3D75-1F46-9C15-31F908E7B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782638"/>
            <a:ext cx="7323138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Rectangle 2">
            <a:extLst>
              <a:ext uri="{FF2B5EF4-FFF2-40B4-BE49-F238E27FC236}">
                <a16:creationId xmlns:a16="http://schemas.microsoft.com/office/drawing/2014/main" id="{9692A79B-4528-FF48-AECB-CD3790E86B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Additional readings</a:t>
            </a:r>
          </a:p>
        </p:txBody>
      </p:sp>
      <p:sp>
        <p:nvSpPr>
          <p:cNvPr id="238594" name="Rectangle 3">
            <a:extLst>
              <a:ext uri="{FF2B5EF4-FFF2-40B4-BE49-F238E27FC236}">
                <a16:creationId xmlns:a16="http://schemas.microsoft.com/office/drawing/2014/main" id="{62B391E3-05DF-A445-A57D-542CD66D9E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altLang="en-US" sz="2000"/>
              <a:t>Admission control and QoS</a:t>
            </a:r>
          </a:p>
          <a:p>
            <a:pPr lvl="1">
              <a:lnSpc>
                <a:spcPct val="140000"/>
              </a:lnSpc>
            </a:pPr>
            <a:r>
              <a:rPr lang="en-US" altLang="en-US" sz="1800"/>
              <a:t>E. W. Knightly and N. B. Shroff, “Admission control for statistical QoS: Theory and practice”, IEEE Network Magazine, pp. 20-29, March/April 1999</a:t>
            </a:r>
          </a:p>
          <a:p>
            <a:pPr>
              <a:lnSpc>
                <a:spcPct val="140000"/>
              </a:lnSpc>
            </a:pPr>
            <a:r>
              <a:rPr lang="en-US" altLang="en-US" sz="2000"/>
              <a:t>Long range dependent (LRD) traffic</a:t>
            </a:r>
          </a:p>
          <a:p>
            <a:pPr lvl="1">
              <a:lnSpc>
                <a:spcPct val="140000"/>
              </a:lnSpc>
            </a:pPr>
            <a:r>
              <a:rPr lang="en-US" altLang="en-US" sz="1800"/>
              <a:t>W. E. Leland et al., “On the self-similar nature of Ethernet traffic”, IEEE/ACM Transactions on Networking, 2(1):1-15, Feb. 1994</a:t>
            </a:r>
          </a:p>
          <a:p>
            <a:pPr lvl="1">
              <a:lnSpc>
                <a:spcPct val="140000"/>
              </a:lnSpc>
            </a:pPr>
            <a:r>
              <a:rPr lang="en-US" altLang="en-US" sz="1800"/>
              <a:t>W. Willinger et al., “Self-similarity in high-speed packet traffic: analysis and modeling of Ethernet traffic measurements”, Statistical Science, 10(1):67-85, 1995</a:t>
            </a: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69EAF0EC-8AD2-1D40-B409-8E382282C6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9063"/>
            <a:ext cx="8216900" cy="662333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Summary 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2A611C23-1B27-A24B-AEBF-32FEFB059A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72589"/>
            <a:ext cx="8147050" cy="5498061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zh-CN" sz="2000" dirty="0">
                <a:ea typeface="宋体" panose="02010600030101010101" pitchFamily="2" charset="-122"/>
              </a:rPr>
              <a:t>Functional elements of networking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zh-CN" sz="1800" dirty="0">
                <a:ea typeface="宋体" panose="02010600030101010101" pitchFamily="2" charset="-122"/>
              </a:rPr>
              <a:t>Networking as resource sharing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zh-CN" sz="1800" dirty="0">
                <a:ea typeface="宋体" panose="02010600030101010101" pitchFamily="2" charset="-122"/>
              </a:rPr>
              <a:t>Functional elements: multiplexing, switching, routing, network management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000" dirty="0"/>
              <a:t>Deterministic traffic models and network calculus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1600" dirty="0"/>
              <a:t>(min, +) calculus: convolution operator</a:t>
            </a:r>
          </a:p>
          <a:p>
            <a:pPr lvl="2" eaLnBrk="1" hangingPunct="1">
              <a:lnSpc>
                <a:spcPct val="100000"/>
              </a:lnSpc>
            </a:pPr>
            <a:r>
              <a:rPr lang="en-US" altLang="en-US" sz="1400" dirty="0"/>
              <a:t>Arrival process, service process, departure process </a:t>
            </a:r>
          </a:p>
          <a:p>
            <a:pPr lvl="2" eaLnBrk="1" hangingPunct="1">
              <a:lnSpc>
                <a:spcPct val="100000"/>
              </a:lnSpc>
            </a:pPr>
            <a:r>
              <a:rPr lang="en-US" altLang="en-US" sz="1400" dirty="0"/>
              <a:t>Delay-rate servers, tandem networks </a:t>
            </a:r>
          </a:p>
          <a:p>
            <a:pPr lvl="2" eaLnBrk="1" hangingPunct="1">
              <a:lnSpc>
                <a:spcPct val="100000"/>
              </a:lnSpc>
            </a:pPr>
            <a:r>
              <a:rPr lang="en-US" altLang="en-US" sz="1400" dirty="0"/>
              <a:t>Max. delay analysis for FIFO servers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1600" dirty="0"/>
              <a:t>Traffic regulator: leaky bucket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1600" dirty="0"/>
              <a:t>Capacity planning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000" dirty="0"/>
              <a:t>Stochastic analysis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1600" dirty="0"/>
              <a:t>Little’s Theorem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1600" dirty="0"/>
              <a:t>Probability inequalities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1600" dirty="0"/>
              <a:t>Effective bandwidth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en-US" sz="1600" dirty="0"/>
              <a:t>Admission control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1782234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475BF6BD-FE86-0145-A6CD-24564E90A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68450"/>
            <a:ext cx="8458200" cy="4724400"/>
          </a:xfrm>
        </p:spPr>
        <p:txBody>
          <a:bodyPr/>
          <a:lstStyle/>
          <a:p>
            <a:pPr eaLnBrk="1" hangingPunct="1"/>
            <a:r>
              <a:rPr lang="en-US" altLang="en-US" dirty="0"/>
              <a:t>Control plane functions</a:t>
            </a:r>
          </a:p>
          <a:p>
            <a:pPr lvl="1" eaLnBrk="1" hangingPunct="1"/>
            <a:r>
              <a:rPr lang="en-US" altLang="en-US" dirty="0"/>
              <a:t>Connection setup and resource allocation/reservation</a:t>
            </a:r>
          </a:p>
          <a:p>
            <a:pPr lvl="2" eaLnBrk="1" hangingPunct="1"/>
            <a:r>
              <a:rPr lang="en-US" altLang="en-US" dirty="0"/>
              <a:t>Achieved through source-network and switch-switch signaling</a:t>
            </a:r>
          </a:p>
          <a:p>
            <a:pPr lvl="2" eaLnBrk="1" hangingPunct="1"/>
            <a:endParaRPr lang="en-US" altLang="en-US" dirty="0"/>
          </a:p>
          <a:p>
            <a:pPr lvl="2" eaLnBrk="1" hangingPunct="1"/>
            <a:r>
              <a:rPr lang="en-US" altLang="en-US" dirty="0"/>
              <a:t>Functions performed over </a:t>
            </a:r>
            <a:r>
              <a:rPr lang="en-US" altLang="en-US" i="1" dirty="0"/>
              <a:t>connection (flow) arrival timescales</a:t>
            </a:r>
          </a:p>
          <a:p>
            <a:pPr lvl="2" eaLnBrk="1" hangingPunct="1"/>
            <a:r>
              <a:rPr lang="en-US" altLang="en-US" dirty="0"/>
              <a:t>General purpose processors can be used </a:t>
            </a:r>
          </a:p>
          <a:p>
            <a:pPr lvl="1" eaLnBrk="1" hangingPunct="1"/>
            <a:r>
              <a:rPr lang="en-US" altLang="en-US" dirty="0"/>
              <a:t>Routing and local conditions information dissemination</a:t>
            </a:r>
          </a:p>
          <a:p>
            <a:pPr lvl="2" eaLnBrk="1" hangingPunct="1"/>
            <a:r>
              <a:rPr lang="en-US" altLang="en-US" dirty="0"/>
              <a:t>Usually performed at timescales at which traffic characteristics change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4088042A-6697-2E4C-A569-661E9CE21E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Design issues in a packet switch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2531A7B3-A05F-DD43-AC82-4449F305BC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68450"/>
            <a:ext cx="8253413" cy="528955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z="1800" dirty="0"/>
              <a:t>Control and signaling functions include 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1600" dirty="0"/>
              <a:t>populating the routing table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1600" dirty="0"/>
              <a:t>participating in distributed algorithms associated, for example, with routing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800" i="1" dirty="0"/>
              <a:t>Datagram</a:t>
            </a:r>
            <a:r>
              <a:rPr lang="en-US" altLang="en-US" sz="1800" dirty="0"/>
              <a:t> packet switches: 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1600" dirty="0"/>
              <a:t>every packet of a flow is treated independent of previous packets in the flow: queueing, address lookup, packet classification, etc.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en-US" sz="1800" dirty="0"/>
              <a:t>     </a:t>
            </a:r>
            <a:r>
              <a:rPr lang="en-US" altLang="en-US" sz="1800" i="1" dirty="0"/>
              <a:t>Virtual circuit </a:t>
            </a:r>
            <a:r>
              <a:rPr lang="en-US" altLang="en-US" sz="1800" dirty="0"/>
              <a:t>packet switches: 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1600" dirty="0"/>
              <a:t>Connection setup to allocate path and resources on links on path to the flow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1600" dirty="0"/>
              <a:t>Packets are assigned </a:t>
            </a:r>
            <a:r>
              <a:rPr lang="en-US" altLang="en-US" sz="1600" i="1" dirty="0"/>
              <a:t>link level labels</a:t>
            </a:r>
            <a:r>
              <a:rPr lang="en-US" altLang="en-US" sz="1600" dirty="0"/>
              <a:t>, and switched based on labels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000" dirty="0"/>
              <a:t>Performance measures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1600" dirty="0"/>
              <a:t>switching delay in getting to the output queue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1600" dirty="0"/>
              <a:t>packet loss rate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7EAC1FDE-5EE3-1847-9CFF-D6A9E701D2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Routing 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71B4BCFB-2244-3E42-B2FF-550701D4AE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87500"/>
            <a:ext cx="8097838" cy="47244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000"/>
              <a:t>A </a:t>
            </a:r>
            <a:r>
              <a:rPr lang="en-US" altLang="en-US" sz="2000" i="1"/>
              <a:t>route</a:t>
            </a:r>
            <a:r>
              <a:rPr lang="en-US" altLang="en-US" sz="2000"/>
              <a:t> is an ordered sequence of links between a source and a destination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/>
              <a:t>A network node, or a switch, performs the routing function along with multiplexing and switching;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en-US" sz="2000"/>
              <a:t>    Nonetheless, routing is a “network wide” function and the nodes collaborate in making routing decisions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96382D68-1BC2-E642-8748-A9BC6193B7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Design and Performance Issues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B35648E5-E6A4-F840-8F51-5EA67DD2C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altLang="en-US"/>
              <a:t>Routing protocols: 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/>
              <a:t>What information to exchange, how often, how to exchange</a:t>
            </a:r>
          </a:p>
          <a:p>
            <a:pPr lvl="1" eaLnBrk="1" hangingPunct="1">
              <a:lnSpc>
                <a:spcPct val="140000"/>
              </a:lnSpc>
            </a:pPr>
            <a:endParaRPr lang="en-US" altLang="en-US"/>
          </a:p>
          <a:p>
            <a:pPr lvl="1" eaLnBrk="1" hangingPunct="1">
              <a:lnSpc>
                <a:spcPct val="140000"/>
              </a:lnSpc>
            </a:pPr>
            <a:r>
              <a:rPr lang="en-US" altLang="en-US"/>
              <a:t>Source routing vs. hop-by-hop routing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/>
              <a:t>Hop-by-hop routing: distance vector vs. path-vector vs. link-state routing 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/>
              <a:t>Routing Algorithms: 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/>
              <a:t>Objective functions for best effort routing and QoS routing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E77DA2FF-9795-8943-8801-972B760862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/>
              <a:t>Performance measures</a:t>
            </a:r>
          </a:p>
          <a:p>
            <a:pPr lvl="1" eaLnBrk="1" hangingPunct="1"/>
            <a:r>
              <a:rPr lang="en-US" altLang="en-US" sz="1800" dirty="0"/>
              <a:t>Connection blocking probability</a:t>
            </a:r>
          </a:p>
          <a:p>
            <a:pPr lvl="2" eaLnBrk="1" hangingPunct="1"/>
            <a:r>
              <a:rPr lang="en-US" altLang="en-US" sz="1600" dirty="0"/>
              <a:t>only relevant in circuit multiplexed networks</a:t>
            </a:r>
          </a:p>
          <a:p>
            <a:pPr lvl="1" eaLnBrk="1" hangingPunct="1"/>
            <a:r>
              <a:rPr lang="en-US" altLang="en-US" sz="1800" dirty="0"/>
              <a:t>Load imposed on the network</a:t>
            </a:r>
          </a:p>
          <a:p>
            <a:pPr lvl="1" eaLnBrk="1" hangingPunct="1"/>
            <a:r>
              <a:rPr lang="en-US" altLang="en-US" sz="1800" dirty="0"/>
              <a:t>Adaptation to changes in the network conditions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35ADBADD-3475-B644-B68A-D23F9CC171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Network management</a:t>
            </a:r>
          </a:p>
        </p:txBody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D7B8828D-823E-FB4F-9579-8215C6F5C8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/>
              <a:t>Handle conditions for which the network is not engineered</a:t>
            </a:r>
          </a:p>
          <a:p>
            <a:pPr lvl="1" eaLnBrk="1" hangingPunct="1"/>
            <a:r>
              <a:rPr lang="en-US" altLang="en-US" sz="1800" dirty="0"/>
              <a:t>Different from ‘congestion control’ where the overload conditions are short lived</a:t>
            </a:r>
          </a:p>
          <a:p>
            <a:pPr eaLnBrk="1" hangingPunct="1"/>
            <a:r>
              <a:rPr lang="en-US" altLang="en-US" sz="2000" dirty="0"/>
              <a:t>All operational networks define a management architecture to collect information and control the network resources</a:t>
            </a:r>
          </a:p>
          <a:p>
            <a:pPr lvl="1" eaLnBrk="1" hangingPunct="1"/>
            <a:r>
              <a:rPr lang="en-US" altLang="en-US" sz="1600" dirty="0"/>
              <a:t>Performance data are collected by </a:t>
            </a:r>
            <a:r>
              <a:rPr lang="en-US" altLang="en-US" sz="1600" i="1" dirty="0"/>
              <a:t>managed </a:t>
            </a:r>
            <a:r>
              <a:rPr lang="en-US" altLang="en-US" sz="1600" dirty="0"/>
              <a:t>network devices, these in turn are gathered by a </a:t>
            </a:r>
            <a:r>
              <a:rPr lang="en-US" altLang="en-US" sz="1600" i="1" dirty="0"/>
              <a:t>network management </a:t>
            </a:r>
            <a:r>
              <a:rPr lang="en-US" altLang="en-US" sz="1600" dirty="0"/>
              <a:t>station in the network that will analyze the data that has been collected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>
            <a:extLst>
              <a:ext uri="{FF2B5EF4-FFF2-40B4-BE49-F238E27FC236}">
                <a16:creationId xmlns:a16="http://schemas.microsoft.com/office/drawing/2014/main" id="{DFAEC237-2BDC-C340-96CE-E294B748D6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management architecture provides some control functions that can be performed on </a:t>
            </a:r>
            <a:r>
              <a:rPr lang="en-US" altLang="en-US" i="1" dirty="0"/>
              <a:t>remote managed </a:t>
            </a:r>
            <a:r>
              <a:rPr lang="en-US" altLang="en-US" dirty="0"/>
              <a:t>devices by management stations either in a programmed manner or through an operator</a:t>
            </a:r>
          </a:p>
          <a:p>
            <a:pPr eaLnBrk="1" hangingPunct="1"/>
            <a:r>
              <a:rPr lang="en-US" altLang="en-US" i="1" dirty="0"/>
              <a:t>Security</a:t>
            </a:r>
            <a:r>
              <a:rPr lang="en-US" altLang="en-US" dirty="0"/>
              <a:t> issues are also handled by a network management architecture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D648AB27-14DD-D343-AE88-CAD1D5F1E5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Outline 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FB320474-ED1E-9B4D-9512-580C304C09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46250"/>
            <a:ext cx="8147050" cy="47244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zh-CN">
                <a:solidFill>
                  <a:srgbClr val="FF34D4"/>
                </a:solidFill>
                <a:ea typeface="宋体" panose="02010600030101010101" pitchFamily="2" charset="-122"/>
              </a:rPr>
              <a:t>Functional elements of networking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/>
              <a:t>Deterministic traffic models and network calculus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/>
              <a:t>Stochastic analysis </a:t>
            </a:r>
          </a:p>
          <a:p>
            <a:pPr eaLnBrk="1" hangingPunct="1">
              <a:lnSpc>
                <a:spcPct val="100000"/>
              </a:lnSpc>
            </a:pPr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6D903098-B976-654C-9BE8-BC457AD6D6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Traffic controls and timescales</a:t>
            </a:r>
            <a:endParaRPr lang="en-US" altLang="en-US">
              <a:ea typeface="宋体" panose="02010600030101010101" pitchFamily="2" charset="-122"/>
            </a:endParaRP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F0C13050-6304-A046-BF94-084F3E3F51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68450"/>
            <a:ext cx="8315325" cy="5008563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Network functions cover a wide variety of timescales</a:t>
            </a:r>
          </a:p>
          <a:p>
            <a:pPr lvl="1" eaLnBrk="1" hangingPunct="1"/>
            <a:r>
              <a:rPr lang="en-US" altLang="en-US" sz="1800" dirty="0"/>
              <a:t>a few microseconds to minutes to months and years</a:t>
            </a:r>
          </a:p>
          <a:p>
            <a:pPr eaLnBrk="1" hangingPunct="1"/>
            <a:r>
              <a:rPr lang="en-US" altLang="en-US" sz="2000" dirty="0"/>
              <a:t>Four relative timescales:</a:t>
            </a:r>
          </a:p>
          <a:p>
            <a:pPr lvl="1" eaLnBrk="1" hangingPunct="1"/>
            <a:r>
              <a:rPr lang="en-US" altLang="en-US" sz="1800" dirty="0"/>
              <a:t>Packet timescale (packet transmission time; seconds or milliseconds/ microseconds)</a:t>
            </a:r>
          </a:p>
          <a:p>
            <a:pPr lvl="1" eaLnBrk="1" hangingPunct="1"/>
            <a:r>
              <a:rPr lang="en-US" altLang="en-US" sz="1800" dirty="0"/>
              <a:t>Session, call or flow timescale (typically minutes)</a:t>
            </a:r>
          </a:p>
          <a:p>
            <a:pPr lvl="1" eaLnBrk="1" hangingPunct="1"/>
            <a:r>
              <a:rPr lang="en-US" altLang="en-US" sz="1800" dirty="0"/>
              <a:t>Busy hour or traffic variation timescale (typically hours)</a:t>
            </a:r>
          </a:p>
          <a:p>
            <a:pPr lvl="1" eaLnBrk="1" hangingPunct="1"/>
            <a:r>
              <a:rPr lang="en-US" altLang="en-US" sz="1800" dirty="0"/>
              <a:t>Provisioning timescale (usually hours to days or weeks/months/years)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6E0E7ABA-EAB7-ED4A-92C8-CC1F452453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9063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Summary: Functional Elements of Networking 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F854A8A5-B724-9E4F-979B-BE793720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46250"/>
            <a:ext cx="8147050" cy="47244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zh-CN" dirty="0">
                <a:ea typeface="宋体" panose="02010600030101010101" pitchFamily="2" charset="-122"/>
              </a:rPr>
              <a:t>Networking as resource sharing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CN" dirty="0">
                <a:ea typeface="宋体" panose="02010600030101010101" pitchFamily="2" charset="-122"/>
              </a:rPr>
              <a:t>Functional elements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zh-CN" dirty="0">
                <a:ea typeface="宋体" panose="02010600030101010101" pitchFamily="2" charset="-122"/>
              </a:rPr>
              <a:t>Multiplexing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zh-CN" dirty="0">
                <a:ea typeface="宋体" panose="02010600030101010101" pitchFamily="2" charset="-122"/>
              </a:rPr>
              <a:t>Switching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zh-CN" dirty="0">
                <a:ea typeface="宋体" panose="02010600030101010101" pitchFamily="2" charset="-122"/>
              </a:rPr>
              <a:t>Routing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宋体" panose="02010600030101010101" pitchFamily="2" charset="-122"/>
              </a:rPr>
              <a:t>Network management</a:t>
            </a:r>
          </a:p>
          <a:p>
            <a:pPr lvl="1" eaLnBrk="1" hangingPunct="1">
              <a:lnSpc>
                <a:spcPct val="100000"/>
              </a:lnSpc>
            </a:pPr>
            <a:endParaRPr lang="en-US" altLang="zh-CN" dirty="0">
              <a:ea typeface="宋体" panose="02010600030101010101" pitchFamily="2" charset="-122"/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altLang="zh-CN" dirty="0">
                <a:ea typeface="宋体" panose="02010600030101010101" pitchFamily="2" charset="-122"/>
              </a:rPr>
              <a:t>Traffic controls and timescales</a:t>
            </a:r>
          </a:p>
        </p:txBody>
      </p:sp>
    </p:spTree>
    <p:extLst>
      <p:ext uri="{BB962C8B-B14F-4D97-AF65-F5344CB8AC3E}">
        <p14:creationId xmlns:p14="http://schemas.microsoft.com/office/powerpoint/2010/main" val="3055190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6F541BF3-2659-CA44-BD25-930D3F2695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Outline 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CC2F6EAA-7593-8C42-854F-893ED837C4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46250"/>
            <a:ext cx="8147050" cy="47244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zh-CN">
                <a:ea typeface="宋体" panose="02010600030101010101" pitchFamily="2" charset="-122"/>
              </a:rPr>
              <a:t>Functional elements of networking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>
                <a:solidFill>
                  <a:srgbClr val="FF34D4"/>
                </a:solidFill>
              </a:rPr>
              <a:t>Deterministic traffic models and network calculus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/>
              <a:t>Stochastic analysis </a:t>
            </a:r>
          </a:p>
          <a:p>
            <a:pPr eaLnBrk="1" hangingPunct="1">
              <a:lnSpc>
                <a:spcPct val="100000"/>
              </a:lnSpc>
            </a:pPr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8C9173BF-60C7-0042-875E-AF586DC371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9438" y="119063"/>
            <a:ext cx="8636000" cy="1143000"/>
          </a:xfrm>
        </p:spPr>
        <p:txBody>
          <a:bodyPr/>
          <a:lstStyle/>
          <a:p>
            <a:r>
              <a:rPr lang="en-US" altLang="en-US"/>
              <a:t>Deterministic traffic models &amp; network calculus 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656C428C-71C9-3446-9523-56CA024871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8175" y="1568450"/>
            <a:ext cx="8253413" cy="4724400"/>
          </a:xfrm>
        </p:spPr>
        <p:txBody>
          <a:bodyPr/>
          <a:lstStyle/>
          <a:p>
            <a:r>
              <a:rPr lang="en-US" altLang="en-US"/>
              <a:t>Events and processes: universal concepts</a:t>
            </a:r>
          </a:p>
          <a:p>
            <a:r>
              <a:rPr lang="en-US" altLang="en-US"/>
              <a:t>Deterministic traffic models and network calculus</a:t>
            </a:r>
          </a:p>
          <a:p>
            <a:r>
              <a:rPr lang="en-US" altLang="en-US"/>
              <a:t>Connection setup: RSVP approach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226C6484-13A8-8547-88EF-DC1424C9E0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9438" y="119063"/>
            <a:ext cx="8636000" cy="1143000"/>
          </a:xfrm>
        </p:spPr>
        <p:txBody>
          <a:bodyPr/>
          <a:lstStyle/>
          <a:p>
            <a:r>
              <a:rPr lang="en-US" altLang="en-US"/>
              <a:t>Deterministic traffic models &amp; network calculus 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E1602392-42DB-EF4E-9E94-55E44EEF97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8175" y="1568450"/>
            <a:ext cx="8253413" cy="4724400"/>
          </a:xfrm>
        </p:spPr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Events and processes: universal concepts</a:t>
            </a:r>
          </a:p>
          <a:p>
            <a:r>
              <a:rPr lang="en-US" altLang="en-US"/>
              <a:t>Deterministic traffic models and network calculus</a:t>
            </a:r>
          </a:p>
          <a:p>
            <a:r>
              <a:rPr lang="en-US" altLang="en-US"/>
              <a:t>Connection setup: RSVP approach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DD7FFF25-CEA5-264A-AEA6-D2A97D0E8D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 </a:t>
            </a:r>
          </a:p>
        </p:txBody>
      </p:sp>
      <p:pic>
        <p:nvPicPr>
          <p:cNvPr id="49154" name="Picture 4">
            <a:extLst>
              <a:ext uri="{FF2B5EF4-FFF2-40B4-BE49-F238E27FC236}">
                <a16:creationId xmlns:a16="http://schemas.microsoft.com/office/drawing/2014/main" id="{4E34D61B-7A87-4947-8B9F-C0C40F9AE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62100"/>
            <a:ext cx="7065963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>
            <a:extLst>
              <a:ext uri="{FF2B5EF4-FFF2-40B4-BE49-F238E27FC236}">
                <a16:creationId xmlns:a16="http://schemas.microsoft.com/office/drawing/2014/main" id="{8204F55E-17DA-ED42-AC4D-A1D5AACF4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1604963"/>
            <a:ext cx="7021512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389F2A53-0228-7A4A-9C75-0CD1DC684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901" y="4677211"/>
            <a:ext cx="6525060" cy="7112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800">
              <a:latin typeface="Symbol" pitchFamily="2" charset="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F6A83BA6-0DFC-4B4D-B7FA-7E3713DB65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Model and notation</a:t>
            </a:r>
          </a:p>
        </p:txBody>
      </p:sp>
      <p:pic>
        <p:nvPicPr>
          <p:cNvPr id="51202" name="Picture 4">
            <a:extLst>
              <a:ext uri="{FF2B5EF4-FFF2-40B4-BE49-F238E27FC236}">
                <a16:creationId xmlns:a16="http://schemas.microsoft.com/office/drawing/2014/main" id="{48E574C5-9C8B-4741-A268-9A86C3CAE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676400"/>
            <a:ext cx="7718425" cy="486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5">
            <a:extLst>
              <a:ext uri="{FF2B5EF4-FFF2-40B4-BE49-F238E27FC236}">
                <a16:creationId xmlns:a16="http://schemas.microsoft.com/office/drawing/2014/main" id="{C7A2DFE1-3D2E-AD4F-99FC-820C27624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16650"/>
            <a:ext cx="2665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solidFill>
                  <a:schemeClr val="hlink"/>
                </a:solidFill>
              </a:rPr>
              <a:t>Assume output queueing</a:t>
            </a:r>
          </a:p>
        </p:txBody>
      </p:sp>
      <p:sp>
        <p:nvSpPr>
          <p:cNvPr id="51204" name="Line 6">
            <a:extLst>
              <a:ext uri="{FF2B5EF4-FFF2-40B4-BE49-F238E27FC236}">
                <a16:creationId xmlns:a16="http://schemas.microsoft.com/office/drawing/2014/main" id="{F6D64B63-0A45-B44F-BF43-2F75215645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84275" y="5988050"/>
            <a:ext cx="206375" cy="322263"/>
          </a:xfrm>
          <a:prstGeom prst="line">
            <a:avLst/>
          </a:prstGeom>
          <a:noFill/>
          <a:ln w="12700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05" name="Line 7">
            <a:extLst>
              <a:ext uri="{FF2B5EF4-FFF2-40B4-BE49-F238E27FC236}">
                <a16:creationId xmlns:a16="http://schemas.microsoft.com/office/drawing/2014/main" id="{AA0CB5C6-1A30-FB4F-B89F-47ED17CC9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0525" y="1636713"/>
            <a:ext cx="2640013" cy="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06" name="Text Box 8">
            <a:extLst>
              <a:ext uri="{FF2B5EF4-FFF2-40B4-BE49-F238E27FC236}">
                <a16:creationId xmlns:a16="http://schemas.microsoft.com/office/drawing/2014/main" id="{8B4AFBD7-7B28-7D43-8F0E-41FF39355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3588" y="1538288"/>
            <a:ext cx="1030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solidFill>
                  <a:schemeClr val="hlink"/>
                </a:solidFill>
              </a:rPr>
              <a:t>time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5">
            <a:extLst>
              <a:ext uri="{FF2B5EF4-FFF2-40B4-BE49-F238E27FC236}">
                <a16:creationId xmlns:a16="http://schemas.microsoft.com/office/drawing/2014/main" id="{F59AD537-2630-4F40-B115-A0CCA1EF4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725613"/>
            <a:ext cx="6694488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Text Box 7">
            <a:extLst>
              <a:ext uri="{FF2B5EF4-FFF2-40B4-BE49-F238E27FC236}">
                <a16:creationId xmlns:a16="http://schemas.microsoft.com/office/drawing/2014/main" id="{7C82AA38-9C9D-F243-8D1A-50F49C284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0113" y="4194175"/>
            <a:ext cx="1893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>
                <a:solidFill>
                  <a:srgbClr val="FF0066"/>
                </a:solidFill>
              </a:rPr>
              <a:t>Also called non-idling scheduler</a:t>
            </a:r>
          </a:p>
        </p:txBody>
      </p:sp>
      <p:sp>
        <p:nvSpPr>
          <p:cNvPr id="52227" name="Line 8">
            <a:extLst>
              <a:ext uri="{FF2B5EF4-FFF2-40B4-BE49-F238E27FC236}">
                <a16:creationId xmlns:a16="http://schemas.microsoft.com/office/drawing/2014/main" id="{3D6B48ED-FB1D-844F-8A6A-333A92CA80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52825" y="4467225"/>
            <a:ext cx="3697288" cy="379413"/>
          </a:xfrm>
          <a:prstGeom prst="line">
            <a:avLst/>
          </a:prstGeom>
          <a:noFill/>
          <a:ln w="9525">
            <a:solidFill>
              <a:srgbClr val="FF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4">
            <a:extLst>
              <a:ext uri="{FF2B5EF4-FFF2-40B4-BE49-F238E27FC236}">
                <a16:creationId xmlns:a16="http://schemas.microsoft.com/office/drawing/2014/main" id="{5B29802C-C171-9647-B9B2-7145E2998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1792288"/>
            <a:ext cx="7256462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6E0E7ABA-EAB7-ED4A-92C8-CC1F452453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Functional Elements of Networking 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F854A8A5-B724-9E4F-979B-BE793720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46250"/>
            <a:ext cx="8147050" cy="47244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zh-CN" dirty="0">
                <a:ea typeface="宋体" panose="02010600030101010101" pitchFamily="2" charset="-122"/>
              </a:rPr>
              <a:t>Networking as resource sharing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CN" dirty="0">
                <a:ea typeface="宋体" panose="02010600030101010101" pitchFamily="2" charset="-122"/>
              </a:rPr>
              <a:t>Functional elements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zh-CN" dirty="0">
                <a:ea typeface="宋体" panose="02010600030101010101" pitchFamily="2" charset="-122"/>
              </a:rPr>
              <a:t>Multiplexing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zh-CN" dirty="0">
                <a:ea typeface="宋体" panose="02010600030101010101" pitchFamily="2" charset="-122"/>
              </a:rPr>
              <a:t>Switching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zh-CN" dirty="0">
                <a:ea typeface="宋体" panose="02010600030101010101" pitchFamily="2" charset="-122"/>
              </a:rPr>
              <a:t>Routing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宋体" panose="02010600030101010101" pitchFamily="2" charset="-122"/>
              </a:rPr>
              <a:t>Network management</a:t>
            </a:r>
          </a:p>
          <a:p>
            <a:pPr lvl="1" eaLnBrk="1" hangingPunct="1">
              <a:lnSpc>
                <a:spcPct val="100000"/>
              </a:lnSpc>
            </a:pPr>
            <a:endParaRPr lang="en-US" altLang="zh-CN" dirty="0">
              <a:ea typeface="宋体" panose="02010600030101010101" pitchFamily="2" charset="-122"/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altLang="zh-CN" dirty="0">
                <a:ea typeface="宋体" panose="02010600030101010101" pitchFamily="2" charset="-122"/>
              </a:rPr>
              <a:t>Traffic controls and timescales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4">
            <a:extLst>
              <a:ext uri="{FF2B5EF4-FFF2-40B4-BE49-F238E27FC236}">
                <a16:creationId xmlns:a16="http://schemas.microsoft.com/office/drawing/2014/main" id="{0392D32E-3A42-E942-9B47-6204B1291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1760538"/>
            <a:ext cx="7380287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Text Box 5">
            <a:extLst>
              <a:ext uri="{FF2B5EF4-FFF2-40B4-BE49-F238E27FC236}">
                <a16:creationId xmlns:a16="http://schemas.microsoft.com/office/drawing/2014/main" id="{8EC443C6-6003-DC4B-BB17-8D71E08FE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88" y="5708650"/>
            <a:ext cx="401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solidFill>
                  <a:srgbClr val="FF0066"/>
                </a:solidFill>
              </a:rPr>
              <a:t>A packet arrival at t is included in the cumulative arrivals counted by A(t)</a:t>
            </a:r>
          </a:p>
        </p:txBody>
      </p:sp>
      <p:sp>
        <p:nvSpPr>
          <p:cNvPr id="54275" name="Line 6">
            <a:extLst>
              <a:ext uri="{FF2B5EF4-FFF2-40B4-BE49-F238E27FC236}">
                <a16:creationId xmlns:a16="http://schemas.microsoft.com/office/drawing/2014/main" id="{11328422-6918-0D42-B4CD-46F8FD53C4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95488" y="5310188"/>
            <a:ext cx="295275" cy="517525"/>
          </a:xfrm>
          <a:prstGeom prst="line">
            <a:avLst/>
          </a:prstGeom>
          <a:noFill/>
          <a:ln w="9525">
            <a:solidFill>
              <a:srgbClr val="FF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EB92B923-42AF-D74A-B655-93606DD10C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simple analysis</a:t>
            </a:r>
          </a:p>
        </p:txBody>
      </p:sp>
      <p:pic>
        <p:nvPicPr>
          <p:cNvPr id="55298" name="Picture 4">
            <a:extLst>
              <a:ext uri="{FF2B5EF4-FFF2-40B4-BE49-F238E27FC236}">
                <a16:creationId xmlns:a16="http://schemas.microsoft.com/office/drawing/2014/main" id="{10BFE599-7D62-944B-ABB4-6D6A2F366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754188"/>
            <a:ext cx="7294563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5">
            <a:extLst>
              <a:ext uri="{FF2B5EF4-FFF2-40B4-BE49-F238E27FC236}">
                <a16:creationId xmlns:a16="http://schemas.microsoft.com/office/drawing/2014/main" id="{D70BC0ED-07FD-A24A-82BF-3DADA3AB8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025" y="876300"/>
            <a:ext cx="2717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>
                <a:solidFill>
                  <a:srgbClr val="FF0066"/>
                </a:solidFill>
              </a:rPr>
              <a:t>For work-conserving/non-idling schedulers</a:t>
            </a:r>
          </a:p>
        </p:txBody>
      </p:sp>
      <p:sp>
        <p:nvSpPr>
          <p:cNvPr id="55300" name="Line 6">
            <a:extLst>
              <a:ext uri="{FF2B5EF4-FFF2-40B4-BE49-F238E27FC236}">
                <a16:creationId xmlns:a16="http://schemas.microsoft.com/office/drawing/2014/main" id="{E8ECD961-3CE7-DA4C-975E-3FA99CB227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83300" y="1341438"/>
            <a:ext cx="536575" cy="414337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8312C7DA-905F-E54A-AB3C-5143EECFEB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3937" y="2163445"/>
            <a:ext cx="6903576" cy="5080"/>
          </a:xfrm>
          <a:prstGeom prst="line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>
            <a:extLst>
              <a:ext uri="{FF2B5EF4-FFF2-40B4-BE49-F238E27FC236}">
                <a16:creationId xmlns:a16="http://schemas.microsoft.com/office/drawing/2014/main" id="{BB167AF1-0184-824F-9D19-F4AB19378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84338"/>
            <a:ext cx="74120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Line 5">
            <a:extLst>
              <a:ext uri="{FF2B5EF4-FFF2-40B4-BE49-F238E27FC236}">
                <a16:creationId xmlns:a16="http://schemas.microsoft.com/office/drawing/2014/main" id="{AB7B6F97-2BFE-AF49-BE6C-7E410869F1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0475" y="5089525"/>
            <a:ext cx="2244725" cy="0"/>
          </a:xfrm>
          <a:prstGeom prst="line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23" name="AutoShape 6">
            <a:extLst>
              <a:ext uri="{FF2B5EF4-FFF2-40B4-BE49-F238E27FC236}">
                <a16:creationId xmlns:a16="http://schemas.microsoft.com/office/drawing/2014/main" id="{4EC6E49D-1896-BD4E-BB49-48C7D2D34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763" y="4830763"/>
            <a:ext cx="166687" cy="29527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800">
              <a:latin typeface="Symbol" pitchFamily="2" charset="2"/>
            </a:endParaRP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C1280BB0-2EFA-A948-ADFE-A548680048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7593" y="6217918"/>
            <a:ext cx="2435629" cy="8313"/>
          </a:xfrm>
          <a:prstGeom prst="line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38BE6916-82A3-E04B-B52F-9D522CB163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7208" y="6561139"/>
            <a:ext cx="6812887" cy="0"/>
          </a:xfrm>
          <a:prstGeom prst="line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35BEAF33-A3D1-B34C-815F-1E0B4D6EB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Finite buffer</a:t>
            </a:r>
          </a:p>
        </p:txBody>
      </p:sp>
      <p:pic>
        <p:nvPicPr>
          <p:cNvPr id="57346" name="Picture 4">
            <a:extLst>
              <a:ext uri="{FF2B5EF4-FFF2-40B4-BE49-F238E27FC236}">
                <a16:creationId xmlns:a16="http://schemas.microsoft.com/office/drawing/2014/main" id="{B5392A3A-217D-0149-B6E1-DDF7A8CCA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06563"/>
            <a:ext cx="7412038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5">
            <a:extLst>
              <a:ext uri="{FF2B5EF4-FFF2-40B4-BE49-F238E27FC236}">
                <a16:creationId xmlns:a16="http://schemas.microsoft.com/office/drawing/2014/main" id="{8BF3E793-6619-2A40-B22A-4234B6AECA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94961" y="4397434"/>
            <a:ext cx="1230283" cy="8310"/>
          </a:xfrm>
          <a:prstGeom prst="line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EB192FAF-2847-4148-A4F7-7D099DCB85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Finite buffer: conservation law</a:t>
            </a:r>
          </a:p>
        </p:txBody>
      </p:sp>
      <p:pic>
        <p:nvPicPr>
          <p:cNvPr id="58370" name="Picture 4">
            <a:extLst>
              <a:ext uri="{FF2B5EF4-FFF2-40B4-BE49-F238E27FC236}">
                <a16:creationId xmlns:a16="http://schemas.microsoft.com/office/drawing/2014/main" id="{EEE5ABA2-F3BC-4C42-A0A7-AAD979B53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2538413"/>
            <a:ext cx="698182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99665120-6751-3148-9F42-9F0C5029C0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9438" y="119063"/>
            <a:ext cx="8636000" cy="1143000"/>
          </a:xfrm>
        </p:spPr>
        <p:txBody>
          <a:bodyPr/>
          <a:lstStyle/>
          <a:p>
            <a:r>
              <a:rPr lang="en-US" altLang="en-US"/>
              <a:t>Deterministic traffic models &amp; network calculus </a:t>
            </a:r>
          </a:p>
        </p:txBody>
      </p:sp>
      <p:sp>
        <p:nvSpPr>
          <p:cNvPr id="59394" name="Rectangle 3">
            <a:extLst>
              <a:ext uri="{FF2B5EF4-FFF2-40B4-BE49-F238E27FC236}">
                <a16:creationId xmlns:a16="http://schemas.microsoft.com/office/drawing/2014/main" id="{E6888434-6D75-C445-A9E9-41077655BB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8175" y="1568450"/>
            <a:ext cx="8253413" cy="4724400"/>
          </a:xfrm>
        </p:spPr>
        <p:txBody>
          <a:bodyPr/>
          <a:lstStyle/>
          <a:p>
            <a:r>
              <a:rPr lang="en-US" altLang="en-US"/>
              <a:t>Events and processes: universal concepts</a:t>
            </a:r>
          </a:p>
          <a:p>
            <a:r>
              <a:rPr lang="en-US" altLang="en-US">
                <a:solidFill>
                  <a:srgbClr val="FF0000"/>
                </a:solidFill>
              </a:rPr>
              <a:t>Deterministic traffic models and network calculus</a:t>
            </a:r>
          </a:p>
          <a:p>
            <a:r>
              <a:rPr lang="en-US" altLang="en-US"/>
              <a:t>Connection setup: RSVP approach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3">
            <a:extLst>
              <a:ext uri="{FF2B5EF4-FFF2-40B4-BE49-F238E27FC236}">
                <a16:creationId xmlns:a16="http://schemas.microsoft.com/office/drawing/2014/main" id="{79AA46F9-F757-F545-9DA3-711170A614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Reich’s Equation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The supremum is achieved when s = v, i.e., </a:t>
            </a:r>
            <a:r>
              <a:rPr lang="en-US" altLang="en-US" i="1" dirty="0"/>
              <a:t>the last time before t when buffer was empty</a:t>
            </a:r>
          </a:p>
        </p:txBody>
      </p:sp>
      <p:pic>
        <p:nvPicPr>
          <p:cNvPr id="60418" name="Picture 4">
            <a:extLst>
              <a:ext uri="{FF2B5EF4-FFF2-40B4-BE49-F238E27FC236}">
                <a16:creationId xmlns:a16="http://schemas.microsoft.com/office/drawing/2014/main" id="{40A74C3E-170A-BF4F-9C36-DF4B14B62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568575"/>
            <a:ext cx="50768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5">
            <a:extLst>
              <a:ext uri="{FF2B5EF4-FFF2-40B4-BE49-F238E27FC236}">
                <a16:creationId xmlns:a16="http://schemas.microsoft.com/office/drawing/2014/main" id="{59BC873D-9914-7B46-B44B-003B4E106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0" y="2401888"/>
            <a:ext cx="5181600" cy="89535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800">
              <a:latin typeface="Symbol" pitchFamily="2" charset="2"/>
            </a:endParaRPr>
          </a:p>
        </p:txBody>
      </p:sp>
      <p:sp>
        <p:nvSpPr>
          <p:cNvPr id="60420" name="Title 1">
            <a:extLst>
              <a:ext uri="{FF2B5EF4-FFF2-40B4-BE49-F238E27FC236}">
                <a16:creationId xmlns:a16="http://schemas.microsoft.com/office/drawing/2014/main" id="{A4403A48-0E18-4540-8F5E-0EE4834446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Reich’s Equation</a:t>
            </a:r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827628AA-97F3-5546-A99C-56ABEC9EDA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Network calculus</a:t>
            </a:r>
          </a:p>
        </p:txBody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B8852DF1-86C9-2648-A9DC-18A9880439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altLang="en-US" sz="1800"/>
              <a:t>A view of network calculus: Work with sample paths of a random process.</a:t>
            </a:r>
          </a:p>
          <a:p>
            <a:pPr lvl="1">
              <a:lnSpc>
                <a:spcPct val="140000"/>
              </a:lnSpc>
            </a:pPr>
            <a:r>
              <a:rPr lang="en-US" altLang="en-US" sz="1600"/>
              <a:t>Networks see a sample path of a random process, e.g., X(t, </a:t>
            </a:r>
            <a:r>
              <a:rPr lang="en-US" altLang="en-US" sz="1600">
                <a:sym typeface="Symbol" pitchFamily="2" charset="2"/>
              </a:rPr>
              <a:t>) </a:t>
            </a:r>
          </a:p>
          <a:p>
            <a:pPr lvl="1">
              <a:lnSpc>
                <a:spcPct val="140000"/>
              </a:lnSpc>
            </a:pPr>
            <a:r>
              <a:rPr lang="en-US" altLang="en-US" sz="1600"/>
              <a:t>Network calculus is a sample path analysis in which the sample path satisfies certain properties.</a:t>
            </a:r>
          </a:p>
          <a:p>
            <a:pPr lvl="1">
              <a:lnSpc>
                <a:spcPct val="140000"/>
              </a:lnSpc>
            </a:pPr>
            <a:r>
              <a:rPr lang="en-US" altLang="en-US" sz="1600"/>
              <a:t>It can be assumed that these properties are satisfied by </a:t>
            </a:r>
            <a:r>
              <a:rPr lang="en-US" altLang="en-US" sz="1600" i="1"/>
              <a:t>all </a:t>
            </a:r>
            <a:r>
              <a:rPr lang="en-US" altLang="en-US" sz="1600"/>
              <a:t>sample paths. Thus network calculus or the deterministic analysis is a worst-case analysis.</a:t>
            </a:r>
          </a:p>
          <a:p>
            <a:pPr>
              <a:lnSpc>
                <a:spcPct val="140000"/>
              </a:lnSpc>
            </a:pPr>
            <a:r>
              <a:rPr lang="en-US" altLang="en-US" sz="1800"/>
              <a:t>An example objective is to obtain </a:t>
            </a:r>
            <a:r>
              <a:rPr lang="en-US" altLang="en-US" sz="1800" i="1"/>
              <a:t>X(t)</a:t>
            </a:r>
            <a:r>
              <a:rPr lang="en-US" altLang="en-US" sz="1800"/>
              <a:t> from A(t) and C of a work conserving scheduler</a:t>
            </a:r>
          </a:p>
          <a:p>
            <a:pPr lvl="1">
              <a:lnSpc>
                <a:spcPct val="140000"/>
              </a:lnSpc>
            </a:pPr>
            <a:r>
              <a:rPr lang="en-US" altLang="en-US" sz="1600"/>
              <a:t>We are also interested in other processes such as </a:t>
            </a:r>
            <a:r>
              <a:rPr lang="en-US" altLang="en-US" sz="1600" i="1"/>
              <a:t>D(t)</a:t>
            </a:r>
            <a:r>
              <a:rPr lang="en-US" altLang="en-US" sz="1600"/>
              <a:t> and </a:t>
            </a:r>
            <a:r>
              <a:rPr lang="en-US" altLang="en-US" sz="1600" i="1"/>
              <a:t>other</a:t>
            </a:r>
            <a:r>
              <a:rPr lang="en-US" altLang="en-US" sz="1600"/>
              <a:t> performance parameters such as worst-case latency</a:t>
            </a:r>
          </a:p>
        </p:txBody>
      </p:sp>
      <p:sp>
        <p:nvSpPr>
          <p:cNvPr id="61443" name="Line 7">
            <a:extLst>
              <a:ext uri="{FF2B5EF4-FFF2-40B4-BE49-F238E27FC236}">
                <a16:creationId xmlns:a16="http://schemas.microsoft.com/office/drawing/2014/main" id="{81B1D9CA-FBAF-7B41-B5F4-2810C6D0CA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9063" y="3556000"/>
            <a:ext cx="2928937" cy="0"/>
          </a:xfrm>
          <a:prstGeom prst="line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8C21DCF1-C9DD-514B-A067-DE2968FE3B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Derivation of Reich’s equation</a:t>
            </a:r>
          </a:p>
        </p:txBody>
      </p:sp>
      <p:pic>
        <p:nvPicPr>
          <p:cNvPr id="62466" name="Picture 4">
            <a:extLst>
              <a:ext uri="{FF2B5EF4-FFF2-40B4-BE49-F238E27FC236}">
                <a16:creationId xmlns:a16="http://schemas.microsoft.com/office/drawing/2014/main" id="{D7C05AB0-6FB7-C04E-8AFE-EE93EF8C9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849438"/>
            <a:ext cx="7113588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4">
            <a:extLst>
              <a:ext uri="{FF2B5EF4-FFF2-40B4-BE49-F238E27FC236}">
                <a16:creationId xmlns:a16="http://schemas.microsoft.com/office/drawing/2014/main" id="{A3A20C9E-046E-E442-8E4E-617D21F5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792288"/>
            <a:ext cx="7170737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98AA98DD-26B2-CF44-80D3-D382759955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Functional Elements of Networking  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9CF4D107-0B0F-A44C-9A14-ACC333D05F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46250"/>
            <a:ext cx="8147050" cy="47244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zh-CN" dirty="0">
                <a:solidFill>
                  <a:schemeClr val="hlink"/>
                </a:solidFill>
                <a:ea typeface="宋体" panose="02010600030101010101" pitchFamily="2" charset="-122"/>
              </a:rPr>
              <a:t>Networking as resource sharing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CN" dirty="0">
                <a:ea typeface="宋体" panose="02010600030101010101" pitchFamily="2" charset="-122"/>
              </a:rPr>
              <a:t>Functional elements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zh-CN" dirty="0">
                <a:ea typeface="宋体" panose="02010600030101010101" pitchFamily="2" charset="-122"/>
              </a:rPr>
              <a:t>Multiplexing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zh-CN" dirty="0">
                <a:ea typeface="宋体" panose="02010600030101010101" pitchFamily="2" charset="-122"/>
              </a:rPr>
              <a:t>Switching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zh-CN" dirty="0">
                <a:ea typeface="宋体" panose="02010600030101010101" pitchFamily="2" charset="-122"/>
              </a:rPr>
              <a:t>Routing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宋体" panose="02010600030101010101" pitchFamily="2" charset="-122"/>
              </a:rPr>
              <a:t>Network management</a:t>
            </a:r>
          </a:p>
          <a:p>
            <a:pPr lvl="1" eaLnBrk="1" hangingPunct="1">
              <a:lnSpc>
                <a:spcPct val="100000"/>
              </a:lnSpc>
            </a:pPr>
            <a:endParaRPr lang="en-US" altLang="zh-CN" dirty="0">
              <a:ea typeface="宋体" panose="02010600030101010101" pitchFamily="2" charset="-122"/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altLang="zh-CN" dirty="0">
                <a:ea typeface="宋体" panose="02010600030101010101" pitchFamily="2" charset="-122"/>
              </a:rPr>
              <a:t>Traffic controls and timescales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4">
            <a:extLst>
              <a:ext uri="{FF2B5EF4-FFF2-40B4-BE49-F238E27FC236}">
                <a16:creationId xmlns:a16="http://schemas.microsoft.com/office/drawing/2014/main" id="{AF7C8614-23F3-014F-BC87-B678866CA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752600"/>
            <a:ext cx="7164388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4" name="Picture 5">
            <a:extLst>
              <a:ext uri="{FF2B5EF4-FFF2-40B4-BE49-F238E27FC236}">
                <a16:creationId xmlns:a16="http://schemas.microsoft.com/office/drawing/2014/main" id="{111CF515-B189-D54D-96E5-48E18151A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3490913"/>
            <a:ext cx="1619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3">
            <a:extLst>
              <a:ext uri="{FF2B5EF4-FFF2-40B4-BE49-F238E27FC236}">
                <a16:creationId xmlns:a16="http://schemas.microsoft.com/office/drawing/2014/main" id="{4836D0EB-77A7-6048-A939-EBF8A1AB9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Combine equations (-1) and (0), we get Reich’s Equation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The supremum is achieved when s = v, i.e., the last time before t when buffer was empty</a:t>
            </a:r>
          </a:p>
        </p:txBody>
      </p:sp>
      <p:pic>
        <p:nvPicPr>
          <p:cNvPr id="65538" name="Picture 4">
            <a:extLst>
              <a:ext uri="{FF2B5EF4-FFF2-40B4-BE49-F238E27FC236}">
                <a16:creationId xmlns:a16="http://schemas.microsoft.com/office/drawing/2014/main" id="{4B4F93D7-D67F-1045-BE53-F540F8453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568575"/>
            <a:ext cx="50768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5">
            <a:extLst>
              <a:ext uri="{FF2B5EF4-FFF2-40B4-BE49-F238E27FC236}">
                <a16:creationId xmlns:a16="http://schemas.microsoft.com/office/drawing/2014/main" id="{2AF6B7B6-FFED-8E43-B5DD-455995E42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0" y="2401888"/>
            <a:ext cx="5181600" cy="89535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800">
              <a:latin typeface="Symbol" pitchFamily="2" charset="2"/>
            </a:endParaRPr>
          </a:p>
        </p:txBody>
      </p:sp>
      <p:sp>
        <p:nvSpPr>
          <p:cNvPr id="65540" name="Line 6">
            <a:extLst>
              <a:ext uri="{FF2B5EF4-FFF2-40B4-BE49-F238E27FC236}">
                <a16:creationId xmlns:a16="http://schemas.microsoft.com/office/drawing/2014/main" id="{F96BA6FE-04E2-3D42-9905-0ED635B6D6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67488" y="2198688"/>
            <a:ext cx="2189162" cy="0"/>
          </a:xfrm>
          <a:prstGeom prst="line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73CAA66E-A999-7B49-8213-D921B2C26D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 equation for the departure process D(t)</a:t>
            </a:r>
          </a:p>
        </p:txBody>
      </p:sp>
      <p:pic>
        <p:nvPicPr>
          <p:cNvPr id="66562" name="Picture 4">
            <a:extLst>
              <a:ext uri="{FF2B5EF4-FFF2-40B4-BE49-F238E27FC236}">
                <a16:creationId xmlns:a16="http://schemas.microsoft.com/office/drawing/2014/main" id="{0CF0F9FD-5C58-AD4E-9D49-A988D5862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1778000"/>
            <a:ext cx="6780213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B75240AC-A819-C74B-B04E-BFB7348BC1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909" y="69187"/>
            <a:ext cx="8216900" cy="886777"/>
          </a:xfrm>
        </p:spPr>
        <p:txBody>
          <a:bodyPr/>
          <a:lstStyle/>
          <a:p>
            <a:r>
              <a:rPr lang="en-US" altLang="en-US" dirty="0"/>
              <a:t>Interpretation of Reich’s Equation</a:t>
            </a:r>
          </a:p>
        </p:txBody>
      </p:sp>
      <p:pic>
        <p:nvPicPr>
          <p:cNvPr id="67586" name="Picture 4">
            <a:extLst>
              <a:ext uri="{FF2B5EF4-FFF2-40B4-BE49-F238E27FC236}">
                <a16:creationId xmlns:a16="http://schemas.microsoft.com/office/drawing/2014/main" id="{482E9640-1556-1E4F-A8F6-B0C8F5B35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201088"/>
            <a:ext cx="6778625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5" descr="04-04">
            <a:extLst>
              <a:ext uri="{FF2B5EF4-FFF2-40B4-BE49-F238E27FC236}">
                <a16:creationId xmlns:a16="http://schemas.microsoft.com/office/drawing/2014/main" id="{53CC2255-9272-F44F-9C36-4DEA1C37C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105275"/>
            <a:ext cx="43434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6" descr="04-05">
            <a:extLst>
              <a:ext uri="{FF2B5EF4-FFF2-40B4-BE49-F238E27FC236}">
                <a16:creationId xmlns:a16="http://schemas.microsoft.com/office/drawing/2014/main" id="{FCFB9BE4-FE0A-CF42-A59A-072ED065F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4313238"/>
            <a:ext cx="3921125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43140B7A-D87A-E74B-AE7C-2FDBCD6898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Alternative/direct derivation of D(t) equation</a:t>
            </a:r>
          </a:p>
        </p:txBody>
      </p:sp>
      <p:pic>
        <p:nvPicPr>
          <p:cNvPr id="68610" name="Picture 4">
            <a:extLst>
              <a:ext uri="{FF2B5EF4-FFF2-40B4-BE49-F238E27FC236}">
                <a16:creationId xmlns:a16="http://schemas.microsoft.com/office/drawing/2014/main" id="{6BAA9114-40D8-5A46-8FA7-0301F67CD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957388"/>
            <a:ext cx="7132638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77CF778E-2042-EB42-8F8C-D9B6E4E63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Direct derivation of D(t) (contd.)</a:t>
            </a:r>
          </a:p>
        </p:txBody>
      </p:sp>
      <p:pic>
        <p:nvPicPr>
          <p:cNvPr id="69634" name="Picture 4">
            <a:extLst>
              <a:ext uri="{FF2B5EF4-FFF2-40B4-BE49-F238E27FC236}">
                <a16:creationId xmlns:a16="http://schemas.microsoft.com/office/drawing/2014/main" id="{FC2C6EDF-DF14-0244-9A35-BB221F83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778000"/>
            <a:ext cx="6916737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5">
            <a:extLst>
              <a:ext uri="{FF2B5EF4-FFF2-40B4-BE49-F238E27FC236}">
                <a16:creationId xmlns:a16="http://schemas.microsoft.com/office/drawing/2014/main" id="{0EE0BED5-985E-284D-B42A-210A59DEE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25" y="4886325"/>
            <a:ext cx="4276725" cy="720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800">
              <a:latin typeface="Symbol" pitchFamily="2" charset="2"/>
            </a:endParaRPr>
          </a:p>
        </p:txBody>
      </p:sp>
    </p:spTree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9D090A5E-B33E-D74D-B64B-367B3EF338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 convolution operation: *</a:t>
            </a:r>
          </a:p>
        </p:txBody>
      </p:sp>
      <p:pic>
        <p:nvPicPr>
          <p:cNvPr id="70658" name="Picture 4">
            <a:extLst>
              <a:ext uri="{FF2B5EF4-FFF2-40B4-BE49-F238E27FC236}">
                <a16:creationId xmlns:a16="http://schemas.microsoft.com/office/drawing/2014/main" id="{83C44D32-7728-2D43-95AE-A9FC20A2A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836738"/>
            <a:ext cx="70850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CBBEF7B-E336-9E46-8897-3049415CCB82}"/>
              </a:ext>
            </a:extLst>
          </p:cNvPr>
          <p:cNvSpPr/>
          <p:nvPr/>
        </p:nvSpPr>
        <p:spPr>
          <a:xfrm>
            <a:off x="4216660" y="5320387"/>
            <a:ext cx="131961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b="0" dirty="0">
                <a:latin typeface="+mn-lt"/>
              </a:rPr>
              <a:t>nondecreasing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>
            <a:extLst>
              <a:ext uri="{FF2B5EF4-FFF2-40B4-BE49-F238E27FC236}">
                <a16:creationId xmlns:a16="http://schemas.microsoft.com/office/drawing/2014/main" id="{D5C3B94D-7252-004B-B74E-BBB034341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2376488"/>
            <a:ext cx="6904038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7">
            <a:extLst>
              <a:ext uri="{FF2B5EF4-FFF2-40B4-BE49-F238E27FC236}">
                <a16:creationId xmlns:a16="http://schemas.microsoft.com/office/drawing/2014/main" id="{ADA8DE50-395E-7741-BA42-796ED2B8CC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2328" y="3323241"/>
            <a:ext cx="1559185" cy="1849"/>
          </a:xfrm>
          <a:prstGeom prst="line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8A89DE96-15E0-7746-99A8-320E25A8A6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Remarks </a:t>
            </a:r>
          </a:p>
        </p:txBody>
      </p:sp>
      <p:pic>
        <p:nvPicPr>
          <p:cNvPr id="72706" name="Picture 4">
            <a:extLst>
              <a:ext uri="{FF2B5EF4-FFF2-40B4-BE49-F238E27FC236}">
                <a16:creationId xmlns:a16="http://schemas.microsoft.com/office/drawing/2014/main" id="{F915CB08-82A0-3F47-AB57-57A7210B7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2119313"/>
            <a:ext cx="7294562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7">
            <a:extLst>
              <a:ext uri="{FF2B5EF4-FFF2-40B4-BE49-F238E27FC236}">
                <a16:creationId xmlns:a16="http://schemas.microsoft.com/office/drawing/2014/main" id="{D4F389CF-7813-D548-BA72-216FC18EA9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0139" y="2460567"/>
            <a:ext cx="827665" cy="6465"/>
          </a:xfrm>
          <a:prstGeom prst="line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1E2582D9-D862-8C46-A0B4-E5C09ED189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Remarks (contd.)</a:t>
            </a:r>
          </a:p>
        </p:txBody>
      </p:sp>
      <p:pic>
        <p:nvPicPr>
          <p:cNvPr id="73730" name="Picture 4">
            <a:extLst>
              <a:ext uri="{FF2B5EF4-FFF2-40B4-BE49-F238E27FC236}">
                <a16:creationId xmlns:a16="http://schemas.microsoft.com/office/drawing/2014/main" id="{786DE509-FC9D-3C4F-953E-8369FC748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762125"/>
            <a:ext cx="7046913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Line 5">
            <a:extLst>
              <a:ext uri="{FF2B5EF4-FFF2-40B4-BE49-F238E27FC236}">
                <a16:creationId xmlns:a16="http://schemas.microsoft.com/office/drawing/2014/main" id="{3FCC94A7-CD83-F846-BD20-1367988E28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3925" y="4683125"/>
            <a:ext cx="2078038" cy="0"/>
          </a:xfrm>
          <a:prstGeom prst="line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73732" name="Picture 6">
            <a:extLst>
              <a:ext uri="{FF2B5EF4-FFF2-40B4-BE49-F238E27FC236}">
                <a16:creationId xmlns:a16="http://schemas.microsoft.com/office/drawing/2014/main" id="{A7FC4388-C112-1547-BC6B-C5D43623D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4122738"/>
            <a:ext cx="1730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7">
            <a:extLst>
              <a:ext uri="{FF2B5EF4-FFF2-40B4-BE49-F238E27FC236}">
                <a16:creationId xmlns:a16="http://schemas.microsoft.com/office/drawing/2014/main" id="{6A43B000-630B-F347-A65D-6CA5FE62D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4124325"/>
            <a:ext cx="1651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BCDF468B-9A74-DE46-9240-47B292407F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layered view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EE661ACA-1625-504E-84D6-7F99C8381A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5708650"/>
            <a:ext cx="9144000" cy="674688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z="1600"/>
              <a:t>A three-layered view of a communication network. “Networking” is concerned with </a:t>
            </a:r>
            <a:r>
              <a:rPr lang="en-US" altLang="en-US" sz="1600" i="1"/>
              <a:t>resource sharing mechanisms</a:t>
            </a:r>
            <a:r>
              <a:rPr lang="en-US" altLang="en-US" sz="1600"/>
              <a:t> that efficiently share the bit carrier infrastructure, and control the quality of service provided to the various applications using the network</a:t>
            </a:r>
          </a:p>
        </p:txBody>
      </p:sp>
      <p:pic>
        <p:nvPicPr>
          <p:cNvPr id="15363" name="Picture 4" descr="02-02">
            <a:extLst>
              <a:ext uri="{FF2B5EF4-FFF2-40B4-BE49-F238E27FC236}">
                <a16:creationId xmlns:a16="http://schemas.microsoft.com/office/drawing/2014/main" id="{3BDA7174-8BE3-0B41-B535-326EC03C4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66863"/>
            <a:ext cx="7086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C5C84D24-7935-654D-9620-C0371AE727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Illustration </a:t>
            </a:r>
          </a:p>
        </p:txBody>
      </p:sp>
      <p:sp>
        <p:nvSpPr>
          <p:cNvPr id="74754" name="Rectangle 7">
            <a:extLst>
              <a:ext uri="{FF2B5EF4-FFF2-40B4-BE49-F238E27FC236}">
                <a16:creationId xmlns:a16="http://schemas.microsoft.com/office/drawing/2014/main" id="{FB53F541-B903-AE4B-9678-847E3C788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0" y="2189163"/>
            <a:ext cx="3619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Helvetica" pitchFamily="2" charset="0"/>
              </a:rPr>
              <a:t>slope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74755" name="Rectangle 8">
            <a:extLst>
              <a:ext uri="{FF2B5EF4-FFF2-40B4-BE49-F238E27FC236}">
                <a16:creationId xmlns:a16="http://schemas.microsoft.com/office/drawing/2014/main" id="{097C943E-73CE-6149-B41F-9CE8FA72A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888" y="2189163"/>
            <a:ext cx="508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Myriad Roman"/>
              </a:rPr>
              <a:t>r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74756" name="Line 9">
            <a:extLst>
              <a:ext uri="{FF2B5EF4-FFF2-40B4-BE49-F238E27FC236}">
                <a16:creationId xmlns:a16="http://schemas.microsoft.com/office/drawing/2014/main" id="{19727115-6AAB-8B4B-80F1-F3B0FE680A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8825" y="2828925"/>
            <a:ext cx="1354138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7" name="Freeform 10">
            <a:extLst>
              <a:ext uri="{FF2B5EF4-FFF2-40B4-BE49-F238E27FC236}">
                <a16:creationId xmlns:a16="http://schemas.microsoft.com/office/drawing/2014/main" id="{8580DAB1-8639-3541-9F13-AE1DB8DBEF56}"/>
              </a:ext>
            </a:extLst>
          </p:cNvPr>
          <p:cNvSpPr>
            <a:spLocks/>
          </p:cNvSpPr>
          <p:nvPr/>
        </p:nvSpPr>
        <p:spPr bwMode="auto">
          <a:xfrm>
            <a:off x="3349625" y="2809875"/>
            <a:ext cx="79375" cy="36513"/>
          </a:xfrm>
          <a:custGeom>
            <a:avLst/>
            <a:gdLst>
              <a:gd name="T0" fmla="*/ 0 w 50"/>
              <a:gd name="T1" fmla="*/ 2147483646 h 23"/>
              <a:gd name="T2" fmla="*/ 2147483646 w 50"/>
              <a:gd name="T3" fmla="*/ 2147483646 h 23"/>
              <a:gd name="T4" fmla="*/ 0 w 50"/>
              <a:gd name="T5" fmla="*/ 0 h 23"/>
              <a:gd name="T6" fmla="*/ 0 w 50"/>
              <a:gd name="T7" fmla="*/ 2147483646 h 23"/>
              <a:gd name="T8" fmla="*/ 0 w 50"/>
              <a:gd name="T9" fmla="*/ 2147483646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" h="23">
                <a:moveTo>
                  <a:pt x="0" y="23"/>
                </a:moveTo>
                <a:lnTo>
                  <a:pt x="50" y="12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8" name="Line 11">
            <a:extLst>
              <a:ext uri="{FF2B5EF4-FFF2-40B4-BE49-F238E27FC236}">
                <a16:creationId xmlns:a16="http://schemas.microsoft.com/office/drawing/2014/main" id="{972142B3-8001-CD4A-9E29-845A6704CF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1238" y="1871663"/>
            <a:ext cx="1587" cy="95726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9" name="Freeform 12">
            <a:extLst>
              <a:ext uri="{FF2B5EF4-FFF2-40B4-BE49-F238E27FC236}">
                <a16:creationId xmlns:a16="http://schemas.microsoft.com/office/drawing/2014/main" id="{5CE105E5-5D5B-3444-972A-EBCAE4713D59}"/>
              </a:ext>
            </a:extLst>
          </p:cNvPr>
          <p:cNvSpPr>
            <a:spLocks/>
          </p:cNvSpPr>
          <p:nvPr/>
        </p:nvSpPr>
        <p:spPr bwMode="auto">
          <a:xfrm>
            <a:off x="2262188" y="1830388"/>
            <a:ext cx="38100" cy="84137"/>
          </a:xfrm>
          <a:custGeom>
            <a:avLst/>
            <a:gdLst>
              <a:gd name="T0" fmla="*/ 2147483646 w 24"/>
              <a:gd name="T1" fmla="*/ 2147483646 h 53"/>
              <a:gd name="T2" fmla="*/ 2147483646 w 24"/>
              <a:gd name="T3" fmla="*/ 0 h 53"/>
              <a:gd name="T4" fmla="*/ 0 w 24"/>
              <a:gd name="T5" fmla="*/ 2147483646 h 53"/>
              <a:gd name="T6" fmla="*/ 2147483646 w 24"/>
              <a:gd name="T7" fmla="*/ 2147483646 h 53"/>
              <a:gd name="T8" fmla="*/ 2147483646 w 24"/>
              <a:gd name="T9" fmla="*/ 2147483646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" h="53">
                <a:moveTo>
                  <a:pt x="24" y="53"/>
                </a:moveTo>
                <a:lnTo>
                  <a:pt x="12" y="0"/>
                </a:lnTo>
                <a:lnTo>
                  <a:pt x="0" y="53"/>
                </a:lnTo>
                <a:lnTo>
                  <a:pt x="24" y="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0" name="Freeform 13">
            <a:extLst>
              <a:ext uri="{FF2B5EF4-FFF2-40B4-BE49-F238E27FC236}">
                <a16:creationId xmlns:a16="http://schemas.microsoft.com/office/drawing/2014/main" id="{1C49CB3B-6043-2C4D-B16F-754988E302AB}"/>
              </a:ext>
            </a:extLst>
          </p:cNvPr>
          <p:cNvSpPr>
            <a:spLocks/>
          </p:cNvSpPr>
          <p:nvPr/>
        </p:nvSpPr>
        <p:spPr bwMode="auto">
          <a:xfrm>
            <a:off x="1674813" y="2020888"/>
            <a:ext cx="1614487" cy="808037"/>
          </a:xfrm>
          <a:custGeom>
            <a:avLst/>
            <a:gdLst>
              <a:gd name="T0" fmla="*/ 0 w 1017"/>
              <a:gd name="T1" fmla="*/ 2147483646 h 509"/>
              <a:gd name="T2" fmla="*/ 2147483646 w 1017"/>
              <a:gd name="T3" fmla="*/ 2147483646 h 509"/>
              <a:gd name="T4" fmla="*/ 2147483646 w 1017"/>
              <a:gd name="T5" fmla="*/ 2147483646 h 509"/>
              <a:gd name="T6" fmla="*/ 2147483646 w 1017"/>
              <a:gd name="T7" fmla="*/ 0 h 50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7" h="509">
                <a:moveTo>
                  <a:pt x="0" y="509"/>
                </a:moveTo>
                <a:lnTo>
                  <a:pt x="382" y="509"/>
                </a:lnTo>
                <a:lnTo>
                  <a:pt x="382" y="318"/>
                </a:lnTo>
                <a:lnTo>
                  <a:pt x="1017" y="0"/>
                </a:lnTo>
              </a:path>
            </a:pathLst>
          </a:custGeom>
          <a:noFill/>
          <a:ln w="238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1" name="Line 14">
            <a:extLst>
              <a:ext uri="{FF2B5EF4-FFF2-40B4-BE49-F238E27FC236}">
                <a16:creationId xmlns:a16="http://schemas.microsoft.com/office/drawing/2014/main" id="{33B87D17-46EC-B74D-8DC4-BF9B3D12E3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2563" y="2828925"/>
            <a:ext cx="1354137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2" name="Freeform 15">
            <a:extLst>
              <a:ext uri="{FF2B5EF4-FFF2-40B4-BE49-F238E27FC236}">
                <a16:creationId xmlns:a16="http://schemas.microsoft.com/office/drawing/2014/main" id="{7CBB334E-DD9F-7F47-A119-11E0DEC46611}"/>
              </a:ext>
            </a:extLst>
          </p:cNvPr>
          <p:cNvSpPr>
            <a:spLocks/>
          </p:cNvSpPr>
          <p:nvPr/>
        </p:nvSpPr>
        <p:spPr bwMode="auto">
          <a:xfrm>
            <a:off x="6583363" y="2809875"/>
            <a:ext cx="79375" cy="36513"/>
          </a:xfrm>
          <a:custGeom>
            <a:avLst/>
            <a:gdLst>
              <a:gd name="T0" fmla="*/ 0 w 50"/>
              <a:gd name="T1" fmla="*/ 2147483646 h 23"/>
              <a:gd name="T2" fmla="*/ 2147483646 w 50"/>
              <a:gd name="T3" fmla="*/ 2147483646 h 23"/>
              <a:gd name="T4" fmla="*/ 0 w 50"/>
              <a:gd name="T5" fmla="*/ 0 h 23"/>
              <a:gd name="T6" fmla="*/ 0 w 50"/>
              <a:gd name="T7" fmla="*/ 2147483646 h 23"/>
              <a:gd name="T8" fmla="*/ 0 w 50"/>
              <a:gd name="T9" fmla="*/ 2147483646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" h="23">
                <a:moveTo>
                  <a:pt x="0" y="23"/>
                </a:moveTo>
                <a:lnTo>
                  <a:pt x="50" y="12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3" name="Freeform 16">
            <a:extLst>
              <a:ext uri="{FF2B5EF4-FFF2-40B4-BE49-F238E27FC236}">
                <a16:creationId xmlns:a16="http://schemas.microsoft.com/office/drawing/2014/main" id="{041EB74B-5AF4-5643-BFC1-7C17FB5B7906}"/>
              </a:ext>
            </a:extLst>
          </p:cNvPr>
          <p:cNvSpPr>
            <a:spLocks/>
          </p:cNvSpPr>
          <p:nvPr/>
        </p:nvSpPr>
        <p:spPr bwMode="auto">
          <a:xfrm>
            <a:off x="4860925" y="1820863"/>
            <a:ext cx="1209675" cy="1008062"/>
          </a:xfrm>
          <a:custGeom>
            <a:avLst/>
            <a:gdLst>
              <a:gd name="T0" fmla="*/ 0 w 762"/>
              <a:gd name="T1" fmla="*/ 2147483646 h 635"/>
              <a:gd name="T2" fmla="*/ 2147483646 w 762"/>
              <a:gd name="T3" fmla="*/ 2147483646 h 635"/>
              <a:gd name="T4" fmla="*/ 2147483646 w 762"/>
              <a:gd name="T5" fmla="*/ 0 h 6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62" h="635">
                <a:moveTo>
                  <a:pt x="0" y="635"/>
                </a:moveTo>
                <a:lnTo>
                  <a:pt x="380" y="635"/>
                </a:lnTo>
                <a:lnTo>
                  <a:pt x="762" y="0"/>
                </a:lnTo>
              </a:path>
            </a:pathLst>
          </a:custGeom>
          <a:noFill/>
          <a:ln w="238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4" name="Line 17">
            <a:extLst>
              <a:ext uri="{FF2B5EF4-FFF2-40B4-BE49-F238E27FC236}">
                <a16:creationId xmlns:a16="http://schemas.microsoft.com/office/drawing/2014/main" id="{4E12BBF2-150E-4542-BE6B-0F3167750A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4175" y="1876425"/>
            <a:ext cx="1588" cy="95250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5" name="Freeform 18">
            <a:extLst>
              <a:ext uri="{FF2B5EF4-FFF2-40B4-BE49-F238E27FC236}">
                <a16:creationId xmlns:a16="http://schemas.microsoft.com/office/drawing/2014/main" id="{F5588C1B-1252-9B49-A3BB-EC0F38A61AA4}"/>
              </a:ext>
            </a:extLst>
          </p:cNvPr>
          <p:cNvSpPr>
            <a:spLocks/>
          </p:cNvSpPr>
          <p:nvPr/>
        </p:nvSpPr>
        <p:spPr bwMode="auto">
          <a:xfrm>
            <a:off x="5445125" y="1830388"/>
            <a:ext cx="41275" cy="84137"/>
          </a:xfrm>
          <a:custGeom>
            <a:avLst/>
            <a:gdLst>
              <a:gd name="T0" fmla="*/ 2147483646 w 26"/>
              <a:gd name="T1" fmla="*/ 2147483646 h 53"/>
              <a:gd name="T2" fmla="*/ 2147483646 w 26"/>
              <a:gd name="T3" fmla="*/ 0 h 53"/>
              <a:gd name="T4" fmla="*/ 0 w 26"/>
              <a:gd name="T5" fmla="*/ 2147483646 h 53"/>
              <a:gd name="T6" fmla="*/ 2147483646 w 26"/>
              <a:gd name="T7" fmla="*/ 2147483646 h 53"/>
              <a:gd name="T8" fmla="*/ 2147483646 w 26"/>
              <a:gd name="T9" fmla="*/ 2147483646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" h="53">
                <a:moveTo>
                  <a:pt x="26" y="53"/>
                </a:moveTo>
                <a:lnTo>
                  <a:pt x="12" y="0"/>
                </a:lnTo>
                <a:lnTo>
                  <a:pt x="0" y="53"/>
                </a:lnTo>
                <a:lnTo>
                  <a:pt x="26" y="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6" name="Rectangle 19">
            <a:extLst>
              <a:ext uri="{FF2B5EF4-FFF2-40B4-BE49-F238E27FC236}">
                <a16:creationId xmlns:a16="http://schemas.microsoft.com/office/drawing/2014/main" id="{06978755-5FE0-A748-843B-12B4E3701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0088" y="2189163"/>
            <a:ext cx="1016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I Helvetica Oblique"/>
              </a:rPr>
              <a:t>A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74767" name="Rectangle 20">
            <a:extLst>
              <a:ext uri="{FF2B5EF4-FFF2-40B4-BE49-F238E27FC236}">
                <a16:creationId xmlns:a16="http://schemas.microsoft.com/office/drawing/2014/main" id="{8782DD18-925B-BC48-8003-48D3D0611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513" y="2189163"/>
            <a:ext cx="508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Helvetica" pitchFamily="2" charset="0"/>
              </a:rPr>
              <a:t>(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74768" name="Rectangle 21">
            <a:extLst>
              <a:ext uri="{FF2B5EF4-FFF2-40B4-BE49-F238E27FC236}">
                <a16:creationId xmlns:a16="http://schemas.microsoft.com/office/drawing/2014/main" id="{8F2348C0-DCE8-5840-B62C-873B79BC8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9313" y="2189163"/>
            <a:ext cx="428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I Helvetica Oblique"/>
              </a:rPr>
              <a:t>t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74769" name="Rectangle 22">
            <a:extLst>
              <a:ext uri="{FF2B5EF4-FFF2-40B4-BE49-F238E27FC236}">
                <a16:creationId xmlns:a16="http://schemas.microsoft.com/office/drawing/2014/main" id="{343DBD2C-310E-A54D-898A-7167E9980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5988" y="2189163"/>
            <a:ext cx="508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Helvetica" pitchFamily="2" charset="0"/>
              </a:rPr>
              <a:t>)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74770" name="Rectangle 23">
            <a:extLst>
              <a:ext uri="{FF2B5EF4-FFF2-40B4-BE49-F238E27FC236}">
                <a16:creationId xmlns:a16="http://schemas.microsoft.com/office/drawing/2014/main" id="{61FE9E6A-E928-7C49-81BC-71354E03F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2075" y="2189163"/>
            <a:ext cx="1016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I Helvetica Oblique"/>
              </a:rPr>
              <a:t>B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74771" name="Rectangle 24">
            <a:extLst>
              <a:ext uri="{FF2B5EF4-FFF2-40B4-BE49-F238E27FC236}">
                <a16:creationId xmlns:a16="http://schemas.microsoft.com/office/drawing/2014/main" id="{4F6000C0-0EBE-0D4F-8D40-8381163F7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200" y="2189163"/>
            <a:ext cx="508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Helvetica" pitchFamily="2" charset="0"/>
              </a:rPr>
              <a:t>(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74772" name="Rectangle 25">
            <a:extLst>
              <a:ext uri="{FF2B5EF4-FFF2-40B4-BE49-F238E27FC236}">
                <a16:creationId xmlns:a16="http://schemas.microsoft.com/office/drawing/2014/main" id="{8BE498A5-21F3-B546-B741-61B6F57E6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5588" y="2189163"/>
            <a:ext cx="428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I Helvetica Oblique"/>
              </a:rPr>
              <a:t>t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74773" name="Rectangle 26">
            <a:extLst>
              <a:ext uri="{FF2B5EF4-FFF2-40B4-BE49-F238E27FC236}">
                <a16:creationId xmlns:a16="http://schemas.microsoft.com/office/drawing/2014/main" id="{3CF8ECD3-6684-1041-BB64-A27B8DF41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675" y="2189163"/>
            <a:ext cx="508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Helvetica" pitchFamily="2" charset="0"/>
              </a:rPr>
              <a:t>)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74774" name="Rectangle 27">
            <a:extLst>
              <a:ext uri="{FF2B5EF4-FFF2-40B4-BE49-F238E27FC236}">
                <a16:creationId xmlns:a16="http://schemas.microsoft.com/office/drawing/2014/main" id="{71BE48FF-8DFC-4D44-B01A-6231983C6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763" y="2492375"/>
            <a:ext cx="76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Myriad Roman"/>
              </a:rPr>
              <a:t>s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74775" name="Rectangle 28">
            <a:extLst>
              <a:ext uri="{FF2B5EF4-FFF2-40B4-BE49-F238E27FC236}">
                <a16:creationId xmlns:a16="http://schemas.microsoft.com/office/drawing/2014/main" id="{814507E7-7816-BE41-B59C-92921BFB0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2795588"/>
            <a:ext cx="428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I Helvetica Oblique"/>
              </a:rPr>
              <a:t>t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74776" name="Rectangle 29">
            <a:extLst>
              <a:ext uri="{FF2B5EF4-FFF2-40B4-BE49-F238E27FC236}">
                <a16:creationId xmlns:a16="http://schemas.microsoft.com/office/drawing/2014/main" id="{6F17D15F-0B16-4947-8366-94B8E1D2E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7575" y="2143125"/>
            <a:ext cx="3619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Helvetica" pitchFamily="2" charset="0"/>
              </a:rPr>
              <a:t>slope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74777" name="Rectangle 30">
            <a:extLst>
              <a:ext uri="{FF2B5EF4-FFF2-40B4-BE49-F238E27FC236}">
                <a16:creationId xmlns:a16="http://schemas.microsoft.com/office/drawing/2014/main" id="{6D5E3896-7CCA-2742-AED5-C724C2166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143125"/>
            <a:ext cx="1095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I Helvetica Oblique"/>
              </a:rPr>
              <a:t>C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74778" name="Rectangle 31">
            <a:extLst>
              <a:ext uri="{FF2B5EF4-FFF2-40B4-BE49-F238E27FC236}">
                <a16:creationId xmlns:a16="http://schemas.microsoft.com/office/drawing/2014/main" id="{0F7E8A40-29A3-164E-A2DD-72AE01955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6238" y="2795588"/>
            <a:ext cx="428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I Helvetica Oblique"/>
              </a:rPr>
              <a:t>t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74779" name="Rectangle 32">
            <a:extLst>
              <a:ext uri="{FF2B5EF4-FFF2-40B4-BE49-F238E27FC236}">
                <a16:creationId xmlns:a16="http://schemas.microsoft.com/office/drawing/2014/main" id="{E6DAEBFD-58C0-D145-A892-F31ED346C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5367338"/>
            <a:ext cx="3619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Helvetica" pitchFamily="2" charset="0"/>
              </a:rPr>
              <a:t>slope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74780" name="Rectangle 33">
            <a:extLst>
              <a:ext uri="{FF2B5EF4-FFF2-40B4-BE49-F238E27FC236}">
                <a16:creationId xmlns:a16="http://schemas.microsoft.com/office/drawing/2014/main" id="{C8DC1F0D-7308-0E48-BD04-4B7708EAF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8" y="5367338"/>
            <a:ext cx="508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Myriad Roman"/>
              </a:rPr>
              <a:t>r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74781" name="Line 34">
            <a:extLst>
              <a:ext uri="{FF2B5EF4-FFF2-40B4-BE49-F238E27FC236}">
                <a16:creationId xmlns:a16="http://schemas.microsoft.com/office/drawing/2014/main" id="{2B47D20D-BE83-994C-9BB4-F2047A0A91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63913" y="3290888"/>
            <a:ext cx="1587" cy="236061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2" name="Freeform 35">
            <a:extLst>
              <a:ext uri="{FF2B5EF4-FFF2-40B4-BE49-F238E27FC236}">
                <a16:creationId xmlns:a16="http://schemas.microsoft.com/office/drawing/2014/main" id="{1D4FF624-341A-AC46-92EA-353F5FE0E364}"/>
              </a:ext>
            </a:extLst>
          </p:cNvPr>
          <p:cNvSpPr>
            <a:spLocks/>
          </p:cNvSpPr>
          <p:nvPr/>
        </p:nvSpPr>
        <p:spPr bwMode="auto">
          <a:xfrm>
            <a:off x="3344863" y="3243263"/>
            <a:ext cx="42862" cy="79375"/>
          </a:xfrm>
          <a:custGeom>
            <a:avLst/>
            <a:gdLst>
              <a:gd name="T0" fmla="*/ 2147483646 w 27"/>
              <a:gd name="T1" fmla="*/ 2147483646 h 50"/>
              <a:gd name="T2" fmla="*/ 2147483646 w 27"/>
              <a:gd name="T3" fmla="*/ 0 h 50"/>
              <a:gd name="T4" fmla="*/ 0 w 27"/>
              <a:gd name="T5" fmla="*/ 2147483646 h 50"/>
              <a:gd name="T6" fmla="*/ 2147483646 w 27"/>
              <a:gd name="T7" fmla="*/ 2147483646 h 50"/>
              <a:gd name="T8" fmla="*/ 2147483646 w 27"/>
              <a:gd name="T9" fmla="*/ 2147483646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" h="50">
                <a:moveTo>
                  <a:pt x="27" y="50"/>
                </a:moveTo>
                <a:lnTo>
                  <a:pt x="12" y="0"/>
                </a:lnTo>
                <a:lnTo>
                  <a:pt x="0" y="50"/>
                </a:lnTo>
                <a:lnTo>
                  <a:pt x="27" y="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3" name="Line 36">
            <a:extLst>
              <a:ext uri="{FF2B5EF4-FFF2-40B4-BE49-F238E27FC236}">
                <a16:creationId xmlns:a16="http://schemas.microsoft.com/office/drawing/2014/main" id="{97958B63-CA61-DB4C-A6B6-3321886669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4188" y="5651500"/>
            <a:ext cx="4754562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4" name="Freeform 37">
            <a:extLst>
              <a:ext uri="{FF2B5EF4-FFF2-40B4-BE49-F238E27FC236}">
                <a16:creationId xmlns:a16="http://schemas.microsoft.com/office/drawing/2014/main" id="{A8F05EC4-AD85-FB4F-86B1-9C3FB993AB18}"/>
              </a:ext>
            </a:extLst>
          </p:cNvPr>
          <p:cNvSpPr>
            <a:spLocks/>
          </p:cNvSpPr>
          <p:nvPr/>
        </p:nvSpPr>
        <p:spPr bwMode="auto">
          <a:xfrm>
            <a:off x="6499225" y="5627688"/>
            <a:ext cx="79375" cy="41275"/>
          </a:xfrm>
          <a:custGeom>
            <a:avLst/>
            <a:gdLst>
              <a:gd name="T0" fmla="*/ 0 w 50"/>
              <a:gd name="T1" fmla="*/ 2147483646 h 26"/>
              <a:gd name="T2" fmla="*/ 2147483646 w 50"/>
              <a:gd name="T3" fmla="*/ 2147483646 h 26"/>
              <a:gd name="T4" fmla="*/ 0 w 50"/>
              <a:gd name="T5" fmla="*/ 0 h 26"/>
              <a:gd name="T6" fmla="*/ 0 w 50"/>
              <a:gd name="T7" fmla="*/ 2147483646 h 26"/>
              <a:gd name="T8" fmla="*/ 0 w 50"/>
              <a:gd name="T9" fmla="*/ 2147483646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" h="26">
                <a:moveTo>
                  <a:pt x="0" y="26"/>
                </a:moveTo>
                <a:lnTo>
                  <a:pt x="50" y="15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5" name="Freeform 38">
            <a:extLst>
              <a:ext uri="{FF2B5EF4-FFF2-40B4-BE49-F238E27FC236}">
                <a16:creationId xmlns:a16="http://schemas.microsoft.com/office/drawing/2014/main" id="{1E76ECE8-F194-9D42-9525-266DD1CFA1E1}"/>
              </a:ext>
            </a:extLst>
          </p:cNvPr>
          <p:cNvSpPr>
            <a:spLocks/>
          </p:cNvSpPr>
          <p:nvPr/>
        </p:nvSpPr>
        <p:spPr bwMode="auto">
          <a:xfrm>
            <a:off x="1754188" y="3435350"/>
            <a:ext cx="2971800" cy="2216150"/>
          </a:xfrm>
          <a:custGeom>
            <a:avLst/>
            <a:gdLst>
              <a:gd name="T0" fmla="*/ 0 w 1872"/>
              <a:gd name="T1" fmla="*/ 2147483646 h 1396"/>
              <a:gd name="T2" fmla="*/ 2147483646 w 1872"/>
              <a:gd name="T3" fmla="*/ 2147483646 h 1396"/>
              <a:gd name="T4" fmla="*/ 2147483646 w 1872"/>
              <a:gd name="T5" fmla="*/ 0 h 13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72" h="1396">
                <a:moveTo>
                  <a:pt x="0" y="1396"/>
                </a:moveTo>
                <a:lnTo>
                  <a:pt x="1014" y="1396"/>
                </a:lnTo>
                <a:lnTo>
                  <a:pt x="1872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6" name="Freeform 39">
            <a:extLst>
              <a:ext uri="{FF2B5EF4-FFF2-40B4-BE49-F238E27FC236}">
                <a16:creationId xmlns:a16="http://schemas.microsoft.com/office/drawing/2014/main" id="{BC937DFC-10C1-BB48-A9AD-9C6A69D9637A}"/>
              </a:ext>
            </a:extLst>
          </p:cNvPr>
          <p:cNvSpPr>
            <a:spLocks/>
          </p:cNvSpPr>
          <p:nvPr/>
        </p:nvSpPr>
        <p:spPr bwMode="auto">
          <a:xfrm>
            <a:off x="2762250" y="4843463"/>
            <a:ext cx="1609725" cy="808037"/>
          </a:xfrm>
          <a:custGeom>
            <a:avLst/>
            <a:gdLst>
              <a:gd name="T0" fmla="*/ 0 w 1014"/>
              <a:gd name="T1" fmla="*/ 2147483646 h 509"/>
              <a:gd name="T2" fmla="*/ 2147483646 w 1014"/>
              <a:gd name="T3" fmla="*/ 2147483646 h 509"/>
              <a:gd name="T4" fmla="*/ 2147483646 w 1014"/>
              <a:gd name="T5" fmla="*/ 2147483646 h 509"/>
              <a:gd name="T6" fmla="*/ 2147483646 w 1014"/>
              <a:gd name="T7" fmla="*/ 0 h 50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4" h="509">
                <a:moveTo>
                  <a:pt x="0" y="509"/>
                </a:moveTo>
                <a:lnTo>
                  <a:pt x="379" y="509"/>
                </a:lnTo>
                <a:lnTo>
                  <a:pt x="379" y="318"/>
                </a:lnTo>
                <a:lnTo>
                  <a:pt x="1014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7" name="Freeform 40">
            <a:extLst>
              <a:ext uri="{FF2B5EF4-FFF2-40B4-BE49-F238E27FC236}">
                <a16:creationId xmlns:a16="http://schemas.microsoft.com/office/drawing/2014/main" id="{7FF0CE66-BF3C-A643-83B3-1785888E3DB9}"/>
              </a:ext>
            </a:extLst>
          </p:cNvPr>
          <p:cNvSpPr>
            <a:spLocks/>
          </p:cNvSpPr>
          <p:nvPr/>
        </p:nvSpPr>
        <p:spPr bwMode="auto">
          <a:xfrm>
            <a:off x="3311525" y="3938588"/>
            <a:ext cx="1616075" cy="803275"/>
          </a:xfrm>
          <a:custGeom>
            <a:avLst/>
            <a:gdLst>
              <a:gd name="T0" fmla="*/ 0 w 1018"/>
              <a:gd name="T1" fmla="*/ 2147483646 h 506"/>
              <a:gd name="T2" fmla="*/ 2147483646 w 1018"/>
              <a:gd name="T3" fmla="*/ 2147483646 h 506"/>
              <a:gd name="T4" fmla="*/ 2147483646 w 1018"/>
              <a:gd name="T5" fmla="*/ 2147483646 h 506"/>
              <a:gd name="T6" fmla="*/ 2147483646 w 1018"/>
              <a:gd name="T7" fmla="*/ 0 h 50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8" h="506">
                <a:moveTo>
                  <a:pt x="0" y="506"/>
                </a:moveTo>
                <a:lnTo>
                  <a:pt x="383" y="506"/>
                </a:lnTo>
                <a:lnTo>
                  <a:pt x="383" y="317"/>
                </a:lnTo>
                <a:lnTo>
                  <a:pt x="1018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8" name="Freeform 41">
            <a:extLst>
              <a:ext uri="{FF2B5EF4-FFF2-40B4-BE49-F238E27FC236}">
                <a16:creationId xmlns:a16="http://schemas.microsoft.com/office/drawing/2014/main" id="{65E2CB25-F2C3-904F-938A-777559983B93}"/>
              </a:ext>
            </a:extLst>
          </p:cNvPr>
          <p:cNvSpPr>
            <a:spLocks/>
          </p:cNvSpPr>
          <p:nvPr/>
        </p:nvSpPr>
        <p:spPr bwMode="auto">
          <a:xfrm>
            <a:off x="2962275" y="4489450"/>
            <a:ext cx="1609725" cy="806450"/>
          </a:xfrm>
          <a:custGeom>
            <a:avLst/>
            <a:gdLst>
              <a:gd name="T0" fmla="*/ 0 w 1014"/>
              <a:gd name="T1" fmla="*/ 2147483646 h 508"/>
              <a:gd name="T2" fmla="*/ 2147483646 w 1014"/>
              <a:gd name="T3" fmla="*/ 2147483646 h 508"/>
              <a:gd name="T4" fmla="*/ 2147483646 w 1014"/>
              <a:gd name="T5" fmla="*/ 2147483646 h 508"/>
              <a:gd name="T6" fmla="*/ 2147483646 w 1014"/>
              <a:gd name="T7" fmla="*/ 0 h 5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4" h="508">
                <a:moveTo>
                  <a:pt x="0" y="508"/>
                </a:moveTo>
                <a:lnTo>
                  <a:pt x="379" y="508"/>
                </a:lnTo>
                <a:lnTo>
                  <a:pt x="379" y="317"/>
                </a:lnTo>
                <a:lnTo>
                  <a:pt x="1014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9" name="Freeform 42">
            <a:extLst>
              <a:ext uri="{FF2B5EF4-FFF2-40B4-BE49-F238E27FC236}">
                <a16:creationId xmlns:a16="http://schemas.microsoft.com/office/drawing/2014/main" id="{196E10CF-F478-FE43-8BF1-3CF48F89BEF5}"/>
              </a:ext>
            </a:extLst>
          </p:cNvPr>
          <p:cNvSpPr>
            <a:spLocks/>
          </p:cNvSpPr>
          <p:nvPr/>
        </p:nvSpPr>
        <p:spPr bwMode="auto">
          <a:xfrm>
            <a:off x="2459038" y="4843463"/>
            <a:ext cx="1609725" cy="808037"/>
          </a:xfrm>
          <a:custGeom>
            <a:avLst/>
            <a:gdLst>
              <a:gd name="T0" fmla="*/ 0 w 1014"/>
              <a:gd name="T1" fmla="*/ 2147483646 h 509"/>
              <a:gd name="T2" fmla="*/ 2147483646 w 1014"/>
              <a:gd name="T3" fmla="*/ 2147483646 h 509"/>
              <a:gd name="T4" fmla="*/ 2147483646 w 1014"/>
              <a:gd name="T5" fmla="*/ 2147483646 h 509"/>
              <a:gd name="T6" fmla="*/ 2147483646 w 1014"/>
              <a:gd name="T7" fmla="*/ 0 h 50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4" h="509">
                <a:moveTo>
                  <a:pt x="0" y="509"/>
                </a:moveTo>
                <a:lnTo>
                  <a:pt x="379" y="509"/>
                </a:lnTo>
                <a:lnTo>
                  <a:pt x="379" y="318"/>
                </a:lnTo>
                <a:lnTo>
                  <a:pt x="1014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90" name="Line 43">
            <a:extLst>
              <a:ext uri="{FF2B5EF4-FFF2-40B4-BE49-F238E27FC236}">
                <a16:creationId xmlns:a16="http://schemas.microsoft.com/office/drawing/2014/main" id="{AE5FFF3B-AE3B-B740-89F3-1319C7C9F3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19538" y="5599113"/>
            <a:ext cx="1587" cy="523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91" name="Freeform 44">
            <a:extLst>
              <a:ext uri="{FF2B5EF4-FFF2-40B4-BE49-F238E27FC236}">
                <a16:creationId xmlns:a16="http://schemas.microsoft.com/office/drawing/2014/main" id="{396ECB39-12B9-1A42-B1B6-B2CE7A359A0F}"/>
              </a:ext>
            </a:extLst>
          </p:cNvPr>
          <p:cNvSpPr>
            <a:spLocks/>
          </p:cNvSpPr>
          <p:nvPr/>
        </p:nvSpPr>
        <p:spPr bwMode="auto">
          <a:xfrm>
            <a:off x="3517900" y="3584575"/>
            <a:ext cx="1609725" cy="806450"/>
          </a:xfrm>
          <a:custGeom>
            <a:avLst/>
            <a:gdLst>
              <a:gd name="T0" fmla="*/ 0 w 1014"/>
              <a:gd name="T1" fmla="*/ 2147483646 h 508"/>
              <a:gd name="T2" fmla="*/ 2147483646 w 1014"/>
              <a:gd name="T3" fmla="*/ 2147483646 h 508"/>
              <a:gd name="T4" fmla="*/ 2147483646 w 1014"/>
              <a:gd name="T5" fmla="*/ 2147483646 h 508"/>
              <a:gd name="T6" fmla="*/ 2147483646 w 1014"/>
              <a:gd name="T7" fmla="*/ 0 h 5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4" h="508">
                <a:moveTo>
                  <a:pt x="0" y="508"/>
                </a:moveTo>
                <a:lnTo>
                  <a:pt x="379" y="508"/>
                </a:lnTo>
                <a:lnTo>
                  <a:pt x="379" y="317"/>
                </a:lnTo>
                <a:lnTo>
                  <a:pt x="1014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92" name="Line 45">
            <a:extLst>
              <a:ext uri="{FF2B5EF4-FFF2-40B4-BE49-F238E27FC236}">
                <a16:creationId xmlns:a16="http://schemas.microsoft.com/office/drawing/2014/main" id="{2D094034-9864-A94B-800C-BE68164E3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2188" y="5534025"/>
            <a:ext cx="238125" cy="5175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93" name="Freeform 46">
            <a:extLst>
              <a:ext uri="{FF2B5EF4-FFF2-40B4-BE49-F238E27FC236}">
                <a16:creationId xmlns:a16="http://schemas.microsoft.com/office/drawing/2014/main" id="{830C6203-F613-FE49-9CBA-5E231054B4F0}"/>
              </a:ext>
            </a:extLst>
          </p:cNvPr>
          <p:cNvSpPr>
            <a:spLocks/>
          </p:cNvSpPr>
          <p:nvPr/>
        </p:nvSpPr>
        <p:spPr bwMode="auto">
          <a:xfrm>
            <a:off x="3522663" y="5510213"/>
            <a:ext cx="50800" cy="79375"/>
          </a:xfrm>
          <a:custGeom>
            <a:avLst/>
            <a:gdLst>
              <a:gd name="T0" fmla="*/ 2147483646 w 32"/>
              <a:gd name="T1" fmla="*/ 2147483646 h 50"/>
              <a:gd name="T2" fmla="*/ 0 w 32"/>
              <a:gd name="T3" fmla="*/ 0 h 50"/>
              <a:gd name="T4" fmla="*/ 2147483646 w 32"/>
              <a:gd name="T5" fmla="*/ 2147483646 h 50"/>
              <a:gd name="T6" fmla="*/ 2147483646 w 32"/>
              <a:gd name="T7" fmla="*/ 2147483646 h 50"/>
              <a:gd name="T8" fmla="*/ 2147483646 w 32"/>
              <a:gd name="T9" fmla="*/ 2147483646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" h="50">
                <a:moveTo>
                  <a:pt x="32" y="39"/>
                </a:moveTo>
                <a:lnTo>
                  <a:pt x="0" y="0"/>
                </a:lnTo>
                <a:lnTo>
                  <a:pt x="9" y="50"/>
                </a:lnTo>
                <a:lnTo>
                  <a:pt x="32" y="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94" name="Line 47">
            <a:extLst>
              <a:ext uri="{FF2B5EF4-FFF2-40B4-BE49-F238E27FC236}">
                <a16:creationId xmlns:a16="http://schemas.microsoft.com/office/drawing/2014/main" id="{C2157AB7-3744-9149-B6E9-2FA7C279B8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6588" y="4941888"/>
            <a:ext cx="228600" cy="50800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95" name="Freeform 48">
            <a:extLst>
              <a:ext uri="{FF2B5EF4-FFF2-40B4-BE49-F238E27FC236}">
                <a16:creationId xmlns:a16="http://schemas.microsoft.com/office/drawing/2014/main" id="{7825FE6B-D5C5-C44C-9536-83265A551ED2}"/>
              </a:ext>
            </a:extLst>
          </p:cNvPr>
          <p:cNvSpPr>
            <a:spLocks/>
          </p:cNvSpPr>
          <p:nvPr/>
        </p:nvSpPr>
        <p:spPr bwMode="auto">
          <a:xfrm>
            <a:off x="4427538" y="4903788"/>
            <a:ext cx="50800" cy="79375"/>
          </a:xfrm>
          <a:custGeom>
            <a:avLst/>
            <a:gdLst>
              <a:gd name="T0" fmla="*/ 2147483646 w 32"/>
              <a:gd name="T1" fmla="*/ 2147483646 h 50"/>
              <a:gd name="T2" fmla="*/ 0 w 32"/>
              <a:gd name="T3" fmla="*/ 0 h 50"/>
              <a:gd name="T4" fmla="*/ 2147483646 w 32"/>
              <a:gd name="T5" fmla="*/ 2147483646 h 50"/>
              <a:gd name="T6" fmla="*/ 2147483646 w 32"/>
              <a:gd name="T7" fmla="*/ 2147483646 h 50"/>
              <a:gd name="T8" fmla="*/ 2147483646 w 32"/>
              <a:gd name="T9" fmla="*/ 2147483646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" h="50">
                <a:moveTo>
                  <a:pt x="32" y="42"/>
                </a:moveTo>
                <a:lnTo>
                  <a:pt x="0" y="0"/>
                </a:lnTo>
                <a:lnTo>
                  <a:pt x="9" y="50"/>
                </a:lnTo>
                <a:lnTo>
                  <a:pt x="32" y="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96" name="Freeform 49">
            <a:extLst>
              <a:ext uri="{FF2B5EF4-FFF2-40B4-BE49-F238E27FC236}">
                <a16:creationId xmlns:a16="http://schemas.microsoft.com/office/drawing/2014/main" id="{7CE82819-A2BA-C341-A6AE-FA10EE7942CC}"/>
              </a:ext>
            </a:extLst>
          </p:cNvPr>
          <p:cNvSpPr>
            <a:spLocks/>
          </p:cNvSpPr>
          <p:nvPr/>
        </p:nvSpPr>
        <p:spPr bwMode="auto">
          <a:xfrm>
            <a:off x="1754188" y="4498975"/>
            <a:ext cx="3327400" cy="1162050"/>
          </a:xfrm>
          <a:custGeom>
            <a:avLst/>
            <a:gdLst>
              <a:gd name="T0" fmla="*/ 0 w 2096"/>
              <a:gd name="T1" fmla="*/ 2147483646 h 732"/>
              <a:gd name="T2" fmla="*/ 2147483646 w 2096"/>
              <a:gd name="T3" fmla="*/ 2147483646 h 732"/>
              <a:gd name="T4" fmla="*/ 2147483646 w 2096"/>
              <a:gd name="T5" fmla="*/ 2147483646 h 732"/>
              <a:gd name="T6" fmla="*/ 2147483646 w 2096"/>
              <a:gd name="T7" fmla="*/ 0 h 7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6" h="732">
                <a:moveTo>
                  <a:pt x="0" y="732"/>
                </a:moveTo>
                <a:lnTo>
                  <a:pt x="1017" y="732"/>
                </a:lnTo>
                <a:lnTo>
                  <a:pt x="1187" y="438"/>
                </a:lnTo>
                <a:lnTo>
                  <a:pt x="2096" y="0"/>
                </a:lnTo>
              </a:path>
            </a:pathLst>
          </a:custGeom>
          <a:noFill/>
          <a:ln w="238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97" name="Rectangle 50">
            <a:extLst>
              <a:ext uri="{FF2B5EF4-FFF2-40B4-BE49-F238E27FC236}">
                <a16:creationId xmlns:a16="http://schemas.microsoft.com/office/drawing/2014/main" id="{85C5F2BC-D1A5-D449-81C5-06398AB61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5599113"/>
            <a:ext cx="111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Myriad Roman"/>
                <a:sym typeface="Symbol" pitchFamily="2" charset="2"/>
              </a:rPr>
              <a:t></a:t>
            </a:r>
            <a:endParaRPr lang="en-US" altLang="en-US" sz="4400">
              <a:latin typeface="Symbol" pitchFamily="2" charset="2"/>
              <a:sym typeface="Symbol" pitchFamily="2" charset="2"/>
            </a:endParaRPr>
          </a:p>
        </p:txBody>
      </p:sp>
      <p:sp>
        <p:nvSpPr>
          <p:cNvPr id="74798" name="Rectangle 51">
            <a:extLst>
              <a:ext uri="{FF2B5EF4-FFF2-40B4-BE49-F238E27FC236}">
                <a16:creationId xmlns:a16="http://schemas.microsoft.com/office/drawing/2014/main" id="{B3352ACB-6A6C-6B4D-914C-1646C17CB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5618163"/>
            <a:ext cx="428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I Helvetica Oblique"/>
              </a:rPr>
              <a:t>t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74799" name="Rectangle 52">
            <a:extLst>
              <a:ext uri="{FF2B5EF4-FFF2-40B4-BE49-F238E27FC236}">
                <a16:creationId xmlns:a16="http://schemas.microsoft.com/office/drawing/2014/main" id="{943952FF-B649-5A48-BFA8-7E8B1D0B8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513" y="5969000"/>
            <a:ext cx="3619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Helvetica" pitchFamily="2" charset="0"/>
              </a:rPr>
              <a:t>slope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74800" name="Rectangle 53">
            <a:extLst>
              <a:ext uri="{FF2B5EF4-FFF2-40B4-BE49-F238E27FC236}">
                <a16:creationId xmlns:a16="http://schemas.microsoft.com/office/drawing/2014/main" id="{DE933C2D-C56C-2F47-AAEE-D7BDF8C45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9738" y="5969000"/>
            <a:ext cx="1095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I Helvetica Oblique"/>
              </a:rPr>
              <a:t>C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74801" name="Rectangle 54">
            <a:extLst>
              <a:ext uri="{FF2B5EF4-FFF2-40B4-BE49-F238E27FC236}">
                <a16:creationId xmlns:a16="http://schemas.microsoft.com/office/drawing/2014/main" id="{3C24F65F-1DAA-1448-8598-C0CA72576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6775" y="3262313"/>
            <a:ext cx="1016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I Helvetica Oblique"/>
              </a:rPr>
              <a:t>B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74802" name="Rectangle 55">
            <a:extLst>
              <a:ext uri="{FF2B5EF4-FFF2-40B4-BE49-F238E27FC236}">
                <a16:creationId xmlns:a16="http://schemas.microsoft.com/office/drawing/2014/main" id="{62F6E715-B37E-6743-BF32-9EA456CF7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0" y="3262313"/>
            <a:ext cx="508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Helvetica" pitchFamily="2" charset="0"/>
              </a:rPr>
              <a:t>(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74803" name="Rectangle 56">
            <a:extLst>
              <a:ext uri="{FF2B5EF4-FFF2-40B4-BE49-F238E27FC236}">
                <a16:creationId xmlns:a16="http://schemas.microsoft.com/office/drawing/2014/main" id="{7A96D638-6944-3844-8326-5A168964A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0288" y="3262313"/>
            <a:ext cx="428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I Helvetica Oblique"/>
              </a:rPr>
              <a:t>t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74804" name="Rectangle 57">
            <a:extLst>
              <a:ext uri="{FF2B5EF4-FFF2-40B4-BE49-F238E27FC236}">
                <a16:creationId xmlns:a16="http://schemas.microsoft.com/office/drawing/2014/main" id="{E8BD4688-2128-F948-9A26-36804D400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75" y="3262313"/>
            <a:ext cx="508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Helvetica" pitchFamily="2" charset="0"/>
              </a:rPr>
              <a:t>)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74805" name="Rectangle 58">
            <a:extLst>
              <a:ext uri="{FF2B5EF4-FFF2-40B4-BE49-F238E27FC236}">
                <a16:creationId xmlns:a16="http://schemas.microsoft.com/office/drawing/2014/main" id="{4EF91259-9703-FE4A-9B8E-5F4DA33E1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4410075"/>
            <a:ext cx="508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Helvetica" pitchFamily="2" charset="0"/>
              </a:rPr>
              <a:t>(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74806" name="Rectangle 59">
            <a:extLst>
              <a:ext uri="{FF2B5EF4-FFF2-40B4-BE49-F238E27FC236}">
                <a16:creationId xmlns:a16="http://schemas.microsoft.com/office/drawing/2014/main" id="{78EF122E-207F-D540-AF2E-DE1C6A3A8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25" y="4410075"/>
            <a:ext cx="1016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I Helvetica Oblique"/>
              </a:rPr>
              <a:t>B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74807" name="Rectangle 60">
            <a:extLst>
              <a:ext uri="{FF2B5EF4-FFF2-40B4-BE49-F238E27FC236}">
                <a16:creationId xmlns:a16="http://schemas.microsoft.com/office/drawing/2014/main" id="{BC44A1A5-4D6B-2845-A490-D2673ED4B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5588" y="4448175"/>
            <a:ext cx="587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Helvetica" pitchFamily="2" charset="0"/>
              </a:rPr>
              <a:t>*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74808" name="Rectangle 61">
            <a:extLst>
              <a:ext uri="{FF2B5EF4-FFF2-40B4-BE49-F238E27FC236}">
                <a16:creationId xmlns:a16="http://schemas.microsoft.com/office/drawing/2014/main" id="{AD730D11-E1D1-064E-AD5A-7F44EC133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425" y="4410075"/>
            <a:ext cx="1016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I Helvetica Oblique"/>
              </a:rPr>
              <a:t>A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74809" name="Rectangle 62">
            <a:extLst>
              <a:ext uri="{FF2B5EF4-FFF2-40B4-BE49-F238E27FC236}">
                <a16:creationId xmlns:a16="http://schemas.microsoft.com/office/drawing/2014/main" id="{07DB8914-2AA8-3947-A280-FA315190A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850" y="4410075"/>
            <a:ext cx="1016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Helvetica" pitchFamily="2" charset="0"/>
              </a:rPr>
              <a:t>)(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74810" name="Rectangle 63">
            <a:extLst>
              <a:ext uri="{FF2B5EF4-FFF2-40B4-BE49-F238E27FC236}">
                <a16:creationId xmlns:a16="http://schemas.microsoft.com/office/drawing/2014/main" id="{7E96F5EC-1D2E-904F-8D7D-DA92EC5B0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4038" y="4410075"/>
            <a:ext cx="428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I Helvetica Oblique"/>
              </a:rPr>
              <a:t>t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74811" name="Rectangle 64">
            <a:extLst>
              <a:ext uri="{FF2B5EF4-FFF2-40B4-BE49-F238E27FC236}">
                <a16:creationId xmlns:a16="http://schemas.microsoft.com/office/drawing/2014/main" id="{FB83ECCD-832A-214C-B30D-0C5E8B05F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0" y="4410075"/>
            <a:ext cx="508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Helvetica" pitchFamily="2" charset="0"/>
              </a:rPr>
              <a:t>)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74812" name="Rectangle 67">
            <a:extLst>
              <a:ext uri="{FF2B5EF4-FFF2-40B4-BE49-F238E27FC236}">
                <a16:creationId xmlns:a16="http://schemas.microsoft.com/office/drawing/2014/main" id="{407BBD23-0C79-7F42-A0EF-0E09D5E99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6663" y="3811588"/>
            <a:ext cx="10207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sym typeface="Symbol" pitchFamily="2" charset="2"/>
              </a:rPr>
              <a:t>B()+A(t-)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A7524579-113D-A745-A09D-68D5E1D4FB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Compare * with standard convolution</a:t>
            </a:r>
          </a:p>
        </p:txBody>
      </p:sp>
      <p:pic>
        <p:nvPicPr>
          <p:cNvPr id="75778" name="Picture 4">
            <a:extLst>
              <a:ext uri="{FF2B5EF4-FFF2-40B4-BE49-F238E27FC236}">
                <a16:creationId xmlns:a16="http://schemas.microsoft.com/office/drawing/2014/main" id="{EE1D06B7-09A0-8A49-ACF0-326836A79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1692275"/>
            <a:ext cx="6688137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4">
            <a:extLst>
              <a:ext uri="{FF2B5EF4-FFF2-40B4-BE49-F238E27FC236}">
                <a16:creationId xmlns:a16="http://schemas.microsoft.com/office/drawing/2014/main" id="{63EEAEB7-698D-7145-AC09-817749223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052638"/>
            <a:ext cx="7021512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E87373A9-4541-1B4B-AFBE-91533C2417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 example </a:t>
            </a:r>
          </a:p>
        </p:txBody>
      </p:sp>
      <p:pic>
        <p:nvPicPr>
          <p:cNvPr id="77826" name="Picture 4">
            <a:extLst>
              <a:ext uri="{FF2B5EF4-FFF2-40B4-BE49-F238E27FC236}">
                <a16:creationId xmlns:a16="http://schemas.microsoft.com/office/drawing/2014/main" id="{DC82E2E8-F2DD-7A45-8EC7-50505E77E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689100"/>
            <a:ext cx="57245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4">
            <a:extLst>
              <a:ext uri="{FF2B5EF4-FFF2-40B4-BE49-F238E27FC236}">
                <a16:creationId xmlns:a16="http://schemas.microsoft.com/office/drawing/2014/main" id="{DE9BDE45-E5D7-D949-9099-D6E2F9019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2181225"/>
            <a:ext cx="6980238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6">
            <a:extLst>
              <a:ext uri="{FF2B5EF4-FFF2-40B4-BE49-F238E27FC236}">
                <a16:creationId xmlns:a16="http://schemas.microsoft.com/office/drawing/2014/main" id="{20F7AA71-D345-BE40-B44E-3EE1304AB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563" y="4405313"/>
            <a:ext cx="304800" cy="333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800">
              <a:latin typeface="Symbol" pitchFamily="2" charset="2"/>
            </a:endParaRPr>
          </a:p>
        </p:txBody>
      </p:sp>
      <p:sp>
        <p:nvSpPr>
          <p:cNvPr id="78851" name="Rectangle 5">
            <a:extLst>
              <a:ext uri="{FF2B5EF4-FFF2-40B4-BE49-F238E27FC236}">
                <a16:creationId xmlns:a16="http://schemas.microsoft.com/office/drawing/2014/main" id="{BD9E7450-53D9-7B40-B3A8-72317EE55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963" y="3989388"/>
            <a:ext cx="6122987" cy="7112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800">
              <a:latin typeface="Symbol" pitchFamily="2" charset="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929322-B3F1-B942-B37D-8C00BCB5F3BC}"/>
              </a:ext>
            </a:extLst>
          </p:cNvPr>
          <p:cNvSpPr/>
          <p:nvPr/>
        </p:nvSpPr>
        <p:spPr bwMode="auto">
          <a:xfrm>
            <a:off x="987228" y="2014917"/>
            <a:ext cx="7363753" cy="118143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mbol" pitchFamily="2" charset="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89443F51-3095-5148-8A33-F081B7A771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*</a:t>
            </a:r>
          </a:p>
        </p:txBody>
      </p:sp>
      <p:pic>
        <p:nvPicPr>
          <p:cNvPr id="79874" name="Picture 4">
            <a:extLst>
              <a:ext uri="{FF2B5EF4-FFF2-40B4-BE49-F238E27FC236}">
                <a16:creationId xmlns:a16="http://schemas.microsoft.com/office/drawing/2014/main" id="{8128477E-85F2-6549-931C-88ABFEA5D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04988"/>
            <a:ext cx="7059612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Rectangle 5">
            <a:extLst>
              <a:ext uri="{FF2B5EF4-FFF2-40B4-BE49-F238E27FC236}">
                <a16:creationId xmlns:a16="http://schemas.microsoft.com/office/drawing/2014/main" id="{464D103D-A5DC-A146-8064-CEC03A431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3168650"/>
            <a:ext cx="220663" cy="211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800">
              <a:latin typeface="Symbol" pitchFamily="2" charset="2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A962FAC8-466F-3F46-A1E9-3B83D3E93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0986" y="0"/>
            <a:ext cx="8216900" cy="1143000"/>
          </a:xfrm>
        </p:spPr>
        <p:txBody>
          <a:bodyPr/>
          <a:lstStyle/>
          <a:p>
            <a:r>
              <a:rPr lang="en-US" altLang="en-US" dirty="0"/>
              <a:t>Service curves </a:t>
            </a:r>
          </a:p>
        </p:txBody>
      </p:sp>
      <p:pic>
        <p:nvPicPr>
          <p:cNvPr id="80898" name="Picture 4">
            <a:extLst>
              <a:ext uri="{FF2B5EF4-FFF2-40B4-BE49-F238E27FC236}">
                <a16:creationId xmlns:a16="http://schemas.microsoft.com/office/drawing/2014/main" id="{A6EAF9EC-7A00-A147-89A7-32060C72F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1646392"/>
            <a:ext cx="711358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Line 6">
            <a:extLst>
              <a:ext uri="{FF2B5EF4-FFF2-40B4-BE49-F238E27FC236}">
                <a16:creationId xmlns:a16="http://schemas.microsoft.com/office/drawing/2014/main" id="{3AF97BA2-50BC-9B44-8788-CA5D7CB846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050" y="6076950"/>
            <a:ext cx="5818188" cy="9525"/>
          </a:xfrm>
          <a:prstGeom prst="line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09215D-1EA5-5242-8D77-8ADC7A9FB4D7}"/>
              </a:ext>
            </a:extLst>
          </p:cNvPr>
          <p:cNvSpPr txBox="1"/>
          <p:nvPr/>
        </p:nvSpPr>
        <p:spPr>
          <a:xfrm>
            <a:off x="3658042" y="5691813"/>
            <a:ext cx="194164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latin typeface="+mn-lt"/>
              </a:rPr>
              <a:t>the</a:t>
            </a:r>
            <a:endParaRPr lang="en-US" b="0" dirty="0">
              <a:latin typeface="+mn-lt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4">
            <a:extLst>
              <a:ext uri="{FF2B5EF4-FFF2-40B4-BE49-F238E27FC236}">
                <a16:creationId xmlns:a16="http://schemas.microsoft.com/office/drawing/2014/main" id="{3F2A46D5-6C39-A54B-8B14-6D09EC4C6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1684338"/>
            <a:ext cx="70786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Line 6">
            <a:extLst>
              <a:ext uri="{FF2B5EF4-FFF2-40B4-BE49-F238E27FC236}">
                <a16:creationId xmlns:a16="http://schemas.microsoft.com/office/drawing/2014/main" id="{3CB0E804-7858-2540-A68E-319586BA35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4188" y="5043488"/>
            <a:ext cx="2346325" cy="0"/>
          </a:xfrm>
          <a:prstGeom prst="line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23" name="Line 7">
            <a:extLst>
              <a:ext uri="{FF2B5EF4-FFF2-40B4-BE49-F238E27FC236}">
                <a16:creationId xmlns:a16="http://schemas.microsoft.com/office/drawing/2014/main" id="{1F635534-F8B9-9044-9AD4-3F0902F97B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5764213"/>
            <a:ext cx="2317750" cy="0"/>
          </a:xfrm>
          <a:prstGeom prst="line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8A7AFE63-9727-144C-80F0-A48D561058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network elements: packetizer</a:t>
            </a:r>
          </a:p>
        </p:txBody>
      </p:sp>
      <p:pic>
        <p:nvPicPr>
          <p:cNvPr id="83970" name="Picture 4">
            <a:extLst>
              <a:ext uri="{FF2B5EF4-FFF2-40B4-BE49-F238E27FC236}">
                <a16:creationId xmlns:a16="http://schemas.microsoft.com/office/drawing/2014/main" id="{6ADF5B37-0F78-8047-BB85-0E4021886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738313"/>
            <a:ext cx="6745287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BE25308-5DF7-A543-AEA9-E7C3C50E0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444" y="2036040"/>
            <a:ext cx="203200" cy="2921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8DCF9B07-38B5-1E46-A326-B1EF9C510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elements: constant rate server</a:t>
            </a:r>
          </a:p>
        </p:txBody>
      </p:sp>
      <p:pic>
        <p:nvPicPr>
          <p:cNvPr id="86018" name="Picture 4">
            <a:extLst>
              <a:ext uri="{FF2B5EF4-FFF2-40B4-BE49-F238E27FC236}">
                <a16:creationId xmlns:a16="http://schemas.microsoft.com/office/drawing/2014/main" id="{CE46CEEF-F868-644D-BC57-87BF41F93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1924050"/>
            <a:ext cx="6354762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8A4E6353-1AA3-484D-9781-8E609BC86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Computer OS Analogy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363E1890-90DB-934E-9F9B-F65680AFAE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3675" y="5788025"/>
            <a:ext cx="8950325" cy="80486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1800"/>
              <a:t>Networking is concerned with distributed algorithms for efficient sharing of bit carrier network resources. Very similar to OS of a computer helping applications to use and share hardware resources</a:t>
            </a:r>
          </a:p>
        </p:txBody>
      </p:sp>
      <p:grpSp>
        <p:nvGrpSpPr>
          <p:cNvPr id="16387" name="Group 93">
            <a:extLst>
              <a:ext uri="{FF2B5EF4-FFF2-40B4-BE49-F238E27FC236}">
                <a16:creationId xmlns:a16="http://schemas.microsoft.com/office/drawing/2014/main" id="{0F475F65-3647-CA4F-9634-BF2F3F9191C3}"/>
              </a:ext>
            </a:extLst>
          </p:cNvPr>
          <p:cNvGrpSpPr>
            <a:grpSpLocks/>
          </p:cNvGrpSpPr>
          <p:nvPr/>
        </p:nvGrpSpPr>
        <p:grpSpPr bwMode="auto">
          <a:xfrm>
            <a:off x="895350" y="1611313"/>
            <a:ext cx="7267575" cy="4260850"/>
            <a:chOff x="564" y="1015"/>
            <a:chExt cx="4578" cy="2684"/>
          </a:xfrm>
        </p:grpSpPr>
        <p:sp>
          <p:nvSpPr>
            <p:cNvPr id="16388" name="Freeform 7">
              <a:extLst>
                <a:ext uri="{FF2B5EF4-FFF2-40B4-BE49-F238E27FC236}">
                  <a16:creationId xmlns:a16="http://schemas.microsoft.com/office/drawing/2014/main" id="{51B816C4-F2B1-0946-AE1A-0A2612169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1015"/>
              <a:ext cx="447" cy="215"/>
            </a:xfrm>
            <a:custGeom>
              <a:avLst/>
              <a:gdLst>
                <a:gd name="T0" fmla="*/ 31 w 447"/>
                <a:gd name="T1" fmla="*/ 215 h 215"/>
                <a:gd name="T2" fmla="*/ 31 w 447"/>
                <a:gd name="T3" fmla="*/ 215 h 215"/>
                <a:gd name="T4" fmla="*/ 20 w 447"/>
                <a:gd name="T5" fmla="*/ 199 h 215"/>
                <a:gd name="T6" fmla="*/ 8 w 447"/>
                <a:gd name="T7" fmla="*/ 182 h 215"/>
                <a:gd name="T8" fmla="*/ 4 w 447"/>
                <a:gd name="T9" fmla="*/ 163 h 215"/>
                <a:gd name="T10" fmla="*/ 0 w 447"/>
                <a:gd name="T11" fmla="*/ 144 h 215"/>
                <a:gd name="T12" fmla="*/ 0 w 447"/>
                <a:gd name="T13" fmla="*/ 144 h 215"/>
                <a:gd name="T14" fmla="*/ 4 w 447"/>
                <a:gd name="T15" fmla="*/ 129 h 215"/>
                <a:gd name="T16" fmla="*/ 8 w 447"/>
                <a:gd name="T17" fmla="*/ 115 h 215"/>
                <a:gd name="T18" fmla="*/ 20 w 447"/>
                <a:gd name="T19" fmla="*/ 89 h 215"/>
                <a:gd name="T20" fmla="*/ 43 w 447"/>
                <a:gd name="T21" fmla="*/ 62 h 215"/>
                <a:gd name="T22" fmla="*/ 70 w 447"/>
                <a:gd name="T23" fmla="*/ 41 h 215"/>
                <a:gd name="T24" fmla="*/ 104 w 447"/>
                <a:gd name="T25" fmla="*/ 24 h 215"/>
                <a:gd name="T26" fmla="*/ 143 w 447"/>
                <a:gd name="T27" fmla="*/ 10 h 215"/>
                <a:gd name="T28" fmla="*/ 189 w 447"/>
                <a:gd name="T29" fmla="*/ 3 h 215"/>
                <a:gd name="T30" fmla="*/ 212 w 447"/>
                <a:gd name="T31" fmla="*/ 0 h 215"/>
                <a:gd name="T32" fmla="*/ 235 w 447"/>
                <a:gd name="T33" fmla="*/ 0 h 215"/>
                <a:gd name="T34" fmla="*/ 235 w 447"/>
                <a:gd name="T35" fmla="*/ 0 h 215"/>
                <a:gd name="T36" fmla="*/ 270 w 447"/>
                <a:gd name="T37" fmla="*/ 0 h 215"/>
                <a:gd name="T38" fmla="*/ 300 w 447"/>
                <a:gd name="T39" fmla="*/ 5 h 215"/>
                <a:gd name="T40" fmla="*/ 331 w 447"/>
                <a:gd name="T41" fmla="*/ 12 h 215"/>
                <a:gd name="T42" fmla="*/ 362 w 447"/>
                <a:gd name="T43" fmla="*/ 24 h 215"/>
                <a:gd name="T44" fmla="*/ 389 w 447"/>
                <a:gd name="T45" fmla="*/ 36 h 215"/>
                <a:gd name="T46" fmla="*/ 412 w 447"/>
                <a:gd name="T47" fmla="*/ 50 h 215"/>
                <a:gd name="T48" fmla="*/ 431 w 447"/>
                <a:gd name="T49" fmla="*/ 67 h 215"/>
                <a:gd name="T50" fmla="*/ 447 w 447"/>
                <a:gd name="T51" fmla="*/ 86 h 21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47" h="215">
                  <a:moveTo>
                    <a:pt x="31" y="215"/>
                  </a:moveTo>
                  <a:lnTo>
                    <a:pt x="31" y="215"/>
                  </a:lnTo>
                  <a:lnTo>
                    <a:pt x="20" y="199"/>
                  </a:lnTo>
                  <a:lnTo>
                    <a:pt x="8" y="182"/>
                  </a:lnTo>
                  <a:lnTo>
                    <a:pt x="4" y="163"/>
                  </a:lnTo>
                  <a:lnTo>
                    <a:pt x="0" y="144"/>
                  </a:lnTo>
                  <a:lnTo>
                    <a:pt x="4" y="129"/>
                  </a:lnTo>
                  <a:lnTo>
                    <a:pt x="8" y="115"/>
                  </a:lnTo>
                  <a:lnTo>
                    <a:pt x="20" y="89"/>
                  </a:lnTo>
                  <a:lnTo>
                    <a:pt x="43" y="62"/>
                  </a:lnTo>
                  <a:lnTo>
                    <a:pt x="70" y="41"/>
                  </a:lnTo>
                  <a:lnTo>
                    <a:pt x="104" y="24"/>
                  </a:lnTo>
                  <a:lnTo>
                    <a:pt x="143" y="10"/>
                  </a:lnTo>
                  <a:lnTo>
                    <a:pt x="189" y="3"/>
                  </a:lnTo>
                  <a:lnTo>
                    <a:pt x="212" y="0"/>
                  </a:lnTo>
                  <a:lnTo>
                    <a:pt x="235" y="0"/>
                  </a:lnTo>
                  <a:lnTo>
                    <a:pt x="270" y="0"/>
                  </a:lnTo>
                  <a:lnTo>
                    <a:pt x="300" y="5"/>
                  </a:lnTo>
                  <a:lnTo>
                    <a:pt x="331" y="12"/>
                  </a:lnTo>
                  <a:lnTo>
                    <a:pt x="362" y="24"/>
                  </a:lnTo>
                  <a:lnTo>
                    <a:pt x="389" y="36"/>
                  </a:lnTo>
                  <a:lnTo>
                    <a:pt x="412" y="50"/>
                  </a:lnTo>
                  <a:lnTo>
                    <a:pt x="431" y="67"/>
                  </a:lnTo>
                  <a:lnTo>
                    <a:pt x="447" y="86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" name="Freeform 8">
              <a:extLst>
                <a:ext uri="{FF2B5EF4-FFF2-40B4-BE49-F238E27FC236}">
                  <a16:creationId xmlns:a16="http://schemas.microsoft.com/office/drawing/2014/main" id="{9643E648-50A6-B44F-BAAF-25A5224CF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" y="1015"/>
              <a:ext cx="519" cy="151"/>
            </a:xfrm>
            <a:custGeom>
              <a:avLst/>
              <a:gdLst>
                <a:gd name="T0" fmla="*/ 0 w 519"/>
                <a:gd name="T1" fmla="*/ 86 h 151"/>
                <a:gd name="T2" fmla="*/ 0 w 519"/>
                <a:gd name="T3" fmla="*/ 86 h 151"/>
                <a:gd name="T4" fmla="*/ 23 w 519"/>
                <a:gd name="T5" fmla="*/ 67 h 151"/>
                <a:gd name="T6" fmla="*/ 46 w 519"/>
                <a:gd name="T7" fmla="*/ 50 h 151"/>
                <a:gd name="T8" fmla="*/ 73 w 519"/>
                <a:gd name="T9" fmla="*/ 36 h 151"/>
                <a:gd name="T10" fmla="*/ 104 w 519"/>
                <a:gd name="T11" fmla="*/ 22 h 151"/>
                <a:gd name="T12" fmla="*/ 135 w 519"/>
                <a:gd name="T13" fmla="*/ 12 h 151"/>
                <a:gd name="T14" fmla="*/ 170 w 519"/>
                <a:gd name="T15" fmla="*/ 5 h 151"/>
                <a:gd name="T16" fmla="*/ 208 w 519"/>
                <a:gd name="T17" fmla="*/ 0 h 151"/>
                <a:gd name="T18" fmla="*/ 243 w 519"/>
                <a:gd name="T19" fmla="*/ 0 h 151"/>
                <a:gd name="T20" fmla="*/ 243 w 519"/>
                <a:gd name="T21" fmla="*/ 0 h 151"/>
                <a:gd name="T22" fmla="*/ 270 w 519"/>
                <a:gd name="T23" fmla="*/ 0 h 151"/>
                <a:gd name="T24" fmla="*/ 296 w 519"/>
                <a:gd name="T25" fmla="*/ 3 h 151"/>
                <a:gd name="T26" fmla="*/ 320 w 519"/>
                <a:gd name="T27" fmla="*/ 5 h 151"/>
                <a:gd name="T28" fmla="*/ 343 w 519"/>
                <a:gd name="T29" fmla="*/ 10 h 151"/>
                <a:gd name="T30" fmla="*/ 389 w 519"/>
                <a:gd name="T31" fmla="*/ 24 h 151"/>
                <a:gd name="T32" fmla="*/ 427 w 519"/>
                <a:gd name="T33" fmla="*/ 43 h 151"/>
                <a:gd name="T34" fmla="*/ 462 w 519"/>
                <a:gd name="T35" fmla="*/ 65 h 151"/>
                <a:gd name="T36" fmla="*/ 489 w 519"/>
                <a:gd name="T37" fmla="*/ 91 h 151"/>
                <a:gd name="T38" fmla="*/ 500 w 519"/>
                <a:gd name="T39" fmla="*/ 105 h 151"/>
                <a:gd name="T40" fmla="*/ 508 w 519"/>
                <a:gd name="T41" fmla="*/ 120 h 151"/>
                <a:gd name="T42" fmla="*/ 516 w 519"/>
                <a:gd name="T43" fmla="*/ 134 h 151"/>
                <a:gd name="T44" fmla="*/ 519 w 519"/>
                <a:gd name="T45" fmla="*/ 151 h 1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19" h="151">
                  <a:moveTo>
                    <a:pt x="0" y="86"/>
                  </a:moveTo>
                  <a:lnTo>
                    <a:pt x="0" y="86"/>
                  </a:lnTo>
                  <a:lnTo>
                    <a:pt x="23" y="67"/>
                  </a:lnTo>
                  <a:lnTo>
                    <a:pt x="46" y="50"/>
                  </a:lnTo>
                  <a:lnTo>
                    <a:pt x="73" y="36"/>
                  </a:lnTo>
                  <a:lnTo>
                    <a:pt x="104" y="22"/>
                  </a:lnTo>
                  <a:lnTo>
                    <a:pt x="135" y="12"/>
                  </a:lnTo>
                  <a:lnTo>
                    <a:pt x="170" y="5"/>
                  </a:lnTo>
                  <a:lnTo>
                    <a:pt x="208" y="0"/>
                  </a:lnTo>
                  <a:lnTo>
                    <a:pt x="243" y="0"/>
                  </a:lnTo>
                  <a:lnTo>
                    <a:pt x="270" y="0"/>
                  </a:lnTo>
                  <a:lnTo>
                    <a:pt x="296" y="3"/>
                  </a:lnTo>
                  <a:lnTo>
                    <a:pt x="320" y="5"/>
                  </a:lnTo>
                  <a:lnTo>
                    <a:pt x="343" y="10"/>
                  </a:lnTo>
                  <a:lnTo>
                    <a:pt x="389" y="24"/>
                  </a:lnTo>
                  <a:lnTo>
                    <a:pt x="427" y="43"/>
                  </a:lnTo>
                  <a:lnTo>
                    <a:pt x="462" y="65"/>
                  </a:lnTo>
                  <a:lnTo>
                    <a:pt x="489" y="91"/>
                  </a:lnTo>
                  <a:lnTo>
                    <a:pt x="500" y="105"/>
                  </a:lnTo>
                  <a:lnTo>
                    <a:pt x="508" y="120"/>
                  </a:lnTo>
                  <a:lnTo>
                    <a:pt x="516" y="134"/>
                  </a:lnTo>
                  <a:lnTo>
                    <a:pt x="519" y="151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" name="Freeform 9">
              <a:extLst>
                <a:ext uri="{FF2B5EF4-FFF2-40B4-BE49-F238E27FC236}">
                  <a16:creationId xmlns:a16="http://schemas.microsoft.com/office/drawing/2014/main" id="{1E1C99D1-9803-164D-8941-EE06D2765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" y="1044"/>
              <a:ext cx="539" cy="251"/>
            </a:xfrm>
            <a:custGeom>
              <a:avLst/>
              <a:gdLst>
                <a:gd name="T0" fmla="*/ 0 w 539"/>
                <a:gd name="T1" fmla="*/ 79 h 251"/>
                <a:gd name="T2" fmla="*/ 0 w 539"/>
                <a:gd name="T3" fmla="*/ 79 h 251"/>
                <a:gd name="T4" fmla="*/ 23 w 539"/>
                <a:gd name="T5" fmla="*/ 62 h 251"/>
                <a:gd name="T6" fmla="*/ 50 w 539"/>
                <a:gd name="T7" fmla="*/ 45 h 251"/>
                <a:gd name="T8" fmla="*/ 77 w 539"/>
                <a:gd name="T9" fmla="*/ 33 h 251"/>
                <a:gd name="T10" fmla="*/ 108 w 539"/>
                <a:gd name="T11" fmla="*/ 21 h 251"/>
                <a:gd name="T12" fmla="*/ 139 w 539"/>
                <a:gd name="T13" fmla="*/ 12 h 251"/>
                <a:gd name="T14" fmla="*/ 173 w 539"/>
                <a:gd name="T15" fmla="*/ 7 h 251"/>
                <a:gd name="T16" fmla="*/ 208 w 539"/>
                <a:gd name="T17" fmla="*/ 2 h 251"/>
                <a:gd name="T18" fmla="*/ 243 w 539"/>
                <a:gd name="T19" fmla="*/ 0 h 251"/>
                <a:gd name="T20" fmla="*/ 243 w 539"/>
                <a:gd name="T21" fmla="*/ 0 h 251"/>
                <a:gd name="T22" fmla="*/ 273 w 539"/>
                <a:gd name="T23" fmla="*/ 2 h 251"/>
                <a:gd name="T24" fmla="*/ 304 w 539"/>
                <a:gd name="T25" fmla="*/ 5 h 251"/>
                <a:gd name="T26" fmla="*/ 331 w 539"/>
                <a:gd name="T27" fmla="*/ 9 h 251"/>
                <a:gd name="T28" fmla="*/ 358 w 539"/>
                <a:gd name="T29" fmla="*/ 14 h 251"/>
                <a:gd name="T30" fmla="*/ 385 w 539"/>
                <a:gd name="T31" fmla="*/ 24 h 251"/>
                <a:gd name="T32" fmla="*/ 408 w 539"/>
                <a:gd name="T33" fmla="*/ 33 h 251"/>
                <a:gd name="T34" fmla="*/ 431 w 539"/>
                <a:gd name="T35" fmla="*/ 43 h 251"/>
                <a:gd name="T36" fmla="*/ 454 w 539"/>
                <a:gd name="T37" fmla="*/ 55 h 251"/>
                <a:gd name="T38" fmla="*/ 473 w 539"/>
                <a:gd name="T39" fmla="*/ 67 h 251"/>
                <a:gd name="T40" fmla="*/ 489 w 539"/>
                <a:gd name="T41" fmla="*/ 81 h 251"/>
                <a:gd name="T42" fmla="*/ 504 w 539"/>
                <a:gd name="T43" fmla="*/ 98 h 251"/>
                <a:gd name="T44" fmla="*/ 516 w 539"/>
                <a:gd name="T45" fmla="*/ 115 h 251"/>
                <a:gd name="T46" fmla="*/ 527 w 539"/>
                <a:gd name="T47" fmla="*/ 131 h 251"/>
                <a:gd name="T48" fmla="*/ 535 w 539"/>
                <a:gd name="T49" fmla="*/ 148 h 251"/>
                <a:gd name="T50" fmla="*/ 539 w 539"/>
                <a:gd name="T51" fmla="*/ 167 h 251"/>
                <a:gd name="T52" fmla="*/ 539 w 539"/>
                <a:gd name="T53" fmla="*/ 186 h 251"/>
                <a:gd name="T54" fmla="*/ 539 w 539"/>
                <a:gd name="T55" fmla="*/ 186 h 251"/>
                <a:gd name="T56" fmla="*/ 539 w 539"/>
                <a:gd name="T57" fmla="*/ 203 h 251"/>
                <a:gd name="T58" fmla="*/ 535 w 539"/>
                <a:gd name="T59" fmla="*/ 220 h 251"/>
                <a:gd name="T60" fmla="*/ 531 w 539"/>
                <a:gd name="T61" fmla="*/ 234 h 251"/>
                <a:gd name="T62" fmla="*/ 519 w 539"/>
                <a:gd name="T63" fmla="*/ 251 h 25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39" h="251">
                  <a:moveTo>
                    <a:pt x="0" y="79"/>
                  </a:moveTo>
                  <a:lnTo>
                    <a:pt x="0" y="79"/>
                  </a:lnTo>
                  <a:lnTo>
                    <a:pt x="23" y="62"/>
                  </a:lnTo>
                  <a:lnTo>
                    <a:pt x="50" y="45"/>
                  </a:lnTo>
                  <a:lnTo>
                    <a:pt x="77" y="33"/>
                  </a:lnTo>
                  <a:lnTo>
                    <a:pt x="108" y="21"/>
                  </a:lnTo>
                  <a:lnTo>
                    <a:pt x="139" y="12"/>
                  </a:lnTo>
                  <a:lnTo>
                    <a:pt x="173" y="7"/>
                  </a:lnTo>
                  <a:lnTo>
                    <a:pt x="208" y="2"/>
                  </a:lnTo>
                  <a:lnTo>
                    <a:pt x="243" y="0"/>
                  </a:lnTo>
                  <a:lnTo>
                    <a:pt x="273" y="2"/>
                  </a:lnTo>
                  <a:lnTo>
                    <a:pt x="304" y="5"/>
                  </a:lnTo>
                  <a:lnTo>
                    <a:pt x="331" y="9"/>
                  </a:lnTo>
                  <a:lnTo>
                    <a:pt x="358" y="14"/>
                  </a:lnTo>
                  <a:lnTo>
                    <a:pt x="385" y="24"/>
                  </a:lnTo>
                  <a:lnTo>
                    <a:pt x="408" y="33"/>
                  </a:lnTo>
                  <a:lnTo>
                    <a:pt x="431" y="43"/>
                  </a:lnTo>
                  <a:lnTo>
                    <a:pt x="454" y="55"/>
                  </a:lnTo>
                  <a:lnTo>
                    <a:pt x="473" y="67"/>
                  </a:lnTo>
                  <a:lnTo>
                    <a:pt x="489" y="81"/>
                  </a:lnTo>
                  <a:lnTo>
                    <a:pt x="504" y="98"/>
                  </a:lnTo>
                  <a:lnTo>
                    <a:pt x="516" y="115"/>
                  </a:lnTo>
                  <a:lnTo>
                    <a:pt x="527" y="131"/>
                  </a:lnTo>
                  <a:lnTo>
                    <a:pt x="535" y="148"/>
                  </a:lnTo>
                  <a:lnTo>
                    <a:pt x="539" y="167"/>
                  </a:lnTo>
                  <a:lnTo>
                    <a:pt x="539" y="186"/>
                  </a:lnTo>
                  <a:lnTo>
                    <a:pt x="539" y="203"/>
                  </a:lnTo>
                  <a:lnTo>
                    <a:pt x="535" y="220"/>
                  </a:lnTo>
                  <a:lnTo>
                    <a:pt x="531" y="234"/>
                  </a:lnTo>
                  <a:lnTo>
                    <a:pt x="519" y="251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Freeform 10">
              <a:extLst>
                <a:ext uri="{FF2B5EF4-FFF2-40B4-BE49-F238E27FC236}">
                  <a16:creationId xmlns:a16="http://schemas.microsoft.com/office/drawing/2014/main" id="{DE278724-89D4-F746-BBAA-6D7EE4B03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" y="1175"/>
              <a:ext cx="438" cy="249"/>
            </a:xfrm>
            <a:custGeom>
              <a:avLst/>
              <a:gdLst>
                <a:gd name="T0" fmla="*/ 0 w 438"/>
                <a:gd name="T1" fmla="*/ 55 h 249"/>
                <a:gd name="T2" fmla="*/ 0 w 438"/>
                <a:gd name="T3" fmla="*/ 55 h 249"/>
                <a:gd name="T4" fmla="*/ 19 w 438"/>
                <a:gd name="T5" fmla="*/ 43 h 249"/>
                <a:gd name="T6" fmla="*/ 38 w 438"/>
                <a:gd name="T7" fmla="*/ 32 h 249"/>
                <a:gd name="T8" fmla="*/ 61 w 438"/>
                <a:gd name="T9" fmla="*/ 22 h 249"/>
                <a:gd name="T10" fmla="*/ 84 w 438"/>
                <a:gd name="T11" fmla="*/ 15 h 249"/>
                <a:gd name="T12" fmla="*/ 111 w 438"/>
                <a:gd name="T13" fmla="*/ 8 h 249"/>
                <a:gd name="T14" fmla="*/ 138 w 438"/>
                <a:gd name="T15" fmla="*/ 3 h 249"/>
                <a:gd name="T16" fmla="*/ 165 w 438"/>
                <a:gd name="T17" fmla="*/ 0 h 249"/>
                <a:gd name="T18" fmla="*/ 192 w 438"/>
                <a:gd name="T19" fmla="*/ 0 h 249"/>
                <a:gd name="T20" fmla="*/ 192 w 438"/>
                <a:gd name="T21" fmla="*/ 0 h 249"/>
                <a:gd name="T22" fmla="*/ 215 w 438"/>
                <a:gd name="T23" fmla="*/ 0 h 249"/>
                <a:gd name="T24" fmla="*/ 242 w 438"/>
                <a:gd name="T25" fmla="*/ 3 h 249"/>
                <a:gd name="T26" fmla="*/ 265 w 438"/>
                <a:gd name="T27" fmla="*/ 5 h 249"/>
                <a:gd name="T28" fmla="*/ 288 w 438"/>
                <a:gd name="T29" fmla="*/ 12 h 249"/>
                <a:gd name="T30" fmla="*/ 307 w 438"/>
                <a:gd name="T31" fmla="*/ 17 h 249"/>
                <a:gd name="T32" fmla="*/ 331 w 438"/>
                <a:gd name="T33" fmla="*/ 27 h 249"/>
                <a:gd name="T34" fmla="*/ 365 w 438"/>
                <a:gd name="T35" fmla="*/ 43 h 249"/>
                <a:gd name="T36" fmla="*/ 396 w 438"/>
                <a:gd name="T37" fmla="*/ 67 h 249"/>
                <a:gd name="T38" fmla="*/ 407 w 438"/>
                <a:gd name="T39" fmla="*/ 79 h 249"/>
                <a:gd name="T40" fmla="*/ 419 w 438"/>
                <a:gd name="T41" fmla="*/ 94 h 249"/>
                <a:gd name="T42" fmla="*/ 427 w 438"/>
                <a:gd name="T43" fmla="*/ 108 h 249"/>
                <a:gd name="T44" fmla="*/ 431 w 438"/>
                <a:gd name="T45" fmla="*/ 122 h 249"/>
                <a:gd name="T46" fmla="*/ 434 w 438"/>
                <a:gd name="T47" fmla="*/ 137 h 249"/>
                <a:gd name="T48" fmla="*/ 438 w 438"/>
                <a:gd name="T49" fmla="*/ 154 h 249"/>
                <a:gd name="T50" fmla="*/ 438 w 438"/>
                <a:gd name="T51" fmla="*/ 154 h 249"/>
                <a:gd name="T52" fmla="*/ 434 w 438"/>
                <a:gd name="T53" fmla="*/ 180 h 249"/>
                <a:gd name="T54" fmla="*/ 423 w 438"/>
                <a:gd name="T55" fmla="*/ 204 h 249"/>
                <a:gd name="T56" fmla="*/ 404 w 438"/>
                <a:gd name="T57" fmla="*/ 228 h 249"/>
                <a:gd name="T58" fmla="*/ 381 w 438"/>
                <a:gd name="T59" fmla="*/ 249 h 2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38" h="249">
                  <a:moveTo>
                    <a:pt x="0" y="55"/>
                  </a:moveTo>
                  <a:lnTo>
                    <a:pt x="0" y="55"/>
                  </a:lnTo>
                  <a:lnTo>
                    <a:pt x="19" y="43"/>
                  </a:lnTo>
                  <a:lnTo>
                    <a:pt x="38" y="32"/>
                  </a:lnTo>
                  <a:lnTo>
                    <a:pt x="61" y="22"/>
                  </a:lnTo>
                  <a:lnTo>
                    <a:pt x="84" y="15"/>
                  </a:lnTo>
                  <a:lnTo>
                    <a:pt x="111" y="8"/>
                  </a:lnTo>
                  <a:lnTo>
                    <a:pt x="138" y="3"/>
                  </a:lnTo>
                  <a:lnTo>
                    <a:pt x="165" y="0"/>
                  </a:lnTo>
                  <a:lnTo>
                    <a:pt x="192" y="0"/>
                  </a:lnTo>
                  <a:lnTo>
                    <a:pt x="215" y="0"/>
                  </a:lnTo>
                  <a:lnTo>
                    <a:pt x="242" y="3"/>
                  </a:lnTo>
                  <a:lnTo>
                    <a:pt x="265" y="5"/>
                  </a:lnTo>
                  <a:lnTo>
                    <a:pt x="288" y="12"/>
                  </a:lnTo>
                  <a:lnTo>
                    <a:pt x="307" y="17"/>
                  </a:lnTo>
                  <a:lnTo>
                    <a:pt x="331" y="27"/>
                  </a:lnTo>
                  <a:lnTo>
                    <a:pt x="365" y="43"/>
                  </a:lnTo>
                  <a:lnTo>
                    <a:pt x="396" y="67"/>
                  </a:lnTo>
                  <a:lnTo>
                    <a:pt x="407" y="79"/>
                  </a:lnTo>
                  <a:lnTo>
                    <a:pt x="419" y="94"/>
                  </a:lnTo>
                  <a:lnTo>
                    <a:pt x="427" y="108"/>
                  </a:lnTo>
                  <a:lnTo>
                    <a:pt x="431" y="122"/>
                  </a:lnTo>
                  <a:lnTo>
                    <a:pt x="434" y="137"/>
                  </a:lnTo>
                  <a:lnTo>
                    <a:pt x="438" y="154"/>
                  </a:lnTo>
                  <a:lnTo>
                    <a:pt x="434" y="180"/>
                  </a:lnTo>
                  <a:lnTo>
                    <a:pt x="423" y="204"/>
                  </a:lnTo>
                  <a:lnTo>
                    <a:pt x="404" y="228"/>
                  </a:lnTo>
                  <a:lnTo>
                    <a:pt x="381" y="24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Freeform 11">
              <a:extLst>
                <a:ext uri="{FF2B5EF4-FFF2-40B4-BE49-F238E27FC236}">
                  <a16:creationId xmlns:a16="http://schemas.microsoft.com/office/drawing/2014/main" id="{88A3D6AC-8451-B648-BB69-2D0EF8035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" y="1187"/>
              <a:ext cx="292" cy="280"/>
            </a:xfrm>
            <a:custGeom>
              <a:avLst/>
              <a:gdLst>
                <a:gd name="T0" fmla="*/ 292 w 292"/>
                <a:gd name="T1" fmla="*/ 0 h 280"/>
                <a:gd name="T2" fmla="*/ 292 w 292"/>
                <a:gd name="T3" fmla="*/ 0 h 280"/>
                <a:gd name="T4" fmla="*/ 261 w 292"/>
                <a:gd name="T5" fmla="*/ 0 h 280"/>
                <a:gd name="T6" fmla="*/ 261 w 292"/>
                <a:gd name="T7" fmla="*/ 0 h 280"/>
                <a:gd name="T8" fmla="*/ 234 w 292"/>
                <a:gd name="T9" fmla="*/ 0 h 280"/>
                <a:gd name="T10" fmla="*/ 207 w 292"/>
                <a:gd name="T11" fmla="*/ 3 h 280"/>
                <a:gd name="T12" fmla="*/ 184 w 292"/>
                <a:gd name="T13" fmla="*/ 8 h 280"/>
                <a:gd name="T14" fmla="*/ 157 w 292"/>
                <a:gd name="T15" fmla="*/ 12 h 280"/>
                <a:gd name="T16" fmla="*/ 138 w 292"/>
                <a:gd name="T17" fmla="*/ 20 h 280"/>
                <a:gd name="T18" fmla="*/ 115 w 292"/>
                <a:gd name="T19" fmla="*/ 27 h 280"/>
                <a:gd name="T20" fmla="*/ 96 w 292"/>
                <a:gd name="T21" fmla="*/ 36 h 280"/>
                <a:gd name="T22" fmla="*/ 76 w 292"/>
                <a:gd name="T23" fmla="*/ 46 h 280"/>
                <a:gd name="T24" fmla="*/ 61 w 292"/>
                <a:gd name="T25" fmla="*/ 58 h 280"/>
                <a:gd name="T26" fmla="*/ 46 w 292"/>
                <a:gd name="T27" fmla="*/ 70 h 280"/>
                <a:gd name="T28" fmla="*/ 30 w 292"/>
                <a:gd name="T29" fmla="*/ 84 h 280"/>
                <a:gd name="T30" fmla="*/ 19 w 292"/>
                <a:gd name="T31" fmla="*/ 98 h 280"/>
                <a:gd name="T32" fmla="*/ 11 w 292"/>
                <a:gd name="T33" fmla="*/ 113 h 280"/>
                <a:gd name="T34" fmla="*/ 7 w 292"/>
                <a:gd name="T35" fmla="*/ 127 h 280"/>
                <a:gd name="T36" fmla="*/ 3 w 292"/>
                <a:gd name="T37" fmla="*/ 144 h 280"/>
                <a:gd name="T38" fmla="*/ 0 w 292"/>
                <a:gd name="T39" fmla="*/ 161 h 280"/>
                <a:gd name="T40" fmla="*/ 0 w 292"/>
                <a:gd name="T41" fmla="*/ 161 h 280"/>
                <a:gd name="T42" fmla="*/ 3 w 292"/>
                <a:gd name="T43" fmla="*/ 177 h 280"/>
                <a:gd name="T44" fmla="*/ 7 w 292"/>
                <a:gd name="T45" fmla="*/ 194 h 280"/>
                <a:gd name="T46" fmla="*/ 11 w 292"/>
                <a:gd name="T47" fmla="*/ 211 h 280"/>
                <a:gd name="T48" fmla="*/ 23 w 292"/>
                <a:gd name="T49" fmla="*/ 225 h 280"/>
                <a:gd name="T50" fmla="*/ 34 w 292"/>
                <a:gd name="T51" fmla="*/ 242 h 280"/>
                <a:gd name="T52" fmla="*/ 50 w 292"/>
                <a:gd name="T53" fmla="*/ 256 h 280"/>
                <a:gd name="T54" fmla="*/ 65 w 292"/>
                <a:gd name="T55" fmla="*/ 268 h 280"/>
                <a:gd name="T56" fmla="*/ 84 w 292"/>
                <a:gd name="T57" fmla="*/ 280 h 2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2" h="280">
                  <a:moveTo>
                    <a:pt x="292" y="0"/>
                  </a:moveTo>
                  <a:lnTo>
                    <a:pt x="292" y="0"/>
                  </a:lnTo>
                  <a:lnTo>
                    <a:pt x="261" y="0"/>
                  </a:lnTo>
                  <a:lnTo>
                    <a:pt x="234" y="0"/>
                  </a:lnTo>
                  <a:lnTo>
                    <a:pt x="207" y="3"/>
                  </a:lnTo>
                  <a:lnTo>
                    <a:pt x="184" y="8"/>
                  </a:lnTo>
                  <a:lnTo>
                    <a:pt x="157" y="12"/>
                  </a:lnTo>
                  <a:lnTo>
                    <a:pt x="138" y="20"/>
                  </a:lnTo>
                  <a:lnTo>
                    <a:pt x="115" y="27"/>
                  </a:lnTo>
                  <a:lnTo>
                    <a:pt x="96" y="36"/>
                  </a:lnTo>
                  <a:lnTo>
                    <a:pt x="76" y="46"/>
                  </a:lnTo>
                  <a:lnTo>
                    <a:pt x="61" y="58"/>
                  </a:lnTo>
                  <a:lnTo>
                    <a:pt x="46" y="70"/>
                  </a:lnTo>
                  <a:lnTo>
                    <a:pt x="30" y="84"/>
                  </a:lnTo>
                  <a:lnTo>
                    <a:pt x="19" y="98"/>
                  </a:lnTo>
                  <a:lnTo>
                    <a:pt x="11" y="113"/>
                  </a:lnTo>
                  <a:lnTo>
                    <a:pt x="7" y="127"/>
                  </a:lnTo>
                  <a:lnTo>
                    <a:pt x="3" y="144"/>
                  </a:lnTo>
                  <a:lnTo>
                    <a:pt x="0" y="161"/>
                  </a:lnTo>
                  <a:lnTo>
                    <a:pt x="3" y="177"/>
                  </a:lnTo>
                  <a:lnTo>
                    <a:pt x="7" y="194"/>
                  </a:lnTo>
                  <a:lnTo>
                    <a:pt x="11" y="211"/>
                  </a:lnTo>
                  <a:lnTo>
                    <a:pt x="23" y="225"/>
                  </a:lnTo>
                  <a:lnTo>
                    <a:pt x="34" y="242"/>
                  </a:lnTo>
                  <a:lnTo>
                    <a:pt x="50" y="256"/>
                  </a:lnTo>
                  <a:lnTo>
                    <a:pt x="65" y="268"/>
                  </a:lnTo>
                  <a:lnTo>
                    <a:pt x="84" y="28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Freeform 12">
              <a:extLst>
                <a:ext uri="{FF2B5EF4-FFF2-40B4-BE49-F238E27FC236}">
                  <a16:creationId xmlns:a16="http://schemas.microsoft.com/office/drawing/2014/main" id="{519512C3-076E-ED4E-9BE0-378E12C8E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" y="1403"/>
              <a:ext cx="430" cy="296"/>
            </a:xfrm>
            <a:custGeom>
              <a:avLst/>
              <a:gdLst>
                <a:gd name="T0" fmla="*/ 50 w 430"/>
                <a:gd name="T1" fmla="*/ 0 h 296"/>
                <a:gd name="T2" fmla="*/ 50 w 430"/>
                <a:gd name="T3" fmla="*/ 0 h 296"/>
                <a:gd name="T4" fmla="*/ 30 w 430"/>
                <a:gd name="T5" fmla="*/ 24 h 296"/>
                <a:gd name="T6" fmla="*/ 15 w 430"/>
                <a:gd name="T7" fmla="*/ 50 h 296"/>
                <a:gd name="T8" fmla="*/ 3 w 430"/>
                <a:gd name="T9" fmla="*/ 76 h 296"/>
                <a:gd name="T10" fmla="*/ 0 w 430"/>
                <a:gd name="T11" fmla="*/ 105 h 296"/>
                <a:gd name="T12" fmla="*/ 0 w 430"/>
                <a:gd name="T13" fmla="*/ 105 h 296"/>
                <a:gd name="T14" fmla="*/ 3 w 430"/>
                <a:gd name="T15" fmla="*/ 124 h 296"/>
                <a:gd name="T16" fmla="*/ 7 w 430"/>
                <a:gd name="T17" fmla="*/ 143 h 296"/>
                <a:gd name="T18" fmla="*/ 15 w 430"/>
                <a:gd name="T19" fmla="*/ 162 h 296"/>
                <a:gd name="T20" fmla="*/ 23 w 430"/>
                <a:gd name="T21" fmla="*/ 179 h 296"/>
                <a:gd name="T22" fmla="*/ 38 w 430"/>
                <a:gd name="T23" fmla="*/ 196 h 296"/>
                <a:gd name="T24" fmla="*/ 53 w 430"/>
                <a:gd name="T25" fmla="*/ 213 h 296"/>
                <a:gd name="T26" fmla="*/ 69 w 430"/>
                <a:gd name="T27" fmla="*/ 227 h 296"/>
                <a:gd name="T28" fmla="*/ 92 w 430"/>
                <a:gd name="T29" fmla="*/ 239 h 296"/>
                <a:gd name="T30" fmla="*/ 111 w 430"/>
                <a:gd name="T31" fmla="*/ 253 h 296"/>
                <a:gd name="T32" fmla="*/ 134 w 430"/>
                <a:gd name="T33" fmla="*/ 263 h 296"/>
                <a:gd name="T34" fmla="*/ 161 w 430"/>
                <a:gd name="T35" fmla="*/ 272 h 296"/>
                <a:gd name="T36" fmla="*/ 188 w 430"/>
                <a:gd name="T37" fmla="*/ 282 h 296"/>
                <a:gd name="T38" fmla="*/ 215 w 430"/>
                <a:gd name="T39" fmla="*/ 287 h 296"/>
                <a:gd name="T40" fmla="*/ 246 w 430"/>
                <a:gd name="T41" fmla="*/ 291 h 296"/>
                <a:gd name="T42" fmla="*/ 276 w 430"/>
                <a:gd name="T43" fmla="*/ 294 h 296"/>
                <a:gd name="T44" fmla="*/ 307 w 430"/>
                <a:gd name="T45" fmla="*/ 296 h 296"/>
                <a:gd name="T46" fmla="*/ 307 w 430"/>
                <a:gd name="T47" fmla="*/ 296 h 296"/>
                <a:gd name="T48" fmla="*/ 338 w 430"/>
                <a:gd name="T49" fmla="*/ 294 h 296"/>
                <a:gd name="T50" fmla="*/ 373 w 430"/>
                <a:gd name="T51" fmla="*/ 291 h 296"/>
                <a:gd name="T52" fmla="*/ 399 w 430"/>
                <a:gd name="T53" fmla="*/ 287 h 296"/>
                <a:gd name="T54" fmla="*/ 430 w 430"/>
                <a:gd name="T55" fmla="*/ 280 h 2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30" h="296">
                  <a:moveTo>
                    <a:pt x="50" y="0"/>
                  </a:moveTo>
                  <a:lnTo>
                    <a:pt x="50" y="0"/>
                  </a:lnTo>
                  <a:lnTo>
                    <a:pt x="30" y="24"/>
                  </a:lnTo>
                  <a:lnTo>
                    <a:pt x="15" y="50"/>
                  </a:lnTo>
                  <a:lnTo>
                    <a:pt x="3" y="76"/>
                  </a:lnTo>
                  <a:lnTo>
                    <a:pt x="0" y="105"/>
                  </a:lnTo>
                  <a:lnTo>
                    <a:pt x="3" y="124"/>
                  </a:lnTo>
                  <a:lnTo>
                    <a:pt x="7" y="143"/>
                  </a:lnTo>
                  <a:lnTo>
                    <a:pt x="15" y="162"/>
                  </a:lnTo>
                  <a:lnTo>
                    <a:pt x="23" y="179"/>
                  </a:lnTo>
                  <a:lnTo>
                    <a:pt x="38" y="196"/>
                  </a:lnTo>
                  <a:lnTo>
                    <a:pt x="53" y="213"/>
                  </a:lnTo>
                  <a:lnTo>
                    <a:pt x="69" y="227"/>
                  </a:lnTo>
                  <a:lnTo>
                    <a:pt x="92" y="239"/>
                  </a:lnTo>
                  <a:lnTo>
                    <a:pt x="111" y="253"/>
                  </a:lnTo>
                  <a:lnTo>
                    <a:pt x="134" y="263"/>
                  </a:lnTo>
                  <a:lnTo>
                    <a:pt x="161" y="272"/>
                  </a:lnTo>
                  <a:lnTo>
                    <a:pt x="188" y="282"/>
                  </a:lnTo>
                  <a:lnTo>
                    <a:pt x="215" y="287"/>
                  </a:lnTo>
                  <a:lnTo>
                    <a:pt x="246" y="291"/>
                  </a:lnTo>
                  <a:lnTo>
                    <a:pt x="276" y="294"/>
                  </a:lnTo>
                  <a:lnTo>
                    <a:pt x="307" y="296"/>
                  </a:lnTo>
                  <a:lnTo>
                    <a:pt x="338" y="294"/>
                  </a:lnTo>
                  <a:lnTo>
                    <a:pt x="373" y="291"/>
                  </a:lnTo>
                  <a:lnTo>
                    <a:pt x="399" y="287"/>
                  </a:lnTo>
                  <a:lnTo>
                    <a:pt x="430" y="28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Freeform 13">
              <a:extLst>
                <a:ext uri="{FF2B5EF4-FFF2-40B4-BE49-F238E27FC236}">
                  <a16:creationId xmlns:a16="http://schemas.microsoft.com/office/drawing/2014/main" id="{2FF37707-523E-1C4F-9EE7-6266E49E1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" y="1661"/>
              <a:ext cx="727" cy="141"/>
            </a:xfrm>
            <a:custGeom>
              <a:avLst/>
              <a:gdLst>
                <a:gd name="T0" fmla="*/ 0 w 727"/>
                <a:gd name="T1" fmla="*/ 0 h 141"/>
                <a:gd name="T2" fmla="*/ 0 w 727"/>
                <a:gd name="T3" fmla="*/ 0 h 141"/>
                <a:gd name="T4" fmla="*/ 38 w 727"/>
                <a:gd name="T5" fmla="*/ 31 h 141"/>
                <a:gd name="T6" fmla="*/ 77 w 727"/>
                <a:gd name="T7" fmla="*/ 60 h 141"/>
                <a:gd name="T8" fmla="*/ 123 w 727"/>
                <a:gd name="T9" fmla="*/ 84 h 141"/>
                <a:gd name="T10" fmla="*/ 177 w 727"/>
                <a:gd name="T11" fmla="*/ 103 h 141"/>
                <a:gd name="T12" fmla="*/ 231 w 727"/>
                <a:gd name="T13" fmla="*/ 120 h 141"/>
                <a:gd name="T14" fmla="*/ 288 w 727"/>
                <a:gd name="T15" fmla="*/ 132 h 141"/>
                <a:gd name="T16" fmla="*/ 346 w 727"/>
                <a:gd name="T17" fmla="*/ 139 h 141"/>
                <a:gd name="T18" fmla="*/ 407 w 727"/>
                <a:gd name="T19" fmla="*/ 141 h 141"/>
                <a:gd name="T20" fmla="*/ 407 w 727"/>
                <a:gd name="T21" fmla="*/ 141 h 141"/>
                <a:gd name="T22" fmla="*/ 454 w 727"/>
                <a:gd name="T23" fmla="*/ 139 h 141"/>
                <a:gd name="T24" fmla="*/ 496 w 727"/>
                <a:gd name="T25" fmla="*/ 136 h 141"/>
                <a:gd name="T26" fmla="*/ 538 w 727"/>
                <a:gd name="T27" fmla="*/ 129 h 141"/>
                <a:gd name="T28" fmla="*/ 581 w 727"/>
                <a:gd name="T29" fmla="*/ 122 h 141"/>
                <a:gd name="T30" fmla="*/ 619 w 727"/>
                <a:gd name="T31" fmla="*/ 110 h 141"/>
                <a:gd name="T32" fmla="*/ 657 w 727"/>
                <a:gd name="T33" fmla="*/ 98 h 141"/>
                <a:gd name="T34" fmla="*/ 692 w 727"/>
                <a:gd name="T35" fmla="*/ 81 h 141"/>
                <a:gd name="T36" fmla="*/ 727 w 727"/>
                <a:gd name="T37" fmla="*/ 65 h 1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27" h="141">
                  <a:moveTo>
                    <a:pt x="0" y="0"/>
                  </a:moveTo>
                  <a:lnTo>
                    <a:pt x="0" y="0"/>
                  </a:lnTo>
                  <a:lnTo>
                    <a:pt x="38" y="31"/>
                  </a:lnTo>
                  <a:lnTo>
                    <a:pt x="77" y="60"/>
                  </a:lnTo>
                  <a:lnTo>
                    <a:pt x="123" y="84"/>
                  </a:lnTo>
                  <a:lnTo>
                    <a:pt x="177" y="103"/>
                  </a:lnTo>
                  <a:lnTo>
                    <a:pt x="231" y="120"/>
                  </a:lnTo>
                  <a:lnTo>
                    <a:pt x="288" y="132"/>
                  </a:lnTo>
                  <a:lnTo>
                    <a:pt x="346" y="139"/>
                  </a:lnTo>
                  <a:lnTo>
                    <a:pt x="407" y="141"/>
                  </a:lnTo>
                  <a:lnTo>
                    <a:pt x="454" y="139"/>
                  </a:lnTo>
                  <a:lnTo>
                    <a:pt x="496" y="136"/>
                  </a:lnTo>
                  <a:lnTo>
                    <a:pt x="538" y="129"/>
                  </a:lnTo>
                  <a:lnTo>
                    <a:pt x="581" y="122"/>
                  </a:lnTo>
                  <a:lnTo>
                    <a:pt x="619" y="110"/>
                  </a:lnTo>
                  <a:lnTo>
                    <a:pt x="657" y="98"/>
                  </a:lnTo>
                  <a:lnTo>
                    <a:pt x="692" y="81"/>
                  </a:lnTo>
                  <a:lnTo>
                    <a:pt x="727" y="65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Freeform 14">
              <a:extLst>
                <a:ext uri="{FF2B5EF4-FFF2-40B4-BE49-F238E27FC236}">
                  <a16:creationId xmlns:a16="http://schemas.microsoft.com/office/drawing/2014/main" id="{36B1CFE3-AB75-D046-B0EB-4CDD61A36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" y="1596"/>
              <a:ext cx="596" cy="235"/>
            </a:xfrm>
            <a:custGeom>
              <a:avLst/>
              <a:gdLst>
                <a:gd name="T0" fmla="*/ 0 w 596"/>
                <a:gd name="T1" fmla="*/ 130 h 235"/>
                <a:gd name="T2" fmla="*/ 0 w 596"/>
                <a:gd name="T3" fmla="*/ 130 h 235"/>
                <a:gd name="T4" fmla="*/ 23 w 596"/>
                <a:gd name="T5" fmla="*/ 153 h 235"/>
                <a:gd name="T6" fmla="*/ 50 w 596"/>
                <a:gd name="T7" fmla="*/ 173 h 235"/>
                <a:gd name="T8" fmla="*/ 81 w 596"/>
                <a:gd name="T9" fmla="*/ 192 h 235"/>
                <a:gd name="T10" fmla="*/ 115 w 596"/>
                <a:gd name="T11" fmla="*/ 206 h 235"/>
                <a:gd name="T12" fmla="*/ 154 w 596"/>
                <a:gd name="T13" fmla="*/ 218 h 235"/>
                <a:gd name="T14" fmla="*/ 196 w 596"/>
                <a:gd name="T15" fmla="*/ 228 h 235"/>
                <a:gd name="T16" fmla="*/ 238 w 596"/>
                <a:gd name="T17" fmla="*/ 232 h 235"/>
                <a:gd name="T18" fmla="*/ 281 w 596"/>
                <a:gd name="T19" fmla="*/ 235 h 235"/>
                <a:gd name="T20" fmla="*/ 281 w 596"/>
                <a:gd name="T21" fmla="*/ 235 h 235"/>
                <a:gd name="T22" fmla="*/ 311 w 596"/>
                <a:gd name="T23" fmla="*/ 235 h 235"/>
                <a:gd name="T24" fmla="*/ 342 w 596"/>
                <a:gd name="T25" fmla="*/ 230 h 235"/>
                <a:gd name="T26" fmla="*/ 373 w 596"/>
                <a:gd name="T27" fmla="*/ 225 h 235"/>
                <a:gd name="T28" fmla="*/ 404 w 596"/>
                <a:gd name="T29" fmla="*/ 220 h 235"/>
                <a:gd name="T30" fmla="*/ 431 w 596"/>
                <a:gd name="T31" fmla="*/ 211 h 235"/>
                <a:gd name="T32" fmla="*/ 457 w 596"/>
                <a:gd name="T33" fmla="*/ 201 h 235"/>
                <a:gd name="T34" fmla="*/ 481 w 596"/>
                <a:gd name="T35" fmla="*/ 189 h 235"/>
                <a:gd name="T36" fmla="*/ 504 w 596"/>
                <a:gd name="T37" fmla="*/ 177 h 235"/>
                <a:gd name="T38" fmla="*/ 523 w 596"/>
                <a:gd name="T39" fmla="*/ 163 h 235"/>
                <a:gd name="T40" fmla="*/ 542 w 596"/>
                <a:gd name="T41" fmla="*/ 149 h 235"/>
                <a:gd name="T42" fmla="*/ 557 w 596"/>
                <a:gd name="T43" fmla="*/ 132 h 235"/>
                <a:gd name="T44" fmla="*/ 569 w 596"/>
                <a:gd name="T45" fmla="*/ 115 h 235"/>
                <a:gd name="T46" fmla="*/ 581 w 596"/>
                <a:gd name="T47" fmla="*/ 98 h 235"/>
                <a:gd name="T48" fmla="*/ 588 w 596"/>
                <a:gd name="T49" fmla="*/ 79 h 235"/>
                <a:gd name="T50" fmla="*/ 592 w 596"/>
                <a:gd name="T51" fmla="*/ 60 h 235"/>
                <a:gd name="T52" fmla="*/ 596 w 596"/>
                <a:gd name="T53" fmla="*/ 39 h 235"/>
                <a:gd name="T54" fmla="*/ 596 w 596"/>
                <a:gd name="T55" fmla="*/ 39 h 235"/>
                <a:gd name="T56" fmla="*/ 592 w 596"/>
                <a:gd name="T57" fmla="*/ 20 h 235"/>
                <a:gd name="T58" fmla="*/ 588 w 596"/>
                <a:gd name="T59" fmla="*/ 0 h 2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96" h="235">
                  <a:moveTo>
                    <a:pt x="0" y="130"/>
                  </a:moveTo>
                  <a:lnTo>
                    <a:pt x="0" y="130"/>
                  </a:lnTo>
                  <a:lnTo>
                    <a:pt x="23" y="153"/>
                  </a:lnTo>
                  <a:lnTo>
                    <a:pt x="50" y="173"/>
                  </a:lnTo>
                  <a:lnTo>
                    <a:pt x="81" y="192"/>
                  </a:lnTo>
                  <a:lnTo>
                    <a:pt x="115" y="206"/>
                  </a:lnTo>
                  <a:lnTo>
                    <a:pt x="154" y="218"/>
                  </a:lnTo>
                  <a:lnTo>
                    <a:pt x="196" y="228"/>
                  </a:lnTo>
                  <a:lnTo>
                    <a:pt x="238" y="232"/>
                  </a:lnTo>
                  <a:lnTo>
                    <a:pt x="281" y="235"/>
                  </a:lnTo>
                  <a:lnTo>
                    <a:pt x="311" y="235"/>
                  </a:lnTo>
                  <a:lnTo>
                    <a:pt x="342" y="230"/>
                  </a:lnTo>
                  <a:lnTo>
                    <a:pt x="373" y="225"/>
                  </a:lnTo>
                  <a:lnTo>
                    <a:pt x="404" y="220"/>
                  </a:lnTo>
                  <a:lnTo>
                    <a:pt x="431" y="211"/>
                  </a:lnTo>
                  <a:lnTo>
                    <a:pt x="457" y="201"/>
                  </a:lnTo>
                  <a:lnTo>
                    <a:pt x="481" y="189"/>
                  </a:lnTo>
                  <a:lnTo>
                    <a:pt x="504" y="177"/>
                  </a:lnTo>
                  <a:lnTo>
                    <a:pt x="523" y="163"/>
                  </a:lnTo>
                  <a:lnTo>
                    <a:pt x="542" y="149"/>
                  </a:lnTo>
                  <a:lnTo>
                    <a:pt x="557" y="132"/>
                  </a:lnTo>
                  <a:lnTo>
                    <a:pt x="569" y="115"/>
                  </a:lnTo>
                  <a:lnTo>
                    <a:pt x="581" y="98"/>
                  </a:lnTo>
                  <a:lnTo>
                    <a:pt x="588" y="79"/>
                  </a:lnTo>
                  <a:lnTo>
                    <a:pt x="592" y="60"/>
                  </a:lnTo>
                  <a:lnTo>
                    <a:pt x="596" y="39"/>
                  </a:lnTo>
                  <a:lnTo>
                    <a:pt x="592" y="20"/>
                  </a:lnTo>
                  <a:lnTo>
                    <a:pt x="588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Freeform 15">
              <a:extLst>
                <a:ext uri="{FF2B5EF4-FFF2-40B4-BE49-F238E27FC236}">
                  <a16:creationId xmlns:a16="http://schemas.microsoft.com/office/drawing/2014/main" id="{E9E163EA-3415-8A48-94BA-C55A48CD6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3" y="1360"/>
              <a:ext cx="577" cy="368"/>
            </a:xfrm>
            <a:custGeom>
              <a:avLst/>
              <a:gdLst>
                <a:gd name="T0" fmla="*/ 0 w 577"/>
                <a:gd name="T1" fmla="*/ 301 h 368"/>
                <a:gd name="T2" fmla="*/ 0 w 577"/>
                <a:gd name="T3" fmla="*/ 301 h 368"/>
                <a:gd name="T4" fmla="*/ 27 w 577"/>
                <a:gd name="T5" fmla="*/ 315 h 368"/>
                <a:gd name="T6" fmla="*/ 54 w 577"/>
                <a:gd name="T7" fmla="*/ 330 h 368"/>
                <a:gd name="T8" fmla="*/ 81 w 577"/>
                <a:gd name="T9" fmla="*/ 342 h 368"/>
                <a:gd name="T10" fmla="*/ 112 w 577"/>
                <a:gd name="T11" fmla="*/ 351 h 368"/>
                <a:gd name="T12" fmla="*/ 143 w 577"/>
                <a:gd name="T13" fmla="*/ 358 h 368"/>
                <a:gd name="T14" fmla="*/ 177 w 577"/>
                <a:gd name="T15" fmla="*/ 363 h 368"/>
                <a:gd name="T16" fmla="*/ 212 w 577"/>
                <a:gd name="T17" fmla="*/ 366 h 368"/>
                <a:gd name="T18" fmla="*/ 247 w 577"/>
                <a:gd name="T19" fmla="*/ 368 h 368"/>
                <a:gd name="T20" fmla="*/ 247 w 577"/>
                <a:gd name="T21" fmla="*/ 368 h 368"/>
                <a:gd name="T22" fmla="*/ 277 w 577"/>
                <a:gd name="T23" fmla="*/ 366 h 368"/>
                <a:gd name="T24" fmla="*/ 312 w 577"/>
                <a:gd name="T25" fmla="*/ 363 h 368"/>
                <a:gd name="T26" fmla="*/ 343 w 577"/>
                <a:gd name="T27" fmla="*/ 358 h 368"/>
                <a:gd name="T28" fmla="*/ 373 w 577"/>
                <a:gd name="T29" fmla="*/ 351 h 368"/>
                <a:gd name="T30" fmla="*/ 404 w 577"/>
                <a:gd name="T31" fmla="*/ 342 h 368"/>
                <a:gd name="T32" fmla="*/ 431 w 577"/>
                <a:gd name="T33" fmla="*/ 332 h 368"/>
                <a:gd name="T34" fmla="*/ 454 w 577"/>
                <a:gd name="T35" fmla="*/ 320 h 368"/>
                <a:gd name="T36" fmla="*/ 481 w 577"/>
                <a:gd name="T37" fmla="*/ 308 h 368"/>
                <a:gd name="T38" fmla="*/ 500 w 577"/>
                <a:gd name="T39" fmla="*/ 291 h 368"/>
                <a:gd name="T40" fmla="*/ 520 w 577"/>
                <a:gd name="T41" fmla="*/ 277 h 368"/>
                <a:gd name="T42" fmla="*/ 535 w 577"/>
                <a:gd name="T43" fmla="*/ 260 h 368"/>
                <a:gd name="T44" fmla="*/ 550 w 577"/>
                <a:gd name="T45" fmla="*/ 241 h 368"/>
                <a:gd name="T46" fmla="*/ 562 w 577"/>
                <a:gd name="T47" fmla="*/ 222 h 368"/>
                <a:gd name="T48" fmla="*/ 570 w 577"/>
                <a:gd name="T49" fmla="*/ 203 h 368"/>
                <a:gd name="T50" fmla="*/ 573 w 577"/>
                <a:gd name="T51" fmla="*/ 181 h 368"/>
                <a:gd name="T52" fmla="*/ 577 w 577"/>
                <a:gd name="T53" fmla="*/ 162 h 368"/>
                <a:gd name="T54" fmla="*/ 577 w 577"/>
                <a:gd name="T55" fmla="*/ 162 h 368"/>
                <a:gd name="T56" fmla="*/ 573 w 577"/>
                <a:gd name="T57" fmla="*/ 138 h 368"/>
                <a:gd name="T58" fmla="*/ 570 w 577"/>
                <a:gd name="T59" fmla="*/ 114 h 368"/>
                <a:gd name="T60" fmla="*/ 558 w 577"/>
                <a:gd name="T61" fmla="*/ 93 h 368"/>
                <a:gd name="T62" fmla="*/ 543 w 577"/>
                <a:gd name="T63" fmla="*/ 71 h 368"/>
                <a:gd name="T64" fmla="*/ 527 w 577"/>
                <a:gd name="T65" fmla="*/ 52 h 368"/>
                <a:gd name="T66" fmla="*/ 504 w 577"/>
                <a:gd name="T67" fmla="*/ 33 h 368"/>
                <a:gd name="T68" fmla="*/ 481 w 577"/>
                <a:gd name="T69" fmla="*/ 16 h 368"/>
                <a:gd name="T70" fmla="*/ 450 w 577"/>
                <a:gd name="T71" fmla="*/ 0 h 3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77" h="368">
                  <a:moveTo>
                    <a:pt x="0" y="301"/>
                  </a:moveTo>
                  <a:lnTo>
                    <a:pt x="0" y="301"/>
                  </a:lnTo>
                  <a:lnTo>
                    <a:pt x="27" y="315"/>
                  </a:lnTo>
                  <a:lnTo>
                    <a:pt x="54" y="330"/>
                  </a:lnTo>
                  <a:lnTo>
                    <a:pt x="81" y="342"/>
                  </a:lnTo>
                  <a:lnTo>
                    <a:pt x="112" y="351"/>
                  </a:lnTo>
                  <a:lnTo>
                    <a:pt x="143" y="358"/>
                  </a:lnTo>
                  <a:lnTo>
                    <a:pt x="177" y="363"/>
                  </a:lnTo>
                  <a:lnTo>
                    <a:pt x="212" y="366"/>
                  </a:lnTo>
                  <a:lnTo>
                    <a:pt x="247" y="368"/>
                  </a:lnTo>
                  <a:lnTo>
                    <a:pt x="277" y="366"/>
                  </a:lnTo>
                  <a:lnTo>
                    <a:pt x="312" y="363"/>
                  </a:lnTo>
                  <a:lnTo>
                    <a:pt x="343" y="358"/>
                  </a:lnTo>
                  <a:lnTo>
                    <a:pt x="373" y="351"/>
                  </a:lnTo>
                  <a:lnTo>
                    <a:pt x="404" y="342"/>
                  </a:lnTo>
                  <a:lnTo>
                    <a:pt x="431" y="332"/>
                  </a:lnTo>
                  <a:lnTo>
                    <a:pt x="454" y="320"/>
                  </a:lnTo>
                  <a:lnTo>
                    <a:pt x="481" y="308"/>
                  </a:lnTo>
                  <a:lnTo>
                    <a:pt x="500" y="291"/>
                  </a:lnTo>
                  <a:lnTo>
                    <a:pt x="520" y="277"/>
                  </a:lnTo>
                  <a:lnTo>
                    <a:pt x="535" y="260"/>
                  </a:lnTo>
                  <a:lnTo>
                    <a:pt x="550" y="241"/>
                  </a:lnTo>
                  <a:lnTo>
                    <a:pt x="562" y="222"/>
                  </a:lnTo>
                  <a:lnTo>
                    <a:pt x="570" y="203"/>
                  </a:lnTo>
                  <a:lnTo>
                    <a:pt x="573" y="181"/>
                  </a:lnTo>
                  <a:lnTo>
                    <a:pt x="577" y="162"/>
                  </a:lnTo>
                  <a:lnTo>
                    <a:pt x="573" y="138"/>
                  </a:lnTo>
                  <a:lnTo>
                    <a:pt x="570" y="114"/>
                  </a:lnTo>
                  <a:lnTo>
                    <a:pt x="558" y="93"/>
                  </a:lnTo>
                  <a:lnTo>
                    <a:pt x="543" y="71"/>
                  </a:lnTo>
                  <a:lnTo>
                    <a:pt x="527" y="52"/>
                  </a:lnTo>
                  <a:lnTo>
                    <a:pt x="504" y="33"/>
                  </a:lnTo>
                  <a:lnTo>
                    <a:pt x="481" y="16"/>
                  </a:lnTo>
                  <a:lnTo>
                    <a:pt x="45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Freeform 16">
              <a:extLst>
                <a:ext uri="{FF2B5EF4-FFF2-40B4-BE49-F238E27FC236}">
                  <a16:creationId xmlns:a16="http://schemas.microsoft.com/office/drawing/2014/main" id="{931D177F-8E39-CA48-BC06-7B7A4F182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3" y="1015"/>
              <a:ext cx="446" cy="215"/>
            </a:xfrm>
            <a:custGeom>
              <a:avLst/>
              <a:gdLst>
                <a:gd name="T0" fmla="*/ 30 w 446"/>
                <a:gd name="T1" fmla="*/ 215 h 215"/>
                <a:gd name="T2" fmla="*/ 30 w 446"/>
                <a:gd name="T3" fmla="*/ 215 h 215"/>
                <a:gd name="T4" fmla="*/ 19 w 446"/>
                <a:gd name="T5" fmla="*/ 199 h 215"/>
                <a:gd name="T6" fmla="*/ 7 w 446"/>
                <a:gd name="T7" fmla="*/ 182 h 215"/>
                <a:gd name="T8" fmla="*/ 3 w 446"/>
                <a:gd name="T9" fmla="*/ 163 h 215"/>
                <a:gd name="T10" fmla="*/ 0 w 446"/>
                <a:gd name="T11" fmla="*/ 144 h 215"/>
                <a:gd name="T12" fmla="*/ 0 w 446"/>
                <a:gd name="T13" fmla="*/ 144 h 215"/>
                <a:gd name="T14" fmla="*/ 3 w 446"/>
                <a:gd name="T15" fmla="*/ 129 h 215"/>
                <a:gd name="T16" fmla="*/ 7 w 446"/>
                <a:gd name="T17" fmla="*/ 115 h 215"/>
                <a:gd name="T18" fmla="*/ 19 w 446"/>
                <a:gd name="T19" fmla="*/ 89 h 215"/>
                <a:gd name="T20" fmla="*/ 42 w 446"/>
                <a:gd name="T21" fmla="*/ 62 h 215"/>
                <a:gd name="T22" fmla="*/ 69 w 446"/>
                <a:gd name="T23" fmla="*/ 41 h 215"/>
                <a:gd name="T24" fmla="*/ 103 w 446"/>
                <a:gd name="T25" fmla="*/ 24 h 215"/>
                <a:gd name="T26" fmla="*/ 142 w 446"/>
                <a:gd name="T27" fmla="*/ 10 h 215"/>
                <a:gd name="T28" fmla="*/ 188 w 446"/>
                <a:gd name="T29" fmla="*/ 3 h 215"/>
                <a:gd name="T30" fmla="*/ 211 w 446"/>
                <a:gd name="T31" fmla="*/ 0 h 215"/>
                <a:gd name="T32" fmla="*/ 234 w 446"/>
                <a:gd name="T33" fmla="*/ 0 h 215"/>
                <a:gd name="T34" fmla="*/ 234 w 446"/>
                <a:gd name="T35" fmla="*/ 0 h 215"/>
                <a:gd name="T36" fmla="*/ 269 w 446"/>
                <a:gd name="T37" fmla="*/ 0 h 215"/>
                <a:gd name="T38" fmla="*/ 300 w 446"/>
                <a:gd name="T39" fmla="*/ 5 h 215"/>
                <a:gd name="T40" fmla="*/ 330 w 446"/>
                <a:gd name="T41" fmla="*/ 12 h 215"/>
                <a:gd name="T42" fmla="*/ 361 w 446"/>
                <a:gd name="T43" fmla="*/ 24 h 215"/>
                <a:gd name="T44" fmla="*/ 388 w 446"/>
                <a:gd name="T45" fmla="*/ 36 h 215"/>
                <a:gd name="T46" fmla="*/ 411 w 446"/>
                <a:gd name="T47" fmla="*/ 50 h 215"/>
                <a:gd name="T48" fmla="*/ 430 w 446"/>
                <a:gd name="T49" fmla="*/ 67 h 215"/>
                <a:gd name="T50" fmla="*/ 446 w 446"/>
                <a:gd name="T51" fmla="*/ 86 h 21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46" h="215">
                  <a:moveTo>
                    <a:pt x="30" y="215"/>
                  </a:moveTo>
                  <a:lnTo>
                    <a:pt x="30" y="215"/>
                  </a:lnTo>
                  <a:lnTo>
                    <a:pt x="19" y="199"/>
                  </a:lnTo>
                  <a:lnTo>
                    <a:pt x="7" y="182"/>
                  </a:lnTo>
                  <a:lnTo>
                    <a:pt x="3" y="163"/>
                  </a:lnTo>
                  <a:lnTo>
                    <a:pt x="0" y="144"/>
                  </a:lnTo>
                  <a:lnTo>
                    <a:pt x="3" y="129"/>
                  </a:lnTo>
                  <a:lnTo>
                    <a:pt x="7" y="115"/>
                  </a:lnTo>
                  <a:lnTo>
                    <a:pt x="19" y="89"/>
                  </a:lnTo>
                  <a:lnTo>
                    <a:pt x="42" y="62"/>
                  </a:lnTo>
                  <a:lnTo>
                    <a:pt x="69" y="41"/>
                  </a:lnTo>
                  <a:lnTo>
                    <a:pt x="103" y="24"/>
                  </a:lnTo>
                  <a:lnTo>
                    <a:pt x="142" y="10"/>
                  </a:lnTo>
                  <a:lnTo>
                    <a:pt x="188" y="3"/>
                  </a:lnTo>
                  <a:lnTo>
                    <a:pt x="211" y="0"/>
                  </a:lnTo>
                  <a:lnTo>
                    <a:pt x="234" y="0"/>
                  </a:lnTo>
                  <a:lnTo>
                    <a:pt x="269" y="0"/>
                  </a:lnTo>
                  <a:lnTo>
                    <a:pt x="300" y="5"/>
                  </a:lnTo>
                  <a:lnTo>
                    <a:pt x="330" y="12"/>
                  </a:lnTo>
                  <a:lnTo>
                    <a:pt x="361" y="24"/>
                  </a:lnTo>
                  <a:lnTo>
                    <a:pt x="388" y="36"/>
                  </a:lnTo>
                  <a:lnTo>
                    <a:pt x="411" y="50"/>
                  </a:lnTo>
                  <a:lnTo>
                    <a:pt x="430" y="67"/>
                  </a:lnTo>
                  <a:lnTo>
                    <a:pt x="446" y="86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Freeform 17">
              <a:extLst>
                <a:ext uri="{FF2B5EF4-FFF2-40B4-BE49-F238E27FC236}">
                  <a16:creationId xmlns:a16="http://schemas.microsoft.com/office/drawing/2014/main" id="{97F4EE4F-0B7D-B24A-9048-7D8C99D2E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" y="1015"/>
              <a:ext cx="519" cy="151"/>
            </a:xfrm>
            <a:custGeom>
              <a:avLst/>
              <a:gdLst>
                <a:gd name="T0" fmla="*/ 0 w 519"/>
                <a:gd name="T1" fmla="*/ 86 h 151"/>
                <a:gd name="T2" fmla="*/ 0 w 519"/>
                <a:gd name="T3" fmla="*/ 86 h 151"/>
                <a:gd name="T4" fmla="*/ 23 w 519"/>
                <a:gd name="T5" fmla="*/ 67 h 151"/>
                <a:gd name="T6" fmla="*/ 46 w 519"/>
                <a:gd name="T7" fmla="*/ 50 h 151"/>
                <a:gd name="T8" fmla="*/ 73 w 519"/>
                <a:gd name="T9" fmla="*/ 36 h 151"/>
                <a:gd name="T10" fmla="*/ 103 w 519"/>
                <a:gd name="T11" fmla="*/ 22 h 151"/>
                <a:gd name="T12" fmla="*/ 134 w 519"/>
                <a:gd name="T13" fmla="*/ 12 h 151"/>
                <a:gd name="T14" fmla="*/ 169 w 519"/>
                <a:gd name="T15" fmla="*/ 5 h 151"/>
                <a:gd name="T16" fmla="*/ 207 w 519"/>
                <a:gd name="T17" fmla="*/ 0 h 151"/>
                <a:gd name="T18" fmla="*/ 242 w 519"/>
                <a:gd name="T19" fmla="*/ 0 h 151"/>
                <a:gd name="T20" fmla="*/ 242 w 519"/>
                <a:gd name="T21" fmla="*/ 0 h 151"/>
                <a:gd name="T22" fmla="*/ 269 w 519"/>
                <a:gd name="T23" fmla="*/ 0 h 151"/>
                <a:gd name="T24" fmla="*/ 296 w 519"/>
                <a:gd name="T25" fmla="*/ 3 h 151"/>
                <a:gd name="T26" fmla="*/ 319 w 519"/>
                <a:gd name="T27" fmla="*/ 5 h 151"/>
                <a:gd name="T28" fmla="*/ 342 w 519"/>
                <a:gd name="T29" fmla="*/ 10 h 151"/>
                <a:gd name="T30" fmla="*/ 388 w 519"/>
                <a:gd name="T31" fmla="*/ 24 h 151"/>
                <a:gd name="T32" fmla="*/ 426 w 519"/>
                <a:gd name="T33" fmla="*/ 43 h 151"/>
                <a:gd name="T34" fmla="*/ 461 w 519"/>
                <a:gd name="T35" fmla="*/ 65 h 151"/>
                <a:gd name="T36" fmla="*/ 488 w 519"/>
                <a:gd name="T37" fmla="*/ 91 h 151"/>
                <a:gd name="T38" fmla="*/ 499 w 519"/>
                <a:gd name="T39" fmla="*/ 105 h 151"/>
                <a:gd name="T40" fmla="*/ 507 w 519"/>
                <a:gd name="T41" fmla="*/ 120 h 151"/>
                <a:gd name="T42" fmla="*/ 515 w 519"/>
                <a:gd name="T43" fmla="*/ 134 h 151"/>
                <a:gd name="T44" fmla="*/ 519 w 519"/>
                <a:gd name="T45" fmla="*/ 151 h 1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19" h="151">
                  <a:moveTo>
                    <a:pt x="0" y="86"/>
                  </a:moveTo>
                  <a:lnTo>
                    <a:pt x="0" y="86"/>
                  </a:lnTo>
                  <a:lnTo>
                    <a:pt x="23" y="67"/>
                  </a:lnTo>
                  <a:lnTo>
                    <a:pt x="46" y="50"/>
                  </a:lnTo>
                  <a:lnTo>
                    <a:pt x="73" y="36"/>
                  </a:lnTo>
                  <a:lnTo>
                    <a:pt x="103" y="22"/>
                  </a:lnTo>
                  <a:lnTo>
                    <a:pt x="134" y="12"/>
                  </a:lnTo>
                  <a:lnTo>
                    <a:pt x="169" y="5"/>
                  </a:lnTo>
                  <a:lnTo>
                    <a:pt x="207" y="0"/>
                  </a:lnTo>
                  <a:lnTo>
                    <a:pt x="242" y="0"/>
                  </a:lnTo>
                  <a:lnTo>
                    <a:pt x="269" y="0"/>
                  </a:lnTo>
                  <a:lnTo>
                    <a:pt x="296" y="3"/>
                  </a:lnTo>
                  <a:lnTo>
                    <a:pt x="319" y="5"/>
                  </a:lnTo>
                  <a:lnTo>
                    <a:pt x="342" y="10"/>
                  </a:lnTo>
                  <a:lnTo>
                    <a:pt x="388" y="24"/>
                  </a:lnTo>
                  <a:lnTo>
                    <a:pt x="426" y="43"/>
                  </a:lnTo>
                  <a:lnTo>
                    <a:pt x="461" y="65"/>
                  </a:lnTo>
                  <a:lnTo>
                    <a:pt x="488" y="91"/>
                  </a:lnTo>
                  <a:lnTo>
                    <a:pt x="499" y="105"/>
                  </a:lnTo>
                  <a:lnTo>
                    <a:pt x="507" y="120"/>
                  </a:lnTo>
                  <a:lnTo>
                    <a:pt x="515" y="134"/>
                  </a:lnTo>
                  <a:lnTo>
                    <a:pt x="519" y="151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Freeform 18">
              <a:extLst>
                <a:ext uri="{FF2B5EF4-FFF2-40B4-BE49-F238E27FC236}">
                  <a16:creationId xmlns:a16="http://schemas.microsoft.com/office/drawing/2014/main" id="{7FFBBA38-B19E-BB46-8CE6-5214F6610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044"/>
              <a:ext cx="539" cy="251"/>
            </a:xfrm>
            <a:custGeom>
              <a:avLst/>
              <a:gdLst>
                <a:gd name="T0" fmla="*/ 0 w 539"/>
                <a:gd name="T1" fmla="*/ 79 h 251"/>
                <a:gd name="T2" fmla="*/ 0 w 539"/>
                <a:gd name="T3" fmla="*/ 79 h 251"/>
                <a:gd name="T4" fmla="*/ 24 w 539"/>
                <a:gd name="T5" fmla="*/ 62 h 251"/>
                <a:gd name="T6" fmla="*/ 50 w 539"/>
                <a:gd name="T7" fmla="*/ 45 h 251"/>
                <a:gd name="T8" fmla="*/ 77 w 539"/>
                <a:gd name="T9" fmla="*/ 33 h 251"/>
                <a:gd name="T10" fmla="*/ 108 w 539"/>
                <a:gd name="T11" fmla="*/ 21 h 251"/>
                <a:gd name="T12" fmla="*/ 139 w 539"/>
                <a:gd name="T13" fmla="*/ 12 h 251"/>
                <a:gd name="T14" fmla="*/ 174 w 539"/>
                <a:gd name="T15" fmla="*/ 7 h 251"/>
                <a:gd name="T16" fmla="*/ 208 w 539"/>
                <a:gd name="T17" fmla="*/ 2 h 251"/>
                <a:gd name="T18" fmla="*/ 243 w 539"/>
                <a:gd name="T19" fmla="*/ 0 h 251"/>
                <a:gd name="T20" fmla="*/ 243 w 539"/>
                <a:gd name="T21" fmla="*/ 0 h 251"/>
                <a:gd name="T22" fmla="*/ 274 w 539"/>
                <a:gd name="T23" fmla="*/ 2 h 251"/>
                <a:gd name="T24" fmla="*/ 304 w 539"/>
                <a:gd name="T25" fmla="*/ 5 h 251"/>
                <a:gd name="T26" fmla="*/ 331 w 539"/>
                <a:gd name="T27" fmla="*/ 9 h 251"/>
                <a:gd name="T28" fmla="*/ 358 w 539"/>
                <a:gd name="T29" fmla="*/ 14 h 251"/>
                <a:gd name="T30" fmla="*/ 385 w 539"/>
                <a:gd name="T31" fmla="*/ 24 h 251"/>
                <a:gd name="T32" fmla="*/ 408 w 539"/>
                <a:gd name="T33" fmla="*/ 33 h 251"/>
                <a:gd name="T34" fmla="*/ 431 w 539"/>
                <a:gd name="T35" fmla="*/ 43 h 251"/>
                <a:gd name="T36" fmla="*/ 454 w 539"/>
                <a:gd name="T37" fmla="*/ 55 h 251"/>
                <a:gd name="T38" fmla="*/ 474 w 539"/>
                <a:gd name="T39" fmla="*/ 67 h 251"/>
                <a:gd name="T40" fmla="*/ 489 w 539"/>
                <a:gd name="T41" fmla="*/ 81 h 251"/>
                <a:gd name="T42" fmla="*/ 504 w 539"/>
                <a:gd name="T43" fmla="*/ 98 h 251"/>
                <a:gd name="T44" fmla="*/ 516 w 539"/>
                <a:gd name="T45" fmla="*/ 115 h 251"/>
                <a:gd name="T46" fmla="*/ 527 w 539"/>
                <a:gd name="T47" fmla="*/ 131 h 251"/>
                <a:gd name="T48" fmla="*/ 535 w 539"/>
                <a:gd name="T49" fmla="*/ 148 h 251"/>
                <a:gd name="T50" fmla="*/ 539 w 539"/>
                <a:gd name="T51" fmla="*/ 167 h 251"/>
                <a:gd name="T52" fmla="*/ 539 w 539"/>
                <a:gd name="T53" fmla="*/ 186 h 251"/>
                <a:gd name="T54" fmla="*/ 539 w 539"/>
                <a:gd name="T55" fmla="*/ 186 h 251"/>
                <a:gd name="T56" fmla="*/ 539 w 539"/>
                <a:gd name="T57" fmla="*/ 203 h 251"/>
                <a:gd name="T58" fmla="*/ 535 w 539"/>
                <a:gd name="T59" fmla="*/ 220 h 251"/>
                <a:gd name="T60" fmla="*/ 531 w 539"/>
                <a:gd name="T61" fmla="*/ 234 h 251"/>
                <a:gd name="T62" fmla="*/ 520 w 539"/>
                <a:gd name="T63" fmla="*/ 251 h 25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39" h="251">
                  <a:moveTo>
                    <a:pt x="0" y="79"/>
                  </a:moveTo>
                  <a:lnTo>
                    <a:pt x="0" y="79"/>
                  </a:lnTo>
                  <a:lnTo>
                    <a:pt x="24" y="62"/>
                  </a:lnTo>
                  <a:lnTo>
                    <a:pt x="50" y="45"/>
                  </a:lnTo>
                  <a:lnTo>
                    <a:pt x="77" y="33"/>
                  </a:lnTo>
                  <a:lnTo>
                    <a:pt x="108" y="21"/>
                  </a:lnTo>
                  <a:lnTo>
                    <a:pt x="139" y="12"/>
                  </a:lnTo>
                  <a:lnTo>
                    <a:pt x="174" y="7"/>
                  </a:lnTo>
                  <a:lnTo>
                    <a:pt x="208" y="2"/>
                  </a:lnTo>
                  <a:lnTo>
                    <a:pt x="243" y="0"/>
                  </a:lnTo>
                  <a:lnTo>
                    <a:pt x="274" y="2"/>
                  </a:lnTo>
                  <a:lnTo>
                    <a:pt x="304" y="5"/>
                  </a:lnTo>
                  <a:lnTo>
                    <a:pt x="331" y="9"/>
                  </a:lnTo>
                  <a:lnTo>
                    <a:pt x="358" y="14"/>
                  </a:lnTo>
                  <a:lnTo>
                    <a:pt x="385" y="24"/>
                  </a:lnTo>
                  <a:lnTo>
                    <a:pt x="408" y="33"/>
                  </a:lnTo>
                  <a:lnTo>
                    <a:pt x="431" y="43"/>
                  </a:lnTo>
                  <a:lnTo>
                    <a:pt x="454" y="55"/>
                  </a:lnTo>
                  <a:lnTo>
                    <a:pt x="474" y="67"/>
                  </a:lnTo>
                  <a:lnTo>
                    <a:pt x="489" y="81"/>
                  </a:lnTo>
                  <a:lnTo>
                    <a:pt x="504" y="98"/>
                  </a:lnTo>
                  <a:lnTo>
                    <a:pt x="516" y="115"/>
                  </a:lnTo>
                  <a:lnTo>
                    <a:pt x="527" y="131"/>
                  </a:lnTo>
                  <a:lnTo>
                    <a:pt x="535" y="148"/>
                  </a:lnTo>
                  <a:lnTo>
                    <a:pt x="539" y="167"/>
                  </a:lnTo>
                  <a:lnTo>
                    <a:pt x="539" y="186"/>
                  </a:lnTo>
                  <a:lnTo>
                    <a:pt x="539" y="203"/>
                  </a:lnTo>
                  <a:lnTo>
                    <a:pt x="535" y="220"/>
                  </a:lnTo>
                  <a:lnTo>
                    <a:pt x="531" y="234"/>
                  </a:lnTo>
                  <a:lnTo>
                    <a:pt x="520" y="251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Freeform 19">
              <a:extLst>
                <a:ext uri="{FF2B5EF4-FFF2-40B4-BE49-F238E27FC236}">
                  <a16:creationId xmlns:a16="http://schemas.microsoft.com/office/drawing/2014/main" id="{0C2E982E-41EA-2E40-BE38-5C3951D8C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175"/>
              <a:ext cx="438" cy="249"/>
            </a:xfrm>
            <a:custGeom>
              <a:avLst/>
              <a:gdLst>
                <a:gd name="T0" fmla="*/ 0 w 438"/>
                <a:gd name="T1" fmla="*/ 55 h 249"/>
                <a:gd name="T2" fmla="*/ 0 w 438"/>
                <a:gd name="T3" fmla="*/ 55 h 249"/>
                <a:gd name="T4" fmla="*/ 19 w 438"/>
                <a:gd name="T5" fmla="*/ 43 h 249"/>
                <a:gd name="T6" fmla="*/ 39 w 438"/>
                <a:gd name="T7" fmla="*/ 32 h 249"/>
                <a:gd name="T8" fmla="*/ 62 w 438"/>
                <a:gd name="T9" fmla="*/ 22 h 249"/>
                <a:gd name="T10" fmla="*/ 85 w 438"/>
                <a:gd name="T11" fmla="*/ 15 h 249"/>
                <a:gd name="T12" fmla="*/ 112 w 438"/>
                <a:gd name="T13" fmla="*/ 8 h 249"/>
                <a:gd name="T14" fmla="*/ 138 w 438"/>
                <a:gd name="T15" fmla="*/ 3 h 249"/>
                <a:gd name="T16" fmla="*/ 165 w 438"/>
                <a:gd name="T17" fmla="*/ 0 h 249"/>
                <a:gd name="T18" fmla="*/ 192 w 438"/>
                <a:gd name="T19" fmla="*/ 0 h 249"/>
                <a:gd name="T20" fmla="*/ 192 w 438"/>
                <a:gd name="T21" fmla="*/ 0 h 249"/>
                <a:gd name="T22" fmla="*/ 215 w 438"/>
                <a:gd name="T23" fmla="*/ 0 h 249"/>
                <a:gd name="T24" fmla="*/ 242 w 438"/>
                <a:gd name="T25" fmla="*/ 3 h 249"/>
                <a:gd name="T26" fmla="*/ 265 w 438"/>
                <a:gd name="T27" fmla="*/ 5 h 249"/>
                <a:gd name="T28" fmla="*/ 288 w 438"/>
                <a:gd name="T29" fmla="*/ 12 h 249"/>
                <a:gd name="T30" fmla="*/ 308 w 438"/>
                <a:gd name="T31" fmla="*/ 17 h 249"/>
                <a:gd name="T32" fmla="*/ 331 w 438"/>
                <a:gd name="T33" fmla="*/ 27 h 249"/>
                <a:gd name="T34" fmla="*/ 365 w 438"/>
                <a:gd name="T35" fmla="*/ 43 h 249"/>
                <a:gd name="T36" fmla="*/ 396 w 438"/>
                <a:gd name="T37" fmla="*/ 67 h 249"/>
                <a:gd name="T38" fmla="*/ 408 w 438"/>
                <a:gd name="T39" fmla="*/ 79 h 249"/>
                <a:gd name="T40" fmla="*/ 419 w 438"/>
                <a:gd name="T41" fmla="*/ 94 h 249"/>
                <a:gd name="T42" fmla="*/ 427 w 438"/>
                <a:gd name="T43" fmla="*/ 108 h 249"/>
                <a:gd name="T44" fmla="*/ 431 w 438"/>
                <a:gd name="T45" fmla="*/ 122 h 249"/>
                <a:gd name="T46" fmla="*/ 435 w 438"/>
                <a:gd name="T47" fmla="*/ 137 h 249"/>
                <a:gd name="T48" fmla="*/ 438 w 438"/>
                <a:gd name="T49" fmla="*/ 154 h 249"/>
                <a:gd name="T50" fmla="*/ 438 w 438"/>
                <a:gd name="T51" fmla="*/ 154 h 249"/>
                <a:gd name="T52" fmla="*/ 435 w 438"/>
                <a:gd name="T53" fmla="*/ 180 h 249"/>
                <a:gd name="T54" fmla="*/ 423 w 438"/>
                <a:gd name="T55" fmla="*/ 204 h 249"/>
                <a:gd name="T56" fmla="*/ 404 w 438"/>
                <a:gd name="T57" fmla="*/ 228 h 249"/>
                <a:gd name="T58" fmla="*/ 381 w 438"/>
                <a:gd name="T59" fmla="*/ 249 h 2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38" h="249">
                  <a:moveTo>
                    <a:pt x="0" y="55"/>
                  </a:moveTo>
                  <a:lnTo>
                    <a:pt x="0" y="55"/>
                  </a:lnTo>
                  <a:lnTo>
                    <a:pt x="19" y="43"/>
                  </a:lnTo>
                  <a:lnTo>
                    <a:pt x="39" y="32"/>
                  </a:lnTo>
                  <a:lnTo>
                    <a:pt x="62" y="22"/>
                  </a:lnTo>
                  <a:lnTo>
                    <a:pt x="85" y="15"/>
                  </a:lnTo>
                  <a:lnTo>
                    <a:pt x="112" y="8"/>
                  </a:lnTo>
                  <a:lnTo>
                    <a:pt x="138" y="3"/>
                  </a:lnTo>
                  <a:lnTo>
                    <a:pt x="165" y="0"/>
                  </a:lnTo>
                  <a:lnTo>
                    <a:pt x="192" y="0"/>
                  </a:lnTo>
                  <a:lnTo>
                    <a:pt x="215" y="0"/>
                  </a:lnTo>
                  <a:lnTo>
                    <a:pt x="242" y="3"/>
                  </a:lnTo>
                  <a:lnTo>
                    <a:pt x="265" y="5"/>
                  </a:lnTo>
                  <a:lnTo>
                    <a:pt x="288" y="12"/>
                  </a:lnTo>
                  <a:lnTo>
                    <a:pt x="308" y="17"/>
                  </a:lnTo>
                  <a:lnTo>
                    <a:pt x="331" y="27"/>
                  </a:lnTo>
                  <a:lnTo>
                    <a:pt x="365" y="43"/>
                  </a:lnTo>
                  <a:lnTo>
                    <a:pt x="396" y="67"/>
                  </a:lnTo>
                  <a:lnTo>
                    <a:pt x="408" y="79"/>
                  </a:lnTo>
                  <a:lnTo>
                    <a:pt x="419" y="94"/>
                  </a:lnTo>
                  <a:lnTo>
                    <a:pt x="427" y="108"/>
                  </a:lnTo>
                  <a:lnTo>
                    <a:pt x="431" y="122"/>
                  </a:lnTo>
                  <a:lnTo>
                    <a:pt x="435" y="137"/>
                  </a:lnTo>
                  <a:lnTo>
                    <a:pt x="438" y="154"/>
                  </a:lnTo>
                  <a:lnTo>
                    <a:pt x="435" y="180"/>
                  </a:lnTo>
                  <a:lnTo>
                    <a:pt x="423" y="204"/>
                  </a:lnTo>
                  <a:lnTo>
                    <a:pt x="404" y="228"/>
                  </a:lnTo>
                  <a:lnTo>
                    <a:pt x="381" y="24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Freeform 20">
              <a:extLst>
                <a:ext uri="{FF2B5EF4-FFF2-40B4-BE49-F238E27FC236}">
                  <a16:creationId xmlns:a16="http://schemas.microsoft.com/office/drawing/2014/main" id="{BB5E6AC4-CFC2-6347-9C7A-5AD59FF1A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" y="1187"/>
              <a:ext cx="292" cy="280"/>
            </a:xfrm>
            <a:custGeom>
              <a:avLst/>
              <a:gdLst>
                <a:gd name="T0" fmla="*/ 292 w 292"/>
                <a:gd name="T1" fmla="*/ 0 h 280"/>
                <a:gd name="T2" fmla="*/ 292 w 292"/>
                <a:gd name="T3" fmla="*/ 0 h 280"/>
                <a:gd name="T4" fmla="*/ 261 w 292"/>
                <a:gd name="T5" fmla="*/ 0 h 280"/>
                <a:gd name="T6" fmla="*/ 261 w 292"/>
                <a:gd name="T7" fmla="*/ 0 h 280"/>
                <a:gd name="T8" fmla="*/ 234 w 292"/>
                <a:gd name="T9" fmla="*/ 0 h 280"/>
                <a:gd name="T10" fmla="*/ 207 w 292"/>
                <a:gd name="T11" fmla="*/ 3 h 280"/>
                <a:gd name="T12" fmla="*/ 184 w 292"/>
                <a:gd name="T13" fmla="*/ 8 h 280"/>
                <a:gd name="T14" fmla="*/ 157 w 292"/>
                <a:gd name="T15" fmla="*/ 12 h 280"/>
                <a:gd name="T16" fmla="*/ 138 w 292"/>
                <a:gd name="T17" fmla="*/ 20 h 280"/>
                <a:gd name="T18" fmla="*/ 115 w 292"/>
                <a:gd name="T19" fmla="*/ 27 h 280"/>
                <a:gd name="T20" fmla="*/ 96 w 292"/>
                <a:gd name="T21" fmla="*/ 36 h 280"/>
                <a:gd name="T22" fmla="*/ 77 w 292"/>
                <a:gd name="T23" fmla="*/ 46 h 280"/>
                <a:gd name="T24" fmla="*/ 61 w 292"/>
                <a:gd name="T25" fmla="*/ 58 h 280"/>
                <a:gd name="T26" fmla="*/ 46 w 292"/>
                <a:gd name="T27" fmla="*/ 70 h 280"/>
                <a:gd name="T28" fmla="*/ 31 w 292"/>
                <a:gd name="T29" fmla="*/ 84 h 280"/>
                <a:gd name="T30" fmla="*/ 19 w 292"/>
                <a:gd name="T31" fmla="*/ 98 h 280"/>
                <a:gd name="T32" fmla="*/ 11 w 292"/>
                <a:gd name="T33" fmla="*/ 113 h 280"/>
                <a:gd name="T34" fmla="*/ 7 w 292"/>
                <a:gd name="T35" fmla="*/ 127 h 280"/>
                <a:gd name="T36" fmla="*/ 4 w 292"/>
                <a:gd name="T37" fmla="*/ 144 h 280"/>
                <a:gd name="T38" fmla="*/ 0 w 292"/>
                <a:gd name="T39" fmla="*/ 161 h 280"/>
                <a:gd name="T40" fmla="*/ 0 w 292"/>
                <a:gd name="T41" fmla="*/ 161 h 280"/>
                <a:gd name="T42" fmla="*/ 4 w 292"/>
                <a:gd name="T43" fmla="*/ 177 h 280"/>
                <a:gd name="T44" fmla="*/ 7 w 292"/>
                <a:gd name="T45" fmla="*/ 194 h 280"/>
                <a:gd name="T46" fmla="*/ 11 w 292"/>
                <a:gd name="T47" fmla="*/ 211 h 280"/>
                <a:gd name="T48" fmla="*/ 23 w 292"/>
                <a:gd name="T49" fmla="*/ 225 h 280"/>
                <a:gd name="T50" fmla="*/ 34 w 292"/>
                <a:gd name="T51" fmla="*/ 242 h 280"/>
                <a:gd name="T52" fmla="*/ 50 w 292"/>
                <a:gd name="T53" fmla="*/ 256 h 280"/>
                <a:gd name="T54" fmla="*/ 65 w 292"/>
                <a:gd name="T55" fmla="*/ 268 h 280"/>
                <a:gd name="T56" fmla="*/ 84 w 292"/>
                <a:gd name="T57" fmla="*/ 280 h 2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2" h="280">
                  <a:moveTo>
                    <a:pt x="292" y="0"/>
                  </a:moveTo>
                  <a:lnTo>
                    <a:pt x="292" y="0"/>
                  </a:lnTo>
                  <a:lnTo>
                    <a:pt x="261" y="0"/>
                  </a:lnTo>
                  <a:lnTo>
                    <a:pt x="234" y="0"/>
                  </a:lnTo>
                  <a:lnTo>
                    <a:pt x="207" y="3"/>
                  </a:lnTo>
                  <a:lnTo>
                    <a:pt x="184" y="8"/>
                  </a:lnTo>
                  <a:lnTo>
                    <a:pt x="157" y="12"/>
                  </a:lnTo>
                  <a:lnTo>
                    <a:pt x="138" y="20"/>
                  </a:lnTo>
                  <a:lnTo>
                    <a:pt x="115" y="27"/>
                  </a:lnTo>
                  <a:lnTo>
                    <a:pt x="96" y="36"/>
                  </a:lnTo>
                  <a:lnTo>
                    <a:pt x="77" y="46"/>
                  </a:lnTo>
                  <a:lnTo>
                    <a:pt x="61" y="58"/>
                  </a:lnTo>
                  <a:lnTo>
                    <a:pt x="46" y="70"/>
                  </a:lnTo>
                  <a:lnTo>
                    <a:pt x="31" y="84"/>
                  </a:lnTo>
                  <a:lnTo>
                    <a:pt x="19" y="98"/>
                  </a:lnTo>
                  <a:lnTo>
                    <a:pt x="11" y="113"/>
                  </a:lnTo>
                  <a:lnTo>
                    <a:pt x="7" y="127"/>
                  </a:lnTo>
                  <a:lnTo>
                    <a:pt x="4" y="144"/>
                  </a:lnTo>
                  <a:lnTo>
                    <a:pt x="0" y="161"/>
                  </a:lnTo>
                  <a:lnTo>
                    <a:pt x="4" y="177"/>
                  </a:lnTo>
                  <a:lnTo>
                    <a:pt x="7" y="194"/>
                  </a:lnTo>
                  <a:lnTo>
                    <a:pt x="11" y="211"/>
                  </a:lnTo>
                  <a:lnTo>
                    <a:pt x="23" y="225"/>
                  </a:lnTo>
                  <a:lnTo>
                    <a:pt x="34" y="242"/>
                  </a:lnTo>
                  <a:lnTo>
                    <a:pt x="50" y="256"/>
                  </a:lnTo>
                  <a:lnTo>
                    <a:pt x="65" y="268"/>
                  </a:lnTo>
                  <a:lnTo>
                    <a:pt x="84" y="28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Freeform 21">
              <a:extLst>
                <a:ext uri="{FF2B5EF4-FFF2-40B4-BE49-F238E27FC236}">
                  <a16:creationId xmlns:a16="http://schemas.microsoft.com/office/drawing/2014/main" id="{93354B91-F42B-6F47-9316-3825D1888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" y="1403"/>
              <a:ext cx="430" cy="296"/>
            </a:xfrm>
            <a:custGeom>
              <a:avLst/>
              <a:gdLst>
                <a:gd name="T0" fmla="*/ 50 w 430"/>
                <a:gd name="T1" fmla="*/ 0 h 296"/>
                <a:gd name="T2" fmla="*/ 50 w 430"/>
                <a:gd name="T3" fmla="*/ 0 h 296"/>
                <a:gd name="T4" fmla="*/ 31 w 430"/>
                <a:gd name="T5" fmla="*/ 24 h 296"/>
                <a:gd name="T6" fmla="*/ 15 w 430"/>
                <a:gd name="T7" fmla="*/ 50 h 296"/>
                <a:gd name="T8" fmla="*/ 4 w 430"/>
                <a:gd name="T9" fmla="*/ 76 h 296"/>
                <a:gd name="T10" fmla="*/ 0 w 430"/>
                <a:gd name="T11" fmla="*/ 105 h 296"/>
                <a:gd name="T12" fmla="*/ 0 w 430"/>
                <a:gd name="T13" fmla="*/ 105 h 296"/>
                <a:gd name="T14" fmla="*/ 4 w 430"/>
                <a:gd name="T15" fmla="*/ 124 h 296"/>
                <a:gd name="T16" fmla="*/ 7 w 430"/>
                <a:gd name="T17" fmla="*/ 143 h 296"/>
                <a:gd name="T18" fmla="*/ 15 w 430"/>
                <a:gd name="T19" fmla="*/ 162 h 296"/>
                <a:gd name="T20" fmla="*/ 23 w 430"/>
                <a:gd name="T21" fmla="*/ 179 h 296"/>
                <a:gd name="T22" fmla="*/ 38 w 430"/>
                <a:gd name="T23" fmla="*/ 196 h 296"/>
                <a:gd name="T24" fmla="*/ 54 w 430"/>
                <a:gd name="T25" fmla="*/ 213 h 296"/>
                <a:gd name="T26" fmla="*/ 69 w 430"/>
                <a:gd name="T27" fmla="*/ 227 h 296"/>
                <a:gd name="T28" fmla="*/ 92 w 430"/>
                <a:gd name="T29" fmla="*/ 239 h 296"/>
                <a:gd name="T30" fmla="*/ 111 w 430"/>
                <a:gd name="T31" fmla="*/ 253 h 296"/>
                <a:gd name="T32" fmla="*/ 134 w 430"/>
                <a:gd name="T33" fmla="*/ 263 h 296"/>
                <a:gd name="T34" fmla="*/ 161 w 430"/>
                <a:gd name="T35" fmla="*/ 272 h 296"/>
                <a:gd name="T36" fmla="*/ 188 w 430"/>
                <a:gd name="T37" fmla="*/ 282 h 296"/>
                <a:gd name="T38" fmla="*/ 215 w 430"/>
                <a:gd name="T39" fmla="*/ 287 h 296"/>
                <a:gd name="T40" fmla="*/ 246 w 430"/>
                <a:gd name="T41" fmla="*/ 291 h 296"/>
                <a:gd name="T42" fmla="*/ 277 w 430"/>
                <a:gd name="T43" fmla="*/ 294 h 296"/>
                <a:gd name="T44" fmla="*/ 307 w 430"/>
                <a:gd name="T45" fmla="*/ 296 h 296"/>
                <a:gd name="T46" fmla="*/ 307 w 430"/>
                <a:gd name="T47" fmla="*/ 296 h 296"/>
                <a:gd name="T48" fmla="*/ 338 w 430"/>
                <a:gd name="T49" fmla="*/ 294 h 296"/>
                <a:gd name="T50" fmla="*/ 373 w 430"/>
                <a:gd name="T51" fmla="*/ 291 h 296"/>
                <a:gd name="T52" fmla="*/ 400 w 430"/>
                <a:gd name="T53" fmla="*/ 287 h 296"/>
                <a:gd name="T54" fmla="*/ 430 w 430"/>
                <a:gd name="T55" fmla="*/ 280 h 2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30" h="296">
                  <a:moveTo>
                    <a:pt x="50" y="0"/>
                  </a:moveTo>
                  <a:lnTo>
                    <a:pt x="50" y="0"/>
                  </a:lnTo>
                  <a:lnTo>
                    <a:pt x="31" y="24"/>
                  </a:lnTo>
                  <a:lnTo>
                    <a:pt x="15" y="50"/>
                  </a:lnTo>
                  <a:lnTo>
                    <a:pt x="4" y="76"/>
                  </a:lnTo>
                  <a:lnTo>
                    <a:pt x="0" y="105"/>
                  </a:lnTo>
                  <a:lnTo>
                    <a:pt x="4" y="124"/>
                  </a:lnTo>
                  <a:lnTo>
                    <a:pt x="7" y="143"/>
                  </a:lnTo>
                  <a:lnTo>
                    <a:pt x="15" y="162"/>
                  </a:lnTo>
                  <a:lnTo>
                    <a:pt x="23" y="179"/>
                  </a:lnTo>
                  <a:lnTo>
                    <a:pt x="38" y="196"/>
                  </a:lnTo>
                  <a:lnTo>
                    <a:pt x="54" y="213"/>
                  </a:lnTo>
                  <a:lnTo>
                    <a:pt x="69" y="227"/>
                  </a:lnTo>
                  <a:lnTo>
                    <a:pt x="92" y="239"/>
                  </a:lnTo>
                  <a:lnTo>
                    <a:pt x="111" y="253"/>
                  </a:lnTo>
                  <a:lnTo>
                    <a:pt x="134" y="263"/>
                  </a:lnTo>
                  <a:lnTo>
                    <a:pt x="161" y="272"/>
                  </a:lnTo>
                  <a:lnTo>
                    <a:pt x="188" y="282"/>
                  </a:lnTo>
                  <a:lnTo>
                    <a:pt x="215" y="287"/>
                  </a:lnTo>
                  <a:lnTo>
                    <a:pt x="246" y="291"/>
                  </a:lnTo>
                  <a:lnTo>
                    <a:pt x="277" y="294"/>
                  </a:lnTo>
                  <a:lnTo>
                    <a:pt x="307" y="296"/>
                  </a:lnTo>
                  <a:lnTo>
                    <a:pt x="338" y="294"/>
                  </a:lnTo>
                  <a:lnTo>
                    <a:pt x="373" y="291"/>
                  </a:lnTo>
                  <a:lnTo>
                    <a:pt x="400" y="287"/>
                  </a:lnTo>
                  <a:lnTo>
                    <a:pt x="430" y="28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Freeform 22">
              <a:extLst>
                <a:ext uri="{FF2B5EF4-FFF2-40B4-BE49-F238E27FC236}">
                  <a16:creationId xmlns:a16="http://schemas.microsoft.com/office/drawing/2014/main" id="{3A092382-95A7-B945-AED1-972E48565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8" y="1661"/>
              <a:ext cx="727" cy="141"/>
            </a:xfrm>
            <a:custGeom>
              <a:avLst/>
              <a:gdLst>
                <a:gd name="T0" fmla="*/ 0 w 727"/>
                <a:gd name="T1" fmla="*/ 0 h 141"/>
                <a:gd name="T2" fmla="*/ 0 w 727"/>
                <a:gd name="T3" fmla="*/ 0 h 141"/>
                <a:gd name="T4" fmla="*/ 38 w 727"/>
                <a:gd name="T5" fmla="*/ 31 h 141"/>
                <a:gd name="T6" fmla="*/ 77 w 727"/>
                <a:gd name="T7" fmla="*/ 60 h 141"/>
                <a:gd name="T8" fmla="*/ 123 w 727"/>
                <a:gd name="T9" fmla="*/ 84 h 141"/>
                <a:gd name="T10" fmla="*/ 177 w 727"/>
                <a:gd name="T11" fmla="*/ 103 h 141"/>
                <a:gd name="T12" fmla="*/ 231 w 727"/>
                <a:gd name="T13" fmla="*/ 120 h 141"/>
                <a:gd name="T14" fmla="*/ 288 w 727"/>
                <a:gd name="T15" fmla="*/ 132 h 141"/>
                <a:gd name="T16" fmla="*/ 346 w 727"/>
                <a:gd name="T17" fmla="*/ 139 h 141"/>
                <a:gd name="T18" fmla="*/ 408 w 727"/>
                <a:gd name="T19" fmla="*/ 141 h 141"/>
                <a:gd name="T20" fmla="*/ 408 w 727"/>
                <a:gd name="T21" fmla="*/ 141 h 141"/>
                <a:gd name="T22" fmla="*/ 454 w 727"/>
                <a:gd name="T23" fmla="*/ 139 h 141"/>
                <a:gd name="T24" fmla="*/ 496 w 727"/>
                <a:gd name="T25" fmla="*/ 136 h 141"/>
                <a:gd name="T26" fmla="*/ 538 w 727"/>
                <a:gd name="T27" fmla="*/ 129 h 141"/>
                <a:gd name="T28" fmla="*/ 581 w 727"/>
                <a:gd name="T29" fmla="*/ 122 h 141"/>
                <a:gd name="T30" fmla="*/ 619 w 727"/>
                <a:gd name="T31" fmla="*/ 110 h 141"/>
                <a:gd name="T32" fmla="*/ 658 w 727"/>
                <a:gd name="T33" fmla="*/ 98 h 141"/>
                <a:gd name="T34" fmla="*/ 692 w 727"/>
                <a:gd name="T35" fmla="*/ 81 h 141"/>
                <a:gd name="T36" fmla="*/ 727 w 727"/>
                <a:gd name="T37" fmla="*/ 65 h 1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27" h="141">
                  <a:moveTo>
                    <a:pt x="0" y="0"/>
                  </a:moveTo>
                  <a:lnTo>
                    <a:pt x="0" y="0"/>
                  </a:lnTo>
                  <a:lnTo>
                    <a:pt x="38" y="31"/>
                  </a:lnTo>
                  <a:lnTo>
                    <a:pt x="77" y="60"/>
                  </a:lnTo>
                  <a:lnTo>
                    <a:pt x="123" y="84"/>
                  </a:lnTo>
                  <a:lnTo>
                    <a:pt x="177" y="103"/>
                  </a:lnTo>
                  <a:lnTo>
                    <a:pt x="231" y="120"/>
                  </a:lnTo>
                  <a:lnTo>
                    <a:pt x="288" y="132"/>
                  </a:lnTo>
                  <a:lnTo>
                    <a:pt x="346" y="139"/>
                  </a:lnTo>
                  <a:lnTo>
                    <a:pt x="408" y="141"/>
                  </a:lnTo>
                  <a:lnTo>
                    <a:pt x="454" y="139"/>
                  </a:lnTo>
                  <a:lnTo>
                    <a:pt x="496" y="136"/>
                  </a:lnTo>
                  <a:lnTo>
                    <a:pt x="538" y="129"/>
                  </a:lnTo>
                  <a:lnTo>
                    <a:pt x="581" y="122"/>
                  </a:lnTo>
                  <a:lnTo>
                    <a:pt x="619" y="110"/>
                  </a:lnTo>
                  <a:lnTo>
                    <a:pt x="658" y="98"/>
                  </a:lnTo>
                  <a:lnTo>
                    <a:pt x="692" y="81"/>
                  </a:lnTo>
                  <a:lnTo>
                    <a:pt x="727" y="65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Freeform 23">
              <a:extLst>
                <a:ext uri="{FF2B5EF4-FFF2-40B4-BE49-F238E27FC236}">
                  <a16:creationId xmlns:a16="http://schemas.microsoft.com/office/drawing/2014/main" id="{99FA3015-84A7-854E-936C-96BD9770E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1" y="1596"/>
              <a:ext cx="596" cy="235"/>
            </a:xfrm>
            <a:custGeom>
              <a:avLst/>
              <a:gdLst>
                <a:gd name="T0" fmla="*/ 0 w 596"/>
                <a:gd name="T1" fmla="*/ 130 h 235"/>
                <a:gd name="T2" fmla="*/ 0 w 596"/>
                <a:gd name="T3" fmla="*/ 130 h 235"/>
                <a:gd name="T4" fmla="*/ 23 w 596"/>
                <a:gd name="T5" fmla="*/ 153 h 235"/>
                <a:gd name="T6" fmla="*/ 50 w 596"/>
                <a:gd name="T7" fmla="*/ 173 h 235"/>
                <a:gd name="T8" fmla="*/ 81 w 596"/>
                <a:gd name="T9" fmla="*/ 192 h 235"/>
                <a:gd name="T10" fmla="*/ 115 w 596"/>
                <a:gd name="T11" fmla="*/ 206 h 235"/>
                <a:gd name="T12" fmla="*/ 154 w 596"/>
                <a:gd name="T13" fmla="*/ 218 h 235"/>
                <a:gd name="T14" fmla="*/ 196 w 596"/>
                <a:gd name="T15" fmla="*/ 228 h 235"/>
                <a:gd name="T16" fmla="*/ 238 w 596"/>
                <a:gd name="T17" fmla="*/ 232 h 235"/>
                <a:gd name="T18" fmla="*/ 281 w 596"/>
                <a:gd name="T19" fmla="*/ 235 h 235"/>
                <a:gd name="T20" fmla="*/ 281 w 596"/>
                <a:gd name="T21" fmla="*/ 235 h 235"/>
                <a:gd name="T22" fmla="*/ 312 w 596"/>
                <a:gd name="T23" fmla="*/ 235 h 235"/>
                <a:gd name="T24" fmla="*/ 342 w 596"/>
                <a:gd name="T25" fmla="*/ 230 h 235"/>
                <a:gd name="T26" fmla="*/ 373 w 596"/>
                <a:gd name="T27" fmla="*/ 225 h 235"/>
                <a:gd name="T28" fmla="*/ 404 w 596"/>
                <a:gd name="T29" fmla="*/ 220 h 235"/>
                <a:gd name="T30" fmla="*/ 431 w 596"/>
                <a:gd name="T31" fmla="*/ 211 h 235"/>
                <a:gd name="T32" fmla="*/ 458 w 596"/>
                <a:gd name="T33" fmla="*/ 201 h 235"/>
                <a:gd name="T34" fmla="*/ 481 w 596"/>
                <a:gd name="T35" fmla="*/ 189 h 235"/>
                <a:gd name="T36" fmla="*/ 504 w 596"/>
                <a:gd name="T37" fmla="*/ 177 h 235"/>
                <a:gd name="T38" fmla="*/ 523 w 596"/>
                <a:gd name="T39" fmla="*/ 163 h 235"/>
                <a:gd name="T40" fmla="*/ 542 w 596"/>
                <a:gd name="T41" fmla="*/ 149 h 235"/>
                <a:gd name="T42" fmla="*/ 558 w 596"/>
                <a:gd name="T43" fmla="*/ 132 h 235"/>
                <a:gd name="T44" fmla="*/ 569 w 596"/>
                <a:gd name="T45" fmla="*/ 115 h 235"/>
                <a:gd name="T46" fmla="*/ 581 w 596"/>
                <a:gd name="T47" fmla="*/ 98 h 235"/>
                <a:gd name="T48" fmla="*/ 588 w 596"/>
                <a:gd name="T49" fmla="*/ 79 h 235"/>
                <a:gd name="T50" fmla="*/ 592 w 596"/>
                <a:gd name="T51" fmla="*/ 60 h 235"/>
                <a:gd name="T52" fmla="*/ 596 w 596"/>
                <a:gd name="T53" fmla="*/ 39 h 235"/>
                <a:gd name="T54" fmla="*/ 596 w 596"/>
                <a:gd name="T55" fmla="*/ 39 h 235"/>
                <a:gd name="T56" fmla="*/ 592 w 596"/>
                <a:gd name="T57" fmla="*/ 20 h 235"/>
                <a:gd name="T58" fmla="*/ 588 w 596"/>
                <a:gd name="T59" fmla="*/ 0 h 2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96" h="235">
                  <a:moveTo>
                    <a:pt x="0" y="130"/>
                  </a:moveTo>
                  <a:lnTo>
                    <a:pt x="0" y="130"/>
                  </a:lnTo>
                  <a:lnTo>
                    <a:pt x="23" y="153"/>
                  </a:lnTo>
                  <a:lnTo>
                    <a:pt x="50" y="173"/>
                  </a:lnTo>
                  <a:lnTo>
                    <a:pt x="81" y="192"/>
                  </a:lnTo>
                  <a:lnTo>
                    <a:pt x="115" y="206"/>
                  </a:lnTo>
                  <a:lnTo>
                    <a:pt x="154" y="218"/>
                  </a:lnTo>
                  <a:lnTo>
                    <a:pt x="196" y="228"/>
                  </a:lnTo>
                  <a:lnTo>
                    <a:pt x="238" y="232"/>
                  </a:lnTo>
                  <a:lnTo>
                    <a:pt x="281" y="235"/>
                  </a:lnTo>
                  <a:lnTo>
                    <a:pt x="312" y="235"/>
                  </a:lnTo>
                  <a:lnTo>
                    <a:pt x="342" y="230"/>
                  </a:lnTo>
                  <a:lnTo>
                    <a:pt x="373" y="225"/>
                  </a:lnTo>
                  <a:lnTo>
                    <a:pt x="404" y="220"/>
                  </a:lnTo>
                  <a:lnTo>
                    <a:pt x="431" y="211"/>
                  </a:lnTo>
                  <a:lnTo>
                    <a:pt x="458" y="201"/>
                  </a:lnTo>
                  <a:lnTo>
                    <a:pt x="481" y="189"/>
                  </a:lnTo>
                  <a:lnTo>
                    <a:pt x="504" y="177"/>
                  </a:lnTo>
                  <a:lnTo>
                    <a:pt x="523" y="163"/>
                  </a:lnTo>
                  <a:lnTo>
                    <a:pt x="542" y="149"/>
                  </a:lnTo>
                  <a:lnTo>
                    <a:pt x="558" y="132"/>
                  </a:lnTo>
                  <a:lnTo>
                    <a:pt x="569" y="115"/>
                  </a:lnTo>
                  <a:lnTo>
                    <a:pt x="581" y="98"/>
                  </a:lnTo>
                  <a:lnTo>
                    <a:pt x="588" y="79"/>
                  </a:lnTo>
                  <a:lnTo>
                    <a:pt x="592" y="60"/>
                  </a:lnTo>
                  <a:lnTo>
                    <a:pt x="596" y="39"/>
                  </a:lnTo>
                  <a:lnTo>
                    <a:pt x="592" y="20"/>
                  </a:lnTo>
                  <a:lnTo>
                    <a:pt x="588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Freeform 24">
              <a:extLst>
                <a:ext uri="{FF2B5EF4-FFF2-40B4-BE49-F238E27FC236}">
                  <a16:creationId xmlns:a16="http://schemas.microsoft.com/office/drawing/2014/main" id="{E22848B2-4FC8-D24C-8383-FD4B66123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" y="1360"/>
              <a:ext cx="576" cy="368"/>
            </a:xfrm>
            <a:custGeom>
              <a:avLst/>
              <a:gdLst>
                <a:gd name="T0" fmla="*/ 0 w 576"/>
                <a:gd name="T1" fmla="*/ 301 h 368"/>
                <a:gd name="T2" fmla="*/ 0 w 576"/>
                <a:gd name="T3" fmla="*/ 301 h 368"/>
                <a:gd name="T4" fmla="*/ 27 w 576"/>
                <a:gd name="T5" fmla="*/ 315 h 368"/>
                <a:gd name="T6" fmla="*/ 53 w 576"/>
                <a:gd name="T7" fmla="*/ 330 h 368"/>
                <a:gd name="T8" fmla="*/ 80 w 576"/>
                <a:gd name="T9" fmla="*/ 342 h 368"/>
                <a:gd name="T10" fmla="*/ 111 w 576"/>
                <a:gd name="T11" fmla="*/ 351 h 368"/>
                <a:gd name="T12" fmla="*/ 142 w 576"/>
                <a:gd name="T13" fmla="*/ 358 h 368"/>
                <a:gd name="T14" fmla="*/ 177 w 576"/>
                <a:gd name="T15" fmla="*/ 363 h 368"/>
                <a:gd name="T16" fmla="*/ 211 w 576"/>
                <a:gd name="T17" fmla="*/ 366 h 368"/>
                <a:gd name="T18" fmla="*/ 246 w 576"/>
                <a:gd name="T19" fmla="*/ 368 h 368"/>
                <a:gd name="T20" fmla="*/ 246 w 576"/>
                <a:gd name="T21" fmla="*/ 368 h 368"/>
                <a:gd name="T22" fmla="*/ 276 w 576"/>
                <a:gd name="T23" fmla="*/ 366 h 368"/>
                <a:gd name="T24" fmla="*/ 311 w 576"/>
                <a:gd name="T25" fmla="*/ 363 h 368"/>
                <a:gd name="T26" fmla="*/ 342 w 576"/>
                <a:gd name="T27" fmla="*/ 358 h 368"/>
                <a:gd name="T28" fmla="*/ 373 w 576"/>
                <a:gd name="T29" fmla="*/ 351 h 368"/>
                <a:gd name="T30" fmla="*/ 403 w 576"/>
                <a:gd name="T31" fmla="*/ 342 h 368"/>
                <a:gd name="T32" fmla="*/ 430 w 576"/>
                <a:gd name="T33" fmla="*/ 332 h 368"/>
                <a:gd name="T34" fmla="*/ 453 w 576"/>
                <a:gd name="T35" fmla="*/ 320 h 368"/>
                <a:gd name="T36" fmla="*/ 480 w 576"/>
                <a:gd name="T37" fmla="*/ 308 h 368"/>
                <a:gd name="T38" fmla="*/ 500 w 576"/>
                <a:gd name="T39" fmla="*/ 291 h 368"/>
                <a:gd name="T40" fmla="*/ 519 w 576"/>
                <a:gd name="T41" fmla="*/ 277 h 368"/>
                <a:gd name="T42" fmla="*/ 534 w 576"/>
                <a:gd name="T43" fmla="*/ 260 h 368"/>
                <a:gd name="T44" fmla="*/ 550 w 576"/>
                <a:gd name="T45" fmla="*/ 241 h 368"/>
                <a:gd name="T46" fmla="*/ 561 w 576"/>
                <a:gd name="T47" fmla="*/ 222 h 368"/>
                <a:gd name="T48" fmla="*/ 569 w 576"/>
                <a:gd name="T49" fmla="*/ 203 h 368"/>
                <a:gd name="T50" fmla="*/ 573 w 576"/>
                <a:gd name="T51" fmla="*/ 181 h 368"/>
                <a:gd name="T52" fmla="*/ 576 w 576"/>
                <a:gd name="T53" fmla="*/ 162 h 368"/>
                <a:gd name="T54" fmla="*/ 576 w 576"/>
                <a:gd name="T55" fmla="*/ 162 h 368"/>
                <a:gd name="T56" fmla="*/ 573 w 576"/>
                <a:gd name="T57" fmla="*/ 138 h 368"/>
                <a:gd name="T58" fmla="*/ 569 w 576"/>
                <a:gd name="T59" fmla="*/ 114 h 368"/>
                <a:gd name="T60" fmla="*/ 557 w 576"/>
                <a:gd name="T61" fmla="*/ 93 h 368"/>
                <a:gd name="T62" fmla="*/ 542 w 576"/>
                <a:gd name="T63" fmla="*/ 71 h 368"/>
                <a:gd name="T64" fmla="*/ 526 w 576"/>
                <a:gd name="T65" fmla="*/ 52 h 368"/>
                <a:gd name="T66" fmla="*/ 503 w 576"/>
                <a:gd name="T67" fmla="*/ 33 h 368"/>
                <a:gd name="T68" fmla="*/ 480 w 576"/>
                <a:gd name="T69" fmla="*/ 16 h 368"/>
                <a:gd name="T70" fmla="*/ 450 w 576"/>
                <a:gd name="T71" fmla="*/ 0 h 3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76" h="368">
                  <a:moveTo>
                    <a:pt x="0" y="301"/>
                  </a:moveTo>
                  <a:lnTo>
                    <a:pt x="0" y="301"/>
                  </a:lnTo>
                  <a:lnTo>
                    <a:pt x="27" y="315"/>
                  </a:lnTo>
                  <a:lnTo>
                    <a:pt x="53" y="330"/>
                  </a:lnTo>
                  <a:lnTo>
                    <a:pt x="80" y="342"/>
                  </a:lnTo>
                  <a:lnTo>
                    <a:pt x="111" y="351"/>
                  </a:lnTo>
                  <a:lnTo>
                    <a:pt x="142" y="358"/>
                  </a:lnTo>
                  <a:lnTo>
                    <a:pt x="177" y="363"/>
                  </a:lnTo>
                  <a:lnTo>
                    <a:pt x="211" y="366"/>
                  </a:lnTo>
                  <a:lnTo>
                    <a:pt x="246" y="368"/>
                  </a:lnTo>
                  <a:lnTo>
                    <a:pt x="276" y="366"/>
                  </a:lnTo>
                  <a:lnTo>
                    <a:pt x="311" y="363"/>
                  </a:lnTo>
                  <a:lnTo>
                    <a:pt x="342" y="358"/>
                  </a:lnTo>
                  <a:lnTo>
                    <a:pt x="373" y="351"/>
                  </a:lnTo>
                  <a:lnTo>
                    <a:pt x="403" y="342"/>
                  </a:lnTo>
                  <a:lnTo>
                    <a:pt x="430" y="332"/>
                  </a:lnTo>
                  <a:lnTo>
                    <a:pt x="453" y="320"/>
                  </a:lnTo>
                  <a:lnTo>
                    <a:pt x="480" y="308"/>
                  </a:lnTo>
                  <a:lnTo>
                    <a:pt x="500" y="291"/>
                  </a:lnTo>
                  <a:lnTo>
                    <a:pt x="519" y="277"/>
                  </a:lnTo>
                  <a:lnTo>
                    <a:pt x="534" y="260"/>
                  </a:lnTo>
                  <a:lnTo>
                    <a:pt x="550" y="241"/>
                  </a:lnTo>
                  <a:lnTo>
                    <a:pt x="561" y="222"/>
                  </a:lnTo>
                  <a:lnTo>
                    <a:pt x="569" y="203"/>
                  </a:lnTo>
                  <a:lnTo>
                    <a:pt x="573" y="181"/>
                  </a:lnTo>
                  <a:lnTo>
                    <a:pt x="576" y="162"/>
                  </a:lnTo>
                  <a:lnTo>
                    <a:pt x="573" y="138"/>
                  </a:lnTo>
                  <a:lnTo>
                    <a:pt x="569" y="114"/>
                  </a:lnTo>
                  <a:lnTo>
                    <a:pt x="557" y="93"/>
                  </a:lnTo>
                  <a:lnTo>
                    <a:pt x="542" y="71"/>
                  </a:lnTo>
                  <a:lnTo>
                    <a:pt x="526" y="52"/>
                  </a:lnTo>
                  <a:lnTo>
                    <a:pt x="503" y="33"/>
                  </a:lnTo>
                  <a:lnTo>
                    <a:pt x="480" y="16"/>
                  </a:lnTo>
                  <a:lnTo>
                    <a:pt x="45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Freeform 25">
              <a:extLst>
                <a:ext uri="{FF2B5EF4-FFF2-40B4-BE49-F238E27FC236}">
                  <a16:creationId xmlns:a16="http://schemas.microsoft.com/office/drawing/2014/main" id="{D49BAE27-17C1-4748-81F1-EACA73B74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3" y="1986"/>
              <a:ext cx="446" cy="216"/>
            </a:xfrm>
            <a:custGeom>
              <a:avLst/>
              <a:gdLst>
                <a:gd name="T0" fmla="*/ 30 w 446"/>
                <a:gd name="T1" fmla="*/ 216 h 216"/>
                <a:gd name="T2" fmla="*/ 30 w 446"/>
                <a:gd name="T3" fmla="*/ 216 h 216"/>
                <a:gd name="T4" fmla="*/ 19 w 446"/>
                <a:gd name="T5" fmla="*/ 199 h 216"/>
                <a:gd name="T6" fmla="*/ 7 w 446"/>
                <a:gd name="T7" fmla="*/ 182 h 216"/>
                <a:gd name="T8" fmla="*/ 3 w 446"/>
                <a:gd name="T9" fmla="*/ 163 h 216"/>
                <a:gd name="T10" fmla="*/ 0 w 446"/>
                <a:gd name="T11" fmla="*/ 144 h 216"/>
                <a:gd name="T12" fmla="*/ 0 w 446"/>
                <a:gd name="T13" fmla="*/ 144 h 216"/>
                <a:gd name="T14" fmla="*/ 3 w 446"/>
                <a:gd name="T15" fmla="*/ 129 h 216"/>
                <a:gd name="T16" fmla="*/ 7 w 446"/>
                <a:gd name="T17" fmla="*/ 115 h 216"/>
                <a:gd name="T18" fmla="*/ 19 w 446"/>
                <a:gd name="T19" fmla="*/ 89 h 216"/>
                <a:gd name="T20" fmla="*/ 42 w 446"/>
                <a:gd name="T21" fmla="*/ 62 h 216"/>
                <a:gd name="T22" fmla="*/ 69 w 446"/>
                <a:gd name="T23" fmla="*/ 41 h 216"/>
                <a:gd name="T24" fmla="*/ 103 w 446"/>
                <a:gd name="T25" fmla="*/ 24 h 216"/>
                <a:gd name="T26" fmla="*/ 142 w 446"/>
                <a:gd name="T27" fmla="*/ 10 h 216"/>
                <a:gd name="T28" fmla="*/ 188 w 446"/>
                <a:gd name="T29" fmla="*/ 3 h 216"/>
                <a:gd name="T30" fmla="*/ 211 w 446"/>
                <a:gd name="T31" fmla="*/ 0 h 216"/>
                <a:gd name="T32" fmla="*/ 234 w 446"/>
                <a:gd name="T33" fmla="*/ 0 h 216"/>
                <a:gd name="T34" fmla="*/ 234 w 446"/>
                <a:gd name="T35" fmla="*/ 0 h 216"/>
                <a:gd name="T36" fmla="*/ 269 w 446"/>
                <a:gd name="T37" fmla="*/ 0 h 216"/>
                <a:gd name="T38" fmla="*/ 300 w 446"/>
                <a:gd name="T39" fmla="*/ 5 h 216"/>
                <a:gd name="T40" fmla="*/ 330 w 446"/>
                <a:gd name="T41" fmla="*/ 12 h 216"/>
                <a:gd name="T42" fmla="*/ 361 w 446"/>
                <a:gd name="T43" fmla="*/ 24 h 216"/>
                <a:gd name="T44" fmla="*/ 388 w 446"/>
                <a:gd name="T45" fmla="*/ 36 h 216"/>
                <a:gd name="T46" fmla="*/ 411 w 446"/>
                <a:gd name="T47" fmla="*/ 50 h 216"/>
                <a:gd name="T48" fmla="*/ 430 w 446"/>
                <a:gd name="T49" fmla="*/ 67 h 216"/>
                <a:gd name="T50" fmla="*/ 446 w 446"/>
                <a:gd name="T51" fmla="*/ 86 h 21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46" h="216">
                  <a:moveTo>
                    <a:pt x="30" y="216"/>
                  </a:moveTo>
                  <a:lnTo>
                    <a:pt x="30" y="216"/>
                  </a:lnTo>
                  <a:lnTo>
                    <a:pt x="19" y="199"/>
                  </a:lnTo>
                  <a:lnTo>
                    <a:pt x="7" y="182"/>
                  </a:lnTo>
                  <a:lnTo>
                    <a:pt x="3" y="163"/>
                  </a:lnTo>
                  <a:lnTo>
                    <a:pt x="0" y="144"/>
                  </a:lnTo>
                  <a:lnTo>
                    <a:pt x="3" y="129"/>
                  </a:lnTo>
                  <a:lnTo>
                    <a:pt x="7" y="115"/>
                  </a:lnTo>
                  <a:lnTo>
                    <a:pt x="19" y="89"/>
                  </a:lnTo>
                  <a:lnTo>
                    <a:pt x="42" y="62"/>
                  </a:lnTo>
                  <a:lnTo>
                    <a:pt x="69" y="41"/>
                  </a:lnTo>
                  <a:lnTo>
                    <a:pt x="103" y="24"/>
                  </a:lnTo>
                  <a:lnTo>
                    <a:pt x="142" y="10"/>
                  </a:lnTo>
                  <a:lnTo>
                    <a:pt x="188" y="3"/>
                  </a:lnTo>
                  <a:lnTo>
                    <a:pt x="211" y="0"/>
                  </a:lnTo>
                  <a:lnTo>
                    <a:pt x="234" y="0"/>
                  </a:lnTo>
                  <a:lnTo>
                    <a:pt x="269" y="0"/>
                  </a:lnTo>
                  <a:lnTo>
                    <a:pt x="300" y="5"/>
                  </a:lnTo>
                  <a:lnTo>
                    <a:pt x="330" y="12"/>
                  </a:lnTo>
                  <a:lnTo>
                    <a:pt x="361" y="24"/>
                  </a:lnTo>
                  <a:lnTo>
                    <a:pt x="388" y="36"/>
                  </a:lnTo>
                  <a:lnTo>
                    <a:pt x="411" y="50"/>
                  </a:lnTo>
                  <a:lnTo>
                    <a:pt x="430" y="67"/>
                  </a:lnTo>
                  <a:lnTo>
                    <a:pt x="446" y="86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Freeform 26">
              <a:extLst>
                <a:ext uri="{FF2B5EF4-FFF2-40B4-BE49-F238E27FC236}">
                  <a16:creationId xmlns:a16="http://schemas.microsoft.com/office/drawing/2014/main" id="{F1B9993C-0EF0-7D48-9F3E-997EDA295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" y="1986"/>
              <a:ext cx="519" cy="151"/>
            </a:xfrm>
            <a:custGeom>
              <a:avLst/>
              <a:gdLst>
                <a:gd name="T0" fmla="*/ 0 w 519"/>
                <a:gd name="T1" fmla="*/ 86 h 151"/>
                <a:gd name="T2" fmla="*/ 0 w 519"/>
                <a:gd name="T3" fmla="*/ 86 h 151"/>
                <a:gd name="T4" fmla="*/ 23 w 519"/>
                <a:gd name="T5" fmla="*/ 67 h 151"/>
                <a:gd name="T6" fmla="*/ 46 w 519"/>
                <a:gd name="T7" fmla="*/ 50 h 151"/>
                <a:gd name="T8" fmla="*/ 73 w 519"/>
                <a:gd name="T9" fmla="*/ 36 h 151"/>
                <a:gd name="T10" fmla="*/ 103 w 519"/>
                <a:gd name="T11" fmla="*/ 22 h 151"/>
                <a:gd name="T12" fmla="*/ 134 w 519"/>
                <a:gd name="T13" fmla="*/ 12 h 151"/>
                <a:gd name="T14" fmla="*/ 169 w 519"/>
                <a:gd name="T15" fmla="*/ 5 h 151"/>
                <a:gd name="T16" fmla="*/ 207 w 519"/>
                <a:gd name="T17" fmla="*/ 0 h 151"/>
                <a:gd name="T18" fmla="*/ 242 w 519"/>
                <a:gd name="T19" fmla="*/ 0 h 151"/>
                <a:gd name="T20" fmla="*/ 242 w 519"/>
                <a:gd name="T21" fmla="*/ 0 h 151"/>
                <a:gd name="T22" fmla="*/ 269 w 519"/>
                <a:gd name="T23" fmla="*/ 0 h 151"/>
                <a:gd name="T24" fmla="*/ 296 w 519"/>
                <a:gd name="T25" fmla="*/ 3 h 151"/>
                <a:gd name="T26" fmla="*/ 319 w 519"/>
                <a:gd name="T27" fmla="*/ 5 h 151"/>
                <a:gd name="T28" fmla="*/ 342 w 519"/>
                <a:gd name="T29" fmla="*/ 10 h 151"/>
                <a:gd name="T30" fmla="*/ 388 w 519"/>
                <a:gd name="T31" fmla="*/ 24 h 151"/>
                <a:gd name="T32" fmla="*/ 426 w 519"/>
                <a:gd name="T33" fmla="*/ 43 h 151"/>
                <a:gd name="T34" fmla="*/ 461 w 519"/>
                <a:gd name="T35" fmla="*/ 65 h 151"/>
                <a:gd name="T36" fmla="*/ 488 w 519"/>
                <a:gd name="T37" fmla="*/ 91 h 151"/>
                <a:gd name="T38" fmla="*/ 499 w 519"/>
                <a:gd name="T39" fmla="*/ 106 h 151"/>
                <a:gd name="T40" fmla="*/ 507 w 519"/>
                <a:gd name="T41" fmla="*/ 120 h 151"/>
                <a:gd name="T42" fmla="*/ 515 w 519"/>
                <a:gd name="T43" fmla="*/ 134 h 151"/>
                <a:gd name="T44" fmla="*/ 519 w 519"/>
                <a:gd name="T45" fmla="*/ 151 h 1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19" h="151">
                  <a:moveTo>
                    <a:pt x="0" y="86"/>
                  </a:moveTo>
                  <a:lnTo>
                    <a:pt x="0" y="86"/>
                  </a:lnTo>
                  <a:lnTo>
                    <a:pt x="23" y="67"/>
                  </a:lnTo>
                  <a:lnTo>
                    <a:pt x="46" y="50"/>
                  </a:lnTo>
                  <a:lnTo>
                    <a:pt x="73" y="36"/>
                  </a:lnTo>
                  <a:lnTo>
                    <a:pt x="103" y="22"/>
                  </a:lnTo>
                  <a:lnTo>
                    <a:pt x="134" y="12"/>
                  </a:lnTo>
                  <a:lnTo>
                    <a:pt x="169" y="5"/>
                  </a:lnTo>
                  <a:lnTo>
                    <a:pt x="207" y="0"/>
                  </a:lnTo>
                  <a:lnTo>
                    <a:pt x="242" y="0"/>
                  </a:lnTo>
                  <a:lnTo>
                    <a:pt x="269" y="0"/>
                  </a:lnTo>
                  <a:lnTo>
                    <a:pt x="296" y="3"/>
                  </a:lnTo>
                  <a:lnTo>
                    <a:pt x="319" y="5"/>
                  </a:lnTo>
                  <a:lnTo>
                    <a:pt x="342" y="10"/>
                  </a:lnTo>
                  <a:lnTo>
                    <a:pt x="388" y="24"/>
                  </a:lnTo>
                  <a:lnTo>
                    <a:pt x="426" y="43"/>
                  </a:lnTo>
                  <a:lnTo>
                    <a:pt x="461" y="65"/>
                  </a:lnTo>
                  <a:lnTo>
                    <a:pt x="488" y="91"/>
                  </a:lnTo>
                  <a:lnTo>
                    <a:pt x="499" y="106"/>
                  </a:lnTo>
                  <a:lnTo>
                    <a:pt x="507" y="120"/>
                  </a:lnTo>
                  <a:lnTo>
                    <a:pt x="515" y="134"/>
                  </a:lnTo>
                  <a:lnTo>
                    <a:pt x="519" y="151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Freeform 27">
              <a:extLst>
                <a:ext uri="{FF2B5EF4-FFF2-40B4-BE49-F238E27FC236}">
                  <a16:creationId xmlns:a16="http://schemas.microsoft.com/office/drawing/2014/main" id="{59B2CFBE-5CE2-BE46-8E67-1CFC1692C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2015"/>
              <a:ext cx="539" cy="251"/>
            </a:xfrm>
            <a:custGeom>
              <a:avLst/>
              <a:gdLst>
                <a:gd name="T0" fmla="*/ 0 w 539"/>
                <a:gd name="T1" fmla="*/ 79 h 251"/>
                <a:gd name="T2" fmla="*/ 0 w 539"/>
                <a:gd name="T3" fmla="*/ 79 h 251"/>
                <a:gd name="T4" fmla="*/ 24 w 539"/>
                <a:gd name="T5" fmla="*/ 62 h 251"/>
                <a:gd name="T6" fmla="*/ 50 w 539"/>
                <a:gd name="T7" fmla="*/ 45 h 251"/>
                <a:gd name="T8" fmla="*/ 77 w 539"/>
                <a:gd name="T9" fmla="*/ 33 h 251"/>
                <a:gd name="T10" fmla="*/ 108 w 539"/>
                <a:gd name="T11" fmla="*/ 21 h 251"/>
                <a:gd name="T12" fmla="*/ 139 w 539"/>
                <a:gd name="T13" fmla="*/ 12 h 251"/>
                <a:gd name="T14" fmla="*/ 174 w 539"/>
                <a:gd name="T15" fmla="*/ 7 h 251"/>
                <a:gd name="T16" fmla="*/ 208 w 539"/>
                <a:gd name="T17" fmla="*/ 2 h 251"/>
                <a:gd name="T18" fmla="*/ 243 w 539"/>
                <a:gd name="T19" fmla="*/ 0 h 251"/>
                <a:gd name="T20" fmla="*/ 243 w 539"/>
                <a:gd name="T21" fmla="*/ 0 h 251"/>
                <a:gd name="T22" fmla="*/ 274 w 539"/>
                <a:gd name="T23" fmla="*/ 2 h 251"/>
                <a:gd name="T24" fmla="*/ 304 w 539"/>
                <a:gd name="T25" fmla="*/ 5 h 251"/>
                <a:gd name="T26" fmla="*/ 331 w 539"/>
                <a:gd name="T27" fmla="*/ 10 h 251"/>
                <a:gd name="T28" fmla="*/ 358 w 539"/>
                <a:gd name="T29" fmla="*/ 14 h 251"/>
                <a:gd name="T30" fmla="*/ 385 w 539"/>
                <a:gd name="T31" fmla="*/ 24 h 251"/>
                <a:gd name="T32" fmla="*/ 408 w 539"/>
                <a:gd name="T33" fmla="*/ 33 h 251"/>
                <a:gd name="T34" fmla="*/ 431 w 539"/>
                <a:gd name="T35" fmla="*/ 43 h 251"/>
                <a:gd name="T36" fmla="*/ 454 w 539"/>
                <a:gd name="T37" fmla="*/ 55 h 251"/>
                <a:gd name="T38" fmla="*/ 474 w 539"/>
                <a:gd name="T39" fmla="*/ 67 h 251"/>
                <a:gd name="T40" fmla="*/ 489 w 539"/>
                <a:gd name="T41" fmla="*/ 81 h 251"/>
                <a:gd name="T42" fmla="*/ 504 w 539"/>
                <a:gd name="T43" fmla="*/ 98 h 251"/>
                <a:gd name="T44" fmla="*/ 516 w 539"/>
                <a:gd name="T45" fmla="*/ 115 h 251"/>
                <a:gd name="T46" fmla="*/ 527 w 539"/>
                <a:gd name="T47" fmla="*/ 132 h 251"/>
                <a:gd name="T48" fmla="*/ 535 w 539"/>
                <a:gd name="T49" fmla="*/ 148 h 251"/>
                <a:gd name="T50" fmla="*/ 539 w 539"/>
                <a:gd name="T51" fmla="*/ 167 h 251"/>
                <a:gd name="T52" fmla="*/ 539 w 539"/>
                <a:gd name="T53" fmla="*/ 187 h 251"/>
                <a:gd name="T54" fmla="*/ 539 w 539"/>
                <a:gd name="T55" fmla="*/ 187 h 251"/>
                <a:gd name="T56" fmla="*/ 539 w 539"/>
                <a:gd name="T57" fmla="*/ 203 h 251"/>
                <a:gd name="T58" fmla="*/ 535 w 539"/>
                <a:gd name="T59" fmla="*/ 220 h 251"/>
                <a:gd name="T60" fmla="*/ 531 w 539"/>
                <a:gd name="T61" fmla="*/ 234 h 251"/>
                <a:gd name="T62" fmla="*/ 520 w 539"/>
                <a:gd name="T63" fmla="*/ 251 h 25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39" h="251">
                  <a:moveTo>
                    <a:pt x="0" y="79"/>
                  </a:moveTo>
                  <a:lnTo>
                    <a:pt x="0" y="79"/>
                  </a:lnTo>
                  <a:lnTo>
                    <a:pt x="24" y="62"/>
                  </a:lnTo>
                  <a:lnTo>
                    <a:pt x="50" y="45"/>
                  </a:lnTo>
                  <a:lnTo>
                    <a:pt x="77" y="33"/>
                  </a:lnTo>
                  <a:lnTo>
                    <a:pt x="108" y="21"/>
                  </a:lnTo>
                  <a:lnTo>
                    <a:pt x="139" y="12"/>
                  </a:lnTo>
                  <a:lnTo>
                    <a:pt x="174" y="7"/>
                  </a:lnTo>
                  <a:lnTo>
                    <a:pt x="208" y="2"/>
                  </a:lnTo>
                  <a:lnTo>
                    <a:pt x="243" y="0"/>
                  </a:lnTo>
                  <a:lnTo>
                    <a:pt x="274" y="2"/>
                  </a:lnTo>
                  <a:lnTo>
                    <a:pt x="304" y="5"/>
                  </a:lnTo>
                  <a:lnTo>
                    <a:pt x="331" y="10"/>
                  </a:lnTo>
                  <a:lnTo>
                    <a:pt x="358" y="14"/>
                  </a:lnTo>
                  <a:lnTo>
                    <a:pt x="385" y="24"/>
                  </a:lnTo>
                  <a:lnTo>
                    <a:pt x="408" y="33"/>
                  </a:lnTo>
                  <a:lnTo>
                    <a:pt x="431" y="43"/>
                  </a:lnTo>
                  <a:lnTo>
                    <a:pt x="454" y="55"/>
                  </a:lnTo>
                  <a:lnTo>
                    <a:pt x="474" y="67"/>
                  </a:lnTo>
                  <a:lnTo>
                    <a:pt x="489" y="81"/>
                  </a:lnTo>
                  <a:lnTo>
                    <a:pt x="504" y="98"/>
                  </a:lnTo>
                  <a:lnTo>
                    <a:pt x="516" y="115"/>
                  </a:lnTo>
                  <a:lnTo>
                    <a:pt x="527" y="132"/>
                  </a:lnTo>
                  <a:lnTo>
                    <a:pt x="535" y="148"/>
                  </a:lnTo>
                  <a:lnTo>
                    <a:pt x="539" y="167"/>
                  </a:lnTo>
                  <a:lnTo>
                    <a:pt x="539" y="187"/>
                  </a:lnTo>
                  <a:lnTo>
                    <a:pt x="539" y="203"/>
                  </a:lnTo>
                  <a:lnTo>
                    <a:pt x="535" y="220"/>
                  </a:lnTo>
                  <a:lnTo>
                    <a:pt x="531" y="234"/>
                  </a:lnTo>
                  <a:lnTo>
                    <a:pt x="520" y="251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Freeform 28">
              <a:extLst>
                <a:ext uri="{FF2B5EF4-FFF2-40B4-BE49-F238E27FC236}">
                  <a16:creationId xmlns:a16="http://schemas.microsoft.com/office/drawing/2014/main" id="{491E295F-C6BD-8441-954F-85E1A9697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2147"/>
              <a:ext cx="438" cy="248"/>
            </a:xfrm>
            <a:custGeom>
              <a:avLst/>
              <a:gdLst>
                <a:gd name="T0" fmla="*/ 0 w 438"/>
                <a:gd name="T1" fmla="*/ 55 h 248"/>
                <a:gd name="T2" fmla="*/ 0 w 438"/>
                <a:gd name="T3" fmla="*/ 55 h 248"/>
                <a:gd name="T4" fmla="*/ 19 w 438"/>
                <a:gd name="T5" fmla="*/ 43 h 248"/>
                <a:gd name="T6" fmla="*/ 39 w 438"/>
                <a:gd name="T7" fmla="*/ 31 h 248"/>
                <a:gd name="T8" fmla="*/ 62 w 438"/>
                <a:gd name="T9" fmla="*/ 21 h 248"/>
                <a:gd name="T10" fmla="*/ 85 w 438"/>
                <a:gd name="T11" fmla="*/ 14 h 248"/>
                <a:gd name="T12" fmla="*/ 112 w 438"/>
                <a:gd name="T13" fmla="*/ 7 h 248"/>
                <a:gd name="T14" fmla="*/ 138 w 438"/>
                <a:gd name="T15" fmla="*/ 2 h 248"/>
                <a:gd name="T16" fmla="*/ 165 w 438"/>
                <a:gd name="T17" fmla="*/ 0 h 248"/>
                <a:gd name="T18" fmla="*/ 192 w 438"/>
                <a:gd name="T19" fmla="*/ 0 h 248"/>
                <a:gd name="T20" fmla="*/ 192 w 438"/>
                <a:gd name="T21" fmla="*/ 0 h 248"/>
                <a:gd name="T22" fmla="*/ 215 w 438"/>
                <a:gd name="T23" fmla="*/ 0 h 248"/>
                <a:gd name="T24" fmla="*/ 242 w 438"/>
                <a:gd name="T25" fmla="*/ 2 h 248"/>
                <a:gd name="T26" fmla="*/ 265 w 438"/>
                <a:gd name="T27" fmla="*/ 4 h 248"/>
                <a:gd name="T28" fmla="*/ 288 w 438"/>
                <a:gd name="T29" fmla="*/ 11 h 248"/>
                <a:gd name="T30" fmla="*/ 308 w 438"/>
                <a:gd name="T31" fmla="*/ 16 h 248"/>
                <a:gd name="T32" fmla="*/ 331 w 438"/>
                <a:gd name="T33" fmla="*/ 26 h 248"/>
                <a:gd name="T34" fmla="*/ 365 w 438"/>
                <a:gd name="T35" fmla="*/ 43 h 248"/>
                <a:gd name="T36" fmla="*/ 396 w 438"/>
                <a:gd name="T37" fmla="*/ 66 h 248"/>
                <a:gd name="T38" fmla="*/ 408 w 438"/>
                <a:gd name="T39" fmla="*/ 78 h 248"/>
                <a:gd name="T40" fmla="*/ 419 w 438"/>
                <a:gd name="T41" fmla="*/ 93 h 248"/>
                <a:gd name="T42" fmla="*/ 427 w 438"/>
                <a:gd name="T43" fmla="*/ 107 h 248"/>
                <a:gd name="T44" fmla="*/ 431 w 438"/>
                <a:gd name="T45" fmla="*/ 122 h 248"/>
                <a:gd name="T46" fmla="*/ 435 w 438"/>
                <a:gd name="T47" fmla="*/ 136 h 248"/>
                <a:gd name="T48" fmla="*/ 438 w 438"/>
                <a:gd name="T49" fmla="*/ 153 h 248"/>
                <a:gd name="T50" fmla="*/ 438 w 438"/>
                <a:gd name="T51" fmla="*/ 153 h 248"/>
                <a:gd name="T52" fmla="*/ 435 w 438"/>
                <a:gd name="T53" fmla="*/ 179 h 248"/>
                <a:gd name="T54" fmla="*/ 423 w 438"/>
                <a:gd name="T55" fmla="*/ 203 h 248"/>
                <a:gd name="T56" fmla="*/ 404 w 438"/>
                <a:gd name="T57" fmla="*/ 227 h 248"/>
                <a:gd name="T58" fmla="*/ 381 w 438"/>
                <a:gd name="T59" fmla="*/ 248 h 24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38" h="248">
                  <a:moveTo>
                    <a:pt x="0" y="55"/>
                  </a:moveTo>
                  <a:lnTo>
                    <a:pt x="0" y="55"/>
                  </a:lnTo>
                  <a:lnTo>
                    <a:pt x="19" y="43"/>
                  </a:lnTo>
                  <a:lnTo>
                    <a:pt x="39" y="31"/>
                  </a:lnTo>
                  <a:lnTo>
                    <a:pt x="62" y="21"/>
                  </a:lnTo>
                  <a:lnTo>
                    <a:pt x="85" y="14"/>
                  </a:lnTo>
                  <a:lnTo>
                    <a:pt x="112" y="7"/>
                  </a:lnTo>
                  <a:lnTo>
                    <a:pt x="138" y="2"/>
                  </a:lnTo>
                  <a:lnTo>
                    <a:pt x="165" y="0"/>
                  </a:lnTo>
                  <a:lnTo>
                    <a:pt x="192" y="0"/>
                  </a:lnTo>
                  <a:lnTo>
                    <a:pt x="215" y="0"/>
                  </a:lnTo>
                  <a:lnTo>
                    <a:pt x="242" y="2"/>
                  </a:lnTo>
                  <a:lnTo>
                    <a:pt x="265" y="4"/>
                  </a:lnTo>
                  <a:lnTo>
                    <a:pt x="288" y="11"/>
                  </a:lnTo>
                  <a:lnTo>
                    <a:pt x="308" y="16"/>
                  </a:lnTo>
                  <a:lnTo>
                    <a:pt x="331" y="26"/>
                  </a:lnTo>
                  <a:lnTo>
                    <a:pt x="365" y="43"/>
                  </a:lnTo>
                  <a:lnTo>
                    <a:pt x="396" y="66"/>
                  </a:lnTo>
                  <a:lnTo>
                    <a:pt x="408" y="78"/>
                  </a:lnTo>
                  <a:lnTo>
                    <a:pt x="419" y="93"/>
                  </a:lnTo>
                  <a:lnTo>
                    <a:pt x="427" y="107"/>
                  </a:lnTo>
                  <a:lnTo>
                    <a:pt x="431" y="122"/>
                  </a:lnTo>
                  <a:lnTo>
                    <a:pt x="435" y="136"/>
                  </a:lnTo>
                  <a:lnTo>
                    <a:pt x="438" y="153"/>
                  </a:lnTo>
                  <a:lnTo>
                    <a:pt x="435" y="179"/>
                  </a:lnTo>
                  <a:lnTo>
                    <a:pt x="423" y="203"/>
                  </a:lnTo>
                  <a:lnTo>
                    <a:pt x="404" y="227"/>
                  </a:lnTo>
                  <a:lnTo>
                    <a:pt x="381" y="24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Freeform 29">
              <a:extLst>
                <a:ext uri="{FF2B5EF4-FFF2-40B4-BE49-F238E27FC236}">
                  <a16:creationId xmlns:a16="http://schemas.microsoft.com/office/drawing/2014/main" id="{F45B88B7-0AB1-ED45-939B-85A601758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" y="2158"/>
              <a:ext cx="292" cy="280"/>
            </a:xfrm>
            <a:custGeom>
              <a:avLst/>
              <a:gdLst>
                <a:gd name="T0" fmla="*/ 292 w 292"/>
                <a:gd name="T1" fmla="*/ 0 h 280"/>
                <a:gd name="T2" fmla="*/ 292 w 292"/>
                <a:gd name="T3" fmla="*/ 0 h 280"/>
                <a:gd name="T4" fmla="*/ 261 w 292"/>
                <a:gd name="T5" fmla="*/ 0 h 280"/>
                <a:gd name="T6" fmla="*/ 261 w 292"/>
                <a:gd name="T7" fmla="*/ 0 h 280"/>
                <a:gd name="T8" fmla="*/ 234 w 292"/>
                <a:gd name="T9" fmla="*/ 0 h 280"/>
                <a:gd name="T10" fmla="*/ 207 w 292"/>
                <a:gd name="T11" fmla="*/ 3 h 280"/>
                <a:gd name="T12" fmla="*/ 184 w 292"/>
                <a:gd name="T13" fmla="*/ 8 h 280"/>
                <a:gd name="T14" fmla="*/ 157 w 292"/>
                <a:gd name="T15" fmla="*/ 12 h 280"/>
                <a:gd name="T16" fmla="*/ 138 w 292"/>
                <a:gd name="T17" fmla="*/ 20 h 280"/>
                <a:gd name="T18" fmla="*/ 115 w 292"/>
                <a:gd name="T19" fmla="*/ 27 h 280"/>
                <a:gd name="T20" fmla="*/ 96 w 292"/>
                <a:gd name="T21" fmla="*/ 36 h 280"/>
                <a:gd name="T22" fmla="*/ 77 w 292"/>
                <a:gd name="T23" fmla="*/ 46 h 280"/>
                <a:gd name="T24" fmla="*/ 61 w 292"/>
                <a:gd name="T25" fmla="*/ 58 h 280"/>
                <a:gd name="T26" fmla="*/ 46 w 292"/>
                <a:gd name="T27" fmla="*/ 70 h 280"/>
                <a:gd name="T28" fmla="*/ 31 w 292"/>
                <a:gd name="T29" fmla="*/ 84 h 280"/>
                <a:gd name="T30" fmla="*/ 19 w 292"/>
                <a:gd name="T31" fmla="*/ 99 h 280"/>
                <a:gd name="T32" fmla="*/ 11 w 292"/>
                <a:gd name="T33" fmla="*/ 113 h 280"/>
                <a:gd name="T34" fmla="*/ 7 w 292"/>
                <a:gd name="T35" fmla="*/ 127 h 280"/>
                <a:gd name="T36" fmla="*/ 4 w 292"/>
                <a:gd name="T37" fmla="*/ 144 h 280"/>
                <a:gd name="T38" fmla="*/ 0 w 292"/>
                <a:gd name="T39" fmla="*/ 161 h 280"/>
                <a:gd name="T40" fmla="*/ 0 w 292"/>
                <a:gd name="T41" fmla="*/ 161 h 280"/>
                <a:gd name="T42" fmla="*/ 4 w 292"/>
                <a:gd name="T43" fmla="*/ 177 h 280"/>
                <a:gd name="T44" fmla="*/ 7 w 292"/>
                <a:gd name="T45" fmla="*/ 194 h 280"/>
                <a:gd name="T46" fmla="*/ 11 w 292"/>
                <a:gd name="T47" fmla="*/ 211 h 280"/>
                <a:gd name="T48" fmla="*/ 23 w 292"/>
                <a:gd name="T49" fmla="*/ 225 h 280"/>
                <a:gd name="T50" fmla="*/ 34 w 292"/>
                <a:gd name="T51" fmla="*/ 242 h 280"/>
                <a:gd name="T52" fmla="*/ 50 w 292"/>
                <a:gd name="T53" fmla="*/ 256 h 280"/>
                <a:gd name="T54" fmla="*/ 65 w 292"/>
                <a:gd name="T55" fmla="*/ 268 h 280"/>
                <a:gd name="T56" fmla="*/ 84 w 292"/>
                <a:gd name="T57" fmla="*/ 280 h 2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2" h="280">
                  <a:moveTo>
                    <a:pt x="292" y="0"/>
                  </a:moveTo>
                  <a:lnTo>
                    <a:pt x="292" y="0"/>
                  </a:lnTo>
                  <a:lnTo>
                    <a:pt x="261" y="0"/>
                  </a:lnTo>
                  <a:lnTo>
                    <a:pt x="234" y="0"/>
                  </a:lnTo>
                  <a:lnTo>
                    <a:pt x="207" y="3"/>
                  </a:lnTo>
                  <a:lnTo>
                    <a:pt x="184" y="8"/>
                  </a:lnTo>
                  <a:lnTo>
                    <a:pt x="157" y="12"/>
                  </a:lnTo>
                  <a:lnTo>
                    <a:pt x="138" y="20"/>
                  </a:lnTo>
                  <a:lnTo>
                    <a:pt x="115" y="27"/>
                  </a:lnTo>
                  <a:lnTo>
                    <a:pt x="96" y="36"/>
                  </a:lnTo>
                  <a:lnTo>
                    <a:pt x="77" y="46"/>
                  </a:lnTo>
                  <a:lnTo>
                    <a:pt x="61" y="58"/>
                  </a:lnTo>
                  <a:lnTo>
                    <a:pt x="46" y="70"/>
                  </a:lnTo>
                  <a:lnTo>
                    <a:pt x="31" y="84"/>
                  </a:lnTo>
                  <a:lnTo>
                    <a:pt x="19" y="99"/>
                  </a:lnTo>
                  <a:lnTo>
                    <a:pt x="11" y="113"/>
                  </a:lnTo>
                  <a:lnTo>
                    <a:pt x="7" y="127"/>
                  </a:lnTo>
                  <a:lnTo>
                    <a:pt x="4" y="144"/>
                  </a:lnTo>
                  <a:lnTo>
                    <a:pt x="0" y="161"/>
                  </a:lnTo>
                  <a:lnTo>
                    <a:pt x="4" y="177"/>
                  </a:lnTo>
                  <a:lnTo>
                    <a:pt x="7" y="194"/>
                  </a:lnTo>
                  <a:lnTo>
                    <a:pt x="11" y="211"/>
                  </a:lnTo>
                  <a:lnTo>
                    <a:pt x="23" y="225"/>
                  </a:lnTo>
                  <a:lnTo>
                    <a:pt x="34" y="242"/>
                  </a:lnTo>
                  <a:lnTo>
                    <a:pt x="50" y="256"/>
                  </a:lnTo>
                  <a:lnTo>
                    <a:pt x="65" y="268"/>
                  </a:lnTo>
                  <a:lnTo>
                    <a:pt x="84" y="28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Freeform 30">
              <a:extLst>
                <a:ext uri="{FF2B5EF4-FFF2-40B4-BE49-F238E27FC236}">
                  <a16:creationId xmlns:a16="http://schemas.microsoft.com/office/drawing/2014/main" id="{9558BFDD-D677-CE42-9018-91947B464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" y="2374"/>
              <a:ext cx="430" cy="296"/>
            </a:xfrm>
            <a:custGeom>
              <a:avLst/>
              <a:gdLst>
                <a:gd name="T0" fmla="*/ 50 w 430"/>
                <a:gd name="T1" fmla="*/ 0 h 296"/>
                <a:gd name="T2" fmla="*/ 50 w 430"/>
                <a:gd name="T3" fmla="*/ 0 h 296"/>
                <a:gd name="T4" fmla="*/ 31 w 430"/>
                <a:gd name="T5" fmla="*/ 24 h 296"/>
                <a:gd name="T6" fmla="*/ 15 w 430"/>
                <a:gd name="T7" fmla="*/ 50 h 296"/>
                <a:gd name="T8" fmla="*/ 4 w 430"/>
                <a:gd name="T9" fmla="*/ 76 h 296"/>
                <a:gd name="T10" fmla="*/ 0 w 430"/>
                <a:gd name="T11" fmla="*/ 105 h 296"/>
                <a:gd name="T12" fmla="*/ 0 w 430"/>
                <a:gd name="T13" fmla="*/ 105 h 296"/>
                <a:gd name="T14" fmla="*/ 4 w 430"/>
                <a:gd name="T15" fmla="*/ 124 h 296"/>
                <a:gd name="T16" fmla="*/ 7 w 430"/>
                <a:gd name="T17" fmla="*/ 143 h 296"/>
                <a:gd name="T18" fmla="*/ 15 w 430"/>
                <a:gd name="T19" fmla="*/ 162 h 296"/>
                <a:gd name="T20" fmla="*/ 23 w 430"/>
                <a:gd name="T21" fmla="*/ 179 h 296"/>
                <a:gd name="T22" fmla="*/ 38 w 430"/>
                <a:gd name="T23" fmla="*/ 196 h 296"/>
                <a:gd name="T24" fmla="*/ 54 w 430"/>
                <a:gd name="T25" fmla="*/ 213 h 296"/>
                <a:gd name="T26" fmla="*/ 69 w 430"/>
                <a:gd name="T27" fmla="*/ 227 h 296"/>
                <a:gd name="T28" fmla="*/ 92 w 430"/>
                <a:gd name="T29" fmla="*/ 239 h 296"/>
                <a:gd name="T30" fmla="*/ 111 w 430"/>
                <a:gd name="T31" fmla="*/ 253 h 296"/>
                <a:gd name="T32" fmla="*/ 134 w 430"/>
                <a:gd name="T33" fmla="*/ 263 h 296"/>
                <a:gd name="T34" fmla="*/ 161 w 430"/>
                <a:gd name="T35" fmla="*/ 272 h 296"/>
                <a:gd name="T36" fmla="*/ 188 w 430"/>
                <a:gd name="T37" fmla="*/ 282 h 296"/>
                <a:gd name="T38" fmla="*/ 215 w 430"/>
                <a:gd name="T39" fmla="*/ 287 h 296"/>
                <a:gd name="T40" fmla="*/ 246 w 430"/>
                <a:gd name="T41" fmla="*/ 292 h 296"/>
                <a:gd name="T42" fmla="*/ 277 w 430"/>
                <a:gd name="T43" fmla="*/ 294 h 296"/>
                <a:gd name="T44" fmla="*/ 307 w 430"/>
                <a:gd name="T45" fmla="*/ 296 h 296"/>
                <a:gd name="T46" fmla="*/ 307 w 430"/>
                <a:gd name="T47" fmla="*/ 296 h 296"/>
                <a:gd name="T48" fmla="*/ 338 w 430"/>
                <a:gd name="T49" fmla="*/ 294 h 296"/>
                <a:gd name="T50" fmla="*/ 373 w 430"/>
                <a:gd name="T51" fmla="*/ 292 h 296"/>
                <a:gd name="T52" fmla="*/ 400 w 430"/>
                <a:gd name="T53" fmla="*/ 287 h 296"/>
                <a:gd name="T54" fmla="*/ 430 w 430"/>
                <a:gd name="T55" fmla="*/ 280 h 2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30" h="296">
                  <a:moveTo>
                    <a:pt x="50" y="0"/>
                  </a:moveTo>
                  <a:lnTo>
                    <a:pt x="50" y="0"/>
                  </a:lnTo>
                  <a:lnTo>
                    <a:pt x="31" y="24"/>
                  </a:lnTo>
                  <a:lnTo>
                    <a:pt x="15" y="50"/>
                  </a:lnTo>
                  <a:lnTo>
                    <a:pt x="4" y="76"/>
                  </a:lnTo>
                  <a:lnTo>
                    <a:pt x="0" y="105"/>
                  </a:lnTo>
                  <a:lnTo>
                    <a:pt x="4" y="124"/>
                  </a:lnTo>
                  <a:lnTo>
                    <a:pt x="7" y="143"/>
                  </a:lnTo>
                  <a:lnTo>
                    <a:pt x="15" y="162"/>
                  </a:lnTo>
                  <a:lnTo>
                    <a:pt x="23" y="179"/>
                  </a:lnTo>
                  <a:lnTo>
                    <a:pt x="38" y="196"/>
                  </a:lnTo>
                  <a:lnTo>
                    <a:pt x="54" y="213"/>
                  </a:lnTo>
                  <a:lnTo>
                    <a:pt x="69" y="227"/>
                  </a:lnTo>
                  <a:lnTo>
                    <a:pt x="92" y="239"/>
                  </a:lnTo>
                  <a:lnTo>
                    <a:pt x="111" y="253"/>
                  </a:lnTo>
                  <a:lnTo>
                    <a:pt x="134" y="263"/>
                  </a:lnTo>
                  <a:lnTo>
                    <a:pt x="161" y="272"/>
                  </a:lnTo>
                  <a:lnTo>
                    <a:pt x="188" y="282"/>
                  </a:lnTo>
                  <a:lnTo>
                    <a:pt x="215" y="287"/>
                  </a:lnTo>
                  <a:lnTo>
                    <a:pt x="246" y="292"/>
                  </a:lnTo>
                  <a:lnTo>
                    <a:pt x="277" y="294"/>
                  </a:lnTo>
                  <a:lnTo>
                    <a:pt x="307" y="296"/>
                  </a:lnTo>
                  <a:lnTo>
                    <a:pt x="338" y="294"/>
                  </a:lnTo>
                  <a:lnTo>
                    <a:pt x="373" y="292"/>
                  </a:lnTo>
                  <a:lnTo>
                    <a:pt x="400" y="287"/>
                  </a:lnTo>
                  <a:lnTo>
                    <a:pt x="430" y="28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Freeform 31">
              <a:extLst>
                <a:ext uri="{FF2B5EF4-FFF2-40B4-BE49-F238E27FC236}">
                  <a16:creationId xmlns:a16="http://schemas.microsoft.com/office/drawing/2014/main" id="{5749CC85-D25E-8E45-874E-62A4CE119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8" y="2632"/>
              <a:ext cx="727" cy="141"/>
            </a:xfrm>
            <a:custGeom>
              <a:avLst/>
              <a:gdLst>
                <a:gd name="T0" fmla="*/ 0 w 727"/>
                <a:gd name="T1" fmla="*/ 0 h 141"/>
                <a:gd name="T2" fmla="*/ 0 w 727"/>
                <a:gd name="T3" fmla="*/ 0 h 141"/>
                <a:gd name="T4" fmla="*/ 38 w 727"/>
                <a:gd name="T5" fmla="*/ 31 h 141"/>
                <a:gd name="T6" fmla="*/ 77 w 727"/>
                <a:gd name="T7" fmla="*/ 60 h 141"/>
                <a:gd name="T8" fmla="*/ 123 w 727"/>
                <a:gd name="T9" fmla="*/ 84 h 141"/>
                <a:gd name="T10" fmla="*/ 177 w 727"/>
                <a:gd name="T11" fmla="*/ 103 h 141"/>
                <a:gd name="T12" fmla="*/ 231 w 727"/>
                <a:gd name="T13" fmla="*/ 120 h 141"/>
                <a:gd name="T14" fmla="*/ 288 w 727"/>
                <a:gd name="T15" fmla="*/ 132 h 141"/>
                <a:gd name="T16" fmla="*/ 346 w 727"/>
                <a:gd name="T17" fmla="*/ 139 h 141"/>
                <a:gd name="T18" fmla="*/ 408 w 727"/>
                <a:gd name="T19" fmla="*/ 141 h 141"/>
                <a:gd name="T20" fmla="*/ 408 w 727"/>
                <a:gd name="T21" fmla="*/ 141 h 141"/>
                <a:gd name="T22" fmla="*/ 454 w 727"/>
                <a:gd name="T23" fmla="*/ 139 h 141"/>
                <a:gd name="T24" fmla="*/ 496 w 727"/>
                <a:gd name="T25" fmla="*/ 136 h 141"/>
                <a:gd name="T26" fmla="*/ 538 w 727"/>
                <a:gd name="T27" fmla="*/ 129 h 141"/>
                <a:gd name="T28" fmla="*/ 581 w 727"/>
                <a:gd name="T29" fmla="*/ 122 h 141"/>
                <a:gd name="T30" fmla="*/ 619 w 727"/>
                <a:gd name="T31" fmla="*/ 110 h 141"/>
                <a:gd name="T32" fmla="*/ 658 w 727"/>
                <a:gd name="T33" fmla="*/ 98 h 141"/>
                <a:gd name="T34" fmla="*/ 692 w 727"/>
                <a:gd name="T35" fmla="*/ 81 h 141"/>
                <a:gd name="T36" fmla="*/ 727 w 727"/>
                <a:gd name="T37" fmla="*/ 65 h 1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27" h="141">
                  <a:moveTo>
                    <a:pt x="0" y="0"/>
                  </a:moveTo>
                  <a:lnTo>
                    <a:pt x="0" y="0"/>
                  </a:lnTo>
                  <a:lnTo>
                    <a:pt x="38" y="31"/>
                  </a:lnTo>
                  <a:lnTo>
                    <a:pt x="77" y="60"/>
                  </a:lnTo>
                  <a:lnTo>
                    <a:pt x="123" y="84"/>
                  </a:lnTo>
                  <a:lnTo>
                    <a:pt x="177" y="103"/>
                  </a:lnTo>
                  <a:lnTo>
                    <a:pt x="231" y="120"/>
                  </a:lnTo>
                  <a:lnTo>
                    <a:pt x="288" y="132"/>
                  </a:lnTo>
                  <a:lnTo>
                    <a:pt x="346" y="139"/>
                  </a:lnTo>
                  <a:lnTo>
                    <a:pt x="408" y="141"/>
                  </a:lnTo>
                  <a:lnTo>
                    <a:pt x="454" y="139"/>
                  </a:lnTo>
                  <a:lnTo>
                    <a:pt x="496" y="136"/>
                  </a:lnTo>
                  <a:lnTo>
                    <a:pt x="538" y="129"/>
                  </a:lnTo>
                  <a:lnTo>
                    <a:pt x="581" y="122"/>
                  </a:lnTo>
                  <a:lnTo>
                    <a:pt x="619" y="110"/>
                  </a:lnTo>
                  <a:lnTo>
                    <a:pt x="658" y="98"/>
                  </a:lnTo>
                  <a:lnTo>
                    <a:pt x="692" y="81"/>
                  </a:lnTo>
                  <a:lnTo>
                    <a:pt x="727" y="65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Freeform 32">
              <a:extLst>
                <a:ext uri="{FF2B5EF4-FFF2-40B4-BE49-F238E27FC236}">
                  <a16:creationId xmlns:a16="http://schemas.microsoft.com/office/drawing/2014/main" id="{66012AB6-FD02-3E4C-B308-EA19E080E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1" y="2567"/>
              <a:ext cx="596" cy="235"/>
            </a:xfrm>
            <a:custGeom>
              <a:avLst/>
              <a:gdLst>
                <a:gd name="T0" fmla="*/ 0 w 596"/>
                <a:gd name="T1" fmla="*/ 130 h 235"/>
                <a:gd name="T2" fmla="*/ 0 w 596"/>
                <a:gd name="T3" fmla="*/ 130 h 235"/>
                <a:gd name="T4" fmla="*/ 23 w 596"/>
                <a:gd name="T5" fmla="*/ 154 h 235"/>
                <a:gd name="T6" fmla="*/ 50 w 596"/>
                <a:gd name="T7" fmla="*/ 173 h 235"/>
                <a:gd name="T8" fmla="*/ 81 w 596"/>
                <a:gd name="T9" fmla="*/ 192 h 235"/>
                <a:gd name="T10" fmla="*/ 115 w 596"/>
                <a:gd name="T11" fmla="*/ 206 h 235"/>
                <a:gd name="T12" fmla="*/ 154 w 596"/>
                <a:gd name="T13" fmla="*/ 218 h 235"/>
                <a:gd name="T14" fmla="*/ 196 w 596"/>
                <a:gd name="T15" fmla="*/ 228 h 235"/>
                <a:gd name="T16" fmla="*/ 238 w 596"/>
                <a:gd name="T17" fmla="*/ 232 h 235"/>
                <a:gd name="T18" fmla="*/ 281 w 596"/>
                <a:gd name="T19" fmla="*/ 235 h 235"/>
                <a:gd name="T20" fmla="*/ 281 w 596"/>
                <a:gd name="T21" fmla="*/ 235 h 235"/>
                <a:gd name="T22" fmla="*/ 312 w 596"/>
                <a:gd name="T23" fmla="*/ 235 h 235"/>
                <a:gd name="T24" fmla="*/ 342 w 596"/>
                <a:gd name="T25" fmla="*/ 230 h 235"/>
                <a:gd name="T26" fmla="*/ 373 w 596"/>
                <a:gd name="T27" fmla="*/ 225 h 235"/>
                <a:gd name="T28" fmla="*/ 404 w 596"/>
                <a:gd name="T29" fmla="*/ 221 h 235"/>
                <a:gd name="T30" fmla="*/ 431 w 596"/>
                <a:gd name="T31" fmla="*/ 211 h 235"/>
                <a:gd name="T32" fmla="*/ 458 w 596"/>
                <a:gd name="T33" fmla="*/ 201 h 235"/>
                <a:gd name="T34" fmla="*/ 481 w 596"/>
                <a:gd name="T35" fmla="*/ 189 h 235"/>
                <a:gd name="T36" fmla="*/ 504 w 596"/>
                <a:gd name="T37" fmla="*/ 177 h 235"/>
                <a:gd name="T38" fmla="*/ 523 w 596"/>
                <a:gd name="T39" fmla="*/ 163 h 235"/>
                <a:gd name="T40" fmla="*/ 542 w 596"/>
                <a:gd name="T41" fmla="*/ 149 h 235"/>
                <a:gd name="T42" fmla="*/ 558 w 596"/>
                <a:gd name="T43" fmla="*/ 132 h 235"/>
                <a:gd name="T44" fmla="*/ 569 w 596"/>
                <a:gd name="T45" fmla="*/ 115 h 235"/>
                <a:gd name="T46" fmla="*/ 581 w 596"/>
                <a:gd name="T47" fmla="*/ 99 h 235"/>
                <a:gd name="T48" fmla="*/ 588 w 596"/>
                <a:gd name="T49" fmla="*/ 79 h 235"/>
                <a:gd name="T50" fmla="*/ 592 w 596"/>
                <a:gd name="T51" fmla="*/ 60 h 235"/>
                <a:gd name="T52" fmla="*/ 596 w 596"/>
                <a:gd name="T53" fmla="*/ 39 h 235"/>
                <a:gd name="T54" fmla="*/ 596 w 596"/>
                <a:gd name="T55" fmla="*/ 39 h 235"/>
                <a:gd name="T56" fmla="*/ 592 w 596"/>
                <a:gd name="T57" fmla="*/ 20 h 235"/>
                <a:gd name="T58" fmla="*/ 588 w 596"/>
                <a:gd name="T59" fmla="*/ 0 h 2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96" h="235">
                  <a:moveTo>
                    <a:pt x="0" y="130"/>
                  </a:moveTo>
                  <a:lnTo>
                    <a:pt x="0" y="130"/>
                  </a:lnTo>
                  <a:lnTo>
                    <a:pt x="23" y="154"/>
                  </a:lnTo>
                  <a:lnTo>
                    <a:pt x="50" y="173"/>
                  </a:lnTo>
                  <a:lnTo>
                    <a:pt x="81" y="192"/>
                  </a:lnTo>
                  <a:lnTo>
                    <a:pt x="115" y="206"/>
                  </a:lnTo>
                  <a:lnTo>
                    <a:pt x="154" y="218"/>
                  </a:lnTo>
                  <a:lnTo>
                    <a:pt x="196" y="228"/>
                  </a:lnTo>
                  <a:lnTo>
                    <a:pt x="238" y="232"/>
                  </a:lnTo>
                  <a:lnTo>
                    <a:pt x="281" y="235"/>
                  </a:lnTo>
                  <a:lnTo>
                    <a:pt x="312" y="235"/>
                  </a:lnTo>
                  <a:lnTo>
                    <a:pt x="342" y="230"/>
                  </a:lnTo>
                  <a:lnTo>
                    <a:pt x="373" y="225"/>
                  </a:lnTo>
                  <a:lnTo>
                    <a:pt x="404" y="221"/>
                  </a:lnTo>
                  <a:lnTo>
                    <a:pt x="431" y="211"/>
                  </a:lnTo>
                  <a:lnTo>
                    <a:pt x="458" y="201"/>
                  </a:lnTo>
                  <a:lnTo>
                    <a:pt x="481" y="189"/>
                  </a:lnTo>
                  <a:lnTo>
                    <a:pt x="504" y="177"/>
                  </a:lnTo>
                  <a:lnTo>
                    <a:pt x="523" y="163"/>
                  </a:lnTo>
                  <a:lnTo>
                    <a:pt x="542" y="149"/>
                  </a:lnTo>
                  <a:lnTo>
                    <a:pt x="558" y="132"/>
                  </a:lnTo>
                  <a:lnTo>
                    <a:pt x="569" y="115"/>
                  </a:lnTo>
                  <a:lnTo>
                    <a:pt x="581" y="99"/>
                  </a:lnTo>
                  <a:lnTo>
                    <a:pt x="588" y="79"/>
                  </a:lnTo>
                  <a:lnTo>
                    <a:pt x="592" y="60"/>
                  </a:lnTo>
                  <a:lnTo>
                    <a:pt x="596" y="39"/>
                  </a:lnTo>
                  <a:lnTo>
                    <a:pt x="592" y="20"/>
                  </a:lnTo>
                  <a:lnTo>
                    <a:pt x="588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Freeform 33">
              <a:extLst>
                <a:ext uri="{FF2B5EF4-FFF2-40B4-BE49-F238E27FC236}">
                  <a16:creationId xmlns:a16="http://schemas.microsoft.com/office/drawing/2014/main" id="{B5F7BE80-E38D-8549-8F4D-F4C37B224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" y="2331"/>
              <a:ext cx="576" cy="368"/>
            </a:xfrm>
            <a:custGeom>
              <a:avLst/>
              <a:gdLst>
                <a:gd name="T0" fmla="*/ 0 w 576"/>
                <a:gd name="T1" fmla="*/ 301 h 368"/>
                <a:gd name="T2" fmla="*/ 0 w 576"/>
                <a:gd name="T3" fmla="*/ 301 h 368"/>
                <a:gd name="T4" fmla="*/ 27 w 576"/>
                <a:gd name="T5" fmla="*/ 315 h 368"/>
                <a:gd name="T6" fmla="*/ 53 w 576"/>
                <a:gd name="T7" fmla="*/ 330 h 368"/>
                <a:gd name="T8" fmla="*/ 80 w 576"/>
                <a:gd name="T9" fmla="*/ 342 h 368"/>
                <a:gd name="T10" fmla="*/ 111 w 576"/>
                <a:gd name="T11" fmla="*/ 351 h 368"/>
                <a:gd name="T12" fmla="*/ 142 w 576"/>
                <a:gd name="T13" fmla="*/ 358 h 368"/>
                <a:gd name="T14" fmla="*/ 177 w 576"/>
                <a:gd name="T15" fmla="*/ 363 h 368"/>
                <a:gd name="T16" fmla="*/ 211 w 576"/>
                <a:gd name="T17" fmla="*/ 366 h 368"/>
                <a:gd name="T18" fmla="*/ 246 w 576"/>
                <a:gd name="T19" fmla="*/ 368 h 368"/>
                <a:gd name="T20" fmla="*/ 246 w 576"/>
                <a:gd name="T21" fmla="*/ 368 h 368"/>
                <a:gd name="T22" fmla="*/ 276 w 576"/>
                <a:gd name="T23" fmla="*/ 366 h 368"/>
                <a:gd name="T24" fmla="*/ 311 w 576"/>
                <a:gd name="T25" fmla="*/ 363 h 368"/>
                <a:gd name="T26" fmla="*/ 342 w 576"/>
                <a:gd name="T27" fmla="*/ 358 h 368"/>
                <a:gd name="T28" fmla="*/ 373 w 576"/>
                <a:gd name="T29" fmla="*/ 351 h 368"/>
                <a:gd name="T30" fmla="*/ 403 w 576"/>
                <a:gd name="T31" fmla="*/ 342 h 368"/>
                <a:gd name="T32" fmla="*/ 430 w 576"/>
                <a:gd name="T33" fmla="*/ 332 h 368"/>
                <a:gd name="T34" fmla="*/ 453 w 576"/>
                <a:gd name="T35" fmla="*/ 320 h 368"/>
                <a:gd name="T36" fmla="*/ 480 w 576"/>
                <a:gd name="T37" fmla="*/ 308 h 368"/>
                <a:gd name="T38" fmla="*/ 500 w 576"/>
                <a:gd name="T39" fmla="*/ 291 h 368"/>
                <a:gd name="T40" fmla="*/ 519 w 576"/>
                <a:gd name="T41" fmla="*/ 277 h 368"/>
                <a:gd name="T42" fmla="*/ 534 w 576"/>
                <a:gd name="T43" fmla="*/ 260 h 368"/>
                <a:gd name="T44" fmla="*/ 550 w 576"/>
                <a:gd name="T45" fmla="*/ 241 h 368"/>
                <a:gd name="T46" fmla="*/ 561 w 576"/>
                <a:gd name="T47" fmla="*/ 222 h 368"/>
                <a:gd name="T48" fmla="*/ 569 w 576"/>
                <a:gd name="T49" fmla="*/ 203 h 368"/>
                <a:gd name="T50" fmla="*/ 573 w 576"/>
                <a:gd name="T51" fmla="*/ 181 h 368"/>
                <a:gd name="T52" fmla="*/ 576 w 576"/>
                <a:gd name="T53" fmla="*/ 162 h 368"/>
                <a:gd name="T54" fmla="*/ 576 w 576"/>
                <a:gd name="T55" fmla="*/ 162 h 368"/>
                <a:gd name="T56" fmla="*/ 573 w 576"/>
                <a:gd name="T57" fmla="*/ 138 h 368"/>
                <a:gd name="T58" fmla="*/ 569 w 576"/>
                <a:gd name="T59" fmla="*/ 114 h 368"/>
                <a:gd name="T60" fmla="*/ 557 w 576"/>
                <a:gd name="T61" fmla="*/ 93 h 368"/>
                <a:gd name="T62" fmla="*/ 542 w 576"/>
                <a:gd name="T63" fmla="*/ 71 h 368"/>
                <a:gd name="T64" fmla="*/ 526 w 576"/>
                <a:gd name="T65" fmla="*/ 52 h 368"/>
                <a:gd name="T66" fmla="*/ 503 w 576"/>
                <a:gd name="T67" fmla="*/ 33 h 368"/>
                <a:gd name="T68" fmla="*/ 480 w 576"/>
                <a:gd name="T69" fmla="*/ 16 h 368"/>
                <a:gd name="T70" fmla="*/ 450 w 576"/>
                <a:gd name="T71" fmla="*/ 0 h 3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76" h="368">
                  <a:moveTo>
                    <a:pt x="0" y="301"/>
                  </a:moveTo>
                  <a:lnTo>
                    <a:pt x="0" y="301"/>
                  </a:lnTo>
                  <a:lnTo>
                    <a:pt x="27" y="315"/>
                  </a:lnTo>
                  <a:lnTo>
                    <a:pt x="53" y="330"/>
                  </a:lnTo>
                  <a:lnTo>
                    <a:pt x="80" y="342"/>
                  </a:lnTo>
                  <a:lnTo>
                    <a:pt x="111" y="351"/>
                  </a:lnTo>
                  <a:lnTo>
                    <a:pt x="142" y="358"/>
                  </a:lnTo>
                  <a:lnTo>
                    <a:pt x="177" y="363"/>
                  </a:lnTo>
                  <a:lnTo>
                    <a:pt x="211" y="366"/>
                  </a:lnTo>
                  <a:lnTo>
                    <a:pt x="246" y="368"/>
                  </a:lnTo>
                  <a:lnTo>
                    <a:pt x="276" y="366"/>
                  </a:lnTo>
                  <a:lnTo>
                    <a:pt x="311" y="363"/>
                  </a:lnTo>
                  <a:lnTo>
                    <a:pt x="342" y="358"/>
                  </a:lnTo>
                  <a:lnTo>
                    <a:pt x="373" y="351"/>
                  </a:lnTo>
                  <a:lnTo>
                    <a:pt x="403" y="342"/>
                  </a:lnTo>
                  <a:lnTo>
                    <a:pt x="430" y="332"/>
                  </a:lnTo>
                  <a:lnTo>
                    <a:pt x="453" y="320"/>
                  </a:lnTo>
                  <a:lnTo>
                    <a:pt x="480" y="308"/>
                  </a:lnTo>
                  <a:lnTo>
                    <a:pt x="500" y="291"/>
                  </a:lnTo>
                  <a:lnTo>
                    <a:pt x="519" y="277"/>
                  </a:lnTo>
                  <a:lnTo>
                    <a:pt x="534" y="260"/>
                  </a:lnTo>
                  <a:lnTo>
                    <a:pt x="550" y="241"/>
                  </a:lnTo>
                  <a:lnTo>
                    <a:pt x="561" y="222"/>
                  </a:lnTo>
                  <a:lnTo>
                    <a:pt x="569" y="203"/>
                  </a:lnTo>
                  <a:lnTo>
                    <a:pt x="573" y="181"/>
                  </a:lnTo>
                  <a:lnTo>
                    <a:pt x="576" y="162"/>
                  </a:lnTo>
                  <a:lnTo>
                    <a:pt x="573" y="138"/>
                  </a:lnTo>
                  <a:lnTo>
                    <a:pt x="569" y="114"/>
                  </a:lnTo>
                  <a:lnTo>
                    <a:pt x="557" y="93"/>
                  </a:lnTo>
                  <a:lnTo>
                    <a:pt x="542" y="71"/>
                  </a:lnTo>
                  <a:lnTo>
                    <a:pt x="526" y="52"/>
                  </a:lnTo>
                  <a:lnTo>
                    <a:pt x="503" y="33"/>
                  </a:lnTo>
                  <a:lnTo>
                    <a:pt x="480" y="16"/>
                  </a:lnTo>
                  <a:lnTo>
                    <a:pt x="45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Freeform 34">
              <a:extLst>
                <a:ext uri="{FF2B5EF4-FFF2-40B4-BE49-F238E27FC236}">
                  <a16:creationId xmlns:a16="http://schemas.microsoft.com/office/drawing/2014/main" id="{22141079-3680-624C-936C-81C108B7B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1986"/>
              <a:ext cx="447" cy="216"/>
            </a:xfrm>
            <a:custGeom>
              <a:avLst/>
              <a:gdLst>
                <a:gd name="T0" fmla="*/ 31 w 447"/>
                <a:gd name="T1" fmla="*/ 216 h 216"/>
                <a:gd name="T2" fmla="*/ 31 w 447"/>
                <a:gd name="T3" fmla="*/ 216 h 216"/>
                <a:gd name="T4" fmla="*/ 20 w 447"/>
                <a:gd name="T5" fmla="*/ 199 h 216"/>
                <a:gd name="T6" fmla="*/ 8 w 447"/>
                <a:gd name="T7" fmla="*/ 182 h 216"/>
                <a:gd name="T8" fmla="*/ 4 w 447"/>
                <a:gd name="T9" fmla="*/ 163 h 216"/>
                <a:gd name="T10" fmla="*/ 0 w 447"/>
                <a:gd name="T11" fmla="*/ 144 h 216"/>
                <a:gd name="T12" fmla="*/ 0 w 447"/>
                <a:gd name="T13" fmla="*/ 144 h 216"/>
                <a:gd name="T14" fmla="*/ 4 w 447"/>
                <a:gd name="T15" fmla="*/ 129 h 216"/>
                <a:gd name="T16" fmla="*/ 8 w 447"/>
                <a:gd name="T17" fmla="*/ 115 h 216"/>
                <a:gd name="T18" fmla="*/ 20 w 447"/>
                <a:gd name="T19" fmla="*/ 89 h 216"/>
                <a:gd name="T20" fmla="*/ 43 w 447"/>
                <a:gd name="T21" fmla="*/ 62 h 216"/>
                <a:gd name="T22" fmla="*/ 70 w 447"/>
                <a:gd name="T23" fmla="*/ 41 h 216"/>
                <a:gd name="T24" fmla="*/ 104 w 447"/>
                <a:gd name="T25" fmla="*/ 24 h 216"/>
                <a:gd name="T26" fmla="*/ 143 w 447"/>
                <a:gd name="T27" fmla="*/ 10 h 216"/>
                <a:gd name="T28" fmla="*/ 189 w 447"/>
                <a:gd name="T29" fmla="*/ 3 h 216"/>
                <a:gd name="T30" fmla="*/ 212 w 447"/>
                <a:gd name="T31" fmla="*/ 0 h 216"/>
                <a:gd name="T32" fmla="*/ 235 w 447"/>
                <a:gd name="T33" fmla="*/ 0 h 216"/>
                <a:gd name="T34" fmla="*/ 235 w 447"/>
                <a:gd name="T35" fmla="*/ 0 h 216"/>
                <a:gd name="T36" fmla="*/ 270 w 447"/>
                <a:gd name="T37" fmla="*/ 0 h 216"/>
                <a:gd name="T38" fmla="*/ 300 w 447"/>
                <a:gd name="T39" fmla="*/ 5 h 216"/>
                <a:gd name="T40" fmla="*/ 331 w 447"/>
                <a:gd name="T41" fmla="*/ 12 h 216"/>
                <a:gd name="T42" fmla="*/ 362 w 447"/>
                <a:gd name="T43" fmla="*/ 24 h 216"/>
                <a:gd name="T44" fmla="*/ 389 w 447"/>
                <a:gd name="T45" fmla="*/ 36 h 216"/>
                <a:gd name="T46" fmla="*/ 412 w 447"/>
                <a:gd name="T47" fmla="*/ 50 h 216"/>
                <a:gd name="T48" fmla="*/ 431 w 447"/>
                <a:gd name="T49" fmla="*/ 67 h 216"/>
                <a:gd name="T50" fmla="*/ 447 w 447"/>
                <a:gd name="T51" fmla="*/ 86 h 21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47" h="216">
                  <a:moveTo>
                    <a:pt x="31" y="216"/>
                  </a:moveTo>
                  <a:lnTo>
                    <a:pt x="31" y="216"/>
                  </a:lnTo>
                  <a:lnTo>
                    <a:pt x="20" y="199"/>
                  </a:lnTo>
                  <a:lnTo>
                    <a:pt x="8" y="182"/>
                  </a:lnTo>
                  <a:lnTo>
                    <a:pt x="4" y="163"/>
                  </a:lnTo>
                  <a:lnTo>
                    <a:pt x="0" y="144"/>
                  </a:lnTo>
                  <a:lnTo>
                    <a:pt x="4" y="129"/>
                  </a:lnTo>
                  <a:lnTo>
                    <a:pt x="8" y="115"/>
                  </a:lnTo>
                  <a:lnTo>
                    <a:pt x="20" y="89"/>
                  </a:lnTo>
                  <a:lnTo>
                    <a:pt x="43" y="62"/>
                  </a:lnTo>
                  <a:lnTo>
                    <a:pt x="70" y="41"/>
                  </a:lnTo>
                  <a:lnTo>
                    <a:pt x="104" y="24"/>
                  </a:lnTo>
                  <a:lnTo>
                    <a:pt x="143" y="10"/>
                  </a:lnTo>
                  <a:lnTo>
                    <a:pt x="189" y="3"/>
                  </a:lnTo>
                  <a:lnTo>
                    <a:pt x="212" y="0"/>
                  </a:lnTo>
                  <a:lnTo>
                    <a:pt x="235" y="0"/>
                  </a:lnTo>
                  <a:lnTo>
                    <a:pt x="270" y="0"/>
                  </a:lnTo>
                  <a:lnTo>
                    <a:pt x="300" y="5"/>
                  </a:lnTo>
                  <a:lnTo>
                    <a:pt x="331" y="12"/>
                  </a:lnTo>
                  <a:lnTo>
                    <a:pt x="362" y="24"/>
                  </a:lnTo>
                  <a:lnTo>
                    <a:pt x="389" y="36"/>
                  </a:lnTo>
                  <a:lnTo>
                    <a:pt x="412" y="50"/>
                  </a:lnTo>
                  <a:lnTo>
                    <a:pt x="431" y="67"/>
                  </a:lnTo>
                  <a:lnTo>
                    <a:pt x="447" y="86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Freeform 35">
              <a:extLst>
                <a:ext uri="{FF2B5EF4-FFF2-40B4-BE49-F238E27FC236}">
                  <a16:creationId xmlns:a16="http://schemas.microsoft.com/office/drawing/2014/main" id="{1377D83D-7F61-5C49-A4EC-81B892DE3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" y="1986"/>
              <a:ext cx="519" cy="151"/>
            </a:xfrm>
            <a:custGeom>
              <a:avLst/>
              <a:gdLst>
                <a:gd name="T0" fmla="*/ 0 w 519"/>
                <a:gd name="T1" fmla="*/ 86 h 151"/>
                <a:gd name="T2" fmla="*/ 0 w 519"/>
                <a:gd name="T3" fmla="*/ 86 h 151"/>
                <a:gd name="T4" fmla="*/ 23 w 519"/>
                <a:gd name="T5" fmla="*/ 67 h 151"/>
                <a:gd name="T6" fmla="*/ 46 w 519"/>
                <a:gd name="T7" fmla="*/ 50 h 151"/>
                <a:gd name="T8" fmla="*/ 73 w 519"/>
                <a:gd name="T9" fmla="*/ 36 h 151"/>
                <a:gd name="T10" fmla="*/ 104 w 519"/>
                <a:gd name="T11" fmla="*/ 22 h 151"/>
                <a:gd name="T12" fmla="*/ 135 w 519"/>
                <a:gd name="T13" fmla="*/ 12 h 151"/>
                <a:gd name="T14" fmla="*/ 170 w 519"/>
                <a:gd name="T15" fmla="*/ 5 h 151"/>
                <a:gd name="T16" fmla="*/ 208 w 519"/>
                <a:gd name="T17" fmla="*/ 0 h 151"/>
                <a:gd name="T18" fmla="*/ 243 w 519"/>
                <a:gd name="T19" fmla="*/ 0 h 151"/>
                <a:gd name="T20" fmla="*/ 243 w 519"/>
                <a:gd name="T21" fmla="*/ 0 h 151"/>
                <a:gd name="T22" fmla="*/ 270 w 519"/>
                <a:gd name="T23" fmla="*/ 0 h 151"/>
                <a:gd name="T24" fmla="*/ 296 w 519"/>
                <a:gd name="T25" fmla="*/ 3 h 151"/>
                <a:gd name="T26" fmla="*/ 320 w 519"/>
                <a:gd name="T27" fmla="*/ 5 h 151"/>
                <a:gd name="T28" fmla="*/ 343 w 519"/>
                <a:gd name="T29" fmla="*/ 10 h 151"/>
                <a:gd name="T30" fmla="*/ 389 w 519"/>
                <a:gd name="T31" fmla="*/ 24 h 151"/>
                <a:gd name="T32" fmla="*/ 427 w 519"/>
                <a:gd name="T33" fmla="*/ 43 h 151"/>
                <a:gd name="T34" fmla="*/ 462 w 519"/>
                <a:gd name="T35" fmla="*/ 65 h 151"/>
                <a:gd name="T36" fmla="*/ 489 w 519"/>
                <a:gd name="T37" fmla="*/ 91 h 151"/>
                <a:gd name="T38" fmla="*/ 500 w 519"/>
                <a:gd name="T39" fmla="*/ 106 h 151"/>
                <a:gd name="T40" fmla="*/ 508 w 519"/>
                <a:gd name="T41" fmla="*/ 120 h 151"/>
                <a:gd name="T42" fmla="*/ 516 w 519"/>
                <a:gd name="T43" fmla="*/ 134 h 151"/>
                <a:gd name="T44" fmla="*/ 519 w 519"/>
                <a:gd name="T45" fmla="*/ 151 h 1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19" h="151">
                  <a:moveTo>
                    <a:pt x="0" y="86"/>
                  </a:moveTo>
                  <a:lnTo>
                    <a:pt x="0" y="86"/>
                  </a:lnTo>
                  <a:lnTo>
                    <a:pt x="23" y="67"/>
                  </a:lnTo>
                  <a:lnTo>
                    <a:pt x="46" y="50"/>
                  </a:lnTo>
                  <a:lnTo>
                    <a:pt x="73" y="36"/>
                  </a:lnTo>
                  <a:lnTo>
                    <a:pt x="104" y="22"/>
                  </a:lnTo>
                  <a:lnTo>
                    <a:pt x="135" y="12"/>
                  </a:lnTo>
                  <a:lnTo>
                    <a:pt x="170" y="5"/>
                  </a:lnTo>
                  <a:lnTo>
                    <a:pt x="208" y="0"/>
                  </a:lnTo>
                  <a:lnTo>
                    <a:pt x="243" y="0"/>
                  </a:lnTo>
                  <a:lnTo>
                    <a:pt x="270" y="0"/>
                  </a:lnTo>
                  <a:lnTo>
                    <a:pt x="296" y="3"/>
                  </a:lnTo>
                  <a:lnTo>
                    <a:pt x="320" y="5"/>
                  </a:lnTo>
                  <a:lnTo>
                    <a:pt x="343" y="10"/>
                  </a:lnTo>
                  <a:lnTo>
                    <a:pt x="389" y="24"/>
                  </a:lnTo>
                  <a:lnTo>
                    <a:pt x="427" y="43"/>
                  </a:lnTo>
                  <a:lnTo>
                    <a:pt x="462" y="65"/>
                  </a:lnTo>
                  <a:lnTo>
                    <a:pt x="489" y="91"/>
                  </a:lnTo>
                  <a:lnTo>
                    <a:pt x="500" y="106"/>
                  </a:lnTo>
                  <a:lnTo>
                    <a:pt x="508" y="120"/>
                  </a:lnTo>
                  <a:lnTo>
                    <a:pt x="516" y="134"/>
                  </a:lnTo>
                  <a:lnTo>
                    <a:pt x="519" y="151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Freeform 36">
              <a:extLst>
                <a:ext uri="{FF2B5EF4-FFF2-40B4-BE49-F238E27FC236}">
                  <a16:creationId xmlns:a16="http://schemas.microsoft.com/office/drawing/2014/main" id="{A38AFB4E-BB3E-074C-951A-1EF6CE04D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" y="2015"/>
              <a:ext cx="539" cy="251"/>
            </a:xfrm>
            <a:custGeom>
              <a:avLst/>
              <a:gdLst>
                <a:gd name="T0" fmla="*/ 0 w 539"/>
                <a:gd name="T1" fmla="*/ 79 h 251"/>
                <a:gd name="T2" fmla="*/ 0 w 539"/>
                <a:gd name="T3" fmla="*/ 79 h 251"/>
                <a:gd name="T4" fmla="*/ 23 w 539"/>
                <a:gd name="T5" fmla="*/ 62 h 251"/>
                <a:gd name="T6" fmla="*/ 50 w 539"/>
                <a:gd name="T7" fmla="*/ 45 h 251"/>
                <a:gd name="T8" fmla="*/ 77 w 539"/>
                <a:gd name="T9" fmla="*/ 33 h 251"/>
                <a:gd name="T10" fmla="*/ 108 w 539"/>
                <a:gd name="T11" fmla="*/ 21 h 251"/>
                <a:gd name="T12" fmla="*/ 139 w 539"/>
                <a:gd name="T13" fmla="*/ 12 h 251"/>
                <a:gd name="T14" fmla="*/ 173 w 539"/>
                <a:gd name="T15" fmla="*/ 7 h 251"/>
                <a:gd name="T16" fmla="*/ 208 w 539"/>
                <a:gd name="T17" fmla="*/ 2 h 251"/>
                <a:gd name="T18" fmla="*/ 243 w 539"/>
                <a:gd name="T19" fmla="*/ 0 h 251"/>
                <a:gd name="T20" fmla="*/ 243 w 539"/>
                <a:gd name="T21" fmla="*/ 0 h 251"/>
                <a:gd name="T22" fmla="*/ 273 w 539"/>
                <a:gd name="T23" fmla="*/ 2 h 251"/>
                <a:gd name="T24" fmla="*/ 304 w 539"/>
                <a:gd name="T25" fmla="*/ 5 h 251"/>
                <a:gd name="T26" fmla="*/ 331 w 539"/>
                <a:gd name="T27" fmla="*/ 10 h 251"/>
                <a:gd name="T28" fmla="*/ 358 w 539"/>
                <a:gd name="T29" fmla="*/ 14 h 251"/>
                <a:gd name="T30" fmla="*/ 385 w 539"/>
                <a:gd name="T31" fmla="*/ 24 h 251"/>
                <a:gd name="T32" fmla="*/ 408 w 539"/>
                <a:gd name="T33" fmla="*/ 33 h 251"/>
                <a:gd name="T34" fmla="*/ 431 w 539"/>
                <a:gd name="T35" fmla="*/ 43 h 251"/>
                <a:gd name="T36" fmla="*/ 454 w 539"/>
                <a:gd name="T37" fmla="*/ 55 h 251"/>
                <a:gd name="T38" fmla="*/ 473 w 539"/>
                <a:gd name="T39" fmla="*/ 67 h 251"/>
                <a:gd name="T40" fmla="*/ 489 w 539"/>
                <a:gd name="T41" fmla="*/ 81 h 251"/>
                <a:gd name="T42" fmla="*/ 504 w 539"/>
                <a:gd name="T43" fmla="*/ 98 h 251"/>
                <a:gd name="T44" fmla="*/ 516 w 539"/>
                <a:gd name="T45" fmla="*/ 115 h 251"/>
                <a:gd name="T46" fmla="*/ 527 w 539"/>
                <a:gd name="T47" fmla="*/ 132 h 251"/>
                <a:gd name="T48" fmla="*/ 535 w 539"/>
                <a:gd name="T49" fmla="*/ 148 h 251"/>
                <a:gd name="T50" fmla="*/ 539 w 539"/>
                <a:gd name="T51" fmla="*/ 167 h 251"/>
                <a:gd name="T52" fmla="*/ 539 w 539"/>
                <a:gd name="T53" fmla="*/ 187 h 251"/>
                <a:gd name="T54" fmla="*/ 539 w 539"/>
                <a:gd name="T55" fmla="*/ 187 h 251"/>
                <a:gd name="T56" fmla="*/ 539 w 539"/>
                <a:gd name="T57" fmla="*/ 203 h 251"/>
                <a:gd name="T58" fmla="*/ 535 w 539"/>
                <a:gd name="T59" fmla="*/ 220 h 251"/>
                <a:gd name="T60" fmla="*/ 531 w 539"/>
                <a:gd name="T61" fmla="*/ 234 h 251"/>
                <a:gd name="T62" fmla="*/ 519 w 539"/>
                <a:gd name="T63" fmla="*/ 251 h 25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39" h="251">
                  <a:moveTo>
                    <a:pt x="0" y="79"/>
                  </a:moveTo>
                  <a:lnTo>
                    <a:pt x="0" y="79"/>
                  </a:lnTo>
                  <a:lnTo>
                    <a:pt x="23" y="62"/>
                  </a:lnTo>
                  <a:lnTo>
                    <a:pt x="50" y="45"/>
                  </a:lnTo>
                  <a:lnTo>
                    <a:pt x="77" y="33"/>
                  </a:lnTo>
                  <a:lnTo>
                    <a:pt x="108" y="21"/>
                  </a:lnTo>
                  <a:lnTo>
                    <a:pt x="139" y="12"/>
                  </a:lnTo>
                  <a:lnTo>
                    <a:pt x="173" y="7"/>
                  </a:lnTo>
                  <a:lnTo>
                    <a:pt x="208" y="2"/>
                  </a:lnTo>
                  <a:lnTo>
                    <a:pt x="243" y="0"/>
                  </a:lnTo>
                  <a:lnTo>
                    <a:pt x="273" y="2"/>
                  </a:lnTo>
                  <a:lnTo>
                    <a:pt x="304" y="5"/>
                  </a:lnTo>
                  <a:lnTo>
                    <a:pt x="331" y="10"/>
                  </a:lnTo>
                  <a:lnTo>
                    <a:pt x="358" y="14"/>
                  </a:lnTo>
                  <a:lnTo>
                    <a:pt x="385" y="24"/>
                  </a:lnTo>
                  <a:lnTo>
                    <a:pt x="408" y="33"/>
                  </a:lnTo>
                  <a:lnTo>
                    <a:pt x="431" y="43"/>
                  </a:lnTo>
                  <a:lnTo>
                    <a:pt x="454" y="55"/>
                  </a:lnTo>
                  <a:lnTo>
                    <a:pt x="473" y="67"/>
                  </a:lnTo>
                  <a:lnTo>
                    <a:pt x="489" y="81"/>
                  </a:lnTo>
                  <a:lnTo>
                    <a:pt x="504" y="98"/>
                  </a:lnTo>
                  <a:lnTo>
                    <a:pt x="516" y="115"/>
                  </a:lnTo>
                  <a:lnTo>
                    <a:pt x="527" y="132"/>
                  </a:lnTo>
                  <a:lnTo>
                    <a:pt x="535" y="148"/>
                  </a:lnTo>
                  <a:lnTo>
                    <a:pt x="539" y="167"/>
                  </a:lnTo>
                  <a:lnTo>
                    <a:pt x="539" y="187"/>
                  </a:lnTo>
                  <a:lnTo>
                    <a:pt x="539" y="203"/>
                  </a:lnTo>
                  <a:lnTo>
                    <a:pt x="535" y="220"/>
                  </a:lnTo>
                  <a:lnTo>
                    <a:pt x="531" y="234"/>
                  </a:lnTo>
                  <a:lnTo>
                    <a:pt x="519" y="251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Freeform 37">
              <a:extLst>
                <a:ext uri="{FF2B5EF4-FFF2-40B4-BE49-F238E27FC236}">
                  <a16:creationId xmlns:a16="http://schemas.microsoft.com/office/drawing/2014/main" id="{DFB8E53C-97DB-6241-8062-A6C6B3D96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" y="2147"/>
              <a:ext cx="438" cy="248"/>
            </a:xfrm>
            <a:custGeom>
              <a:avLst/>
              <a:gdLst>
                <a:gd name="T0" fmla="*/ 0 w 438"/>
                <a:gd name="T1" fmla="*/ 55 h 248"/>
                <a:gd name="T2" fmla="*/ 0 w 438"/>
                <a:gd name="T3" fmla="*/ 55 h 248"/>
                <a:gd name="T4" fmla="*/ 19 w 438"/>
                <a:gd name="T5" fmla="*/ 43 h 248"/>
                <a:gd name="T6" fmla="*/ 38 w 438"/>
                <a:gd name="T7" fmla="*/ 31 h 248"/>
                <a:gd name="T8" fmla="*/ 61 w 438"/>
                <a:gd name="T9" fmla="*/ 21 h 248"/>
                <a:gd name="T10" fmla="*/ 84 w 438"/>
                <a:gd name="T11" fmla="*/ 14 h 248"/>
                <a:gd name="T12" fmla="*/ 111 w 438"/>
                <a:gd name="T13" fmla="*/ 7 h 248"/>
                <a:gd name="T14" fmla="*/ 138 w 438"/>
                <a:gd name="T15" fmla="*/ 2 h 248"/>
                <a:gd name="T16" fmla="*/ 165 w 438"/>
                <a:gd name="T17" fmla="*/ 0 h 248"/>
                <a:gd name="T18" fmla="*/ 192 w 438"/>
                <a:gd name="T19" fmla="*/ 0 h 248"/>
                <a:gd name="T20" fmla="*/ 192 w 438"/>
                <a:gd name="T21" fmla="*/ 0 h 248"/>
                <a:gd name="T22" fmla="*/ 215 w 438"/>
                <a:gd name="T23" fmla="*/ 0 h 248"/>
                <a:gd name="T24" fmla="*/ 242 w 438"/>
                <a:gd name="T25" fmla="*/ 2 h 248"/>
                <a:gd name="T26" fmla="*/ 265 w 438"/>
                <a:gd name="T27" fmla="*/ 4 h 248"/>
                <a:gd name="T28" fmla="*/ 288 w 438"/>
                <a:gd name="T29" fmla="*/ 11 h 248"/>
                <a:gd name="T30" fmla="*/ 307 w 438"/>
                <a:gd name="T31" fmla="*/ 16 h 248"/>
                <a:gd name="T32" fmla="*/ 331 w 438"/>
                <a:gd name="T33" fmla="*/ 26 h 248"/>
                <a:gd name="T34" fmla="*/ 365 w 438"/>
                <a:gd name="T35" fmla="*/ 43 h 248"/>
                <a:gd name="T36" fmla="*/ 396 w 438"/>
                <a:gd name="T37" fmla="*/ 66 h 248"/>
                <a:gd name="T38" fmla="*/ 407 w 438"/>
                <a:gd name="T39" fmla="*/ 78 h 248"/>
                <a:gd name="T40" fmla="*/ 419 w 438"/>
                <a:gd name="T41" fmla="*/ 93 h 248"/>
                <a:gd name="T42" fmla="*/ 427 w 438"/>
                <a:gd name="T43" fmla="*/ 107 h 248"/>
                <a:gd name="T44" fmla="*/ 431 w 438"/>
                <a:gd name="T45" fmla="*/ 122 h 248"/>
                <a:gd name="T46" fmla="*/ 434 w 438"/>
                <a:gd name="T47" fmla="*/ 136 h 248"/>
                <a:gd name="T48" fmla="*/ 438 w 438"/>
                <a:gd name="T49" fmla="*/ 153 h 248"/>
                <a:gd name="T50" fmla="*/ 438 w 438"/>
                <a:gd name="T51" fmla="*/ 153 h 248"/>
                <a:gd name="T52" fmla="*/ 434 w 438"/>
                <a:gd name="T53" fmla="*/ 179 h 248"/>
                <a:gd name="T54" fmla="*/ 423 w 438"/>
                <a:gd name="T55" fmla="*/ 203 h 248"/>
                <a:gd name="T56" fmla="*/ 404 w 438"/>
                <a:gd name="T57" fmla="*/ 227 h 248"/>
                <a:gd name="T58" fmla="*/ 381 w 438"/>
                <a:gd name="T59" fmla="*/ 248 h 24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38" h="248">
                  <a:moveTo>
                    <a:pt x="0" y="55"/>
                  </a:moveTo>
                  <a:lnTo>
                    <a:pt x="0" y="55"/>
                  </a:lnTo>
                  <a:lnTo>
                    <a:pt x="19" y="43"/>
                  </a:lnTo>
                  <a:lnTo>
                    <a:pt x="38" y="31"/>
                  </a:lnTo>
                  <a:lnTo>
                    <a:pt x="61" y="21"/>
                  </a:lnTo>
                  <a:lnTo>
                    <a:pt x="84" y="14"/>
                  </a:lnTo>
                  <a:lnTo>
                    <a:pt x="111" y="7"/>
                  </a:lnTo>
                  <a:lnTo>
                    <a:pt x="138" y="2"/>
                  </a:lnTo>
                  <a:lnTo>
                    <a:pt x="165" y="0"/>
                  </a:lnTo>
                  <a:lnTo>
                    <a:pt x="192" y="0"/>
                  </a:lnTo>
                  <a:lnTo>
                    <a:pt x="215" y="0"/>
                  </a:lnTo>
                  <a:lnTo>
                    <a:pt x="242" y="2"/>
                  </a:lnTo>
                  <a:lnTo>
                    <a:pt x="265" y="4"/>
                  </a:lnTo>
                  <a:lnTo>
                    <a:pt x="288" y="11"/>
                  </a:lnTo>
                  <a:lnTo>
                    <a:pt x="307" y="16"/>
                  </a:lnTo>
                  <a:lnTo>
                    <a:pt x="331" y="26"/>
                  </a:lnTo>
                  <a:lnTo>
                    <a:pt x="365" y="43"/>
                  </a:lnTo>
                  <a:lnTo>
                    <a:pt x="396" y="66"/>
                  </a:lnTo>
                  <a:lnTo>
                    <a:pt x="407" y="78"/>
                  </a:lnTo>
                  <a:lnTo>
                    <a:pt x="419" y="93"/>
                  </a:lnTo>
                  <a:lnTo>
                    <a:pt x="427" y="107"/>
                  </a:lnTo>
                  <a:lnTo>
                    <a:pt x="431" y="122"/>
                  </a:lnTo>
                  <a:lnTo>
                    <a:pt x="434" y="136"/>
                  </a:lnTo>
                  <a:lnTo>
                    <a:pt x="438" y="153"/>
                  </a:lnTo>
                  <a:lnTo>
                    <a:pt x="434" y="179"/>
                  </a:lnTo>
                  <a:lnTo>
                    <a:pt x="423" y="203"/>
                  </a:lnTo>
                  <a:lnTo>
                    <a:pt x="404" y="227"/>
                  </a:lnTo>
                  <a:lnTo>
                    <a:pt x="381" y="24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Freeform 38">
              <a:extLst>
                <a:ext uri="{FF2B5EF4-FFF2-40B4-BE49-F238E27FC236}">
                  <a16:creationId xmlns:a16="http://schemas.microsoft.com/office/drawing/2014/main" id="{068B4C52-FD93-664C-BAD2-240EB8DA5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" y="2158"/>
              <a:ext cx="292" cy="280"/>
            </a:xfrm>
            <a:custGeom>
              <a:avLst/>
              <a:gdLst>
                <a:gd name="T0" fmla="*/ 292 w 292"/>
                <a:gd name="T1" fmla="*/ 0 h 280"/>
                <a:gd name="T2" fmla="*/ 292 w 292"/>
                <a:gd name="T3" fmla="*/ 0 h 280"/>
                <a:gd name="T4" fmla="*/ 261 w 292"/>
                <a:gd name="T5" fmla="*/ 0 h 280"/>
                <a:gd name="T6" fmla="*/ 261 w 292"/>
                <a:gd name="T7" fmla="*/ 0 h 280"/>
                <a:gd name="T8" fmla="*/ 234 w 292"/>
                <a:gd name="T9" fmla="*/ 0 h 280"/>
                <a:gd name="T10" fmla="*/ 207 w 292"/>
                <a:gd name="T11" fmla="*/ 3 h 280"/>
                <a:gd name="T12" fmla="*/ 184 w 292"/>
                <a:gd name="T13" fmla="*/ 8 h 280"/>
                <a:gd name="T14" fmla="*/ 157 w 292"/>
                <a:gd name="T15" fmla="*/ 12 h 280"/>
                <a:gd name="T16" fmla="*/ 138 w 292"/>
                <a:gd name="T17" fmla="*/ 20 h 280"/>
                <a:gd name="T18" fmla="*/ 115 w 292"/>
                <a:gd name="T19" fmla="*/ 27 h 280"/>
                <a:gd name="T20" fmla="*/ 96 w 292"/>
                <a:gd name="T21" fmla="*/ 36 h 280"/>
                <a:gd name="T22" fmla="*/ 76 w 292"/>
                <a:gd name="T23" fmla="*/ 46 h 280"/>
                <a:gd name="T24" fmla="*/ 61 w 292"/>
                <a:gd name="T25" fmla="*/ 58 h 280"/>
                <a:gd name="T26" fmla="*/ 46 w 292"/>
                <a:gd name="T27" fmla="*/ 70 h 280"/>
                <a:gd name="T28" fmla="*/ 30 w 292"/>
                <a:gd name="T29" fmla="*/ 84 h 280"/>
                <a:gd name="T30" fmla="*/ 19 w 292"/>
                <a:gd name="T31" fmla="*/ 99 h 280"/>
                <a:gd name="T32" fmla="*/ 11 w 292"/>
                <a:gd name="T33" fmla="*/ 113 h 280"/>
                <a:gd name="T34" fmla="*/ 7 w 292"/>
                <a:gd name="T35" fmla="*/ 127 h 280"/>
                <a:gd name="T36" fmla="*/ 3 w 292"/>
                <a:gd name="T37" fmla="*/ 144 h 280"/>
                <a:gd name="T38" fmla="*/ 0 w 292"/>
                <a:gd name="T39" fmla="*/ 161 h 280"/>
                <a:gd name="T40" fmla="*/ 0 w 292"/>
                <a:gd name="T41" fmla="*/ 161 h 280"/>
                <a:gd name="T42" fmla="*/ 3 w 292"/>
                <a:gd name="T43" fmla="*/ 177 h 280"/>
                <a:gd name="T44" fmla="*/ 7 w 292"/>
                <a:gd name="T45" fmla="*/ 194 h 280"/>
                <a:gd name="T46" fmla="*/ 11 w 292"/>
                <a:gd name="T47" fmla="*/ 211 h 280"/>
                <a:gd name="T48" fmla="*/ 23 w 292"/>
                <a:gd name="T49" fmla="*/ 225 h 280"/>
                <a:gd name="T50" fmla="*/ 34 w 292"/>
                <a:gd name="T51" fmla="*/ 242 h 280"/>
                <a:gd name="T52" fmla="*/ 50 w 292"/>
                <a:gd name="T53" fmla="*/ 256 h 280"/>
                <a:gd name="T54" fmla="*/ 65 w 292"/>
                <a:gd name="T55" fmla="*/ 268 h 280"/>
                <a:gd name="T56" fmla="*/ 84 w 292"/>
                <a:gd name="T57" fmla="*/ 280 h 2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2" h="280">
                  <a:moveTo>
                    <a:pt x="292" y="0"/>
                  </a:moveTo>
                  <a:lnTo>
                    <a:pt x="292" y="0"/>
                  </a:lnTo>
                  <a:lnTo>
                    <a:pt x="261" y="0"/>
                  </a:lnTo>
                  <a:lnTo>
                    <a:pt x="234" y="0"/>
                  </a:lnTo>
                  <a:lnTo>
                    <a:pt x="207" y="3"/>
                  </a:lnTo>
                  <a:lnTo>
                    <a:pt x="184" y="8"/>
                  </a:lnTo>
                  <a:lnTo>
                    <a:pt x="157" y="12"/>
                  </a:lnTo>
                  <a:lnTo>
                    <a:pt x="138" y="20"/>
                  </a:lnTo>
                  <a:lnTo>
                    <a:pt x="115" y="27"/>
                  </a:lnTo>
                  <a:lnTo>
                    <a:pt x="96" y="36"/>
                  </a:lnTo>
                  <a:lnTo>
                    <a:pt x="76" y="46"/>
                  </a:lnTo>
                  <a:lnTo>
                    <a:pt x="61" y="58"/>
                  </a:lnTo>
                  <a:lnTo>
                    <a:pt x="46" y="70"/>
                  </a:lnTo>
                  <a:lnTo>
                    <a:pt x="30" y="84"/>
                  </a:lnTo>
                  <a:lnTo>
                    <a:pt x="19" y="99"/>
                  </a:lnTo>
                  <a:lnTo>
                    <a:pt x="11" y="113"/>
                  </a:lnTo>
                  <a:lnTo>
                    <a:pt x="7" y="127"/>
                  </a:lnTo>
                  <a:lnTo>
                    <a:pt x="3" y="144"/>
                  </a:lnTo>
                  <a:lnTo>
                    <a:pt x="0" y="161"/>
                  </a:lnTo>
                  <a:lnTo>
                    <a:pt x="3" y="177"/>
                  </a:lnTo>
                  <a:lnTo>
                    <a:pt x="7" y="194"/>
                  </a:lnTo>
                  <a:lnTo>
                    <a:pt x="11" y="211"/>
                  </a:lnTo>
                  <a:lnTo>
                    <a:pt x="23" y="225"/>
                  </a:lnTo>
                  <a:lnTo>
                    <a:pt x="34" y="242"/>
                  </a:lnTo>
                  <a:lnTo>
                    <a:pt x="50" y="256"/>
                  </a:lnTo>
                  <a:lnTo>
                    <a:pt x="65" y="268"/>
                  </a:lnTo>
                  <a:lnTo>
                    <a:pt x="84" y="28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Freeform 39">
              <a:extLst>
                <a:ext uri="{FF2B5EF4-FFF2-40B4-BE49-F238E27FC236}">
                  <a16:creationId xmlns:a16="http://schemas.microsoft.com/office/drawing/2014/main" id="{A6B90469-2031-E542-95BB-F12139841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" y="2374"/>
              <a:ext cx="430" cy="296"/>
            </a:xfrm>
            <a:custGeom>
              <a:avLst/>
              <a:gdLst>
                <a:gd name="T0" fmla="*/ 50 w 430"/>
                <a:gd name="T1" fmla="*/ 0 h 296"/>
                <a:gd name="T2" fmla="*/ 50 w 430"/>
                <a:gd name="T3" fmla="*/ 0 h 296"/>
                <a:gd name="T4" fmla="*/ 30 w 430"/>
                <a:gd name="T5" fmla="*/ 24 h 296"/>
                <a:gd name="T6" fmla="*/ 15 w 430"/>
                <a:gd name="T7" fmla="*/ 50 h 296"/>
                <a:gd name="T8" fmla="*/ 3 w 430"/>
                <a:gd name="T9" fmla="*/ 76 h 296"/>
                <a:gd name="T10" fmla="*/ 0 w 430"/>
                <a:gd name="T11" fmla="*/ 105 h 296"/>
                <a:gd name="T12" fmla="*/ 0 w 430"/>
                <a:gd name="T13" fmla="*/ 105 h 296"/>
                <a:gd name="T14" fmla="*/ 3 w 430"/>
                <a:gd name="T15" fmla="*/ 124 h 296"/>
                <a:gd name="T16" fmla="*/ 7 w 430"/>
                <a:gd name="T17" fmla="*/ 143 h 296"/>
                <a:gd name="T18" fmla="*/ 15 w 430"/>
                <a:gd name="T19" fmla="*/ 162 h 296"/>
                <a:gd name="T20" fmla="*/ 23 w 430"/>
                <a:gd name="T21" fmla="*/ 179 h 296"/>
                <a:gd name="T22" fmla="*/ 38 w 430"/>
                <a:gd name="T23" fmla="*/ 196 h 296"/>
                <a:gd name="T24" fmla="*/ 53 w 430"/>
                <a:gd name="T25" fmla="*/ 213 h 296"/>
                <a:gd name="T26" fmla="*/ 69 w 430"/>
                <a:gd name="T27" fmla="*/ 227 h 296"/>
                <a:gd name="T28" fmla="*/ 92 w 430"/>
                <a:gd name="T29" fmla="*/ 239 h 296"/>
                <a:gd name="T30" fmla="*/ 111 w 430"/>
                <a:gd name="T31" fmla="*/ 253 h 296"/>
                <a:gd name="T32" fmla="*/ 134 w 430"/>
                <a:gd name="T33" fmla="*/ 263 h 296"/>
                <a:gd name="T34" fmla="*/ 161 w 430"/>
                <a:gd name="T35" fmla="*/ 272 h 296"/>
                <a:gd name="T36" fmla="*/ 188 w 430"/>
                <a:gd name="T37" fmla="*/ 282 h 296"/>
                <a:gd name="T38" fmla="*/ 215 w 430"/>
                <a:gd name="T39" fmla="*/ 287 h 296"/>
                <a:gd name="T40" fmla="*/ 246 w 430"/>
                <a:gd name="T41" fmla="*/ 292 h 296"/>
                <a:gd name="T42" fmla="*/ 276 w 430"/>
                <a:gd name="T43" fmla="*/ 294 h 296"/>
                <a:gd name="T44" fmla="*/ 307 w 430"/>
                <a:gd name="T45" fmla="*/ 296 h 296"/>
                <a:gd name="T46" fmla="*/ 307 w 430"/>
                <a:gd name="T47" fmla="*/ 296 h 296"/>
                <a:gd name="T48" fmla="*/ 338 w 430"/>
                <a:gd name="T49" fmla="*/ 294 h 296"/>
                <a:gd name="T50" fmla="*/ 373 w 430"/>
                <a:gd name="T51" fmla="*/ 292 h 296"/>
                <a:gd name="T52" fmla="*/ 399 w 430"/>
                <a:gd name="T53" fmla="*/ 287 h 296"/>
                <a:gd name="T54" fmla="*/ 430 w 430"/>
                <a:gd name="T55" fmla="*/ 280 h 2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30" h="296">
                  <a:moveTo>
                    <a:pt x="50" y="0"/>
                  </a:moveTo>
                  <a:lnTo>
                    <a:pt x="50" y="0"/>
                  </a:lnTo>
                  <a:lnTo>
                    <a:pt x="30" y="24"/>
                  </a:lnTo>
                  <a:lnTo>
                    <a:pt x="15" y="50"/>
                  </a:lnTo>
                  <a:lnTo>
                    <a:pt x="3" y="76"/>
                  </a:lnTo>
                  <a:lnTo>
                    <a:pt x="0" y="105"/>
                  </a:lnTo>
                  <a:lnTo>
                    <a:pt x="3" y="124"/>
                  </a:lnTo>
                  <a:lnTo>
                    <a:pt x="7" y="143"/>
                  </a:lnTo>
                  <a:lnTo>
                    <a:pt x="15" y="162"/>
                  </a:lnTo>
                  <a:lnTo>
                    <a:pt x="23" y="179"/>
                  </a:lnTo>
                  <a:lnTo>
                    <a:pt x="38" y="196"/>
                  </a:lnTo>
                  <a:lnTo>
                    <a:pt x="53" y="213"/>
                  </a:lnTo>
                  <a:lnTo>
                    <a:pt x="69" y="227"/>
                  </a:lnTo>
                  <a:lnTo>
                    <a:pt x="92" y="239"/>
                  </a:lnTo>
                  <a:lnTo>
                    <a:pt x="111" y="253"/>
                  </a:lnTo>
                  <a:lnTo>
                    <a:pt x="134" y="263"/>
                  </a:lnTo>
                  <a:lnTo>
                    <a:pt x="161" y="272"/>
                  </a:lnTo>
                  <a:lnTo>
                    <a:pt x="188" y="282"/>
                  </a:lnTo>
                  <a:lnTo>
                    <a:pt x="215" y="287"/>
                  </a:lnTo>
                  <a:lnTo>
                    <a:pt x="246" y="292"/>
                  </a:lnTo>
                  <a:lnTo>
                    <a:pt x="276" y="294"/>
                  </a:lnTo>
                  <a:lnTo>
                    <a:pt x="307" y="296"/>
                  </a:lnTo>
                  <a:lnTo>
                    <a:pt x="338" y="294"/>
                  </a:lnTo>
                  <a:lnTo>
                    <a:pt x="373" y="292"/>
                  </a:lnTo>
                  <a:lnTo>
                    <a:pt x="399" y="287"/>
                  </a:lnTo>
                  <a:lnTo>
                    <a:pt x="430" y="28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Freeform 40">
              <a:extLst>
                <a:ext uri="{FF2B5EF4-FFF2-40B4-BE49-F238E27FC236}">
                  <a16:creationId xmlns:a16="http://schemas.microsoft.com/office/drawing/2014/main" id="{1645E4B3-9039-424E-8971-032B3E951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" y="2632"/>
              <a:ext cx="727" cy="141"/>
            </a:xfrm>
            <a:custGeom>
              <a:avLst/>
              <a:gdLst>
                <a:gd name="T0" fmla="*/ 0 w 727"/>
                <a:gd name="T1" fmla="*/ 0 h 141"/>
                <a:gd name="T2" fmla="*/ 0 w 727"/>
                <a:gd name="T3" fmla="*/ 0 h 141"/>
                <a:gd name="T4" fmla="*/ 38 w 727"/>
                <a:gd name="T5" fmla="*/ 31 h 141"/>
                <a:gd name="T6" fmla="*/ 77 w 727"/>
                <a:gd name="T7" fmla="*/ 60 h 141"/>
                <a:gd name="T8" fmla="*/ 123 w 727"/>
                <a:gd name="T9" fmla="*/ 84 h 141"/>
                <a:gd name="T10" fmla="*/ 177 w 727"/>
                <a:gd name="T11" fmla="*/ 103 h 141"/>
                <a:gd name="T12" fmla="*/ 231 w 727"/>
                <a:gd name="T13" fmla="*/ 120 h 141"/>
                <a:gd name="T14" fmla="*/ 288 w 727"/>
                <a:gd name="T15" fmla="*/ 132 h 141"/>
                <a:gd name="T16" fmla="*/ 346 w 727"/>
                <a:gd name="T17" fmla="*/ 139 h 141"/>
                <a:gd name="T18" fmla="*/ 407 w 727"/>
                <a:gd name="T19" fmla="*/ 141 h 141"/>
                <a:gd name="T20" fmla="*/ 407 w 727"/>
                <a:gd name="T21" fmla="*/ 141 h 141"/>
                <a:gd name="T22" fmla="*/ 454 w 727"/>
                <a:gd name="T23" fmla="*/ 139 h 141"/>
                <a:gd name="T24" fmla="*/ 496 w 727"/>
                <a:gd name="T25" fmla="*/ 136 h 141"/>
                <a:gd name="T26" fmla="*/ 538 w 727"/>
                <a:gd name="T27" fmla="*/ 129 h 141"/>
                <a:gd name="T28" fmla="*/ 581 w 727"/>
                <a:gd name="T29" fmla="*/ 122 h 141"/>
                <a:gd name="T30" fmla="*/ 619 w 727"/>
                <a:gd name="T31" fmla="*/ 110 h 141"/>
                <a:gd name="T32" fmla="*/ 657 w 727"/>
                <a:gd name="T33" fmla="*/ 98 h 141"/>
                <a:gd name="T34" fmla="*/ 692 w 727"/>
                <a:gd name="T35" fmla="*/ 81 h 141"/>
                <a:gd name="T36" fmla="*/ 727 w 727"/>
                <a:gd name="T37" fmla="*/ 65 h 1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27" h="141">
                  <a:moveTo>
                    <a:pt x="0" y="0"/>
                  </a:moveTo>
                  <a:lnTo>
                    <a:pt x="0" y="0"/>
                  </a:lnTo>
                  <a:lnTo>
                    <a:pt x="38" y="31"/>
                  </a:lnTo>
                  <a:lnTo>
                    <a:pt x="77" y="60"/>
                  </a:lnTo>
                  <a:lnTo>
                    <a:pt x="123" y="84"/>
                  </a:lnTo>
                  <a:lnTo>
                    <a:pt x="177" y="103"/>
                  </a:lnTo>
                  <a:lnTo>
                    <a:pt x="231" y="120"/>
                  </a:lnTo>
                  <a:lnTo>
                    <a:pt x="288" y="132"/>
                  </a:lnTo>
                  <a:lnTo>
                    <a:pt x="346" y="139"/>
                  </a:lnTo>
                  <a:lnTo>
                    <a:pt x="407" y="141"/>
                  </a:lnTo>
                  <a:lnTo>
                    <a:pt x="454" y="139"/>
                  </a:lnTo>
                  <a:lnTo>
                    <a:pt x="496" y="136"/>
                  </a:lnTo>
                  <a:lnTo>
                    <a:pt x="538" y="129"/>
                  </a:lnTo>
                  <a:lnTo>
                    <a:pt x="581" y="122"/>
                  </a:lnTo>
                  <a:lnTo>
                    <a:pt x="619" y="110"/>
                  </a:lnTo>
                  <a:lnTo>
                    <a:pt x="657" y="98"/>
                  </a:lnTo>
                  <a:lnTo>
                    <a:pt x="692" y="81"/>
                  </a:lnTo>
                  <a:lnTo>
                    <a:pt x="727" y="65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Freeform 41">
              <a:extLst>
                <a:ext uri="{FF2B5EF4-FFF2-40B4-BE49-F238E27FC236}">
                  <a16:creationId xmlns:a16="http://schemas.microsoft.com/office/drawing/2014/main" id="{DB0B306E-A9A2-544E-9F70-3E92813C8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" y="2567"/>
              <a:ext cx="596" cy="235"/>
            </a:xfrm>
            <a:custGeom>
              <a:avLst/>
              <a:gdLst>
                <a:gd name="T0" fmla="*/ 0 w 596"/>
                <a:gd name="T1" fmla="*/ 130 h 235"/>
                <a:gd name="T2" fmla="*/ 0 w 596"/>
                <a:gd name="T3" fmla="*/ 130 h 235"/>
                <a:gd name="T4" fmla="*/ 23 w 596"/>
                <a:gd name="T5" fmla="*/ 154 h 235"/>
                <a:gd name="T6" fmla="*/ 50 w 596"/>
                <a:gd name="T7" fmla="*/ 173 h 235"/>
                <a:gd name="T8" fmla="*/ 81 w 596"/>
                <a:gd name="T9" fmla="*/ 192 h 235"/>
                <a:gd name="T10" fmla="*/ 115 w 596"/>
                <a:gd name="T11" fmla="*/ 206 h 235"/>
                <a:gd name="T12" fmla="*/ 154 w 596"/>
                <a:gd name="T13" fmla="*/ 218 h 235"/>
                <a:gd name="T14" fmla="*/ 196 w 596"/>
                <a:gd name="T15" fmla="*/ 228 h 235"/>
                <a:gd name="T16" fmla="*/ 238 w 596"/>
                <a:gd name="T17" fmla="*/ 232 h 235"/>
                <a:gd name="T18" fmla="*/ 281 w 596"/>
                <a:gd name="T19" fmla="*/ 235 h 235"/>
                <a:gd name="T20" fmla="*/ 281 w 596"/>
                <a:gd name="T21" fmla="*/ 235 h 235"/>
                <a:gd name="T22" fmla="*/ 311 w 596"/>
                <a:gd name="T23" fmla="*/ 235 h 235"/>
                <a:gd name="T24" fmla="*/ 342 w 596"/>
                <a:gd name="T25" fmla="*/ 230 h 235"/>
                <a:gd name="T26" fmla="*/ 373 w 596"/>
                <a:gd name="T27" fmla="*/ 225 h 235"/>
                <a:gd name="T28" fmla="*/ 404 w 596"/>
                <a:gd name="T29" fmla="*/ 221 h 235"/>
                <a:gd name="T30" fmla="*/ 431 w 596"/>
                <a:gd name="T31" fmla="*/ 211 h 235"/>
                <a:gd name="T32" fmla="*/ 457 w 596"/>
                <a:gd name="T33" fmla="*/ 201 h 235"/>
                <a:gd name="T34" fmla="*/ 481 w 596"/>
                <a:gd name="T35" fmla="*/ 189 h 235"/>
                <a:gd name="T36" fmla="*/ 504 w 596"/>
                <a:gd name="T37" fmla="*/ 177 h 235"/>
                <a:gd name="T38" fmla="*/ 523 w 596"/>
                <a:gd name="T39" fmla="*/ 163 h 235"/>
                <a:gd name="T40" fmla="*/ 542 w 596"/>
                <a:gd name="T41" fmla="*/ 149 h 235"/>
                <a:gd name="T42" fmla="*/ 557 w 596"/>
                <a:gd name="T43" fmla="*/ 132 h 235"/>
                <a:gd name="T44" fmla="*/ 569 w 596"/>
                <a:gd name="T45" fmla="*/ 115 h 235"/>
                <a:gd name="T46" fmla="*/ 581 w 596"/>
                <a:gd name="T47" fmla="*/ 99 h 235"/>
                <a:gd name="T48" fmla="*/ 588 w 596"/>
                <a:gd name="T49" fmla="*/ 79 h 235"/>
                <a:gd name="T50" fmla="*/ 592 w 596"/>
                <a:gd name="T51" fmla="*/ 60 h 235"/>
                <a:gd name="T52" fmla="*/ 596 w 596"/>
                <a:gd name="T53" fmla="*/ 39 h 235"/>
                <a:gd name="T54" fmla="*/ 596 w 596"/>
                <a:gd name="T55" fmla="*/ 39 h 235"/>
                <a:gd name="T56" fmla="*/ 592 w 596"/>
                <a:gd name="T57" fmla="*/ 20 h 235"/>
                <a:gd name="T58" fmla="*/ 588 w 596"/>
                <a:gd name="T59" fmla="*/ 0 h 2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96" h="235">
                  <a:moveTo>
                    <a:pt x="0" y="130"/>
                  </a:moveTo>
                  <a:lnTo>
                    <a:pt x="0" y="130"/>
                  </a:lnTo>
                  <a:lnTo>
                    <a:pt x="23" y="154"/>
                  </a:lnTo>
                  <a:lnTo>
                    <a:pt x="50" y="173"/>
                  </a:lnTo>
                  <a:lnTo>
                    <a:pt x="81" y="192"/>
                  </a:lnTo>
                  <a:lnTo>
                    <a:pt x="115" y="206"/>
                  </a:lnTo>
                  <a:lnTo>
                    <a:pt x="154" y="218"/>
                  </a:lnTo>
                  <a:lnTo>
                    <a:pt x="196" y="228"/>
                  </a:lnTo>
                  <a:lnTo>
                    <a:pt x="238" y="232"/>
                  </a:lnTo>
                  <a:lnTo>
                    <a:pt x="281" y="235"/>
                  </a:lnTo>
                  <a:lnTo>
                    <a:pt x="311" y="235"/>
                  </a:lnTo>
                  <a:lnTo>
                    <a:pt x="342" y="230"/>
                  </a:lnTo>
                  <a:lnTo>
                    <a:pt x="373" y="225"/>
                  </a:lnTo>
                  <a:lnTo>
                    <a:pt x="404" y="221"/>
                  </a:lnTo>
                  <a:lnTo>
                    <a:pt x="431" y="211"/>
                  </a:lnTo>
                  <a:lnTo>
                    <a:pt x="457" y="201"/>
                  </a:lnTo>
                  <a:lnTo>
                    <a:pt x="481" y="189"/>
                  </a:lnTo>
                  <a:lnTo>
                    <a:pt x="504" y="177"/>
                  </a:lnTo>
                  <a:lnTo>
                    <a:pt x="523" y="163"/>
                  </a:lnTo>
                  <a:lnTo>
                    <a:pt x="542" y="149"/>
                  </a:lnTo>
                  <a:lnTo>
                    <a:pt x="557" y="132"/>
                  </a:lnTo>
                  <a:lnTo>
                    <a:pt x="569" y="115"/>
                  </a:lnTo>
                  <a:lnTo>
                    <a:pt x="581" y="99"/>
                  </a:lnTo>
                  <a:lnTo>
                    <a:pt x="588" y="79"/>
                  </a:lnTo>
                  <a:lnTo>
                    <a:pt x="592" y="60"/>
                  </a:lnTo>
                  <a:lnTo>
                    <a:pt x="596" y="39"/>
                  </a:lnTo>
                  <a:lnTo>
                    <a:pt x="592" y="20"/>
                  </a:lnTo>
                  <a:lnTo>
                    <a:pt x="588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Freeform 42">
              <a:extLst>
                <a:ext uri="{FF2B5EF4-FFF2-40B4-BE49-F238E27FC236}">
                  <a16:creationId xmlns:a16="http://schemas.microsoft.com/office/drawing/2014/main" id="{BAD9F4FC-8346-534D-8BDE-2ED2EE2D8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3" y="2331"/>
              <a:ext cx="577" cy="368"/>
            </a:xfrm>
            <a:custGeom>
              <a:avLst/>
              <a:gdLst>
                <a:gd name="T0" fmla="*/ 0 w 577"/>
                <a:gd name="T1" fmla="*/ 301 h 368"/>
                <a:gd name="T2" fmla="*/ 0 w 577"/>
                <a:gd name="T3" fmla="*/ 301 h 368"/>
                <a:gd name="T4" fmla="*/ 27 w 577"/>
                <a:gd name="T5" fmla="*/ 315 h 368"/>
                <a:gd name="T6" fmla="*/ 54 w 577"/>
                <a:gd name="T7" fmla="*/ 330 h 368"/>
                <a:gd name="T8" fmla="*/ 81 w 577"/>
                <a:gd name="T9" fmla="*/ 342 h 368"/>
                <a:gd name="T10" fmla="*/ 112 w 577"/>
                <a:gd name="T11" fmla="*/ 351 h 368"/>
                <a:gd name="T12" fmla="*/ 143 w 577"/>
                <a:gd name="T13" fmla="*/ 358 h 368"/>
                <a:gd name="T14" fmla="*/ 177 w 577"/>
                <a:gd name="T15" fmla="*/ 363 h 368"/>
                <a:gd name="T16" fmla="*/ 212 w 577"/>
                <a:gd name="T17" fmla="*/ 366 h 368"/>
                <a:gd name="T18" fmla="*/ 247 w 577"/>
                <a:gd name="T19" fmla="*/ 368 h 368"/>
                <a:gd name="T20" fmla="*/ 247 w 577"/>
                <a:gd name="T21" fmla="*/ 368 h 368"/>
                <a:gd name="T22" fmla="*/ 277 w 577"/>
                <a:gd name="T23" fmla="*/ 366 h 368"/>
                <a:gd name="T24" fmla="*/ 312 w 577"/>
                <a:gd name="T25" fmla="*/ 363 h 368"/>
                <a:gd name="T26" fmla="*/ 343 w 577"/>
                <a:gd name="T27" fmla="*/ 358 h 368"/>
                <a:gd name="T28" fmla="*/ 373 w 577"/>
                <a:gd name="T29" fmla="*/ 351 h 368"/>
                <a:gd name="T30" fmla="*/ 404 w 577"/>
                <a:gd name="T31" fmla="*/ 342 h 368"/>
                <a:gd name="T32" fmla="*/ 431 w 577"/>
                <a:gd name="T33" fmla="*/ 332 h 368"/>
                <a:gd name="T34" fmla="*/ 454 w 577"/>
                <a:gd name="T35" fmla="*/ 320 h 368"/>
                <a:gd name="T36" fmla="*/ 481 w 577"/>
                <a:gd name="T37" fmla="*/ 308 h 368"/>
                <a:gd name="T38" fmla="*/ 500 w 577"/>
                <a:gd name="T39" fmla="*/ 291 h 368"/>
                <a:gd name="T40" fmla="*/ 520 w 577"/>
                <a:gd name="T41" fmla="*/ 277 h 368"/>
                <a:gd name="T42" fmla="*/ 535 w 577"/>
                <a:gd name="T43" fmla="*/ 260 h 368"/>
                <a:gd name="T44" fmla="*/ 550 w 577"/>
                <a:gd name="T45" fmla="*/ 241 h 368"/>
                <a:gd name="T46" fmla="*/ 562 w 577"/>
                <a:gd name="T47" fmla="*/ 222 h 368"/>
                <a:gd name="T48" fmla="*/ 570 w 577"/>
                <a:gd name="T49" fmla="*/ 203 h 368"/>
                <a:gd name="T50" fmla="*/ 573 w 577"/>
                <a:gd name="T51" fmla="*/ 181 h 368"/>
                <a:gd name="T52" fmla="*/ 577 w 577"/>
                <a:gd name="T53" fmla="*/ 162 h 368"/>
                <a:gd name="T54" fmla="*/ 577 w 577"/>
                <a:gd name="T55" fmla="*/ 162 h 368"/>
                <a:gd name="T56" fmla="*/ 573 w 577"/>
                <a:gd name="T57" fmla="*/ 138 h 368"/>
                <a:gd name="T58" fmla="*/ 570 w 577"/>
                <a:gd name="T59" fmla="*/ 114 h 368"/>
                <a:gd name="T60" fmla="*/ 558 w 577"/>
                <a:gd name="T61" fmla="*/ 93 h 368"/>
                <a:gd name="T62" fmla="*/ 543 w 577"/>
                <a:gd name="T63" fmla="*/ 71 h 368"/>
                <a:gd name="T64" fmla="*/ 527 w 577"/>
                <a:gd name="T65" fmla="*/ 52 h 368"/>
                <a:gd name="T66" fmla="*/ 504 w 577"/>
                <a:gd name="T67" fmla="*/ 33 h 368"/>
                <a:gd name="T68" fmla="*/ 481 w 577"/>
                <a:gd name="T69" fmla="*/ 16 h 368"/>
                <a:gd name="T70" fmla="*/ 450 w 577"/>
                <a:gd name="T71" fmla="*/ 0 h 3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77" h="368">
                  <a:moveTo>
                    <a:pt x="0" y="301"/>
                  </a:moveTo>
                  <a:lnTo>
                    <a:pt x="0" y="301"/>
                  </a:lnTo>
                  <a:lnTo>
                    <a:pt x="27" y="315"/>
                  </a:lnTo>
                  <a:lnTo>
                    <a:pt x="54" y="330"/>
                  </a:lnTo>
                  <a:lnTo>
                    <a:pt x="81" y="342"/>
                  </a:lnTo>
                  <a:lnTo>
                    <a:pt x="112" y="351"/>
                  </a:lnTo>
                  <a:lnTo>
                    <a:pt x="143" y="358"/>
                  </a:lnTo>
                  <a:lnTo>
                    <a:pt x="177" y="363"/>
                  </a:lnTo>
                  <a:lnTo>
                    <a:pt x="212" y="366"/>
                  </a:lnTo>
                  <a:lnTo>
                    <a:pt x="247" y="368"/>
                  </a:lnTo>
                  <a:lnTo>
                    <a:pt x="277" y="366"/>
                  </a:lnTo>
                  <a:lnTo>
                    <a:pt x="312" y="363"/>
                  </a:lnTo>
                  <a:lnTo>
                    <a:pt x="343" y="358"/>
                  </a:lnTo>
                  <a:lnTo>
                    <a:pt x="373" y="351"/>
                  </a:lnTo>
                  <a:lnTo>
                    <a:pt x="404" y="342"/>
                  </a:lnTo>
                  <a:lnTo>
                    <a:pt x="431" y="332"/>
                  </a:lnTo>
                  <a:lnTo>
                    <a:pt x="454" y="320"/>
                  </a:lnTo>
                  <a:lnTo>
                    <a:pt x="481" y="308"/>
                  </a:lnTo>
                  <a:lnTo>
                    <a:pt x="500" y="291"/>
                  </a:lnTo>
                  <a:lnTo>
                    <a:pt x="520" y="277"/>
                  </a:lnTo>
                  <a:lnTo>
                    <a:pt x="535" y="260"/>
                  </a:lnTo>
                  <a:lnTo>
                    <a:pt x="550" y="241"/>
                  </a:lnTo>
                  <a:lnTo>
                    <a:pt x="562" y="222"/>
                  </a:lnTo>
                  <a:lnTo>
                    <a:pt x="570" y="203"/>
                  </a:lnTo>
                  <a:lnTo>
                    <a:pt x="573" y="181"/>
                  </a:lnTo>
                  <a:lnTo>
                    <a:pt x="577" y="162"/>
                  </a:lnTo>
                  <a:lnTo>
                    <a:pt x="573" y="138"/>
                  </a:lnTo>
                  <a:lnTo>
                    <a:pt x="570" y="114"/>
                  </a:lnTo>
                  <a:lnTo>
                    <a:pt x="558" y="93"/>
                  </a:lnTo>
                  <a:lnTo>
                    <a:pt x="543" y="71"/>
                  </a:lnTo>
                  <a:lnTo>
                    <a:pt x="527" y="52"/>
                  </a:lnTo>
                  <a:lnTo>
                    <a:pt x="504" y="33"/>
                  </a:lnTo>
                  <a:lnTo>
                    <a:pt x="481" y="16"/>
                  </a:lnTo>
                  <a:lnTo>
                    <a:pt x="45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Freeform 43">
              <a:extLst>
                <a:ext uri="{FF2B5EF4-FFF2-40B4-BE49-F238E27FC236}">
                  <a16:creationId xmlns:a16="http://schemas.microsoft.com/office/drawing/2014/main" id="{8DAEEEFE-23C4-3C4E-A354-00ACF7EAA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" y="3235"/>
              <a:ext cx="62" cy="43"/>
            </a:xfrm>
            <a:custGeom>
              <a:avLst/>
              <a:gdLst>
                <a:gd name="T0" fmla="*/ 31 w 62"/>
                <a:gd name="T1" fmla="*/ 43 h 43"/>
                <a:gd name="T2" fmla="*/ 62 w 62"/>
                <a:gd name="T3" fmla="*/ 33 h 43"/>
                <a:gd name="T4" fmla="*/ 62 w 62"/>
                <a:gd name="T5" fmla="*/ 12 h 43"/>
                <a:gd name="T6" fmla="*/ 31 w 62"/>
                <a:gd name="T7" fmla="*/ 0 h 43"/>
                <a:gd name="T8" fmla="*/ 0 w 62"/>
                <a:gd name="T9" fmla="*/ 12 h 43"/>
                <a:gd name="T10" fmla="*/ 0 w 62"/>
                <a:gd name="T11" fmla="*/ 33 h 43"/>
                <a:gd name="T12" fmla="*/ 31 w 62"/>
                <a:gd name="T13" fmla="*/ 43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43">
                  <a:moveTo>
                    <a:pt x="31" y="43"/>
                  </a:moveTo>
                  <a:lnTo>
                    <a:pt x="62" y="33"/>
                  </a:lnTo>
                  <a:lnTo>
                    <a:pt x="62" y="12"/>
                  </a:lnTo>
                  <a:lnTo>
                    <a:pt x="31" y="0"/>
                  </a:lnTo>
                  <a:lnTo>
                    <a:pt x="0" y="12"/>
                  </a:lnTo>
                  <a:lnTo>
                    <a:pt x="0" y="33"/>
                  </a:lnTo>
                  <a:lnTo>
                    <a:pt x="31" y="43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Freeform 44">
              <a:extLst>
                <a:ext uri="{FF2B5EF4-FFF2-40B4-BE49-F238E27FC236}">
                  <a16:creationId xmlns:a16="http://schemas.microsoft.com/office/drawing/2014/main" id="{F90F7F38-FCC7-724F-9160-AB48D96B8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3278"/>
              <a:ext cx="61" cy="43"/>
            </a:xfrm>
            <a:custGeom>
              <a:avLst/>
              <a:gdLst>
                <a:gd name="T0" fmla="*/ 30 w 61"/>
                <a:gd name="T1" fmla="*/ 43 h 43"/>
                <a:gd name="T2" fmla="*/ 61 w 61"/>
                <a:gd name="T3" fmla="*/ 33 h 43"/>
                <a:gd name="T4" fmla="*/ 61 w 61"/>
                <a:gd name="T5" fmla="*/ 12 h 43"/>
                <a:gd name="T6" fmla="*/ 30 w 61"/>
                <a:gd name="T7" fmla="*/ 0 h 43"/>
                <a:gd name="T8" fmla="*/ 0 w 61"/>
                <a:gd name="T9" fmla="*/ 12 h 43"/>
                <a:gd name="T10" fmla="*/ 0 w 61"/>
                <a:gd name="T11" fmla="*/ 33 h 43"/>
                <a:gd name="T12" fmla="*/ 30 w 61"/>
                <a:gd name="T13" fmla="*/ 43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" h="43">
                  <a:moveTo>
                    <a:pt x="30" y="43"/>
                  </a:moveTo>
                  <a:lnTo>
                    <a:pt x="61" y="33"/>
                  </a:lnTo>
                  <a:lnTo>
                    <a:pt x="61" y="12"/>
                  </a:lnTo>
                  <a:lnTo>
                    <a:pt x="30" y="0"/>
                  </a:lnTo>
                  <a:lnTo>
                    <a:pt x="0" y="12"/>
                  </a:lnTo>
                  <a:lnTo>
                    <a:pt x="0" y="33"/>
                  </a:lnTo>
                  <a:lnTo>
                    <a:pt x="30" y="43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Freeform 45">
              <a:extLst>
                <a:ext uri="{FF2B5EF4-FFF2-40B4-BE49-F238E27FC236}">
                  <a16:creationId xmlns:a16="http://schemas.microsoft.com/office/drawing/2014/main" id="{C2CB6967-E077-7844-ADC2-CC37CC5D1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3" y="3656"/>
              <a:ext cx="58" cy="43"/>
            </a:xfrm>
            <a:custGeom>
              <a:avLst/>
              <a:gdLst>
                <a:gd name="T0" fmla="*/ 27 w 58"/>
                <a:gd name="T1" fmla="*/ 43 h 43"/>
                <a:gd name="T2" fmla="*/ 58 w 58"/>
                <a:gd name="T3" fmla="*/ 31 h 43"/>
                <a:gd name="T4" fmla="*/ 58 w 58"/>
                <a:gd name="T5" fmla="*/ 9 h 43"/>
                <a:gd name="T6" fmla="*/ 27 w 58"/>
                <a:gd name="T7" fmla="*/ 0 h 43"/>
                <a:gd name="T8" fmla="*/ 0 w 58"/>
                <a:gd name="T9" fmla="*/ 9 h 43"/>
                <a:gd name="T10" fmla="*/ 0 w 58"/>
                <a:gd name="T11" fmla="*/ 31 h 43"/>
                <a:gd name="T12" fmla="*/ 27 w 58"/>
                <a:gd name="T13" fmla="*/ 43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43">
                  <a:moveTo>
                    <a:pt x="27" y="43"/>
                  </a:moveTo>
                  <a:lnTo>
                    <a:pt x="58" y="31"/>
                  </a:lnTo>
                  <a:lnTo>
                    <a:pt x="58" y="9"/>
                  </a:lnTo>
                  <a:lnTo>
                    <a:pt x="27" y="0"/>
                  </a:lnTo>
                  <a:lnTo>
                    <a:pt x="0" y="9"/>
                  </a:lnTo>
                  <a:lnTo>
                    <a:pt x="0" y="31"/>
                  </a:lnTo>
                  <a:lnTo>
                    <a:pt x="27" y="43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Freeform 46">
              <a:extLst>
                <a:ext uri="{FF2B5EF4-FFF2-40B4-BE49-F238E27FC236}">
                  <a16:creationId xmlns:a16="http://schemas.microsoft.com/office/drawing/2014/main" id="{50A943AD-D7B5-FA47-B33B-C68B9175A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" y="3419"/>
              <a:ext cx="58" cy="43"/>
            </a:xfrm>
            <a:custGeom>
              <a:avLst/>
              <a:gdLst>
                <a:gd name="T0" fmla="*/ 27 w 58"/>
                <a:gd name="T1" fmla="*/ 43 h 43"/>
                <a:gd name="T2" fmla="*/ 58 w 58"/>
                <a:gd name="T3" fmla="*/ 31 h 43"/>
                <a:gd name="T4" fmla="*/ 58 w 58"/>
                <a:gd name="T5" fmla="*/ 10 h 43"/>
                <a:gd name="T6" fmla="*/ 27 w 58"/>
                <a:gd name="T7" fmla="*/ 0 h 43"/>
                <a:gd name="T8" fmla="*/ 0 w 58"/>
                <a:gd name="T9" fmla="*/ 10 h 43"/>
                <a:gd name="T10" fmla="*/ 0 w 58"/>
                <a:gd name="T11" fmla="*/ 31 h 43"/>
                <a:gd name="T12" fmla="*/ 27 w 58"/>
                <a:gd name="T13" fmla="*/ 43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43">
                  <a:moveTo>
                    <a:pt x="27" y="43"/>
                  </a:moveTo>
                  <a:lnTo>
                    <a:pt x="58" y="31"/>
                  </a:lnTo>
                  <a:lnTo>
                    <a:pt x="58" y="10"/>
                  </a:lnTo>
                  <a:lnTo>
                    <a:pt x="27" y="0"/>
                  </a:lnTo>
                  <a:lnTo>
                    <a:pt x="0" y="10"/>
                  </a:lnTo>
                  <a:lnTo>
                    <a:pt x="0" y="31"/>
                  </a:lnTo>
                  <a:lnTo>
                    <a:pt x="27" y="43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Freeform 47">
              <a:extLst>
                <a:ext uri="{FF2B5EF4-FFF2-40B4-BE49-F238E27FC236}">
                  <a16:creationId xmlns:a16="http://schemas.microsoft.com/office/drawing/2014/main" id="{9074AD12-406F-8F46-8797-6AE93EFC8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" y="3118"/>
              <a:ext cx="58" cy="43"/>
            </a:xfrm>
            <a:custGeom>
              <a:avLst/>
              <a:gdLst>
                <a:gd name="T0" fmla="*/ 27 w 58"/>
                <a:gd name="T1" fmla="*/ 43 h 43"/>
                <a:gd name="T2" fmla="*/ 58 w 58"/>
                <a:gd name="T3" fmla="*/ 31 h 43"/>
                <a:gd name="T4" fmla="*/ 58 w 58"/>
                <a:gd name="T5" fmla="*/ 9 h 43"/>
                <a:gd name="T6" fmla="*/ 27 w 58"/>
                <a:gd name="T7" fmla="*/ 0 h 43"/>
                <a:gd name="T8" fmla="*/ 0 w 58"/>
                <a:gd name="T9" fmla="*/ 9 h 43"/>
                <a:gd name="T10" fmla="*/ 0 w 58"/>
                <a:gd name="T11" fmla="*/ 31 h 43"/>
                <a:gd name="T12" fmla="*/ 27 w 58"/>
                <a:gd name="T13" fmla="*/ 43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43">
                  <a:moveTo>
                    <a:pt x="27" y="43"/>
                  </a:moveTo>
                  <a:lnTo>
                    <a:pt x="58" y="31"/>
                  </a:lnTo>
                  <a:lnTo>
                    <a:pt x="58" y="9"/>
                  </a:lnTo>
                  <a:lnTo>
                    <a:pt x="27" y="0"/>
                  </a:lnTo>
                  <a:lnTo>
                    <a:pt x="0" y="9"/>
                  </a:lnTo>
                  <a:lnTo>
                    <a:pt x="0" y="31"/>
                  </a:lnTo>
                  <a:lnTo>
                    <a:pt x="27" y="43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Freeform 48">
              <a:extLst>
                <a:ext uri="{FF2B5EF4-FFF2-40B4-BE49-F238E27FC236}">
                  <a16:creationId xmlns:a16="http://schemas.microsoft.com/office/drawing/2014/main" id="{436F4AB3-7DB8-344C-8F27-9990A9723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8" y="2988"/>
              <a:ext cx="58" cy="44"/>
            </a:xfrm>
            <a:custGeom>
              <a:avLst/>
              <a:gdLst>
                <a:gd name="T0" fmla="*/ 27 w 58"/>
                <a:gd name="T1" fmla="*/ 44 h 44"/>
                <a:gd name="T2" fmla="*/ 58 w 58"/>
                <a:gd name="T3" fmla="*/ 32 h 44"/>
                <a:gd name="T4" fmla="*/ 58 w 58"/>
                <a:gd name="T5" fmla="*/ 10 h 44"/>
                <a:gd name="T6" fmla="*/ 27 w 58"/>
                <a:gd name="T7" fmla="*/ 0 h 44"/>
                <a:gd name="T8" fmla="*/ 0 w 58"/>
                <a:gd name="T9" fmla="*/ 10 h 44"/>
                <a:gd name="T10" fmla="*/ 0 w 58"/>
                <a:gd name="T11" fmla="*/ 32 h 44"/>
                <a:gd name="T12" fmla="*/ 27 w 58"/>
                <a:gd name="T13" fmla="*/ 44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44">
                  <a:moveTo>
                    <a:pt x="27" y="44"/>
                  </a:moveTo>
                  <a:lnTo>
                    <a:pt x="58" y="32"/>
                  </a:lnTo>
                  <a:lnTo>
                    <a:pt x="58" y="10"/>
                  </a:lnTo>
                  <a:lnTo>
                    <a:pt x="27" y="0"/>
                  </a:lnTo>
                  <a:lnTo>
                    <a:pt x="0" y="10"/>
                  </a:lnTo>
                  <a:lnTo>
                    <a:pt x="0" y="32"/>
                  </a:lnTo>
                  <a:lnTo>
                    <a:pt x="27" y="44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Freeform 49">
              <a:extLst>
                <a:ext uri="{FF2B5EF4-FFF2-40B4-BE49-F238E27FC236}">
                  <a16:creationId xmlns:a16="http://schemas.microsoft.com/office/drawing/2014/main" id="{A4D0FD4D-CA46-7744-97BB-68956C0EC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3106"/>
              <a:ext cx="62" cy="43"/>
            </a:xfrm>
            <a:custGeom>
              <a:avLst/>
              <a:gdLst>
                <a:gd name="T0" fmla="*/ 31 w 62"/>
                <a:gd name="T1" fmla="*/ 43 h 43"/>
                <a:gd name="T2" fmla="*/ 62 w 62"/>
                <a:gd name="T3" fmla="*/ 33 h 43"/>
                <a:gd name="T4" fmla="*/ 62 w 62"/>
                <a:gd name="T5" fmla="*/ 12 h 43"/>
                <a:gd name="T6" fmla="*/ 31 w 62"/>
                <a:gd name="T7" fmla="*/ 0 h 43"/>
                <a:gd name="T8" fmla="*/ 0 w 62"/>
                <a:gd name="T9" fmla="*/ 12 h 43"/>
                <a:gd name="T10" fmla="*/ 0 w 62"/>
                <a:gd name="T11" fmla="*/ 33 h 43"/>
                <a:gd name="T12" fmla="*/ 31 w 62"/>
                <a:gd name="T13" fmla="*/ 43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43">
                  <a:moveTo>
                    <a:pt x="31" y="43"/>
                  </a:moveTo>
                  <a:lnTo>
                    <a:pt x="62" y="33"/>
                  </a:lnTo>
                  <a:lnTo>
                    <a:pt x="62" y="12"/>
                  </a:lnTo>
                  <a:lnTo>
                    <a:pt x="31" y="0"/>
                  </a:lnTo>
                  <a:lnTo>
                    <a:pt x="0" y="12"/>
                  </a:lnTo>
                  <a:lnTo>
                    <a:pt x="0" y="33"/>
                  </a:lnTo>
                  <a:lnTo>
                    <a:pt x="31" y="43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Line 50">
              <a:extLst>
                <a:ext uri="{FF2B5EF4-FFF2-40B4-BE49-F238E27FC236}">
                  <a16:creationId xmlns:a16="http://schemas.microsoft.com/office/drawing/2014/main" id="{AE2BA58D-EC8F-B147-888B-EF64A04917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5" y="3020"/>
              <a:ext cx="673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Line 51">
              <a:extLst>
                <a:ext uri="{FF2B5EF4-FFF2-40B4-BE49-F238E27FC236}">
                  <a16:creationId xmlns:a16="http://schemas.microsoft.com/office/drawing/2014/main" id="{09B44CDA-4005-E14D-B71B-9BF062A6A9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5" y="3268"/>
              <a:ext cx="319" cy="4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Line 52">
              <a:extLst>
                <a:ext uri="{FF2B5EF4-FFF2-40B4-BE49-F238E27FC236}">
                  <a16:creationId xmlns:a16="http://schemas.microsoft.com/office/drawing/2014/main" id="{2DBCFDE4-5778-7143-8DEF-6AD5447312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6" y="3032"/>
              <a:ext cx="319" cy="2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Line 53">
              <a:extLst>
                <a:ext uri="{FF2B5EF4-FFF2-40B4-BE49-F238E27FC236}">
                  <a16:creationId xmlns:a16="http://schemas.microsoft.com/office/drawing/2014/main" id="{FC2B9C90-D31F-B540-B871-FF21CEA974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6" y="3020"/>
              <a:ext cx="38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Line 54">
              <a:extLst>
                <a:ext uri="{FF2B5EF4-FFF2-40B4-BE49-F238E27FC236}">
                  <a16:creationId xmlns:a16="http://schemas.microsoft.com/office/drawing/2014/main" id="{445AE8C9-B580-B74A-98CD-3C32324616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6" y="2998"/>
              <a:ext cx="980" cy="12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Line 55">
              <a:extLst>
                <a:ext uri="{FF2B5EF4-FFF2-40B4-BE49-F238E27FC236}">
                  <a16:creationId xmlns:a16="http://schemas.microsoft.com/office/drawing/2014/main" id="{D338C664-219A-5949-A612-B777EB0F7A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48" y="3161"/>
              <a:ext cx="315" cy="2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Line 56">
              <a:extLst>
                <a:ext uri="{FF2B5EF4-FFF2-40B4-BE49-F238E27FC236}">
                  <a16:creationId xmlns:a16="http://schemas.microsoft.com/office/drawing/2014/main" id="{CB2B919E-5DD9-574E-80AA-970D9455E4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21" y="3450"/>
              <a:ext cx="669" cy="2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8" name="Line 57">
              <a:extLst>
                <a:ext uri="{FF2B5EF4-FFF2-40B4-BE49-F238E27FC236}">
                  <a16:creationId xmlns:a16="http://schemas.microsoft.com/office/drawing/2014/main" id="{F7B513F8-6521-BF4D-BAB9-60B60AD602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3278"/>
              <a:ext cx="315" cy="3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Line 58">
              <a:extLst>
                <a:ext uri="{FF2B5EF4-FFF2-40B4-BE49-F238E27FC236}">
                  <a16:creationId xmlns:a16="http://schemas.microsoft.com/office/drawing/2014/main" id="{3F2F0A9F-816D-2D4B-8AA1-3A3D823634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1" y="3149"/>
              <a:ext cx="231" cy="27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Line 59">
              <a:extLst>
                <a:ext uri="{FF2B5EF4-FFF2-40B4-BE49-F238E27FC236}">
                  <a16:creationId xmlns:a16="http://schemas.microsoft.com/office/drawing/2014/main" id="{E5F899CB-3C1E-9D4B-A109-CFD43190D8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0" y="3149"/>
              <a:ext cx="481" cy="5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1" name="Line 60">
              <a:extLst>
                <a:ext uri="{FF2B5EF4-FFF2-40B4-BE49-F238E27FC236}">
                  <a16:creationId xmlns:a16="http://schemas.microsoft.com/office/drawing/2014/main" id="{1E0D49B9-74B0-FB4C-BCF9-DC4E58C9F4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" y="3321"/>
              <a:ext cx="669" cy="3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Freeform 61">
              <a:extLst>
                <a:ext uri="{FF2B5EF4-FFF2-40B4-BE49-F238E27FC236}">
                  <a16:creationId xmlns:a16="http://schemas.microsoft.com/office/drawing/2014/main" id="{78557BFA-C1AF-7D46-B14D-3B18B651C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" y="2998"/>
              <a:ext cx="1661" cy="517"/>
            </a:xfrm>
            <a:custGeom>
              <a:avLst/>
              <a:gdLst>
                <a:gd name="T0" fmla="*/ 138 w 1661"/>
                <a:gd name="T1" fmla="*/ 0 h 517"/>
                <a:gd name="T2" fmla="*/ 1661 w 1661"/>
                <a:gd name="T3" fmla="*/ 0 h 517"/>
                <a:gd name="T4" fmla="*/ 1522 w 1661"/>
                <a:gd name="T5" fmla="*/ 517 h 517"/>
                <a:gd name="T6" fmla="*/ 0 w 1661"/>
                <a:gd name="T7" fmla="*/ 517 h 517"/>
                <a:gd name="T8" fmla="*/ 138 w 1661"/>
                <a:gd name="T9" fmla="*/ 0 h 517"/>
                <a:gd name="T10" fmla="*/ 138 w 1661"/>
                <a:gd name="T11" fmla="*/ 0 h 5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61" h="517">
                  <a:moveTo>
                    <a:pt x="138" y="0"/>
                  </a:moveTo>
                  <a:lnTo>
                    <a:pt x="1661" y="0"/>
                  </a:lnTo>
                  <a:lnTo>
                    <a:pt x="1522" y="517"/>
                  </a:lnTo>
                  <a:lnTo>
                    <a:pt x="0" y="517"/>
                  </a:lnTo>
                  <a:lnTo>
                    <a:pt x="138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Line 62">
              <a:extLst>
                <a:ext uri="{FF2B5EF4-FFF2-40B4-BE49-F238E27FC236}">
                  <a16:creationId xmlns:a16="http://schemas.microsoft.com/office/drawing/2014/main" id="{4A5A9A34-50DB-A747-ABF5-40DF2E4385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5" y="2814"/>
              <a:ext cx="1" cy="15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Freeform 63">
              <a:extLst>
                <a:ext uri="{FF2B5EF4-FFF2-40B4-BE49-F238E27FC236}">
                  <a16:creationId xmlns:a16="http://schemas.microsoft.com/office/drawing/2014/main" id="{3C462EDA-1314-AD4C-98F5-6D454555B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2766"/>
              <a:ext cx="54" cy="69"/>
            </a:xfrm>
            <a:custGeom>
              <a:avLst/>
              <a:gdLst>
                <a:gd name="T0" fmla="*/ 54 w 54"/>
                <a:gd name="T1" fmla="*/ 69 h 69"/>
                <a:gd name="T2" fmla="*/ 27 w 54"/>
                <a:gd name="T3" fmla="*/ 0 h 69"/>
                <a:gd name="T4" fmla="*/ 0 w 54"/>
                <a:gd name="T5" fmla="*/ 69 h 69"/>
                <a:gd name="T6" fmla="*/ 54 w 54"/>
                <a:gd name="T7" fmla="*/ 69 h 69"/>
                <a:gd name="T8" fmla="*/ 54 w 54"/>
                <a:gd name="T9" fmla="*/ 69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69">
                  <a:moveTo>
                    <a:pt x="54" y="69"/>
                  </a:moveTo>
                  <a:lnTo>
                    <a:pt x="27" y="0"/>
                  </a:lnTo>
                  <a:lnTo>
                    <a:pt x="0" y="69"/>
                  </a:lnTo>
                  <a:lnTo>
                    <a:pt x="54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Freeform 64">
              <a:extLst>
                <a:ext uri="{FF2B5EF4-FFF2-40B4-BE49-F238E27FC236}">
                  <a16:creationId xmlns:a16="http://schemas.microsoft.com/office/drawing/2014/main" id="{4BA0C3C1-580E-A440-9C51-4E4BB451D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2936"/>
              <a:ext cx="54" cy="67"/>
            </a:xfrm>
            <a:custGeom>
              <a:avLst/>
              <a:gdLst>
                <a:gd name="T0" fmla="*/ 0 w 54"/>
                <a:gd name="T1" fmla="*/ 0 h 67"/>
                <a:gd name="T2" fmla="*/ 27 w 54"/>
                <a:gd name="T3" fmla="*/ 67 h 67"/>
                <a:gd name="T4" fmla="*/ 54 w 54"/>
                <a:gd name="T5" fmla="*/ 0 h 67"/>
                <a:gd name="T6" fmla="*/ 0 w 54"/>
                <a:gd name="T7" fmla="*/ 0 h 67"/>
                <a:gd name="T8" fmla="*/ 0 w 54"/>
                <a:gd name="T9" fmla="*/ 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67">
                  <a:moveTo>
                    <a:pt x="0" y="0"/>
                  </a:moveTo>
                  <a:lnTo>
                    <a:pt x="27" y="67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Line 65">
              <a:extLst>
                <a:ext uri="{FF2B5EF4-FFF2-40B4-BE49-F238E27FC236}">
                  <a16:creationId xmlns:a16="http://schemas.microsoft.com/office/drawing/2014/main" id="{61138B26-5EE0-C74F-B1CC-551997A78F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9" y="1816"/>
              <a:ext cx="1" cy="1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Freeform 66">
              <a:extLst>
                <a:ext uri="{FF2B5EF4-FFF2-40B4-BE49-F238E27FC236}">
                  <a16:creationId xmlns:a16="http://schemas.microsoft.com/office/drawing/2014/main" id="{23EFC547-CC9C-9643-9456-65F22B115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2" y="1783"/>
              <a:ext cx="54" cy="67"/>
            </a:xfrm>
            <a:custGeom>
              <a:avLst/>
              <a:gdLst>
                <a:gd name="T0" fmla="*/ 54 w 54"/>
                <a:gd name="T1" fmla="*/ 67 h 67"/>
                <a:gd name="T2" fmla="*/ 27 w 54"/>
                <a:gd name="T3" fmla="*/ 0 h 67"/>
                <a:gd name="T4" fmla="*/ 0 w 54"/>
                <a:gd name="T5" fmla="*/ 67 h 67"/>
                <a:gd name="T6" fmla="*/ 54 w 54"/>
                <a:gd name="T7" fmla="*/ 67 h 67"/>
                <a:gd name="T8" fmla="*/ 54 w 54"/>
                <a:gd name="T9" fmla="*/ 67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67">
                  <a:moveTo>
                    <a:pt x="54" y="67"/>
                  </a:moveTo>
                  <a:lnTo>
                    <a:pt x="27" y="0"/>
                  </a:lnTo>
                  <a:lnTo>
                    <a:pt x="0" y="67"/>
                  </a:lnTo>
                  <a:lnTo>
                    <a:pt x="54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Freeform 67">
              <a:extLst>
                <a:ext uri="{FF2B5EF4-FFF2-40B4-BE49-F238E27FC236}">
                  <a16:creationId xmlns:a16="http://schemas.microsoft.com/office/drawing/2014/main" id="{164B06EF-B0F3-8541-887E-EFF4FE785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2" y="1915"/>
              <a:ext cx="54" cy="69"/>
            </a:xfrm>
            <a:custGeom>
              <a:avLst/>
              <a:gdLst>
                <a:gd name="T0" fmla="*/ 0 w 54"/>
                <a:gd name="T1" fmla="*/ 0 h 69"/>
                <a:gd name="T2" fmla="*/ 27 w 54"/>
                <a:gd name="T3" fmla="*/ 69 h 69"/>
                <a:gd name="T4" fmla="*/ 54 w 54"/>
                <a:gd name="T5" fmla="*/ 0 h 69"/>
                <a:gd name="T6" fmla="*/ 0 w 54"/>
                <a:gd name="T7" fmla="*/ 0 h 69"/>
                <a:gd name="T8" fmla="*/ 0 w 54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69">
                  <a:moveTo>
                    <a:pt x="0" y="0"/>
                  </a:moveTo>
                  <a:lnTo>
                    <a:pt x="27" y="69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Line 68">
              <a:extLst>
                <a:ext uri="{FF2B5EF4-FFF2-40B4-BE49-F238E27FC236}">
                  <a16:creationId xmlns:a16="http://schemas.microsoft.com/office/drawing/2014/main" id="{BA78E9AD-731B-874C-ABD2-96285D6CCE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2" y="1826"/>
              <a:ext cx="1" cy="1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0" name="Freeform 69">
              <a:extLst>
                <a:ext uri="{FF2B5EF4-FFF2-40B4-BE49-F238E27FC236}">
                  <a16:creationId xmlns:a16="http://schemas.microsoft.com/office/drawing/2014/main" id="{68EFD320-4D18-AA44-A02E-41FCEEFCF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" y="1788"/>
              <a:ext cx="54" cy="69"/>
            </a:xfrm>
            <a:custGeom>
              <a:avLst/>
              <a:gdLst>
                <a:gd name="T0" fmla="*/ 54 w 54"/>
                <a:gd name="T1" fmla="*/ 69 h 69"/>
                <a:gd name="T2" fmla="*/ 27 w 54"/>
                <a:gd name="T3" fmla="*/ 0 h 69"/>
                <a:gd name="T4" fmla="*/ 0 w 54"/>
                <a:gd name="T5" fmla="*/ 69 h 69"/>
                <a:gd name="T6" fmla="*/ 54 w 54"/>
                <a:gd name="T7" fmla="*/ 69 h 69"/>
                <a:gd name="T8" fmla="*/ 54 w 54"/>
                <a:gd name="T9" fmla="*/ 69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69">
                  <a:moveTo>
                    <a:pt x="54" y="69"/>
                  </a:moveTo>
                  <a:lnTo>
                    <a:pt x="27" y="0"/>
                  </a:lnTo>
                  <a:lnTo>
                    <a:pt x="0" y="69"/>
                  </a:lnTo>
                  <a:lnTo>
                    <a:pt x="54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1" name="Freeform 70">
              <a:extLst>
                <a:ext uri="{FF2B5EF4-FFF2-40B4-BE49-F238E27FC236}">
                  <a16:creationId xmlns:a16="http://schemas.microsoft.com/office/drawing/2014/main" id="{DFACEAEF-A089-FA4C-8CDA-32E6A645A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" y="1912"/>
              <a:ext cx="54" cy="69"/>
            </a:xfrm>
            <a:custGeom>
              <a:avLst/>
              <a:gdLst>
                <a:gd name="T0" fmla="*/ 0 w 54"/>
                <a:gd name="T1" fmla="*/ 0 h 69"/>
                <a:gd name="T2" fmla="*/ 27 w 54"/>
                <a:gd name="T3" fmla="*/ 69 h 69"/>
                <a:gd name="T4" fmla="*/ 54 w 54"/>
                <a:gd name="T5" fmla="*/ 0 h 69"/>
                <a:gd name="T6" fmla="*/ 0 w 54"/>
                <a:gd name="T7" fmla="*/ 0 h 69"/>
                <a:gd name="T8" fmla="*/ 0 w 54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69">
                  <a:moveTo>
                    <a:pt x="0" y="0"/>
                  </a:moveTo>
                  <a:lnTo>
                    <a:pt x="27" y="69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Line 71">
              <a:extLst>
                <a:ext uri="{FF2B5EF4-FFF2-40B4-BE49-F238E27FC236}">
                  <a16:creationId xmlns:a16="http://schemas.microsoft.com/office/drawing/2014/main" id="{06F684D5-63EE-2F43-9A60-8436EC7371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2" y="2804"/>
              <a:ext cx="1" cy="1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Freeform 72">
              <a:extLst>
                <a:ext uri="{FF2B5EF4-FFF2-40B4-BE49-F238E27FC236}">
                  <a16:creationId xmlns:a16="http://schemas.microsoft.com/office/drawing/2014/main" id="{C16D4F9B-1947-2D4B-8097-C5C5016C8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" y="2761"/>
              <a:ext cx="54" cy="70"/>
            </a:xfrm>
            <a:custGeom>
              <a:avLst/>
              <a:gdLst>
                <a:gd name="T0" fmla="*/ 54 w 54"/>
                <a:gd name="T1" fmla="*/ 70 h 70"/>
                <a:gd name="T2" fmla="*/ 27 w 54"/>
                <a:gd name="T3" fmla="*/ 0 h 70"/>
                <a:gd name="T4" fmla="*/ 0 w 54"/>
                <a:gd name="T5" fmla="*/ 70 h 70"/>
                <a:gd name="T6" fmla="*/ 54 w 54"/>
                <a:gd name="T7" fmla="*/ 70 h 70"/>
                <a:gd name="T8" fmla="*/ 54 w 54"/>
                <a:gd name="T9" fmla="*/ 7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70">
                  <a:moveTo>
                    <a:pt x="54" y="70"/>
                  </a:moveTo>
                  <a:lnTo>
                    <a:pt x="27" y="0"/>
                  </a:lnTo>
                  <a:lnTo>
                    <a:pt x="0" y="70"/>
                  </a:lnTo>
                  <a:lnTo>
                    <a:pt x="54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4" name="Freeform 73">
              <a:extLst>
                <a:ext uri="{FF2B5EF4-FFF2-40B4-BE49-F238E27FC236}">
                  <a16:creationId xmlns:a16="http://schemas.microsoft.com/office/drawing/2014/main" id="{5EF60B0E-04B4-CE4B-BCBE-CD75ACCEC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" y="2921"/>
              <a:ext cx="54" cy="70"/>
            </a:xfrm>
            <a:custGeom>
              <a:avLst/>
              <a:gdLst>
                <a:gd name="T0" fmla="*/ 0 w 54"/>
                <a:gd name="T1" fmla="*/ 0 h 70"/>
                <a:gd name="T2" fmla="*/ 27 w 54"/>
                <a:gd name="T3" fmla="*/ 70 h 70"/>
                <a:gd name="T4" fmla="*/ 54 w 54"/>
                <a:gd name="T5" fmla="*/ 0 h 70"/>
                <a:gd name="T6" fmla="*/ 0 w 54"/>
                <a:gd name="T7" fmla="*/ 0 h 70"/>
                <a:gd name="T8" fmla="*/ 0 w 54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70">
                  <a:moveTo>
                    <a:pt x="0" y="0"/>
                  </a:moveTo>
                  <a:lnTo>
                    <a:pt x="27" y="70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5" name="Rectangle 74">
              <a:extLst>
                <a:ext uri="{FF2B5EF4-FFF2-40B4-BE49-F238E27FC236}">
                  <a16:creationId xmlns:a16="http://schemas.microsoft.com/office/drawing/2014/main" id="{7917A2CF-B2EE-A647-B617-C22B50F1D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" y="2197"/>
              <a:ext cx="38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50000"/>
                </a:lnSpc>
                <a:spcBef>
                  <a:spcPct val="75000"/>
                </a:spcBef>
                <a:spcAft>
                  <a:spcPct val="500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150000"/>
                </a:lnSpc>
                <a:spcBef>
                  <a:spcPct val="20000"/>
                </a:spcBef>
                <a:buClr>
                  <a:srgbClr val="504785"/>
                </a:buClr>
                <a:buSzPct val="5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itchFamily="2" charset="0"/>
                </a:rPr>
                <a:t>Distributed</a:t>
              </a:r>
              <a:endParaRPr lang="en-US" altLang="en-US" sz="2800">
                <a:latin typeface="Symbol" pitchFamily="2" charset="2"/>
              </a:endParaRPr>
            </a:p>
          </p:txBody>
        </p:sp>
        <p:sp>
          <p:nvSpPr>
            <p:cNvPr id="16456" name="Rectangle 75">
              <a:extLst>
                <a:ext uri="{FF2B5EF4-FFF2-40B4-BE49-F238E27FC236}">
                  <a16:creationId xmlns:a16="http://schemas.microsoft.com/office/drawing/2014/main" id="{DFBD4042-132F-5244-9DC7-30CBB12D7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9" y="2288"/>
              <a:ext cx="48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50000"/>
                </a:lnSpc>
                <a:spcBef>
                  <a:spcPct val="75000"/>
                </a:spcBef>
                <a:spcAft>
                  <a:spcPct val="500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150000"/>
                </a:lnSpc>
                <a:spcBef>
                  <a:spcPct val="20000"/>
                </a:spcBef>
                <a:buClr>
                  <a:srgbClr val="504785"/>
                </a:buClr>
                <a:buSzPct val="5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itchFamily="2" charset="0"/>
                </a:rPr>
                <a:t>algorithms for</a:t>
              </a:r>
              <a:endParaRPr lang="en-US" altLang="en-US" sz="2800">
                <a:latin typeface="Symbol" pitchFamily="2" charset="2"/>
              </a:endParaRPr>
            </a:p>
          </p:txBody>
        </p:sp>
        <p:sp>
          <p:nvSpPr>
            <p:cNvPr id="16457" name="Rectangle 76">
              <a:extLst>
                <a:ext uri="{FF2B5EF4-FFF2-40B4-BE49-F238E27FC236}">
                  <a16:creationId xmlns:a16="http://schemas.microsoft.com/office/drawing/2014/main" id="{F0CBC490-9F2A-A345-A088-0703D95FB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" y="2379"/>
              <a:ext cx="73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50000"/>
                </a:lnSpc>
                <a:spcBef>
                  <a:spcPct val="75000"/>
                </a:spcBef>
                <a:spcAft>
                  <a:spcPct val="500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150000"/>
                </a:lnSpc>
                <a:spcBef>
                  <a:spcPct val="20000"/>
                </a:spcBef>
                <a:buClr>
                  <a:srgbClr val="504785"/>
                </a:buClr>
                <a:buSzPct val="5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itchFamily="2" charset="0"/>
                </a:rPr>
                <a:t>information transport</a:t>
              </a:r>
              <a:endParaRPr lang="en-US" altLang="en-US" sz="2800">
                <a:latin typeface="Symbol" pitchFamily="2" charset="2"/>
              </a:endParaRPr>
            </a:p>
          </p:txBody>
        </p:sp>
        <p:sp>
          <p:nvSpPr>
            <p:cNvPr id="16458" name="Rectangle 77">
              <a:extLst>
                <a:ext uri="{FF2B5EF4-FFF2-40B4-BE49-F238E27FC236}">
                  <a16:creationId xmlns:a16="http://schemas.microsoft.com/office/drawing/2014/main" id="{8BC62BB1-DACA-D34B-8173-222F84503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" y="2472"/>
              <a:ext cx="92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50000"/>
                </a:lnSpc>
                <a:spcBef>
                  <a:spcPct val="75000"/>
                </a:spcBef>
                <a:spcAft>
                  <a:spcPct val="500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150000"/>
                </a:lnSpc>
                <a:spcBef>
                  <a:spcPct val="20000"/>
                </a:spcBef>
                <a:buClr>
                  <a:srgbClr val="504785"/>
                </a:buClr>
                <a:buSzPct val="5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itchFamily="2" charset="0"/>
                </a:rPr>
                <a:t>(e.g., X.25, Internet, </a:t>
              </a:r>
              <a:r>
                <a:rPr lang="en-US" altLang="en-US" sz="1000" b="0">
                  <a:solidFill>
                    <a:srgbClr val="FF0000"/>
                  </a:solidFill>
                  <a:latin typeface="Helvetica" pitchFamily="2" charset="0"/>
                </a:rPr>
                <a:t>CPN</a:t>
              </a:r>
              <a:r>
                <a:rPr lang="en-US" altLang="en-US" sz="1000" b="0">
                  <a:solidFill>
                    <a:srgbClr val="000000"/>
                  </a:solidFill>
                  <a:latin typeface="Helvetica" pitchFamily="2" charset="0"/>
                </a:rPr>
                <a:t>)</a:t>
              </a:r>
              <a:endParaRPr lang="en-US" altLang="en-US" sz="2800">
                <a:latin typeface="Symbol" pitchFamily="2" charset="2"/>
              </a:endParaRPr>
            </a:p>
          </p:txBody>
        </p:sp>
        <p:sp>
          <p:nvSpPr>
            <p:cNvPr id="16459" name="Rectangle 78">
              <a:extLst>
                <a:ext uri="{FF2B5EF4-FFF2-40B4-BE49-F238E27FC236}">
                  <a16:creationId xmlns:a16="http://schemas.microsoft.com/office/drawing/2014/main" id="{E1AEAC47-D998-EC40-9B91-0F55DE52B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5" y="1288"/>
              <a:ext cx="42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50000"/>
                </a:lnSpc>
                <a:spcBef>
                  <a:spcPct val="75000"/>
                </a:spcBef>
                <a:spcAft>
                  <a:spcPct val="500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150000"/>
                </a:lnSpc>
                <a:spcBef>
                  <a:spcPct val="20000"/>
                </a:spcBef>
                <a:buClr>
                  <a:srgbClr val="504785"/>
                </a:buClr>
                <a:buSzPct val="5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itchFamily="2" charset="0"/>
                </a:rPr>
                <a:t>Applications</a:t>
              </a:r>
              <a:endParaRPr lang="en-US" altLang="en-US" sz="2800">
                <a:latin typeface="Symbol" pitchFamily="2" charset="2"/>
              </a:endParaRPr>
            </a:p>
          </p:txBody>
        </p:sp>
        <p:sp>
          <p:nvSpPr>
            <p:cNvPr id="16460" name="Rectangle 79">
              <a:extLst>
                <a:ext uri="{FF2B5EF4-FFF2-40B4-BE49-F238E27FC236}">
                  <a16:creationId xmlns:a16="http://schemas.microsoft.com/office/drawing/2014/main" id="{B7E26560-7432-0746-BA12-F923ED4D7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5" y="2252"/>
              <a:ext cx="35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50000"/>
                </a:lnSpc>
                <a:spcBef>
                  <a:spcPct val="75000"/>
                </a:spcBef>
                <a:spcAft>
                  <a:spcPct val="500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150000"/>
                </a:lnSpc>
                <a:spcBef>
                  <a:spcPct val="20000"/>
                </a:spcBef>
                <a:buClr>
                  <a:srgbClr val="504785"/>
                </a:buClr>
                <a:buSzPct val="5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itchFamily="2" charset="0"/>
                </a:rPr>
                <a:t>Computer</a:t>
              </a:r>
              <a:endParaRPr lang="en-US" altLang="en-US" sz="2800">
                <a:latin typeface="Symbol" pitchFamily="2" charset="2"/>
              </a:endParaRPr>
            </a:p>
          </p:txBody>
        </p:sp>
        <p:sp>
          <p:nvSpPr>
            <p:cNvPr id="16461" name="Rectangle 80">
              <a:extLst>
                <a:ext uri="{FF2B5EF4-FFF2-40B4-BE49-F238E27FC236}">
                  <a16:creationId xmlns:a16="http://schemas.microsoft.com/office/drawing/2014/main" id="{5EA36381-8CFE-2747-85B1-D6CE44545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9" y="2343"/>
              <a:ext cx="60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50000"/>
                </a:lnSpc>
                <a:spcBef>
                  <a:spcPct val="75000"/>
                </a:spcBef>
                <a:spcAft>
                  <a:spcPct val="500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150000"/>
                </a:lnSpc>
                <a:spcBef>
                  <a:spcPct val="20000"/>
                </a:spcBef>
                <a:buClr>
                  <a:srgbClr val="504785"/>
                </a:buClr>
                <a:buSzPct val="5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itchFamily="2" charset="0"/>
                </a:rPr>
                <a:t>operating system</a:t>
              </a:r>
              <a:endParaRPr lang="en-US" altLang="en-US" sz="2800">
                <a:latin typeface="Symbol" pitchFamily="2" charset="2"/>
              </a:endParaRPr>
            </a:p>
          </p:txBody>
        </p:sp>
        <p:sp>
          <p:nvSpPr>
            <p:cNvPr id="16462" name="Rectangle 81">
              <a:extLst>
                <a:ext uri="{FF2B5EF4-FFF2-40B4-BE49-F238E27FC236}">
                  <a16:creationId xmlns:a16="http://schemas.microsoft.com/office/drawing/2014/main" id="{DAA5C856-477A-5549-8BDD-93E2145AF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3" y="2434"/>
              <a:ext cx="9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50000"/>
                </a:lnSpc>
                <a:spcBef>
                  <a:spcPct val="75000"/>
                </a:spcBef>
                <a:spcAft>
                  <a:spcPct val="500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150000"/>
                </a:lnSpc>
                <a:spcBef>
                  <a:spcPct val="20000"/>
                </a:spcBef>
                <a:buClr>
                  <a:srgbClr val="504785"/>
                </a:buClr>
                <a:buSzPct val="5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itchFamily="2" charset="0"/>
                </a:rPr>
                <a:t>(e.g., Unix, Linux, Windows)</a:t>
              </a:r>
              <a:endParaRPr lang="en-US" altLang="en-US" sz="2800">
                <a:latin typeface="Symbol" pitchFamily="2" charset="2"/>
              </a:endParaRPr>
            </a:p>
          </p:txBody>
        </p:sp>
        <p:sp>
          <p:nvSpPr>
            <p:cNvPr id="16463" name="Rectangle 82">
              <a:extLst>
                <a:ext uri="{FF2B5EF4-FFF2-40B4-BE49-F238E27FC236}">
                  <a16:creationId xmlns:a16="http://schemas.microsoft.com/office/drawing/2014/main" id="{2C34453D-2DF3-594C-BF60-3501E8A78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" y="3235"/>
              <a:ext cx="38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50000"/>
                </a:lnSpc>
                <a:spcBef>
                  <a:spcPct val="75000"/>
                </a:spcBef>
                <a:spcAft>
                  <a:spcPct val="500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150000"/>
                </a:lnSpc>
                <a:spcBef>
                  <a:spcPct val="20000"/>
                </a:spcBef>
                <a:buClr>
                  <a:srgbClr val="504785"/>
                </a:buClr>
                <a:buSzPct val="5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itchFamily="2" charset="0"/>
                </a:rPr>
                <a:t>Network of</a:t>
              </a:r>
              <a:endParaRPr lang="en-US" altLang="en-US" sz="2800">
                <a:latin typeface="Symbol" pitchFamily="2" charset="2"/>
              </a:endParaRPr>
            </a:p>
          </p:txBody>
        </p:sp>
        <p:sp>
          <p:nvSpPr>
            <p:cNvPr id="16464" name="Rectangle 83">
              <a:extLst>
                <a:ext uri="{FF2B5EF4-FFF2-40B4-BE49-F238E27FC236}">
                  <a16:creationId xmlns:a16="http://schemas.microsoft.com/office/drawing/2014/main" id="{3916D232-2DE1-F54C-9708-75E4C5E88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" y="3328"/>
              <a:ext cx="71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50000"/>
                </a:lnSpc>
                <a:spcBef>
                  <a:spcPct val="75000"/>
                </a:spcBef>
                <a:spcAft>
                  <a:spcPct val="500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150000"/>
                </a:lnSpc>
                <a:spcBef>
                  <a:spcPct val="20000"/>
                </a:spcBef>
                <a:buClr>
                  <a:srgbClr val="504785"/>
                </a:buClr>
                <a:buSzPct val="5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itchFamily="2" charset="0"/>
                </a:rPr>
                <a:t>communication links</a:t>
              </a:r>
              <a:endParaRPr lang="en-US" altLang="en-US" sz="2800">
                <a:latin typeface="Symbol" pitchFamily="2" charset="2"/>
              </a:endParaRPr>
            </a:p>
          </p:txBody>
        </p:sp>
        <p:sp>
          <p:nvSpPr>
            <p:cNvPr id="16465" name="Rectangle 84">
              <a:extLst>
                <a:ext uri="{FF2B5EF4-FFF2-40B4-BE49-F238E27FC236}">
                  <a16:creationId xmlns:a16="http://schemas.microsoft.com/office/drawing/2014/main" id="{1D13A407-A25B-1546-B22C-D20FFF179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6" y="3120"/>
              <a:ext cx="3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50000"/>
                </a:lnSpc>
                <a:spcBef>
                  <a:spcPct val="75000"/>
                </a:spcBef>
                <a:spcAft>
                  <a:spcPct val="500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150000"/>
                </a:lnSpc>
                <a:spcBef>
                  <a:spcPct val="20000"/>
                </a:spcBef>
                <a:buClr>
                  <a:srgbClr val="504785"/>
                </a:buClr>
                <a:buSzPct val="5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itchFamily="2" charset="0"/>
                </a:rPr>
                <a:t>Hardware</a:t>
              </a:r>
              <a:endParaRPr lang="en-US" altLang="en-US" sz="2800">
                <a:latin typeface="Symbol" pitchFamily="2" charset="2"/>
              </a:endParaRPr>
            </a:p>
          </p:txBody>
        </p:sp>
        <p:sp>
          <p:nvSpPr>
            <p:cNvPr id="16466" name="Rectangle 85">
              <a:extLst>
                <a:ext uri="{FF2B5EF4-FFF2-40B4-BE49-F238E27FC236}">
                  <a16:creationId xmlns:a16="http://schemas.microsoft.com/office/drawing/2014/main" id="{7D53C00B-5FFF-3349-871E-F22864E1B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0" y="3211"/>
              <a:ext cx="90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50000"/>
                </a:lnSpc>
                <a:spcBef>
                  <a:spcPct val="75000"/>
                </a:spcBef>
                <a:spcAft>
                  <a:spcPct val="500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150000"/>
                </a:lnSpc>
                <a:spcBef>
                  <a:spcPct val="20000"/>
                </a:spcBef>
                <a:buClr>
                  <a:srgbClr val="504785"/>
                </a:buClr>
                <a:buSzPct val="5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itchFamily="2" charset="0"/>
                </a:rPr>
                <a:t>(e.g., processor, memory,</a:t>
              </a:r>
              <a:endParaRPr lang="en-US" altLang="en-US" sz="2800">
                <a:latin typeface="Symbol" pitchFamily="2" charset="2"/>
              </a:endParaRPr>
            </a:p>
          </p:txBody>
        </p:sp>
        <p:sp>
          <p:nvSpPr>
            <p:cNvPr id="16467" name="Rectangle 86">
              <a:extLst>
                <a:ext uri="{FF2B5EF4-FFF2-40B4-BE49-F238E27FC236}">
                  <a16:creationId xmlns:a16="http://schemas.microsoft.com/office/drawing/2014/main" id="{8469347C-DFBF-5944-BD2D-45EF129B4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9" y="3302"/>
              <a:ext cx="84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50000"/>
                </a:lnSpc>
                <a:spcBef>
                  <a:spcPct val="75000"/>
                </a:spcBef>
                <a:spcAft>
                  <a:spcPct val="500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150000"/>
                </a:lnSpc>
                <a:spcBef>
                  <a:spcPct val="20000"/>
                </a:spcBef>
                <a:buClr>
                  <a:srgbClr val="504785"/>
                </a:buClr>
                <a:buSzPct val="5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itchFamily="2" charset="0"/>
                </a:rPr>
                <a:t>disk drives, sound card)</a:t>
              </a:r>
              <a:endParaRPr lang="en-US" altLang="en-US" sz="2800">
                <a:latin typeface="Symbol" pitchFamily="2" charset="2"/>
              </a:endParaRPr>
            </a:p>
          </p:txBody>
        </p:sp>
        <p:sp>
          <p:nvSpPr>
            <p:cNvPr id="16468" name="Rectangle 87">
              <a:extLst>
                <a:ext uri="{FF2B5EF4-FFF2-40B4-BE49-F238E27FC236}">
                  <a16:creationId xmlns:a16="http://schemas.microsoft.com/office/drawing/2014/main" id="{04E131B6-1C12-2945-AA53-A44F28775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7" y="1381"/>
              <a:ext cx="102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50000"/>
                </a:lnSpc>
                <a:spcBef>
                  <a:spcPct val="75000"/>
                </a:spcBef>
                <a:spcAft>
                  <a:spcPct val="500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150000"/>
                </a:lnSpc>
                <a:spcBef>
                  <a:spcPct val="20000"/>
                </a:spcBef>
                <a:buClr>
                  <a:srgbClr val="504785"/>
                </a:buClr>
                <a:buSzPct val="5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itchFamily="2" charset="0"/>
                </a:rPr>
                <a:t>(e.g., calculation, accounting,</a:t>
              </a:r>
              <a:endParaRPr lang="en-US" altLang="en-US" sz="2800">
                <a:latin typeface="Symbol" pitchFamily="2" charset="2"/>
              </a:endParaRPr>
            </a:p>
          </p:txBody>
        </p:sp>
        <p:sp>
          <p:nvSpPr>
            <p:cNvPr id="16469" name="Rectangle 88">
              <a:extLst>
                <a:ext uri="{FF2B5EF4-FFF2-40B4-BE49-F238E27FC236}">
                  <a16:creationId xmlns:a16="http://schemas.microsoft.com/office/drawing/2014/main" id="{8D1C9E4F-4AC0-1943-95F8-730F7E6DA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" y="1475"/>
              <a:ext cx="35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50000"/>
                </a:lnSpc>
                <a:spcBef>
                  <a:spcPct val="75000"/>
                </a:spcBef>
                <a:spcAft>
                  <a:spcPct val="500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150000"/>
                </a:lnSpc>
                <a:spcBef>
                  <a:spcPct val="20000"/>
                </a:spcBef>
                <a:buClr>
                  <a:srgbClr val="504785"/>
                </a:buClr>
                <a:buSzPct val="5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itchFamily="2" charset="0"/>
                </a:rPr>
                <a:t>database)</a:t>
              </a:r>
              <a:endParaRPr lang="en-US" altLang="en-US" sz="2800">
                <a:latin typeface="Symbol" pitchFamily="2" charset="2"/>
              </a:endParaRPr>
            </a:p>
          </p:txBody>
        </p:sp>
        <p:sp>
          <p:nvSpPr>
            <p:cNvPr id="16470" name="Rectangle 89">
              <a:extLst>
                <a:ext uri="{FF2B5EF4-FFF2-40B4-BE49-F238E27FC236}">
                  <a16:creationId xmlns:a16="http://schemas.microsoft.com/office/drawing/2014/main" id="{CB0909C6-39CC-DC4E-82BA-FB743FF28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6" y="1236"/>
              <a:ext cx="38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50000"/>
                </a:lnSpc>
                <a:spcBef>
                  <a:spcPct val="75000"/>
                </a:spcBef>
                <a:spcAft>
                  <a:spcPct val="500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150000"/>
                </a:lnSpc>
                <a:spcBef>
                  <a:spcPct val="20000"/>
                </a:spcBef>
                <a:buClr>
                  <a:srgbClr val="504785"/>
                </a:buClr>
                <a:buSzPct val="5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itchFamily="2" charset="0"/>
                </a:rPr>
                <a:t>Distributed</a:t>
              </a:r>
              <a:endParaRPr lang="en-US" altLang="en-US" sz="2800">
                <a:latin typeface="Symbol" pitchFamily="2" charset="2"/>
              </a:endParaRPr>
            </a:p>
          </p:txBody>
        </p:sp>
        <p:sp>
          <p:nvSpPr>
            <p:cNvPr id="16471" name="Rectangle 90">
              <a:extLst>
                <a:ext uri="{FF2B5EF4-FFF2-40B4-BE49-F238E27FC236}">
                  <a16:creationId xmlns:a16="http://schemas.microsoft.com/office/drawing/2014/main" id="{E148714C-190F-7440-8C34-84311989B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7" y="1329"/>
              <a:ext cx="39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50000"/>
                </a:lnSpc>
                <a:spcBef>
                  <a:spcPct val="75000"/>
                </a:spcBef>
                <a:spcAft>
                  <a:spcPct val="500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150000"/>
                </a:lnSpc>
                <a:spcBef>
                  <a:spcPct val="20000"/>
                </a:spcBef>
                <a:buClr>
                  <a:srgbClr val="504785"/>
                </a:buClr>
                <a:buSzPct val="5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itchFamily="2" charset="0"/>
                </a:rPr>
                <a:t>information</a:t>
              </a:r>
              <a:endParaRPr lang="en-US" altLang="en-US" sz="2800">
                <a:latin typeface="Symbol" pitchFamily="2" charset="2"/>
              </a:endParaRPr>
            </a:p>
          </p:txBody>
        </p:sp>
        <p:sp>
          <p:nvSpPr>
            <p:cNvPr id="16472" name="Rectangle 91">
              <a:extLst>
                <a:ext uri="{FF2B5EF4-FFF2-40B4-BE49-F238E27FC236}">
                  <a16:creationId xmlns:a16="http://schemas.microsoft.com/office/drawing/2014/main" id="{FF0DE078-D5B4-414D-B1B1-0B9D61C1B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" y="1420"/>
              <a:ext cx="4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50000"/>
                </a:lnSpc>
                <a:spcBef>
                  <a:spcPct val="75000"/>
                </a:spcBef>
                <a:spcAft>
                  <a:spcPct val="500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150000"/>
                </a:lnSpc>
                <a:spcBef>
                  <a:spcPct val="20000"/>
                </a:spcBef>
                <a:buClr>
                  <a:srgbClr val="504785"/>
                </a:buClr>
                <a:buSzPct val="5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000" b="0">
                  <a:solidFill>
                    <a:srgbClr val="000000"/>
                  </a:solidFill>
                  <a:latin typeface="Helvetica" pitchFamily="2" charset="0"/>
                </a:rPr>
                <a:t>applications</a:t>
              </a:r>
              <a:endParaRPr lang="en-US" altLang="en-US" sz="2800">
                <a:latin typeface="Symbol" pitchFamily="2" charset="2"/>
              </a:endParaRPr>
            </a:p>
          </p:txBody>
        </p:sp>
        <p:sp>
          <p:nvSpPr>
            <p:cNvPr id="16473" name="Rectangle 92">
              <a:extLst>
                <a:ext uri="{FF2B5EF4-FFF2-40B4-BE49-F238E27FC236}">
                  <a16:creationId xmlns:a16="http://schemas.microsoft.com/office/drawing/2014/main" id="{640A8A42-1A35-B247-96CA-949065196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" y="1513"/>
              <a:ext cx="143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50000"/>
                </a:lnSpc>
                <a:spcBef>
                  <a:spcPct val="75000"/>
                </a:spcBef>
                <a:spcAft>
                  <a:spcPct val="500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ct val="150000"/>
                </a:lnSpc>
                <a:spcBef>
                  <a:spcPct val="20000"/>
                </a:spcBef>
                <a:buClr>
                  <a:srgbClr val="504785"/>
                </a:buClr>
                <a:buSzPct val="5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lnSpc>
                  <a:spcPct val="150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000" b="0" dirty="0">
                  <a:solidFill>
                    <a:srgbClr val="000000"/>
                  </a:solidFill>
                  <a:latin typeface="Helvetica" pitchFamily="2" charset="0"/>
                </a:rPr>
                <a:t>(e.g., www, e-commerce, </a:t>
              </a:r>
              <a:r>
                <a:rPr lang="en-US" altLang="en-US" sz="1000" b="0" dirty="0" err="1">
                  <a:solidFill>
                    <a:srgbClr val="000000"/>
                  </a:solidFill>
                  <a:latin typeface="Helvetica" pitchFamily="2" charset="0"/>
                </a:rPr>
                <a:t>teleconf</a:t>
              </a:r>
              <a:r>
                <a:rPr lang="en-US" altLang="en-US" sz="1000" b="0" dirty="0">
                  <a:solidFill>
                    <a:srgbClr val="000000"/>
                  </a:solidFill>
                  <a:latin typeface="Helvetica" pitchFamily="2" charset="0"/>
                </a:rPr>
                <a:t>, </a:t>
              </a:r>
              <a:r>
                <a:rPr lang="en-US" altLang="en-US" sz="1000" b="0" dirty="0">
                  <a:solidFill>
                    <a:srgbClr val="FF0000"/>
                  </a:solidFill>
                  <a:latin typeface="Helvetica" pitchFamily="2" charset="0"/>
                </a:rPr>
                <a:t>CPS</a:t>
              </a:r>
              <a:r>
                <a:rPr lang="en-US" altLang="en-US" sz="1000" b="0" dirty="0">
                  <a:solidFill>
                    <a:srgbClr val="000000"/>
                  </a:solidFill>
                  <a:latin typeface="Helvetica" pitchFamily="2" charset="0"/>
                </a:rPr>
                <a:t>)</a:t>
              </a:r>
              <a:endParaRPr lang="en-US" altLang="en-US" sz="2800" dirty="0">
                <a:latin typeface="Symbol" pitchFamily="2" charset="2"/>
              </a:endParaRPr>
            </a:p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4">
            <a:extLst>
              <a:ext uri="{FF2B5EF4-FFF2-40B4-BE49-F238E27FC236}">
                <a16:creationId xmlns:a16="http://schemas.microsoft.com/office/drawing/2014/main" id="{80FC875E-F9D2-BF4D-AEC5-1364D7C55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1847850"/>
            <a:ext cx="6850062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>
            <a:extLst>
              <a:ext uri="{FF2B5EF4-FFF2-40B4-BE49-F238E27FC236}">
                <a16:creationId xmlns:a16="http://schemas.microsoft.com/office/drawing/2014/main" id="{A2006782-DC08-DE40-8654-D53CFFFB6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Network elements: </a:t>
            </a:r>
            <a:br>
              <a:rPr lang="en-US" altLang="en-US" dirty="0"/>
            </a:br>
            <a:r>
              <a:rPr lang="en-US" altLang="en-US" dirty="0" err="1"/>
              <a:t>packetizer</a:t>
            </a:r>
            <a:r>
              <a:rPr lang="en-US" altLang="en-US" dirty="0"/>
              <a:t> + constant rate server</a:t>
            </a:r>
          </a:p>
        </p:txBody>
      </p:sp>
      <p:pic>
        <p:nvPicPr>
          <p:cNvPr id="88066" name="Picture 4">
            <a:extLst>
              <a:ext uri="{FF2B5EF4-FFF2-40B4-BE49-F238E27FC236}">
                <a16:creationId xmlns:a16="http://schemas.microsoft.com/office/drawing/2014/main" id="{7A6AC73F-0A66-C342-8BFC-5A3BC70C1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1938338"/>
            <a:ext cx="7237412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>
            <a:extLst>
              <a:ext uri="{FF2B5EF4-FFF2-40B4-BE49-F238E27FC236}">
                <a16:creationId xmlns:a16="http://schemas.microsoft.com/office/drawing/2014/main" id="{A3896801-E083-6B44-935A-F77833D827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Network elements in tandem</a:t>
            </a:r>
          </a:p>
        </p:txBody>
      </p:sp>
      <p:pic>
        <p:nvPicPr>
          <p:cNvPr id="89090" name="Picture 4">
            <a:extLst>
              <a:ext uri="{FF2B5EF4-FFF2-40B4-BE49-F238E27FC236}">
                <a16:creationId xmlns:a16="http://schemas.microsoft.com/office/drawing/2014/main" id="{874D0922-3D91-224A-A25F-BDB28D0E6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835150"/>
            <a:ext cx="7208838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>
            <a:extLst>
              <a:ext uri="{FF2B5EF4-FFF2-40B4-BE49-F238E27FC236}">
                <a16:creationId xmlns:a16="http://schemas.microsoft.com/office/drawing/2014/main" id="{A872004C-5EB3-9749-A5B3-AD7E776B33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Latency rate servers in tandem</a:t>
            </a:r>
          </a:p>
        </p:txBody>
      </p:sp>
      <p:pic>
        <p:nvPicPr>
          <p:cNvPr id="90114" name="Picture 4">
            <a:extLst>
              <a:ext uri="{FF2B5EF4-FFF2-40B4-BE49-F238E27FC236}">
                <a16:creationId xmlns:a16="http://schemas.microsoft.com/office/drawing/2014/main" id="{ADAD2FD6-21F3-E04D-B7BB-332CA894E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1606550"/>
            <a:ext cx="730726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4">
            <a:extLst>
              <a:ext uri="{FF2B5EF4-FFF2-40B4-BE49-F238E27FC236}">
                <a16:creationId xmlns:a16="http://schemas.microsoft.com/office/drawing/2014/main" id="{BD3AF4FB-4504-FD43-A19E-C0DFC0225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2776538"/>
            <a:ext cx="648493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8" name="Rectangle 5">
            <a:extLst>
              <a:ext uri="{FF2B5EF4-FFF2-40B4-BE49-F238E27FC236}">
                <a16:creationId xmlns:a16="http://schemas.microsoft.com/office/drawing/2014/main" id="{8F9000A1-36FF-D64B-BF0A-E903AD26E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3325813"/>
            <a:ext cx="5883275" cy="6826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800">
              <a:latin typeface="Symbol" pitchFamily="2" charset="2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>
            <a:extLst>
              <a:ext uri="{FF2B5EF4-FFF2-40B4-BE49-F238E27FC236}">
                <a16:creationId xmlns:a16="http://schemas.microsoft.com/office/drawing/2014/main" id="{792B5838-E5C3-454A-92CB-A3E84E046C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Delay in a service element</a:t>
            </a:r>
          </a:p>
        </p:txBody>
      </p:sp>
      <p:pic>
        <p:nvPicPr>
          <p:cNvPr id="92162" name="Picture 4" descr="04-12">
            <a:extLst>
              <a:ext uri="{FF2B5EF4-FFF2-40B4-BE49-F238E27FC236}">
                <a16:creationId xmlns:a16="http://schemas.microsoft.com/office/drawing/2014/main" id="{4C324561-3B9B-D24B-B302-30283DA88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1905000"/>
            <a:ext cx="6400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4">
            <a:extLst>
              <a:ext uri="{FF2B5EF4-FFF2-40B4-BE49-F238E27FC236}">
                <a16:creationId xmlns:a16="http://schemas.microsoft.com/office/drawing/2014/main" id="{722F3185-8A56-9845-A99C-A278146FF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765300"/>
            <a:ext cx="72088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6" name="Rectangle 6">
            <a:extLst>
              <a:ext uri="{FF2B5EF4-FFF2-40B4-BE49-F238E27FC236}">
                <a16:creationId xmlns:a16="http://schemas.microsoft.com/office/drawing/2014/main" id="{9BBF0F2E-3CBD-954A-BE43-575832E7C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050" y="5172075"/>
            <a:ext cx="6326188" cy="7858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800">
              <a:latin typeface="Symbol" pitchFamily="2" charset="2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>
            <a:extLst>
              <a:ext uri="{FF2B5EF4-FFF2-40B4-BE49-F238E27FC236}">
                <a16:creationId xmlns:a16="http://schemas.microsoft.com/office/drawing/2014/main" id="{D417BF76-B84A-A046-9FD8-20F87E6E46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Stream traffic, QoS, envelop, regulator</a:t>
            </a:r>
          </a:p>
        </p:txBody>
      </p:sp>
      <p:pic>
        <p:nvPicPr>
          <p:cNvPr id="94210" name="Picture 4">
            <a:extLst>
              <a:ext uri="{FF2B5EF4-FFF2-40B4-BE49-F238E27FC236}">
                <a16:creationId xmlns:a16="http://schemas.microsoft.com/office/drawing/2014/main" id="{5D8E41D6-35C1-9C48-B622-C6C379FE3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1646238"/>
            <a:ext cx="7256463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6">
            <a:extLst>
              <a:ext uri="{FF2B5EF4-FFF2-40B4-BE49-F238E27FC236}">
                <a16:creationId xmlns:a16="http://schemas.microsoft.com/office/drawing/2014/main" id="{4631C9B5-F39E-404E-A0BA-D289C6C317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6375" y="3846455"/>
            <a:ext cx="1166149" cy="2338"/>
          </a:xfrm>
          <a:prstGeom prst="line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94C5A311-8FD9-C448-A2D8-363E3E54C1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9488" y="4963130"/>
            <a:ext cx="1379508" cy="16193"/>
          </a:xfrm>
          <a:prstGeom prst="line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3A0A6B-B3F1-3F43-B238-6037D4BCF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74374"/>
            <a:ext cx="7756916" cy="4302232"/>
          </a:xfrm>
          <a:prstGeom prst="rect">
            <a:avLst/>
          </a:prstGeom>
        </p:spPr>
      </p:pic>
      <p:sp>
        <p:nvSpPr>
          <p:cNvPr id="95233" name="Rectangle 2">
            <a:extLst>
              <a:ext uri="{FF2B5EF4-FFF2-40B4-BE49-F238E27FC236}">
                <a16:creationId xmlns:a16="http://schemas.microsoft.com/office/drawing/2014/main" id="{5E97F4A3-D11E-EB47-AD00-70A52F4471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Envelope (contd.)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596F2444-BD1D-2542-8A5D-0C69A4E6F4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06840" y="3657600"/>
            <a:ext cx="1166149" cy="5974"/>
          </a:xfrm>
          <a:prstGeom prst="line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3558F5-E3A5-1B43-A309-1BE054BAC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63" y="1517948"/>
            <a:ext cx="7157258" cy="753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EB56FD-588A-3B4E-A2FE-2C757A933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38" y="2684540"/>
            <a:ext cx="7232073" cy="10066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D61F7C-0870-8648-9F25-F08334E6B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731" y="4207279"/>
            <a:ext cx="4420639" cy="4223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C02D7F-B0C4-6C46-B18D-D4945ADD25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1869" y="4245538"/>
            <a:ext cx="1822219" cy="3840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C0D6CF-3E32-B241-9BAA-E9E470F0EE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7113" y="4721167"/>
            <a:ext cx="3108960" cy="34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17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5F9F6FCB-8091-D945-BEC2-05C0158E6B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Functional Elements of Networking 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78F63B8C-EA3C-2344-81ED-45639B475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46250"/>
            <a:ext cx="8147050" cy="47244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zh-CN" dirty="0">
                <a:ea typeface="宋体" panose="02010600030101010101" pitchFamily="2" charset="-122"/>
              </a:rPr>
              <a:t>Networking as resource sharing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CN" dirty="0">
                <a:solidFill>
                  <a:schemeClr val="hlink"/>
                </a:solidFill>
                <a:ea typeface="宋体" panose="02010600030101010101" pitchFamily="2" charset="-122"/>
              </a:rPr>
              <a:t>Functional elements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zh-CN" dirty="0">
                <a:ea typeface="宋体" panose="02010600030101010101" pitchFamily="2" charset="-122"/>
              </a:rPr>
              <a:t>Multiplexing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zh-CN" dirty="0">
                <a:ea typeface="宋体" panose="02010600030101010101" pitchFamily="2" charset="-122"/>
              </a:rPr>
              <a:t>Switching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zh-CN" dirty="0">
                <a:ea typeface="宋体" panose="02010600030101010101" pitchFamily="2" charset="-122"/>
              </a:rPr>
              <a:t>Routing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宋体" panose="02010600030101010101" pitchFamily="2" charset="-122"/>
              </a:rPr>
              <a:t>Network management</a:t>
            </a:r>
          </a:p>
          <a:p>
            <a:pPr lvl="1" eaLnBrk="1" hangingPunct="1">
              <a:lnSpc>
                <a:spcPct val="100000"/>
              </a:lnSpc>
            </a:pPr>
            <a:endParaRPr lang="en-US" altLang="zh-CN" dirty="0">
              <a:ea typeface="宋体" panose="02010600030101010101" pitchFamily="2" charset="-122"/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altLang="zh-CN" dirty="0">
                <a:ea typeface="宋体" panose="02010600030101010101" pitchFamily="2" charset="-122"/>
              </a:rPr>
              <a:t>Traffic controls and timescales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292FD3-4189-5046-A4C9-0308E8D5F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58" y="1729438"/>
            <a:ext cx="7365076" cy="76935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A46C925-B164-5147-B221-3E3819717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8" y="3183342"/>
            <a:ext cx="6897688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6">
            <a:extLst>
              <a:ext uri="{FF2B5EF4-FFF2-40B4-BE49-F238E27FC236}">
                <a16:creationId xmlns:a16="http://schemas.microsoft.com/office/drawing/2014/main" id="{B59C2F98-9593-0C42-8F86-9B293441D7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8103" y="4222865"/>
            <a:ext cx="3167148" cy="0"/>
          </a:xfrm>
          <a:prstGeom prst="line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1940C68-7526-8F40-B1B2-B9F610E00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9063"/>
            <a:ext cx="8216900" cy="1143000"/>
          </a:xfrm>
        </p:spPr>
        <p:txBody>
          <a:bodyPr/>
          <a:lstStyle/>
          <a:p>
            <a:r>
              <a:rPr lang="en-US" dirty="0"/>
              <a:t>Regulator</a:t>
            </a:r>
          </a:p>
        </p:txBody>
      </p:sp>
    </p:spTree>
    <p:extLst>
      <p:ext uri="{BB962C8B-B14F-4D97-AF65-F5344CB8AC3E}">
        <p14:creationId xmlns:p14="http://schemas.microsoft.com/office/powerpoint/2010/main" val="319480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>
            <a:extLst>
              <a:ext uri="{FF2B5EF4-FFF2-40B4-BE49-F238E27FC236}">
                <a16:creationId xmlns:a16="http://schemas.microsoft.com/office/drawing/2014/main" id="{A2E9F256-2946-D740-94C6-9BCF0C8A45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Regulator example: leaky bucket</a:t>
            </a:r>
          </a:p>
        </p:txBody>
      </p:sp>
      <p:pic>
        <p:nvPicPr>
          <p:cNvPr id="97282" name="Picture 4">
            <a:extLst>
              <a:ext uri="{FF2B5EF4-FFF2-40B4-BE49-F238E27FC236}">
                <a16:creationId xmlns:a16="http://schemas.microsoft.com/office/drawing/2014/main" id="{9C1FF90A-00D6-1F44-A23F-352744851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1811338"/>
            <a:ext cx="7113587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4" descr="04-15">
            <a:extLst>
              <a:ext uri="{FF2B5EF4-FFF2-40B4-BE49-F238E27FC236}">
                <a16:creationId xmlns:a16="http://schemas.microsoft.com/office/drawing/2014/main" id="{0C5ABD2F-5E28-6C4D-B320-995A80C7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7391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6" name="Text Box 5">
            <a:extLst>
              <a:ext uri="{FF2B5EF4-FFF2-40B4-BE49-F238E27FC236}">
                <a16:creationId xmlns:a16="http://schemas.microsoft.com/office/drawing/2014/main" id="{0E012302-95E0-D648-8275-CCB235A7B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4986338"/>
            <a:ext cx="369887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>
                <a:latin typeface="Symbol" pitchFamily="2" charset="2"/>
                <a:sym typeface="Symbol" pitchFamily="2" charset="2"/>
              </a:rPr>
              <a:t></a:t>
            </a:r>
          </a:p>
        </p:txBody>
      </p:sp>
      <p:sp>
        <p:nvSpPr>
          <p:cNvPr id="98307" name="Text Box 6">
            <a:extLst>
              <a:ext uri="{FF2B5EF4-FFF2-40B4-BE49-F238E27FC236}">
                <a16:creationId xmlns:a16="http://schemas.microsoft.com/office/drawing/2014/main" id="{C16A03A0-1DF8-8541-ACD9-45DB939C5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6538"/>
            <a:ext cx="1524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0">
                <a:solidFill>
                  <a:srgbClr val="FF3399"/>
                </a:solidFill>
              </a:rPr>
              <a:t>Token arrival process</a:t>
            </a:r>
          </a:p>
        </p:txBody>
      </p:sp>
      <p:sp>
        <p:nvSpPr>
          <p:cNvPr id="98308" name="Line 7">
            <a:extLst>
              <a:ext uri="{FF2B5EF4-FFF2-40B4-BE49-F238E27FC236}">
                <a16:creationId xmlns:a16="http://schemas.microsoft.com/office/drawing/2014/main" id="{612883BD-5B09-3444-9E9A-6BD44EA06B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1088" y="4387850"/>
            <a:ext cx="295275" cy="812800"/>
          </a:xfrm>
          <a:prstGeom prst="line">
            <a:avLst/>
          </a:prstGeom>
          <a:noFill/>
          <a:ln w="9525">
            <a:solidFill>
              <a:srgbClr val="FF3399"/>
            </a:solidFill>
            <a:prstDash val="lg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4">
            <a:extLst>
              <a:ext uri="{FF2B5EF4-FFF2-40B4-BE49-F238E27FC236}">
                <a16:creationId xmlns:a16="http://schemas.microsoft.com/office/drawing/2014/main" id="{BB578650-3859-254D-B48B-CF895AD30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2419350"/>
            <a:ext cx="7269162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0" name="Text Box 5">
            <a:extLst>
              <a:ext uri="{FF2B5EF4-FFF2-40B4-BE49-F238E27FC236}">
                <a16:creationId xmlns:a16="http://schemas.microsoft.com/office/drawing/2014/main" id="{5FD89BDD-CEA1-F648-BA6D-614F1A8BB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4422775"/>
            <a:ext cx="1765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i="1">
                <a:solidFill>
                  <a:srgbClr val="FF3399"/>
                </a:solidFill>
              </a:rPr>
              <a:t>E(t) = 0 for t &lt; 0</a:t>
            </a:r>
          </a:p>
        </p:txBody>
      </p:sp>
      <p:sp>
        <p:nvSpPr>
          <p:cNvPr id="99331" name="Line 6">
            <a:extLst>
              <a:ext uri="{FF2B5EF4-FFF2-40B4-BE49-F238E27FC236}">
                <a16:creationId xmlns:a16="http://schemas.microsoft.com/office/drawing/2014/main" id="{EAB29999-0256-624B-9E25-7CC1E97B62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3925" y="3438525"/>
            <a:ext cx="428625" cy="1009650"/>
          </a:xfrm>
          <a:prstGeom prst="line">
            <a:avLst/>
          </a:prstGeom>
          <a:noFill/>
          <a:ln w="9525">
            <a:solidFill>
              <a:srgbClr val="FF33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4">
            <a:extLst>
              <a:ext uri="{FF2B5EF4-FFF2-40B4-BE49-F238E27FC236}">
                <a16:creationId xmlns:a16="http://schemas.microsoft.com/office/drawing/2014/main" id="{15A69EE7-CAB8-CA44-819D-B89F39C7B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27200"/>
            <a:ext cx="7307262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4">
            <a:extLst>
              <a:ext uri="{FF2B5EF4-FFF2-40B4-BE49-F238E27FC236}">
                <a16:creationId xmlns:a16="http://schemas.microsoft.com/office/drawing/2014/main" id="{E757A1E3-E7E8-0F43-A159-C6F492D7B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1692275"/>
            <a:ext cx="7085012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4">
            <a:extLst>
              <a:ext uri="{FF2B5EF4-FFF2-40B4-BE49-F238E27FC236}">
                <a16:creationId xmlns:a16="http://schemas.microsoft.com/office/drawing/2014/main" id="{594E2462-B5A5-6240-A2B1-3C1E71438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19275"/>
            <a:ext cx="6707188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>
            <a:extLst>
              <a:ext uri="{FF2B5EF4-FFF2-40B4-BE49-F238E27FC236}">
                <a16:creationId xmlns:a16="http://schemas.microsoft.com/office/drawing/2014/main" id="{0484D7D9-C03D-B345-877A-0A22A5B6B3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Sequence of regulators</a:t>
            </a:r>
          </a:p>
        </p:txBody>
      </p:sp>
      <p:pic>
        <p:nvPicPr>
          <p:cNvPr id="103426" name="Picture 4">
            <a:extLst>
              <a:ext uri="{FF2B5EF4-FFF2-40B4-BE49-F238E27FC236}">
                <a16:creationId xmlns:a16="http://schemas.microsoft.com/office/drawing/2014/main" id="{2BCFEBEE-9800-6C4E-82EC-804A2B88E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2719388"/>
            <a:ext cx="710406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>
            <a:extLst>
              <a:ext uri="{FF2B5EF4-FFF2-40B4-BE49-F238E27FC236}">
                <a16:creationId xmlns:a16="http://schemas.microsoft.com/office/drawing/2014/main" id="{CC613244-52C7-FE4D-AD41-17355FE31A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 example </a:t>
            </a:r>
          </a:p>
        </p:txBody>
      </p:sp>
      <p:pic>
        <p:nvPicPr>
          <p:cNvPr id="104450" name="Picture 4">
            <a:extLst>
              <a:ext uri="{FF2B5EF4-FFF2-40B4-BE49-F238E27FC236}">
                <a16:creationId xmlns:a16="http://schemas.microsoft.com/office/drawing/2014/main" id="{412CF320-3306-6A49-A652-5D73D5439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1722438"/>
            <a:ext cx="72501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6">
            <a:extLst>
              <a:ext uri="{FF2B5EF4-FFF2-40B4-BE49-F238E27FC236}">
                <a16:creationId xmlns:a16="http://schemas.microsoft.com/office/drawing/2014/main" id="{ED479E56-B344-2A47-8C88-4DE5F22CC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2970213"/>
            <a:ext cx="55308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7">
            <a:extLst>
              <a:ext uri="{FF2B5EF4-FFF2-40B4-BE49-F238E27FC236}">
                <a16:creationId xmlns:a16="http://schemas.microsoft.com/office/drawing/2014/main" id="{347B6623-B67C-F948-8071-DFBE07986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2043113"/>
            <a:ext cx="6989762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4" name="Rectangle 2">
            <a:extLst>
              <a:ext uri="{FF2B5EF4-FFF2-40B4-BE49-F238E27FC236}">
                <a16:creationId xmlns:a16="http://schemas.microsoft.com/office/drawing/2014/main" id="{BA94584D-7C0A-E646-8131-A720951D41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Network performance and design</a:t>
            </a:r>
          </a:p>
        </p:txBody>
      </p:sp>
      <p:sp>
        <p:nvSpPr>
          <p:cNvPr id="105475" name="Text Box 5">
            <a:extLst>
              <a:ext uri="{FF2B5EF4-FFF2-40B4-BE49-F238E27FC236}">
                <a16:creationId xmlns:a16="http://schemas.microsoft.com/office/drawing/2014/main" id="{BBEB568E-44AC-494E-BBAB-828DF0921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5063" y="1574800"/>
            <a:ext cx="1765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i="1">
                <a:solidFill>
                  <a:srgbClr val="FF3399"/>
                </a:solidFill>
              </a:rPr>
              <a:t>With envelop E(t)</a:t>
            </a:r>
          </a:p>
        </p:txBody>
      </p:sp>
      <p:sp>
        <p:nvSpPr>
          <p:cNvPr id="105476" name="Line 6">
            <a:extLst>
              <a:ext uri="{FF2B5EF4-FFF2-40B4-BE49-F238E27FC236}">
                <a16:creationId xmlns:a16="http://schemas.microsoft.com/office/drawing/2014/main" id="{8BEF4A72-154A-F347-AEEF-15C770093D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79813" y="1866900"/>
            <a:ext cx="455612" cy="280988"/>
          </a:xfrm>
          <a:prstGeom prst="line">
            <a:avLst/>
          </a:prstGeom>
          <a:noFill/>
          <a:ln w="9525">
            <a:solidFill>
              <a:srgbClr val="FF33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5478" name="Rectangle 10">
            <a:extLst>
              <a:ext uri="{FF2B5EF4-FFF2-40B4-BE49-F238E27FC236}">
                <a16:creationId xmlns:a16="http://schemas.microsoft.com/office/drawing/2014/main" id="{5929F8E1-C29E-4C45-AE68-CD6ADAECC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25" y="3933825"/>
            <a:ext cx="3514725" cy="485775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800">
              <a:latin typeface="Symbol" pitchFamily="2" charset="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4B61AB36-25AD-5248-A721-647FF398DC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Functional elements: </a:t>
            </a:r>
            <a:br>
              <a:rPr lang="en-US" altLang="en-US"/>
            </a:br>
            <a:r>
              <a:rPr lang="en-US" altLang="en-US" sz="2800"/>
              <a:t>consider a sample information flow</a:t>
            </a:r>
            <a:r>
              <a:rPr lang="en-US" altLang="en-US"/>
              <a:t> 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56F39BD1-A3F7-A543-A3BC-2A9A6D5EA4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altLang="en-US" sz="2000"/>
              <a:t>After source prepares the bits for transportation, “network” decides how to </a:t>
            </a:r>
            <a:r>
              <a:rPr lang="en-US" altLang="en-US" sz="2000" i="1"/>
              <a:t>route </a:t>
            </a:r>
            <a:r>
              <a:rPr lang="en-US" altLang="en-US" sz="2000"/>
              <a:t>flow over physical network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 sz="2000"/>
              <a:t>Infrastructure is shared by many such flows. Hence network has to decide how to </a:t>
            </a:r>
            <a:r>
              <a:rPr lang="en-US" altLang="en-US" sz="2000" i="1"/>
              <a:t>multiplex </a:t>
            </a:r>
            <a:r>
              <a:rPr lang="en-US" altLang="en-US" sz="2000"/>
              <a:t>this flow with other flows.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 sz="2000"/>
              <a:t>Flow may traverse multiple links. At junction of two links, </a:t>
            </a:r>
            <a:r>
              <a:rPr lang="en-US" altLang="en-US" sz="2000" i="1"/>
              <a:t>switch </a:t>
            </a:r>
            <a:r>
              <a:rPr lang="en-US" altLang="en-US" sz="2000"/>
              <a:t>flow elements to target link.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 sz="2000"/>
              <a:t>Need to monitor network behavior and collect status information; possibly handle situations for which network is not engineered. i.e., perform </a:t>
            </a:r>
            <a:r>
              <a:rPr lang="en-US" altLang="en-US" sz="2000" i="1"/>
              <a:t>network management</a:t>
            </a:r>
            <a:r>
              <a:rPr lang="en-US" altLang="en-US" sz="2000"/>
              <a:t>.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4">
            <a:extLst>
              <a:ext uri="{FF2B5EF4-FFF2-40B4-BE49-F238E27FC236}">
                <a16:creationId xmlns:a16="http://schemas.microsoft.com/office/drawing/2014/main" id="{A2E0C332-DCC8-074D-8C27-4D8EAEC3C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1804988"/>
            <a:ext cx="713263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8" name="Rectangle 5">
            <a:extLst>
              <a:ext uri="{FF2B5EF4-FFF2-40B4-BE49-F238E27FC236}">
                <a16:creationId xmlns:a16="http://schemas.microsoft.com/office/drawing/2014/main" id="{57C22CD3-598C-3F42-85E5-E588C9AB5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276850"/>
            <a:ext cx="3514725" cy="866775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800">
              <a:latin typeface="Symbol" pitchFamily="2" charset="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1F8FB5-6685-D94E-9C61-10EE786E3112}"/>
              </a:ext>
            </a:extLst>
          </p:cNvPr>
          <p:cNvSpPr/>
          <p:nvPr/>
        </p:nvSpPr>
        <p:spPr bwMode="auto">
          <a:xfrm>
            <a:off x="1049338" y="1674421"/>
            <a:ext cx="6384615" cy="5581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mbol" pitchFamily="2" charset="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4">
            <a:extLst>
              <a:ext uri="{FF2B5EF4-FFF2-40B4-BE49-F238E27FC236}">
                <a16:creationId xmlns:a16="http://schemas.microsoft.com/office/drawing/2014/main" id="{60E28ACF-504C-EA4D-9B1F-641851FDD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1733550"/>
            <a:ext cx="7104063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2" name="Text Box 5">
            <a:extLst>
              <a:ext uri="{FF2B5EF4-FFF2-40B4-BE49-F238E27FC236}">
                <a16:creationId xmlns:a16="http://schemas.microsoft.com/office/drawing/2014/main" id="{6B8F0D6D-86AA-EE4C-A754-D64F938B5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3638" y="6280150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sym typeface="Symbol" pitchFamily="2" charset="2"/>
              </a:rPr>
              <a:t>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77BEA16D-EDD1-E045-BF8D-D198EFB0B4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4738" y="3572133"/>
            <a:ext cx="1656600" cy="10651"/>
          </a:xfrm>
          <a:prstGeom prst="line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4">
            <a:extLst>
              <a:ext uri="{FF2B5EF4-FFF2-40B4-BE49-F238E27FC236}">
                <a16:creationId xmlns:a16="http://schemas.microsoft.com/office/drawing/2014/main" id="{11A42D61-5FDD-2447-9DF7-B442DDE60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663700"/>
            <a:ext cx="6811962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4">
            <a:extLst>
              <a:ext uri="{FF2B5EF4-FFF2-40B4-BE49-F238E27FC236}">
                <a16:creationId xmlns:a16="http://schemas.microsoft.com/office/drawing/2014/main" id="{9EF0A447-F6B8-6F4F-9265-F1EE98D3D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1612900"/>
            <a:ext cx="7132637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0" name="Text Box 5">
            <a:extLst>
              <a:ext uri="{FF2B5EF4-FFF2-40B4-BE49-F238E27FC236}">
                <a16:creationId xmlns:a16="http://schemas.microsoft.com/office/drawing/2014/main" id="{011DAD03-99D2-874D-9F74-CA5AEC319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75" y="2657475"/>
            <a:ext cx="2382838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>
                <a:solidFill>
                  <a:srgbClr val="FF3399"/>
                </a:solidFill>
              </a:rPr>
              <a:t>Otherwise, C</a:t>
            </a:r>
            <a:r>
              <a:rPr lang="en-US" altLang="en-US" sz="1600" b="0" baseline="-25000">
                <a:solidFill>
                  <a:srgbClr val="FF3399"/>
                </a:solidFill>
              </a:rPr>
              <a:t>min</a:t>
            </a:r>
            <a:r>
              <a:rPr lang="en-US" altLang="en-US" sz="1600" b="0">
                <a:solidFill>
                  <a:srgbClr val="FF3399"/>
                </a:solidFill>
              </a:rPr>
              <a:t> is not the minimum capacity (see book by Anurag Kumar et al.)</a:t>
            </a:r>
          </a:p>
        </p:txBody>
      </p:sp>
      <p:sp>
        <p:nvSpPr>
          <p:cNvPr id="109571" name="Line 6">
            <a:extLst>
              <a:ext uri="{FF2B5EF4-FFF2-40B4-BE49-F238E27FC236}">
                <a16:creationId xmlns:a16="http://schemas.microsoft.com/office/drawing/2014/main" id="{998E8F84-F3F7-AF40-9726-B9E30A2E6A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9925" y="3694113"/>
            <a:ext cx="249238" cy="276225"/>
          </a:xfrm>
          <a:prstGeom prst="line">
            <a:avLst/>
          </a:prstGeom>
          <a:noFill/>
          <a:ln w="9525">
            <a:solidFill>
              <a:srgbClr val="FF33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9572" name="Rectangle 7">
            <a:extLst>
              <a:ext uri="{FF2B5EF4-FFF2-40B4-BE49-F238E27FC236}">
                <a16:creationId xmlns:a16="http://schemas.microsoft.com/office/drawing/2014/main" id="{CBB6F480-C9A1-1D4A-94AB-A9EDF1A50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75" y="4705350"/>
            <a:ext cx="3514725" cy="8382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800">
              <a:latin typeface="Symbol" pitchFamily="2" charset="2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4">
            <a:extLst>
              <a:ext uri="{FF2B5EF4-FFF2-40B4-BE49-F238E27FC236}">
                <a16:creationId xmlns:a16="http://schemas.microsoft.com/office/drawing/2014/main" id="{491B26BA-F227-A449-B356-EA11358EC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2528888"/>
            <a:ext cx="72374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>
            <a:extLst>
              <a:ext uri="{FF2B5EF4-FFF2-40B4-BE49-F238E27FC236}">
                <a16:creationId xmlns:a16="http://schemas.microsoft.com/office/drawing/2014/main" id="{BCBDE595-CF24-E14F-81C2-CCFA21A478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Theory applied in practice: an example</a:t>
            </a:r>
          </a:p>
        </p:txBody>
      </p:sp>
      <p:pic>
        <p:nvPicPr>
          <p:cNvPr id="111618" name="Picture 5">
            <a:extLst>
              <a:ext uri="{FF2B5EF4-FFF2-40B4-BE49-F238E27FC236}">
                <a16:creationId xmlns:a16="http://schemas.microsoft.com/office/drawing/2014/main" id="{8A3F0067-9E3D-EC43-AFAB-CC6C2A551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2025650"/>
            <a:ext cx="72564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4">
            <a:extLst>
              <a:ext uri="{FF2B5EF4-FFF2-40B4-BE49-F238E27FC236}">
                <a16:creationId xmlns:a16="http://schemas.microsoft.com/office/drawing/2014/main" id="{1DF05F85-3957-D84A-B739-B820B7E3E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30375"/>
            <a:ext cx="7342188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2" name="Rectangle 5">
            <a:extLst>
              <a:ext uri="{FF2B5EF4-FFF2-40B4-BE49-F238E27FC236}">
                <a16:creationId xmlns:a16="http://schemas.microsoft.com/office/drawing/2014/main" id="{DA3CC17A-E348-C64C-BA8E-921F3587D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75" y="4441825"/>
            <a:ext cx="8124825" cy="1344613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800">
              <a:latin typeface="Symbol" pitchFamily="2" charset="2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>
            <a:extLst>
              <a:ext uri="{FF2B5EF4-FFF2-40B4-BE49-F238E27FC236}">
                <a16:creationId xmlns:a16="http://schemas.microsoft.com/office/drawing/2014/main" id="{53612321-4EA4-DE48-812D-DF1A8943CB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9438" y="119063"/>
            <a:ext cx="8636000" cy="1143000"/>
          </a:xfrm>
        </p:spPr>
        <p:txBody>
          <a:bodyPr/>
          <a:lstStyle/>
          <a:p>
            <a:r>
              <a:rPr lang="en-US" altLang="en-US"/>
              <a:t>Deterministic traffic models &amp; network calculus </a:t>
            </a:r>
          </a:p>
        </p:txBody>
      </p:sp>
      <p:sp>
        <p:nvSpPr>
          <p:cNvPr id="113666" name="Rectangle 3">
            <a:extLst>
              <a:ext uri="{FF2B5EF4-FFF2-40B4-BE49-F238E27FC236}">
                <a16:creationId xmlns:a16="http://schemas.microsoft.com/office/drawing/2014/main" id="{10CCD6C7-F8A0-ED45-AA73-2A7ED4BE8F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8175" y="1568450"/>
            <a:ext cx="8253413" cy="4724400"/>
          </a:xfrm>
        </p:spPr>
        <p:txBody>
          <a:bodyPr/>
          <a:lstStyle/>
          <a:p>
            <a:r>
              <a:rPr lang="en-US" altLang="en-US"/>
              <a:t>Events and processes: universal concepts</a:t>
            </a:r>
          </a:p>
          <a:p>
            <a:r>
              <a:rPr lang="en-US" altLang="en-US"/>
              <a:t>Deterministic traffic models and network calculus</a:t>
            </a:r>
          </a:p>
          <a:p>
            <a:r>
              <a:rPr lang="en-US" altLang="en-US">
                <a:solidFill>
                  <a:srgbClr val="FF0000"/>
                </a:solidFill>
              </a:rPr>
              <a:t>Connection setup: RSVP approach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>
            <a:extLst>
              <a:ext uri="{FF2B5EF4-FFF2-40B4-BE49-F238E27FC236}">
                <a16:creationId xmlns:a16="http://schemas.microsoft.com/office/drawing/2014/main" id="{5CCA4E4F-F7B7-3945-8576-0DF7D07947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RSVP and IntServ</a:t>
            </a:r>
          </a:p>
        </p:txBody>
      </p:sp>
      <p:pic>
        <p:nvPicPr>
          <p:cNvPr id="114690" name="Picture 5" descr="04-24">
            <a:extLst>
              <a:ext uri="{FF2B5EF4-FFF2-40B4-BE49-F238E27FC236}">
                <a16:creationId xmlns:a16="http://schemas.microsoft.com/office/drawing/2014/main" id="{4C3FE9FF-013F-0F46-B125-8306D7314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7848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>
            <a:extLst>
              <a:ext uri="{FF2B5EF4-FFF2-40B4-BE49-F238E27FC236}">
                <a16:creationId xmlns:a16="http://schemas.microsoft.com/office/drawing/2014/main" id="{D657A4E0-9A50-4943-9CA0-0C92CEA26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675" y="4097338"/>
            <a:ext cx="1381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Symbol" pitchFamily="2" charset="2"/>
              </a:rPr>
              <a:t>G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115714" name="Rectangle 8">
            <a:extLst>
              <a:ext uri="{FF2B5EF4-FFF2-40B4-BE49-F238E27FC236}">
                <a16:creationId xmlns:a16="http://schemas.microsoft.com/office/drawing/2014/main" id="{34902CDE-314D-904F-BB28-44890AE43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9863" y="4246563"/>
            <a:ext cx="76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I Helvetica Oblique"/>
              </a:rPr>
              <a:t>k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115715" name="Rectangle 9">
            <a:extLst>
              <a:ext uri="{FF2B5EF4-FFF2-40B4-BE49-F238E27FC236}">
                <a16:creationId xmlns:a16="http://schemas.microsoft.com/office/drawing/2014/main" id="{1D668857-1641-3C45-BB48-490D8EECE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2263" y="4097338"/>
            <a:ext cx="1254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Symbol" pitchFamily="2" charset="2"/>
              </a:rPr>
              <a:t>=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115716" name="Rectangle 10">
            <a:extLst>
              <a:ext uri="{FF2B5EF4-FFF2-40B4-BE49-F238E27FC236}">
                <a16:creationId xmlns:a16="http://schemas.microsoft.com/office/drawing/2014/main" id="{9DD82E81-6AEC-2846-91D4-3D33EEB6D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4119563"/>
            <a:ext cx="76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Myriad Roman"/>
              </a:rPr>
              <a:t>`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115717" name="Rectangle 11">
            <a:extLst>
              <a:ext uri="{FF2B5EF4-FFF2-40B4-BE49-F238E27FC236}">
                <a16:creationId xmlns:a16="http://schemas.microsoft.com/office/drawing/2014/main" id="{9C1FF7B3-A868-604C-959F-0EB8E9E3B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4092575"/>
            <a:ext cx="1381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Symbol" pitchFamily="2" charset="2"/>
              </a:rPr>
              <a:t>G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115718" name="Rectangle 12">
            <a:extLst>
              <a:ext uri="{FF2B5EF4-FFF2-40B4-BE49-F238E27FC236}">
                <a16:creationId xmlns:a16="http://schemas.microsoft.com/office/drawing/2014/main" id="{7545BAFA-7CA4-894B-BD9F-62ADBF65A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300" y="4241800"/>
            <a:ext cx="76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  <a:latin typeface="I Helvetica Oblique"/>
              </a:rPr>
              <a:t>k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115719" name="Rectangle 13">
            <a:extLst>
              <a:ext uri="{FF2B5EF4-FFF2-40B4-BE49-F238E27FC236}">
                <a16:creationId xmlns:a16="http://schemas.microsoft.com/office/drawing/2014/main" id="{668E8E44-6A47-8B46-B727-7282DAD15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0" y="4225925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Symbol" pitchFamily="2" charset="2"/>
              </a:rPr>
              <a:t>-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115720" name="Rectangle 14">
            <a:extLst>
              <a:ext uri="{FF2B5EF4-FFF2-40B4-BE49-F238E27FC236}">
                <a16:creationId xmlns:a16="http://schemas.microsoft.com/office/drawing/2014/main" id="{A1ADF1D6-2CB3-AB47-A300-8CDC917EC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3038" y="4237038"/>
            <a:ext cx="841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Helvetica" pitchFamily="2" charset="0"/>
              </a:rPr>
              <a:t>1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115721" name="Rectangle 15">
            <a:extLst>
              <a:ext uri="{FF2B5EF4-FFF2-40B4-BE49-F238E27FC236}">
                <a16:creationId xmlns:a16="http://schemas.microsoft.com/office/drawing/2014/main" id="{FD5FE107-63DD-D545-AC5C-EE201B849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4092575"/>
            <a:ext cx="1381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>
                <a:solidFill>
                  <a:srgbClr val="000000"/>
                </a:solidFill>
                <a:latin typeface="Symbol" pitchFamily="2" charset="2"/>
              </a:rPr>
              <a:t>G</a:t>
            </a:r>
            <a:endParaRPr lang="en-US" altLang="en-US" sz="2800" dirty="0">
              <a:latin typeface="Symbol" pitchFamily="2" charset="2"/>
            </a:endParaRPr>
          </a:p>
        </p:txBody>
      </p:sp>
      <p:sp>
        <p:nvSpPr>
          <p:cNvPr id="115722" name="Rectangle 16">
            <a:extLst>
              <a:ext uri="{FF2B5EF4-FFF2-40B4-BE49-F238E27FC236}">
                <a16:creationId xmlns:a16="http://schemas.microsoft.com/office/drawing/2014/main" id="{6BCFCE00-557F-D346-9BEE-B0E66EF08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0838" y="4237038"/>
            <a:ext cx="841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Helvetica" pitchFamily="2" charset="0"/>
              </a:rPr>
              <a:t>1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115723" name="Rectangle 17">
            <a:extLst>
              <a:ext uri="{FF2B5EF4-FFF2-40B4-BE49-F238E27FC236}">
                <a16:creationId xmlns:a16="http://schemas.microsoft.com/office/drawing/2014/main" id="{29BA6523-D79B-4E4D-9DFC-9BEC5847B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663" y="4092575"/>
            <a:ext cx="138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Symbol" pitchFamily="2" charset="2"/>
              </a:rPr>
              <a:t>G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115724" name="Rectangle 18">
            <a:extLst>
              <a:ext uri="{FF2B5EF4-FFF2-40B4-BE49-F238E27FC236}">
                <a16:creationId xmlns:a16="http://schemas.microsoft.com/office/drawing/2014/main" id="{5D48429E-876F-AF4F-BEF2-D47B84C40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850" y="4237038"/>
            <a:ext cx="84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Helvetica" pitchFamily="2" charset="0"/>
              </a:rPr>
              <a:t>0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115725" name="Line 19">
            <a:extLst>
              <a:ext uri="{FF2B5EF4-FFF2-40B4-BE49-F238E27FC236}">
                <a16:creationId xmlns:a16="http://schemas.microsoft.com/office/drawing/2014/main" id="{B44FF482-F286-D94C-8C33-1F480A913A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2213" y="3908425"/>
            <a:ext cx="3317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6" name="Freeform 20">
            <a:extLst>
              <a:ext uri="{FF2B5EF4-FFF2-40B4-BE49-F238E27FC236}">
                <a16:creationId xmlns:a16="http://schemas.microsoft.com/office/drawing/2014/main" id="{3330F1E4-EF76-3945-84DC-1C164E024F83}"/>
              </a:ext>
            </a:extLst>
          </p:cNvPr>
          <p:cNvSpPr>
            <a:spLocks/>
          </p:cNvSpPr>
          <p:nvPr/>
        </p:nvSpPr>
        <p:spPr bwMode="auto">
          <a:xfrm>
            <a:off x="5295900" y="3870325"/>
            <a:ext cx="104775" cy="77788"/>
          </a:xfrm>
          <a:custGeom>
            <a:avLst/>
            <a:gdLst>
              <a:gd name="T0" fmla="*/ 0 w 66"/>
              <a:gd name="T1" fmla="*/ 2147483646 h 49"/>
              <a:gd name="T2" fmla="*/ 2147483646 w 66"/>
              <a:gd name="T3" fmla="*/ 2147483646 h 49"/>
              <a:gd name="T4" fmla="*/ 0 w 66"/>
              <a:gd name="T5" fmla="*/ 0 h 49"/>
              <a:gd name="T6" fmla="*/ 0 w 66"/>
              <a:gd name="T7" fmla="*/ 2147483646 h 49"/>
              <a:gd name="T8" fmla="*/ 0 w 66"/>
              <a:gd name="T9" fmla="*/ 2147483646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" h="49">
                <a:moveTo>
                  <a:pt x="0" y="49"/>
                </a:moveTo>
                <a:lnTo>
                  <a:pt x="66" y="24"/>
                </a:lnTo>
                <a:lnTo>
                  <a:pt x="0" y="0"/>
                </a:lnTo>
                <a:lnTo>
                  <a:pt x="0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8" name="Rectangle 22">
            <a:extLst>
              <a:ext uri="{FF2B5EF4-FFF2-40B4-BE49-F238E27FC236}">
                <a16:creationId xmlns:a16="http://schemas.microsoft.com/office/drawing/2014/main" id="{9E498BBA-8FB7-5940-B35C-AFC8C7518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863" y="4152900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I Helvetica Oblique"/>
              </a:rPr>
              <a:t>c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115729" name="Rectangle 23">
            <a:extLst>
              <a:ext uri="{FF2B5EF4-FFF2-40B4-BE49-F238E27FC236}">
                <a16:creationId xmlns:a16="http://schemas.microsoft.com/office/drawing/2014/main" id="{8557A607-DEDD-8E41-B6EC-E84A4D533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3138" y="4113213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I Helvetica Oblique"/>
              </a:rPr>
              <a:t>C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115730" name="Rectangle 24">
            <a:extLst>
              <a:ext uri="{FF2B5EF4-FFF2-40B4-BE49-F238E27FC236}">
                <a16:creationId xmlns:a16="http://schemas.microsoft.com/office/drawing/2014/main" id="{46CD7048-A3C9-874C-822B-12C2EB797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6275" y="3790950"/>
            <a:ext cx="3460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Helvetica" pitchFamily="2" charset="0"/>
              </a:rPr>
              <a:t>LAN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115731" name="Rectangle 25">
            <a:extLst>
              <a:ext uri="{FF2B5EF4-FFF2-40B4-BE49-F238E27FC236}">
                <a16:creationId xmlns:a16="http://schemas.microsoft.com/office/drawing/2014/main" id="{6B2B9479-1532-2F49-BA28-5D27CDE84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425" y="3479800"/>
            <a:ext cx="1190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I Helvetica Oblique"/>
              </a:rPr>
              <a:t>K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115732" name="Rectangle 26">
            <a:extLst>
              <a:ext uri="{FF2B5EF4-FFF2-40B4-BE49-F238E27FC236}">
                <a16:creationId xmlns:a16="http://schemas.microsoft.com/office/drawing/2014/main" id="{3C700080-9B26-F84A-9D0E-7DB196BF9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3413" y="3490913"/>
            <a:ext cx="1190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I Helvetica Oblique"/>
              </a:rPr>
              <a:t>K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115733" name="Rectangle 27">
            <a:extLst>
              <a:ext uri="{FF2B5EF4-FFF2-40B4-BE49-F238E27FC236}">
                <a16:creationId xmlns:a16="http://schemas.microsoft.com/office/drawing/2014/main" id="{24679FA3-3223-624A-9D22-5F4980A31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5338" y="3475038"/>
            <a:ext cx="968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Symbol" pitchFamily="2" charset="2"/>
              </a:rPr>
              <a:t>-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115734" name="Rectangle 28">
            <a:extLst>
              <a:ext uri="{FF2B5EF4-FFF2-40B4-BE49-F238E27FC236}">
                <a16:creationId xmlns:a16="http://schemas.microsoft.com/office/drawing/2014/main" id="{CB99C176-17EF-4F45-B0E5-19CFF20D9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1063" y="349091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Helvetica" pitchFamily="2" charset="0"/>
              </a:rPr>
              <a:t>1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115735" name="Rectangle 29">
            <a:extLst>
              <a:ext uri="{FF2B5EF4-FFF2-40B4-BE49-F238E27FC236}">
                <a16:creationId xmlns:a16="http://schemas.microsoft.com/office/drawing/2014/main" id="{3ACC77D7-0F15-BE4A-9EF7-8D6AD10CD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6138" y="4152900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I Helvetica Oblique"/>
              </a:rPr>
              <a:t>c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115736" name="Rectangle 30">
            <a:extLst>
              <a:ext uri="{FF2B5EF4-FFF2-40B4-BE49-F238E27FC236}">
                <a16:creationId xmlns:a16="http://schemas.microsoft.com/office/drawing/2014/main" id="{4A84258E-9B1E-7744-9FE6-44DF31900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338" y="4141788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I Helvetica Oblique"/>
              </a:rPr>
              <a:t>c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115737" name="Rectangle 31">
            <a:extLst>
              <a:ext uri="{FF2B5EF4-FFF2-40B4-BE49-F238E27FC236}">
                <a16:creationId xmlns:a16="http://schemas.microsoft.com/office/drawing/2014/main" id="{2BD29728-8B15-1F4B-9449-A9A1AD25D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5" y="3502025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Helvetica" pitchFamily="2" charset="0"/>
              </a:rPr>
              <a:t>1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115738" name="Rectangle 32">
            <a:extLst>
              <a:ext uri="{FF2B5EF4-FFF2-40B4-BE49-F238E27FC236}">
                <a16:creationId xmlns:a16="http://schemas.microsoft.com/office/drawing/2014/main" id="{003D0374-2E82-A744-B56C-4993ED312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575" y="349091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Helvetica" pitchFamily="2" charset="0"/>
              </a:rPr>
              <a:t>0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115739" name="Rectangle 33">
            <a:extLst>
              <a:ext uri="{FF2B5EF4-FFF2-40B4-BE49-F238E27FC236}">
                <a16:creationId xmlns:a16="http://schemas.microsoft.com/office/drawing/2014/main" id="{AD360AA2-5AA4-E341-9340-90164AD49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313" y="4441825"/>
            <a:ext cx="4159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Helvetica" pitchFamily="2" charset="0"/>
              </a:rPr>
              <a:t>WAN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115740" name="Rectangle 35">
            <a:extLst>
              <a:ext uri="{FF2B5EF4-FFF2-40B4-BE49-F238E27FC236}">
                <a16:creationId xmlns:a16="http://schemas.microsoft.com/office/drawing/2014/main" id="{B8B8B38D-47FE-7A4A-80AE-D3F24598A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50" y="4441825"/>
            <a:ext cx="10144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Helvetica" pitchFamily="2" charset="0"/>
              </a:rPr>
              <a:t>- LAN  router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115741" name="Line 36">
            <a:extLst>
              <a:ext uri="{FF2B5EF4-FFF2-40B4-BE49-F238E27FC236}">
                <a16:creationId xmlns:a16="http://schemas.microsoft.com/office/drawing/2014/main" id="{213F1381-4501-2943-9FD6-F5D26BB7F8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075" y="3881438"/>
            <a:ext cx="113665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42" name="Freeform 37">
            <a:extLst>
              <a:ext uri="{FF2B5EF4-FFF2-40B4-BE49-F238E27FC236}">
                <a16:creationId xmlns:a16="http://schemas.microsoft.com/office/drawing/2014/main" id="{EF56F7AC-3249-3C42-9192-79E03C2B1F26}"/>
              </a:ext>
            </a:extLst>
          </p:cNvPr>
          <p:cNvSpPr>
            <a:spLocks/>
          </p:cNvSpPr>
          <p:nvPr/>
        </p:nvSpPr>
        <p:spPr bwMode="auto">
          <a:xfrm>
            <a:off x="1549400" y="3841750"/>
            <a:ext cx="122238" cy="77788"/>
          </a:xfrm>
          <a:custGeom>
            <a:avLst/>
            <a:gdLst>
              <a:gd name="T0" fmla="*/ 0 w 77"/>
              <a:gd name="T1" fmla="*/ 2147483646 h 49"/>
              <a:gd name="T2" fmla="*/ 2147483646 w 77"/>
              <a:gd name="T3" fmla="*/ 2147483646 h 49"/>
              <a:gd name="T4" fmla="*/ 0 w 77"/>
              <a:gd name="T5" fmla="*/ 0 h 49"/>
              <a:gd name="T6" fmla="*/ 0 w 77"/>
              <a:gd name="T7" fmla="*/ 2147483646 h 49"/>
              <a:gd name="T8" fmla="*/ 0 w 77"/>
              <a:gd name="T9" fmla="*/ 2147483646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7" h="49">
                <a:moveTo>
                  <a:pt x="0" y="49"/>
                </a:moveTo>
                <a:lnTo>
                  <a:pt x="77" y="25"/>
                </a:lnTo>
                <a:lnTo>
                  <a:pt x="0" y="0"/>
                </a:lnTo>
                <a:lnTo>
                  <a:pt x="0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43" name="Rectangle 38">
            <a:extLst>
              <a:ext uri="{FF2B5EF4-FFF2-40B4-BE49-F238E27FC236}">
                <a16:creationId xmlns:a16="http://schemas.microsoft.com/office/drawing/2014/main" id="{C84CFBE0-9456-0442-A3ED-917D752E1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924300"/>
            <a:ext cx="9064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Helvetica" pitchFamily="2" charset="0"/>
              </a:rPr>
              <a:t>max packet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115744" name="Rectangle 39">
            <a:extLst>
              <a:ext uri="{FF2B5EF4-FFF2-40B4-BE49-F238E27FC236}">
                <a16:creationId xmlns:a16="http://schemas.microsoft.com/office/drawing/2014/main" id="{AFF60490-CBE2-9044-8C11-1EF0F2152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" y="4135438"/>
            <a:ext cx="4826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  <a:latin typeface="Helvetica" pitchFamily="2" charset="0"/>
              </a:rPr>
              <a:t>length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115745" name="Rectangle 40">
            <a:extLst>
              <a:ext uri="{FF2B5EF4-FFF2-40B4-BE49-F238E27FC236}">
                <a16:creationId xmlns:a16="http://schemas.microsoft.com/office/drawing/2014/main" id="{B08B7D44-24D2-684C-95B0-75542C299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135438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I Helvetica Oblique"/>
              </a:rPr>
              <a:t>L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115746" name="Rectangle 46">
            <a:extLst>
              <a:ext uri="{FF2B5EF4-FFF2-40B4-BE49-F238E27FC236}">
                <a16:creationId xmlns:a16="http://schemas.microsoft.com/office/drawing/2014/main" id="{63B2ACA8-F167-F145-82E7-B8EF2FCBD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3" y="3598863"/>
            <a:ext cx="6477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0" i="1">
                <a:solidFill>
                  <a:srgbClr val="000000"/>
                </a:solidFill>
                <a:latin typeface="I Helvetica Oblique"/>
                <a:sym typeface="Symbol" pitchFamily="2" charset="2"/>
              </a:rPr>
              <a:t>(, , </a:t>
            </a:r>
            <a:r>
              <a:rPr lang="en-US" altLang="en-US" sz="1400" b="0" i="1">
                <a:solidFill>
                  <a:srgbClr val="000000"/>
                </a:solidFill>
                <a:latin typeface="I Helvetica Oblique"/>
              </a:rPr>
              <a:t>R)</a:t>
            </a:r>
            <a:endParaRPr lang="en-US" altLang="en-US" sz="2800">
              <a:latin typeface="Symbol" pitchFamily="2" charset="2"/>
            </a:endParaRPr>
          </a:p>
        </p:txBody>
      </p:sp>
      <p:sp>
        <p:nvSpPr>
          <p:cNvPr id="115747" name="Freeform 48">
            <a:extLst>
              <a:ext uri="{FF2B5EF4-FFF2-40B4-BE49-F238E27FC236}">
                <a16:creationId xmlns:a16="http://schemas.microsoft.com/office/drawing/2014/main" id="{855B50BB-42EF-6145-AD61-6F5E84CBC629}"/>
              </a:ext>
            </a:extLst>
          </p:cNvPr>
          <p:cNvSpPr>
            <a:spLocks/>
          </p:cNvSpPr>
          <p:nvPr/>
        </p:nvSpPr>
        <p:spPr bwMode="auto">
          <a:xfrm>
            <a:off x="3865563" y="3714750"/>
            <a:ext cx="376237" cy="377825"/>
          </a:xfrm>
          <a:custGeom>
            <a:avLst/>
            <a:gdLst>
              <a:gd name="T0" fmla="*/ 2147483646 w 237"/>
              <a:gd name="T1" fmla="*/ 2147483646 h 238"/>
              <a:gd name="T2" fmla="*/ 2147483646 w 237"/>
              <a:gd name="T3" fmla="*/ 2147483646 h 238"/>
              <a:gd name="T4" fmla="*/ 2147483646 w 237"/>
              <a:gd name="T5" fmla="*/ 2147483646 h 238"/>
              <a:gd name="T6" fmla="*/ 2147483646 w 237"/>
              <a:gd name="T7" fmla="*/ 2147483646 h 238"/>
              <a:gd name="T8" fmla="*/ 2147483646 w 237"/>
              <a:gd name="T9" fmla="*/ 2147483646 h 238"/>
              <a:gd name="T10" fmla="*/ 2147483646 w 237"/>
              <a:gd name="T11" fmla="*/ 2147483646 h 238"/>
              <a:gd name="T12" fmla="*/ 2147483646 w 237"/>
              <a:gd name="T13" fmla="*/ 2147483646 h 238"/>
              <a:gd name="T14" fmla="*/ 2147483646 w 237"/>
              <a:gd name="T15" fmla="*/ 2147483646 h 238"/>
              <a:gd name="T16" fmla="*/ 2147483646 w 237"/>
              <a:gd name="T17" fmla="*/ 2147483646 h 238"/>
              <a:gd name="T18" fmla="*/ 2147483646 w 237"/>
              <a:gd name="T19" fmla="*/ 2147483646 h 238"/>
              <a:gd name="T20" fmla="*/ 2147483646 w 237"/>
              <a:gd name="T21" fmla="*/ 2147483646 h 238"/>
              <a:gd name="T22" fmla="*/ 2147483646 w 237"/>
              <a:gd name="T23" fmla="*/ 2147483646 h 238"/>
              <a:gd name="T24" fmla="*/ 2147483646 w 237"/>
              <a:gd name="T25" fmla="*/ 2147483646 h 238"/>
              <a:gd name="T26" fmla="*/ 2147483646 w 237"/>
              <a:gd name="T27" fmla="*/ 2147483646 h 238"/>
              <a:gd name="T28" fmla="*/ 2147483646 w 237"/>
              <a:gd name="T29" fmla="*/ 2147483646 h 238"/>
              <a:gd name="T30" fmla="*/ 2147483646 w 237"/>
              <a:gd name="T31" fmla="*/ 2147483646 h 238"/>
              <a:gd name="T32" fmla="*/ 2147483646 w 237"/>
              <a:gd name="T33" fmla="*/ 2147483646 h 238"/>
              <a:gd name="T34" fmla="*/ 0 w 237"/>
              <a:gd name="T35" fmla="*/ 2147483646 h 238"/>
              <a:gd name="T36" fmla="*/ 0 w 237"/>
              <a:gd name="T37" fmla="*/ 2147483646 h 238"/>
              <a:gd name="T38" fmla="*/ 0 w 237"/>
              <a:gd name="T39" fmla="*/ 2147483646 h 238"/>
              <a:gd name="T40" fmla="*/ 0 w 237"/>
              <a:gd name="T41" fmla="*/ 2147483646 h 238"/>
              <a:gd name="T42" fmla="*/ 2147483646 w 237"/>
              <a:gd name="T43" fmla="*/ 2147483646 h 238"/>
              <a:gd name="T44" fmla="*/ 2147483646 w 237"/>
              <a:gd name="T45" fmla="*/ 2147483646 h 238"/>
              <a:gd name="T46" fmla="*/ 2147483646 w 237"/>
              <a:gd name="T47" fmla="*/ 2147483646 h 238"/>
              <a:gd name="T48" fmla="*/ 2147483646 w 237"/>
              <a:gd name="T49" fmla="*/ 2147483646 h 238"/>
              <a:gd name="T50" fmla="*/ 2147483646 w 237"/>
              <a:gd name="T51" fmla="*/ 2147483646 h 238"/>
              <a:gd name="T52" fmla="*/ 2147483646 w 237"/>
              <a:gd name="T53" fmla="*/ 0 h 238"/>
              <a:gd name="T54" fmla="*/ 2147483646 w 237"/>
              <a:gd name="T55" fmla="*/ 0 h 238"/>
              <a:gd name="T56" fmla="*/ 2147483646 w 237"/>
              <a:gd name="T57" fmla="*/ 0 h 238"/>
              <a:gd name="T58" fmla="*/ 2147483646 w 237"/>
              <a:gd name="T59" fmla="*/ 0 h 238"/>
              <a:gd name="T60" fmla="*/ 2147483646 w 237"/>
              <a:gd name="T61" fmla="*/ 2147483646 h 238"/>
              <a:gd name="T62" fmla="*/ 2147483646 w 237"/>
              <a:gd name="T63" fmla="*/ 2147483646 h 238"/>
              <a:gd name="T64" fmla="*/ 2147483646 w 237"/>
              <a:gd name="T65" fmla="*/ 2147483646 h 238"/>
              <a:gd name="T66" fmla="*/ 2147483646 w 237"/>
              <a:gd name="T67" fmla="*/ 2147483646 h 238"/>
              <a:gd name="T68" fmla="*/ 2147483646 w 237"/>
              <a:gd name="T69" fmla="*/ 2147483646 h 238"/>
              <a:gd name="T70" fmla="*/ 2147483646 w 237"/>
              <a:gd name="T71" fmla="*/ 2147483646 h 238"/>
              <a:gd name="T72" fmla="*/ 2147483646 w 237"/>
              <a:gd name="T73" fmla="*/ 2147483646 h 238"/>
              <a:gd name="T74" fmla="*/ 2147483646 w 237"/>
              <a:gd name="T75" fmla="*/ 2147483646 h 23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37" h="238">
                <a:moveTo>
                  <a:pt x="237" y="119"/>
                </a:moveTo>
                <a:lnTo>
                  <a:pt x="237" y="119"/>
                </a:lnTo>
                <a:lnTo>
                  <a:pt x="234" y="143"/>
                </a:lnTo>
                <a:lnTo>
                  <a:pt x="227" y="164"/>
                </a:lnTo>
                <a:lnTo>
                  <a:pt x="216" y="185"/>
                </a:lnTo>
                <a:lnTo>
                  <a:pt x="202" y="203"/>
                </a:lnTo>
                <a:lnTo>
                  <a:pt x="185" y="217"/>
                </a:lnTo>
                <a:lnTo>
                  <a:pt x="164" y="227"/>
                </a:lnTo>
                <a:lnTo>
                  <a:pt x="143" y="234"/>
                </a:lnTo>
                <a:lnTo>
                  <a:pt x="119" y="238"/>
                </a:lnTo>
                <a:lnTo>
                  <a:pt x="94" y="234"/>
                </a:lnTo>
                <a:lnTo>
                  <a:pt x="73" y="227"/>
                </a:lnTo>
                <a:lnTo>
                  <a:pt x="52" y="217"/>
                </a:lnTo>
                <a:lnTo>
                  <a:pt x="35" y="203"/>
                </a:lnTo>
                <a:lnTo>
                  <a:pt x="21" y="185"/>
                </a:lnTo>
                <a:lnTo>
                  <a:pt x="7" y="164"/>
                </a:lnTo>
                <a:lnTo>
                  <a:pt x="0" y="143"/>
                </a:lnTo>
                <a:lnTo>
                  <a:pt x="0" y="119"/>
                </a:lnTo>
                <a:lnTo>
                  <a:pt x="0" y="94"/>
                </a:lnTo>
                <a:lnTo>
                  <a:pt x="7" y="73"/>
                </a:lnTo>
                <a:lnTo>
                  <a:pt x="21" y="52"/>
                </a:lnTo>
                <a:lnTo>
                  <a:pt x="35" y="35"/>
                </a:lnTo>
                <a:lnTo>
                  <a:pt x="52" y="21"/>
                </a:lnTo>
                <a:lnTo>
                  <a:pt x="73" y="7"/>
                </a:lnTo>
                <a:lnTo>
                  <a:pt x="94" y="0"/>
                </a:lnTo>
                <a:lnTo>
                  <a:pt x="119" y="0"/>
                </a:lnTo>
                <a:lnTo>
                  <a:pt x="143" y="0"/>
                </a:lnTo>
                <a:lnTo>
                  <a:pt x="164" y="7"/>
                </a:lnTo>
                <a:lnTo>
                  <a:pt x="185" y="21"/>
                </a:lnTo>
                <a:lnTo>
                  <a:pt x="202" y="35"/>
                </a:lnTo>
                <a:lnTo>
                  <a:pt x="216" y="52"/>
                </a:lnTo>
                <a:lnTo>
                  <a:pt x="227" y="73"/>
                </a:lnTo>
                <a:lnTo>
                  <a:pt x="234" y="94"/>
                </a:lnTo>
                <a:lnTo>
                  <a:pt x="237" y="119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48" name="Freeform 49">
            <a:extLst>
              <a:ext uri="{FF2B5EF4-FFF2-40B4-BE49-F238E27FC236}">
                <a16:creationId xmlns:a16="http://schemas.microsoft.com/office/drawing/2014/main" id="{53AFCC8E-0683-C940-9B08-843611511ADD}"/>
              </a:ext>
            </a:extLst>
          </p:cNvPr>
          <p:cNvSpPr>
            <a:spLocks/>
          </p:cNvSpPr>
          <p:nvPr/>
        </p:nvSpPr>
        <p:spPr bwMode="auto">
          <a:xfrm>
            <a:off x="6088063" y="3703638"/>
            <a:ext cx="376237" cy="377825"/>
          </a:xfrm>
          <a:custGeom>
            <a:avLst/>
            <a:gdLst>
              <a:gd name="T0" fmla="*/ 2147483646 w 237"/>
              <a:gd name="T1" fmla="*/ 2147483646 h 238"/>
              <a:gd name="T2" fmla="*/ 2147483646 w 237"/>
              <a:gd name="T3" fmla="*/ 2147483646 h 238"/>
              <a:gd name="T4" fmla="*/ 2147483646 w 237"/>
              <a:gd name="T5" fmla="*/ 2147483646 h 238"/>
              <a:gd name="T6" fmla="*/ 2147483646 w 237"/>
              <a:gd name="T7" fmla="*/ 2147483646 h 238"/>
              <a:gd name="T8" fmla="*/ 2147483646 w 237"/>
              <a:gd name="T9" fmla="*/ 2147483646 h 238"/>
              <a:gd name="T10" fmla="*/ 2147483646 w 237"/>
              <a:gd name="T11" fmla="*/ 2147483646 h 238"/>
              <a:gd name="T12" fmla="*/ 2147483646 w 237"/>
              <a:gd name="T13" fmla="*/ 2147483646 h 238"/>
              <a:gd name="T14" fmla="*/ 2147483646 w 237"/>
              <a:gd name="T15" fmla="*/ 2147483646 h 238"/>
              <a:gd name="T16" fmla="*/ 2147483646 w 237"/>
              <a:gd name="T17" fmla="*/ 2147483646 h 238"/>
              <a:gd name="T18" fmla="*/ 2147483646 w 237"/>
              <a:gd name="T19" fmla="*/ 2147483646 h 238"/>
              <a:gd name="T20" fmla="*/ 2147483646 w 237"/>
              <a:gd name="T21" fmla="*/ 2147483646 h 238"/>
              <a:gd name="T22" fmla="*/ 2147483646 w 237"/>
              <a:gd name="T23" fmla="*/ 2147483646 h 238"/>
              <a:gd name="T24" fmla="*/ 2147483646 w 237"/>
              <a:gd name="T25" fmla="*/ 2147483646 h 238"/>
              <a:gd name="T26" fmla="*/ 2147483646 w 237"/>
              <a:gd name="T27" fmla="*/ 2147483646 h 238"/>
              <a:gd name="T28" fmla="*/ 2147483646 w 237"/>
              <a:gd name="T29" fmla="*/ 2147483646 h 238"/>
              <a:gd name="T30" fmla="*/ 2147483646 w 237"/>
              <a:gd name="T31" fmla="*/ 2147483646 h 238"/>
              <a:gd name="T32" fmla="*/ 2147483646 w 237"/>
              <a:gd name="T33" fmla="*/ 2147483646 h 238"/>
              <a:gd name="T34" fmla="*/ 0 w 237"/>
              <a:gd name="T35" fmla="*/ 2147483646 h 238"/>
              <a:gd name="T36" fmla="*/ 0 w 237"/>
              <a:gd name="T37" fmla="*/ 2147483646 h 238"/>
              <a:gd name="T38" fmla="*/ 0 w 237"/>
              <a:gd name="T39" fmla="*/ 2147483646 h 238"/>
              <a:gd name="T40" fmla="*/ 0 w 237"/>
              <a:gd name="T41" fmla="*/ 2147483646 h 238"/>
              <a:gd name="T42" fmla="*/ 2147483646 w 237"/>
              <a:gd name="T43" fmla="*/ 2147483646 h 238"/>
              <a:gd name="T44" fmla="*/ 2147483646 w 237"/>
              <a:gd name="T45" fmla="*/ 2147483646 h 238"/>
              <a:gd name="T46" fmla="*/ 2147483646 w 237"/>
              <a:gd name="T47" fmla="*/ 2147483646 h 238"/>
              <a:gd name="T48" fmla="*/ 2147483646 w 237"/>
              <a:gd name="T49" fmla="*/ 2147483646 h 238"/>
              <a:gd name="T50" fmla="*/ 2147483646 w 237"/>
              <a:gd name="T51" fmla="*/ 2147483646 h 238"/>
              <a:gd name="T52" fmla="*/ 2147483646 w 237"/>
              <a:gd name="T53" fmla="*/ 2147483646 h 238"/>
              <a:gd name="T54" fmla="*/ 2147483646 w 237"/>
              <a:gd name="T55" fmla="*/ 0 h 238"/>
              <a:gd name="T56" fmla="*/ 2147483646 w 237"/>
              <a:gd name="T57" fmla="*/ 0 h 238"/>
              <a:gd name="T58" fmla="*/ 2147483646 w 237"/>
              <a:gd name="T59" fmla="*/ 2147483646 h 238"/>
              <a:gd name="T60" fmla="*/ 2147483646 w 237"/>
              <a:gd name="T61" fmla="*/ 2147483646 h 238"/>
              <a:gd name="T62" fmla="*/ 2147483646 w 237"/>
              <a:gd name="T63" fmla="*/ 2147483646 h 238"/>
              <a:gd name="T64" fmla="*/ 2147483646 w 237"/>
              <a:gd name="T65" fmla="*/ 2147483646 h 238"/>
              <a:gd name="T66" fmla="*/ 2147483646 w 237"/>
              <a:gd name="T67" fmla="*/ 2147483646 h 238"/>
              <a:gd name="T68" fmla="*/ 2147483646 w 237"/>
              <a:gd name="T69" fmla="*/ 2147483646 h 238"/>
              <a:gd name="T70" fmla="*/ 2147483646 w 237"/>
              <a:gd name="T71" fmla="*/ 2147483646 h 238"/>
              <a:gd name="T72" fmla="*/ 2147483646 w 237"/>
              <a:gd name="T73" fmla="*/ 2147483646 h 238"/>
              <a:gd name="T74" fmla="*/ 2147483646 w 237"/>
              <a:gd name="T75" fmla="*/ 2147483646 h 23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37" h="238">
                <a:moveTo>
                  <a:pt x="237" y="119"/>
                </a:moveTo>
                <a:lnTo>
                  <a:pt x="237" y="119"/>
                </a:lnTo>
                <a:lnTo>
                  <a:pt x="234" y="143"/>
                </a:lnTo>
                <a:lnTo>
                  <a:pt x="227" y="164"/>
                </a:lnTo>
                <a:lnTo>
                  <a:pt x="216" y="185"/>
                </a:lnTo>
                <a:lnTo>
                  <a:pt x="202" y="203"/>
                </a:lnTo>
                <a:lnTo>
                  <a:pt x="185" y="217"/>
                </a:lnTo>
                <a:lnTo>
                  <a:pt x="164" y="227"/>
                </a:lnTo>
                <a:lnTo>
                  <a:pt x="139" y="234"/>
                </a:lnTo>
                <a:lnTo>
                  <a:pt x="118" y="238"/>
                </a:lnTo>
                <a:lnTo>
                  <a:pt x="94" y="234"/>
                </a:lnTo>
                <a:lnTo>
                  <a:pt x="70" y="227"/>
                </a:lnTo>
                <a:lnTo>
                  <a:pt x="52" y="217"/>
                </a:lnTo>
                <a:lnTo>
                  <a:pt x="35" y="203"/>
                </a:lnTo>
                <a:lnTo>
                  <a:pt x="17" y="185"/>
                </a:lnTo>
                <a:lnTo>
                  <a:pt x="7" y="164"/>
                </a:lnTo>
                <a:lnTo>
                  <a:pt x="0" y="143"/>
                </a:lnTo>
                <a:lnTo>
                  <a:pt x="0" y="119"/>
                </a:lnTo>
                <a:lnTo>
                  <a:pt x="0" y="94"/>
                </a:lnTo>
                <a:lnTo>
                  <a:pt x="7" y="73"/>
                </a:lnTo>
                <a:lnTo>
                  <a:pt x="17" y="52"/>
                </a:lnTo>
                <a:lnTo>
                  <a:pt x="35" y="35"/>
                </a:lnTo>
                <a:lnTo>
                  <a:pt x="52" y="21"/>
                </a:lnTo>
                <a:lnTo>
                  <a:pt x="70" y="10"/>
                </a:lnTo>
                <a:lnTo>
                  <a:pt x="94" y="3"/>
                </a:lnTo>
                <a:lnTo>
                  <a:pt x="118" y="0"/>
                </a:lnTo>
                <a:lnTo>
                  <a:pt x="139" y="3"/>
                </a:lnTo>
                <a:lnTo>
                  <a:pt x="164" y="10"/>
                </a:lnTo>
                <a:lnTo>
                  <a:pt x="185" y="21"/>
                </a:lnTo>
                <a:lnTo>
                  <a:pt x="202" y="35"/>
                </a:lnTo>
                <a:lnTo>
                  <a:pt x="216" y="52"/>
                </a:lnTo>
                <a:lnTo>
                  <a:pt x="227" y="73"/>
                </a:lnTo>
                <a:lnTo>
                  <a:pt x="234" y="94"/>
                </a:lnTo>
                <a:lnTo>
                  <a:pt x="237" y="119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49" name="Freeform 50">
            <a:extLst>
              <a:ext uri="{FF2B5EF4-FFF2-40B4-BE49-F238E27FC236}">
                <a16:creationId xmlns:a16="http://schemas.microsoft.com/office/drawing/2014/main" id="{266C9BA2-E9AB-F04B-B67A-45200C2AE0B1}"/>
              </a:ext>
            </a:extLst>
          </p:cNvPr>
          <p:cNvSpPr>
            <a:spLocks/>
          </p:cNvSpPr>
          <p:nvPr/>
        </p:nvSpPr>
        <p:spPr bwMode="auto">
          <a:xfrm>
            <a:off x="7478713" y="3681413"/>
            <a:ext cx="376237" cy="377825"/>
          </a:xfrm>
          <a:custGeom>
            <a:avLst/>
            <a:gdLst>
              <a:gd name="T0" fmla="*/ 2147483646 w 237"/>
              <a:gd name="T1" fmla="*/ 2147483646 h 238"/>
              <a:gd name="T2" fmla="*/ 2147483646 w 237"/>
              <a:gd name="T3" fmla="*/ 2147483646 h 238"/>
              <a:gd name="T4" fmla="*/ 2147483646 w 237"/>
              <a:gd name="T5" fmla="*/ 2147483646 h 238"/>
              <a:gd name="T6" fmla="*/ 2147483646 w 237"/>
              <a:gd name="T7" fmla="*/ 2147483646 h 238"/>
              <a:gd name="T8" fmla="*/ 2147483646 w 237"/>
              <a:gd name="T9" fmla="*/ 2147483646 h 238"/>
              <a:gd name="T10" fmla="*/ 2147483646 w 237"/>
              <a:gd name="T11" fmla="*/ 2147483646 h 238"/>
              <a:gd name="T12" fmla="*/ 2147483646 w 237"/>
              <a:gd name="T13" fmla="*/ 2147483646 h 238"/>
              <a:gd name="T14" fmla="*/ 2147483646 w 237"/>
              <a:gd name="T15" fmla="*/ 2147483646 h 238"/>
              <a:gd name="T16" fmla="*/ 2147483646 w 237"/>
              <a:gd name="T17" fmla="*/ 2147483646 h 238"/>
              <a:gd name="T18" fmla="*/ 2147483646 w 237"/>
              <a:gd name="T19" fmla="*/ 2147483646 h 238"/>
              <a:gd name="T20" fmla="*/ 2147483646 w 237"/>
              <a:gd name="T21" fmla="*/ 2147483646 h 238"/>
              <a:gd name="T22" fmla="*/ 2147483646 w 237"/>
              <a:gd name="T23" fmla="*/ 2147483646 h 238"/>
              <a:gd name="T24" fmla="*/ 2147483646 w 237"/>
              <a:gd name="T25" fmla="*/ 2147483646 h 238"/>
              <a:gd name="T26" fmla="*/ 2147483646 w 237"/>
              <a:gd name="T27" fmla="*/ 2147483646 h 238"/>
              <a:gd name="T28" fmla="*/ 2147483646 w 237"/>
              <a:gd name="T29" fmla="*/ 2147483646 h 238"/>
              <a:gd name="T30" fmla="*/ 2147483646 w 237"/>
              <a:gd name="T31" fmla="*/ 2147483646 h 238"/>
              <a:gd name="T32" fmla="*/ 2147483646 w 237"/>
              <a:gd name="T33" fmla="*/ 2147483646 h 238"/>
              <a:gd name="T34" fmla="*/ 2147483646 w 237"/>
              <a:gd name="T35" fmla="*/ 2147483646 h 238"/>
              <a:gd name="T36" fmla="*/ 0 w 237"/>
              <a:gd name="T37" fmla="*/ 2147483646 h 238"/>
              <a:gd name="T38" fmla="*/ 0 w 237"/>
              <a:gd name="T39" fmla="*/ 2147483646 h 238"/>
              <a:gd name="T40" fmla="*/ 2147483646 w 237"/>
              <a:gd name="T41" fmla="*/ 2147483646 h 238"/>
              <a:gd name="T42" fmla="*/ 2147483646 w 237"/>
              <a:gd name="T43" fmla="*/ 2147483646 h 238"/>
              <a:gd name="T44" fmla="*/ 2147483646 w 237"/>
              <a:gd name="T45" fmla="*/ 2147483646 h 238"/>
              <a:gd name="T46" fmla="*/ 2147483646 w 237"/>
              <a:gd name="T47" fmla="*/ 2147483646 h 238"/>
              <a:gd name="T48" fmla="*/ 2147483646 w 237"/>
              <a:gd name="T49" fmla="*/ 2147483646 h 238"/>
              <a:gd name="T50" fmla="*/ 2147483646 w 237"/>
              <a:gd name="T51" fmla="*/ 2147483646 h 238"/>
              <a:gd name="T52" fmla="*/ 2147483646 w 237"/>
              <a:gd name="T53" fmla="*/ 2147483646 h 238"/>
              <a:gd name="T54" fmla="*/ 2147483646 w 237"/>
              <a:gd name="T55" fmla="*/ 0 h 238"/>
              <a:gd name="T56" fmla="*/ 2147483646 w 237"/>
              <a:gd name="T57" fmla="*/ 0 h 238"/>
              <a:gd name="T58" fmla="*/ 2147483646 w 237"/>
              <a:gd name="T59" fmla="*/ 2147483646 h 238"/>
              <a:gd name="T60" fmla="*/ 2147483646 w 237"/>
              <a:gd name="T61" fmla="*/ 2147483646 h 238"/>
              <a:gd name="T62" fmla="*/ 2147483646 w 237"/>
              <a:gd name="T63" fmla="*/ 2147483646 h 238"/>
              <a:gd name="T64" fmla="*/ 2147483646 w 237"/>
              <a:gd name="T65" fmla="*/ 2147483646 h 238"/>
              <a:gd name="T66" fmla="*/ 2147483646 w 237"/>
              <a:gd name="T67" fmla="*/ 2147483646 h 238"/>
              <a:gd name="T68" fmla="*/ 2147483646 w 237"/>
              <a:gd name="T69" fmla="*/ 2147483646 h 238"/>
              <a:gd name="T70" fmla="*/ 2147483646 w 237"/>
              <a:gd name="T71" fmla="*/ 2147483646 h 238"/>
              <a:gd name="T72" fmla="*/ 2147483646 w 237"/>
              <a:gd name="T73" fmla="*/ 2147483646 h 238"/>
              <a:gd name="T74" fmla="*/ 2147483646 w 237"/>
              <a:gd name="T75" fmla="*/ 2147483646 h 23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37" h="238">
                <a:moveTo>
                  <a:pt x="237" y="119"/>
                </a:moveTo>
                <a:lnTo>
                  <a:pt x="237" y="119"/>
                </a:lnTo>
                <a:lnTo>
                  <a:pt x="237" y="143"/>
                </a:lnTo>
                <a:lnTo>
                  <a:pt x="230" y="168"/>
                </a:lnTo>
                <a:lnTo>
                  <a:pt x="216" y="185"/>
                </a:lnTo>
                <a:lnTo>
                  <a:pt x="202" y="206"/>
                </a:lnTo>
                <a:lnTo>
                  <a:pt x="185" y="220"/>
                </a:lnTo>
                <a:lnTo>
                  <a:pt x="164" y="231"/>
                </a:lnTo>
                <a:lnTo>
                  <a:pt x="143" y="238"/>
                </a:lnTo>
                <a:lnTo>
                  <a:pt x="119" y="238"/>
                </a:lnTo>
                <a:lnTo>
                  <a:pt x="94" y="238"/>
                </a:lnTo>
                <a:lnTo>
                  <a:pt x="73" y="231"/>
                </a:lnTo>
                <a:lnTo>
                  <a:pt x="52" y="220"/>
                </a:lnTo>
                <a:lnTo>
                  <a:pt x="35" y="206"/>
                </a:lnTo>
                <a:lnTo>
                  <a:pt x="21" y="185"/>
                </a:lnTo>
                <a:lnTo>
                  <a:pt x="10" y="168"/>
                </a:lnTo>
                <a:lnTo>
                  <a:pt x="3" y="143"/>
                </a:lnTo>
                <a:lnTo>
                  <a:pt x="0" y="119"/>
                </a:lnTo>
                <a:lnTo>
                  <a:pt x="3" y="98"/>
                </a:lnTo>
                <a:lnTo>
                  <a:pt x="10" y="73"/>
                </a:lnTo>
                <a:lnTo>
                  <a:pt x="21" y="52"/>
                </a:lnTo>
                <a:lnTo>
                  <a:pt x="35" y="35"/>
                </a:lnTo>
                <a:lnTo>
                  <a:pt x="52" y="21"/>
                </a:lnTo>
                <a:lnTo>
                  <a:pt x="73" y="10"/>
                </a:lnTo>
                <a:lnTo>
                  <a:pt x="94" y="3"/>
                </a:lnTo>
                <a:lnTo>
                  <a:pt x="119" y="0"/>
                </a:lnTo>
                <a:lnTo>
                  <a:pt x="143" y="3"/>
                </a:lnTo>
                <a:lnTo>
                  <a:pt x="164" y="10"/>
                </a:lnTo>
                <a:lnTo>
                  <a:pt x="185" y="21"/>
                </a:lnTo>
                <a:lnTo>
                  <a:pt x="202" y="35"/>
                </a:lnTo>
                <a:lnTo>
                  <a:pt x="216" y="52"/>
                </a:lnTo>
                <a:lnTo>
                  <a:pt x="230" y="73"/>
                </a:lnTo>
                <a:lnTo>
                  <a:pt x="237" y="98"/>
                </a:lnTo>
                <a:lnTo>
                  <a:pt x="237" y="119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50" name="Freeform 51">
            <a:extLst>
              <a:ext uri="{FF2B5EF4-FFF2-40B4-BE49-F238E27FC236}">
                <a16:creationId xmlns:a16="http://schemas.microsoft.com/office/drawing/2014/main" id="{4E681E09-4EA3-E843-981E-FE0571FA858E}"/>
              </a:ext>
            </a:extLst>
          </p:cNvPr>
          <p:cNvSpPr>
            <a:spLocks/>
          </p:cNvSpPr>
          <p:nvPr/>
        </p:nvSpPr>
        <p:spPr bwMode="auto">
          <a:xfrm>
            <a:off x="2463800" y="3714750"/>
            <a:ext cx="376238" cy="377825"/>
          </a:xfrm>
          <a:custGeom>
            <a:avLst/>
            <a:gdLst>
              <a:gd name="T0" fmla="*/ 2147483646 w 237"/>
              <a:gd name="T1" fmla="*/ 2147483646 h 238"/>
              <a:gd name="T2" fmla="*/ 2147483646 w 237"/>
              <a:gd name="T3" fmla="*/ 2147483646 h 238"/>
              <a:gd name="T4" fmla="*/ 2147483646 w 237"/>
              <a:gd name="T5" fmla="*/ 2147483646 h 238"/>
              <a:gd name="T6" fmla="*/ 2147483646 w 237"/>
              <a:gd name="T7" fmla="*/ 2147483646 h 238"/>
              <a:gd name="T8" fmla="*/ 2147483646 w 237"/>
              <a:gd name="T9" fmla="*/ 2147483646 h 238"/>
              <a:gd name="T10" fmla="*/ 2147483646 w 237"/>
              <a:gd name="T11" fmla="*/ 2147483646 h 238"/>
              <a:gd name="T12" fmla="*/ 2147483646 w 237"/>
              <a:gd name="T13" fmla="*/ 2147483646 h 238"/>
              <a:gd name="T14" fmla="*/ 2147483646 w 237"/>
              <a:gd name="T15" fmla="*/ 2147483646 h 238"/>
              <a:gd name="T16" fmla="*/ 2147483646 w 237"/>
              <a:gd name="T17" fmla="*/ 2147483646 h 238"/>
              <a:gd name="T18" fmla="*/ 2147483646 w 237"/>
              <a:gd name="T19" fmla="*/ 2147483646 h 238"/>
              <a:gd name="T20" fmla="*/ 2147483646 w 237"/>
              <a:gd name="T21" fmla="*/ 2147483646 h 238"/>
              <a:gd name="T22" fmla="*/ 2147483646 w 237"/>
              <a:gd name="T23" fmla="*/ 2147483646 h 238"/>
              <a:gd name="T24" fmla="*/ 2147483646 w 237"/>
              <a:gd name="T25" fmla="*/ 2147483646 h 238"/>
              <a:gd name="T26" fmla="*/ 2147483646 w 237"/>
              <a:gd name="T27" fmla="*/ 2147483646 h 238"/>
              <a:gd name="T28" fmla="*/ 2147483646 w 237"/>
              <a:gd name="T29" fmla="*/ 2147483646 h 238"/>
              <a:gd name="T30" fmla="*/ 2147483646 w 237"/>
              <a:gd name="T31" fmla="*/ 2147483646 h 238"/>
              <a:gd name="T32" fmla="*/ 2147483646 w 237"/>
              <a:gd name="T33" fmla="*/ 2147483646 h 238"/>
              <a:gd name="T34" fmla="*/ 0 w 237"/>
              <a:gd name="T35" fmla="*/ 2147483646 h 238"/>
              <a:gd name="T36" fmla="*/ 0 w 237"/>
              <a:gd name="T37" fmla="*/ 2147483646 h 238"/>
              <a:gd name="T38" fmla="*/ 0 w 237"/>
              <a:gd name="T39" fmla="*/ 2147483646 h 238"/>
              <a:gd name="T40" fmla="*/ 0 w 237"/>
              <a:gd name="T41" fmla="*/ 2147483646 h 238"/>
              <a:gd name="T42" fmla="*/ 2147483646 w 237"/>
              <a:gd name="T43" fmla="*/ 2147483646 h 238"/>
              <a:gd name="T44" fmla="*/ 2147483646 w 237"/>
              <a:gd name="T45" fmla="*/ 2147483646 h 238"/>
              <a:gd name="T46" fmla="*/ 2147483646 w 237"/>
              <a:gd name="T47" fmla="*/ 2147483646 h 238"/>
              <a:gd name="T48" fmla="*/ 2147483646 w 237"/>
              <a:gd name="T49" fmla="*/ 2147483646 h 238"/>
              <a:gd name="T50" fmla="*/ 2147483646 w 237"/>
              <a:gd name="T51" fmla="*/ 2147483646 h 238"/>
              <a:gd name="T52" fmla="*/ 2147483646 w 237"/>
              <a:gd name="T53" fmla="*/ 0 h 238"/>
              <a:gd name="T54" fmla="*/ 2147483646 w 237"/>
              <a:gd name="T55" fmla="*/ 0 h 238"/>
              <a:gd name="T56" fmla="*/ 2147483646 w 237"/>
              <a:gd name="T57" fmla="*/ 0 h 238"/>
              <a:gd name="T58" fmla="*/ 2147483646 w 237"/>
              <a:gd name="T59" fmla="*/ 0 h 238"/>
              <a:gd name="T60" fmla="*/ 2147483646 w 237"/>
              <a:gd name="T61" fmla="*/ 2147483646 h 238"/>
              <a:gd name="T62" fmla="*/ 2147483646 w 237"/>
              <a:gd name="T63" fmla="*/ 2147483646 h 238"/>
              <a:gd name="T64" fmla="*/ 2147483646 w 237"/>
              <a:gd name="T65" fmla="*/ 2147483646 h 238"/>
              <a:gd name="T66" fmla="*/ 2147483646 w 237"/>
              <a:gd name="T67" fmla="*/ 2147483646 h 238"/>
              <a:gd name="T68" fmla="*/ 2147483646 w 237"/>
              <a:gd name="T69" fmla="*/ 2147483646 h 238"/>
              <a:gd name="T70" fmla="*/ 2147483646 w 237"/>
              <a:gd name="T71" fmla="*/ 2147483646 h 238"/>
              <a:gd name="T72" fmla="*/ 2147483646 w 237"/>
              <a:gd name="T73" fmla="*/ 2147483646 h 238"/>
              <a:gd name="T74" fmla="*/ 2147483646 w 237"/>
              <a:gd name="T75" fmla="*/ 2147483646 h 23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37" h="238">
                <a:moveTo>
                  <a:pt x="237" y="119"/>
                </a:moveTo>
                <a:lnTo>
                  <a:pt x="237" y="119"/>
                </a:lnTo>
                <a:lnTo>
                  <a:pt x="234" y="143"/>
                </a:lnTo>
                <a:lnTo>
                  <a:pt x="227" y="164"/>
                </a:lnTo>
                <a:lnTo>
                  <a:pt x="216" y="185"/>
                </a:lnTo>
                <a:lnTo>
                  <a:pt x="202" y="203"/>
                </a:lnTo>
                <a:lnTo>
                  <a:pt x="185" y="217"/>
                </a:lnTo>
                <a:lnTo>
                  <a:pt x="164" y="227"/>
                </a:lnTo>
                <a:lnTo>
                  <a:pt x="139" y="234"/>
                </a:lnTo>
                <a:lnTo>
                  <a:pt x="118" y="238"/>
                </a:lnTo>
                <a:lnTo>
                  <a:pt x="94" y="234"/>
                </a:lnTo>
                <a:lnTo>
                  <a:pt x="70" y="227"/>
                </a:lnTo>
                <a:lnTo>
                  <a:pt x="52" y="217"/>
                </a:lnTo>
                <a:lnTo>
                  <a:pt x="35" y="203"/>
                </a:lnTo>
                <a:lnTo>
                  <a:pt x="17" y="185"/>
                </a:lnTo>
                <a:lnTo>
                  <a:pt x="7" y="164"/>
                </a:lnTo>
                <a:lnTo>
                  <a:pt x="0" y="143"/>
                </a:lnTo>
                <a:lnTo>
                  <a:pt x="0" y="119"/>
                </a:lnTo>
                <a:lnTo>
                  <a:pt x="0" y="94"/>
                </a:lnTo>
                <a:lnTo>
                  <a:pt x="7" y="73"/>
                </a:lnTo>
                <a:lnTo>
                  <a:pt x="17" y="52"/>
                </a:lnTo>
                <a:lnTo>
                  <a:pt x="35" y="35"/>
                </a:lnTo>
                <a:lnTo>
                  <a:pt x="52" y="21"/>
                </a:lnTo>
                <a:lnTo>
                  <a:pt x="70" y="7"/>
                </a:lnTo>
                <a:lnTo>
                  <a:pt x="94" y="0"/>
                </a:lnTo>
                <a:lnTo>
                  <a:pt x="118" y="0"/>
                </a:lnTo>
                <a:lnTo>
                  <a:pt x="139" y="0"/>
                </a:lnTo>
                <a:lnTo>
                  <a:pt x="164" y="7"/>
                </a:lnTo>
                <a:lnTo>
                  <a:pt x="185" y="21"/>
                </a:lnTo>
                <a:lnTo>
                  <a:pt x="202" y="35"/>
                </a:lnTo>
                <a:lnTo>
                  <a:pt x="216" y="52"/>
                </a:lnTo>
                <a:lnTo>
                  <a:pt x="227" y="73"/>
                </a:lnTo>
                <a:lnTo>
                  <a:pt x="234" y="94"/>
                </a:lnTo>
                <a:lnTo>
                  <a:pt x="237" y="119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51" name="Freeform 52">
            <a:extLst>
              <a:ext uri="{FF2B5EF4-FFF2-40B4-BE49-F238E27FC236}">
                <a16:creationId xmlns:a16="http://schemas.microsoft.com/office/drawing/2014/main" id="{A7FE85BC-3063-694C-8443-7E4C0255917A}"/>
              </a:ext>
            </a:extLst>
          </p:cNvPr>
          <p:cNvSpPr>
            <a:spLocks/>
          </p:cNvSpPr>
          <p:nvPr/>
        </p:nvSpPr>
        <p:spPr bwMode="auto">
          <a:xfrm>
            <a:off x="3205163" y="3708400"/>
            <a:ext cx="604837" cy="400050"/>
          </a:xfrm>
          <a:custGeom>
            <a:avLst/>
            <a:gdLst>
              <a:gd name="T0" fmla="*/ 0 w 381"/>
              <a:gd name="T1" fmla="*/ 0 h 252"/>
              <a:gd name="T2" fmla="*/ 2147483646 w 381"/>
              <a:gd name="T3" fmla="*/ 0 h 252"/>
              <a:gd name="T4" fmla="*/ 2147483646 w 381"/>
              <a:gd name="T5" fmla="*/ 2147483646 h 252"/>
              <a:gd name="T6" fmla="*/ 0 w 381"/>
              <a:gd name="T7" fmla="*/ 2147483646 h 2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1" h="252">
                <a:moveTo>
                  <a:pt x="0" y="0"/>
                </a:moveTo>
                <a:lnTo>
                  <a:pt x="381" y="0"/>
                </a:lnTo>
                <a:lnTo>
                  <a:pt x="381" y="252"/>
                </a:lnTo>
                <a:lnTo>
                  <a:pt x="0" y="252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52" name="Freeform 53">
            <a:extLst>
              <a:ext uri="{FF2B5EF4-FFF2-40B4-BE49-F238E27FC236}">
                <a16:creationId xmlns:a16="http://schemas.microsoft.com/office/drawing/2014/main" id="{984818B1-E3C4-3C47-8AAE-69B38CB057D0}"/>
              </a:ext>
            </a:extLst>
          </p:cNvPr>
          <p:cNvSpPr>
            <a:spLocks/>
          </p:cNvSpPr>
          <p:nvPr/>
        </p:nvSpPr>
        <p:spPr bwMode="auto">
          <a:xfrm>
            <a:off x="3211513" y="4492625"/>
            <a:ext cx="603250" cy="400050"/>
          </a:xfrm>
          <a:custGeom>
            <a:avLst/>
            <a:gdLst>
              <a:gd name="T0" fmla="*/ 0 w 380"/>
              <a:gd name="T1" fmla="*/ 0 h 252"/>
              <a:gd name="T2" fmla="*/ 2147483646 w 380"/>
              <a:gd name="T3" fmla="*/ 0 h 252"/>
              <a:gd name="T4" fmla="*/ 2147483646 w 380"/>
              <a:gd name="T5" fmla="*/ 2147483646 h 252"/>
              <a:gd name="T6" fmla="*/ 0 w 380"/>
              <a:gd name="T7" fmla="*/ 2147483646 h 2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0" h="252">
                <a:moveTo>
                  <a:pt x="0" y="0"/>
                </a:moveTo>
                <a:lnTo>
                  <a:pt x="380" y="0"/>
                </a:lnTo>
                <a:lnTo>
                  <a:pt x="380" y="252"/>
                </a:lnTo>
                <a:lnTo>
                  <a:pt x="0" y="252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53" name="Freeform 54">
            <a:extLst>
              <a:ext uri="{FF2B5EF4-FFF2-40B4-BE49-F238E27FC236}">
                <a16:creationId xmlns:a16="http://schemas.microsoft.com/office/drawing/2014/main" id="{790E2691-D516-E440-9496-7E86E8D9199D}"/>
              </a:ext>
            </a:extLst>
          </p:cNvPr>
          <p:cNvSpPr>
            <a:spLocks/>
          </p:cNvSpPr>
          <p:nvPr/>
        </p:nvSpPr>
        <p:spPr bwMode="auto">
          <a:xfrm>
            <a:off x="3211513" y="5070475"/>
            <a:ext cx="603250" cy="400050"/>
          </a:xfrm>
          <a:custGeom>
            <a:avLst/>
            <a:gdLst>
              <a:gd name="T0" fmla="*/ 0 w 380"/>
              <a:gd name="T1" fmla="*/ 0 h 252"/>
              <a:gd name="T2" fmla="*/ 2147483646 w 380"/>
              <a:gd name="T3" fmla="*/ 0 h 252"/>
              <a:gd name="T4" fmla="*/ 2147483646 w 380"/>
              <a:gd name="T5" fmla="*/ 2147483646 h 252"/>
              <a:gd name="T6" fmla="*/ 0 w 380"/>
              <a:gd name="T7" fmla="*/ 2147483646 h 2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0" h="252">
                <a:moveTo>
                  <a:pt x="0" y="0"/>
                </a:moveTo>
                <a:lnTo>
                  <a:pt x="380" y="0"/>
                </a:lnTo>
                <a:lnTo>
                  <a:pt x="380" y="252"/>
                </a:lnTo>
                <a:lnTo>
                  <a:pt x="0" y="252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54" name="Freeform 55">
            <a:extLst>
              <a:ext uri="{FF2B5EF4-FFF2-40B4-BE49-F238E27FC236}">
                <a16:creationId xmlns:a16="http://schemas.microsoft.com/office/drawing/2014/main" id="{12356B3F-0FAC-FC41-9F2D-24987F24AB24}"/>
              </a:ext>
            </a:extLst>
          </p:cNvPr>
          <p:cNvSpPr>
            <a:spLocks/>
          </p:cNvSpPr>
          <p:nvPr/>
        </p:nvSpPr>
        <p:spPr bwMode="auto">
          <a:xfrm>
            <a:off x="3205163" y="2903538"/>
            <a:ext cx="604837" cy="400050"/>
          </a:xfrm>
          <a:custGeom>
            <a:avLst/>
            <a:gdLst>
              <a:gd name="T0" fmla="*/ 0 w 381"/>
              <a:gd name="T1" fmla="*/ 0 h 252"/>
              <a:gd name="T2" fmla="*/ 2147483646 w 381"/>
              <a:gd name="T3" fmla="*/ 0 h 252"/>
              <a:gd name="T4" fmla="*/ 2147483646 w 381"/>
              <a:gd name="T5" fmla="*/ 2147483646 h 252"/>
              <a:gd name="T6" fmla="*/ 0 w 381"/>
              <a:gd name="T7" fmla="*/ 2147483646 h 2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1" h="252">
                <a:moveTo>
                  <a:pt x="0" y="0"/>
                </a:moveTo>
                <a:lnTo>
                  <a:pt x="381" y="0"/>
                </a:lnTo>
                <a:lnTo>
                  <a:pt x="381" y="252"/>
                </a:lnTo>
                <a:lnTo>
                  <a:pt x="0" y="252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55" name="Freeform 56">
            <a:extLst>
              <a:ext uri="{FF2B5EF4-FFF2-40B4-BE49-F238E27FC236}">
                <a16:creationId xmlns:a16="http://schemas.microsoft.com/office/drawing/2014/main" id="{680707F1-A41E-5E41-A23C-35051B383499}"/>
              </a:ext>
            </a:extLst>
          </p:cNvPr>
          <p:cNvSpPr>
            <a:spLocks/>
          </p:cNvSpPr>
          <p:nvPr/>
        </p:nvSpPr>
        <p:spPr bwMode="auto">
          <a:xfrm>
            <a:off x="3205163" y="2308225"/>
            <a:ext cx="604837" cy="400050"/>
          </a:xfrm>
          <a:custGeom>
            <a:avLst/>
            <a:gdLst>
              <a:gd name="T0" fmla="*/ 0 w 381"/>
              <a:gd name="T1" fmla="*/ 0 h 252"/>
              <a:gd name="T2" fmla="*/ 2147483646 w 381"/>
              <a:gd name="T3" fmla="*/ 0 h 252"/>
              <a:gd name="T4" fmla="*/ 2147483646 w 381"/>
              <a:gd name="T5" fmla="*/ 2147483646 h 252"/>
              <a:gd name="T6" fmla="*/ 0 w 381"/>
              <a:gd name="T7" fmla="*/ 2147483646 h 2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1" h="252">
                <a:moveTo>
                  <a:pt x="0" y="0"/>
                </a:moveTo>
                <a:lnTo>
                  <a:pt x="381" y="0"/>
                </a:lnTo>
                <a:lnTo>
                  <a:pt x="381" y="252"/>
                </a:lnTo>
                <a:lnTo>
                  <a:pt x="0" y="252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56" name="Line 57">
            <a:extLst>
              <a:ext uri="{FF2B5EF4-FFF2-40B4-BE49-F238E27FC236}">
                <a16:creationId xmlns:a16="http://schemas.microsoft.com/office/drawing/2014/main" id="{5C289BDA-2EAE-1948-994F-A1428F765C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0" y="3908425"/>
            <a:ext cx="2762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57" name="Freeform 58">
            <a:extLst>
              <a:ext uri="{FF2B5EF4-FFF2-40B4-BE49-F238E27FC236}">
                <a16:creationId xmlns:a16="http://schemas.microsoft.com/office/drawing/2014/main" id="{F8B5B88B-04A9-6C40-9DC4-9521DCC72F73}"/>
              </a:ext>
            </a:extLst>
          </p:cNvPr>
          <p:cNvSpPr>
            <a:spLocks/>
          </p:cNvSpPr>
          <p:nvPr/>
        </p:nvSpPr>
        <p:spPr bwMode="auto">
          <a:xfrm>
            <a:off x="4452938" y="3870325"/>
            <a:ext cx="122237" cy="82550"/>
          </a:xfrm>
          <a:custGeom>
            <a:avLst/>
            <a:gdLst>
              <a:gd name="T0" fmla="*/ 0 w 77"/>
              <a:gd name="T1" fmla="*/ 2147483646 h 52"/>
              <a:gd name="T2" fmla="*/ 2147483646 w 77"/>
              <a:gd name="T3" fmla="*/ 2147483646 h 52"/>
              <a:gd name="T4" fmla="*/ 0 w 77"/>
              <a:gd name="T5" fmla="*/ 0 h 52"/>
              <a:gd name="T6" fmla="*/ 0 w 77"/>
              <a:gd name="T7" fmla="*/ 2147483646 h 52"/>
              <a:gd name="T8" fmla="*/ 0 w 77"/>
              <a:gd name="T9" fmla="*/ 2147483646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7" h="52">
                <a:moveTo>
                  <a:pt x="0" y="52"/>
                </a:moveTo>
                <a:lnTo>
                  <a:pt x="77" y="24"/>
                </a:lnTo>
                <a:lnTo>
                  <a:pt x="0" y="0"/>
                </a:lnTo>
                <a:lnTo>
                  <a:pt x="0" y="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58" name="Freeform 59">
            <a:extLst>
              <a:ext uri="{FF2B5EF4-FFF2-40B4-BE49-F238E27FC236}">
                <a16:creationId xmlns:a16="http://schemas.microsoft.com/office/drawing/2014/main" id="{7563B71B-1AE8-1943-B094-AD2312F0C383}"/>
              </a:ext>
            </a:extLst>
          </p:cNvPr>
          <p:cNvSpPr>
            <a:spLocks/>
          </p:cNvSpPr>
          <p:nvPr/>
        </p:nvSpPr>
        <p:spPr bwMode="auto">
          <a:xfrm>
            <a:off x="5422900" y="3703638"/>
            <a:ext cx="609600" cy="400050"/>
          </a:xfrm>
          <a:custGeom>
            <a:avLst/>
            <a:gdLst>
              <a:gd name="T0" fmla="*/ 0 w 384"/>
              <a:gd name="T1" fmla="*/ 0 h 252"/>
              <a:gd name="T2" fmla="*/ 2147483646 w 384"/>
              <a:gd name="T3" fmla="*/ 0 h 252"/>
              <a:gd name="T4" fmla="*/ 2147483646 w 384"/>
              <a:gd name="T5" fmla="*/ 2147483646 h 252"/>
              <a:gd name="T6" fmla="*/ 0 w 384"/>
              <a:gd name="T7" fmla="*/ 2147483646 h 2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252">
                <a:moveTo>
                  <a:pt x="0" y="0"/>
                </a:moveTo>
                <a:lnTo>
                  <a:pt x="384" y="0"/>
                </a:lnTo>
                <a:lnTo>
                  <a:pt x="384" y="252"/>
                </a:lnTo>
                <a:lnTo>
                  <a:pt x="0" y="252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59" name="Freeform 60">
            <a:extLst>
              <a:ext uri="{FF2B5EF4-FFF2-40B4-BE49-F238E27FC236}">
                <a16:creationId xmlns:a16="http://schemas.microsoft.com/office/drawing/2014/main" id="{2A818526-03D1-AA43-BF07-ADFF8A5114D5}"/>
              </a:ext>
            </a:extLst>
          </p:cNvPr>
          <p:cNvSpPr>
            <a:spLocks/>
          </p:cNvSpPr>
          <p:nvPr/>
        </p:nvSpPr>
        <p:spPr bwMode="auto">
          <a:xfrm>
            <a:off x="5434013" y="4481513"/>
            <a:ext cx="603250" cy="400050"/>
          </a:xfrm>
          <a:custGeom>
            <a:avLst/>
            <a:gdLst>
              <a:gd name="T0" fmla="*/ 0 w 380"/>
              <a:gd name="T1" fmla="*/ 0 h 252"/>
              <a:gd name="T2" fmla="*/ 2147483646 w 380"/>
              <a:gd name="T3" fmla="*/ 0 h 252"/>
              <a:gd name="T4" fmla="*/ 2147483646 w 380"/>
              <a:gd name="T5" fmla="*/ 2147483646 h 252"/>
              <a:gd name="T6" fmla="*/ 0 w 380"/>
              <a:gd name="T7" fmla="*/ 2147483646 h 2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0" h="252">
                <a:moveTo>
                  <a:pt x="0" y="0"/>
                </a:moveTo>
                <a:lnTo>
                  <a:pt x="380" y="0"/>
                </a:lnTo>
                <a:lnTo>
                  <a:pt x="380" y="252"/>
                </a:lnTo>
                <a:lnTo>
                  <a:pt x="0" y="252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60" name="Freeform 61">
            <a:extLst>
              <a:ext uri="{FF2B5EF4-FFF2-40B4-BE49-F238E27FC236}">
                <a16:creationId xmlns:a16="http://schemas.microsoft.com/office/drawing/2014/main" id="{0E3974F2-A67E-D54C-90EF-59FC673BCD2B}"/>
              </a:ext>
            </a:extLst>
          </p:cNvPr>
          <p:cNvSpPr>
            <a:spLocks/>
          </p:cNvSpPr>
          <p:nvPr/>
        </p:nvSpPr>
        <p:spPr bwMode="auto">
          <a:xfrm>
            <a:off x="5434013" y="5059363"/>
            <a:ext cx="603250" cy="400050"/>
          </a:xfrm>
          <a:custGeom>
            <a:avLst/>
            <a:gdLst>
              <a:gd name="T0" fmla="*/ 0 w 380"/>
              <a:gd name="T1" fmla="*/ 0 h 252"/>
              <a:gd name="T2" fmla="*/ 2147483646 w 380"/>
              <a:gd name="T3" fmla="*/ 0 h 252"/>
              <a:gd name="T4" fmla="*/ 2147483646 w 380"/>
              <a:gd name="T5" fmla="*/ 2147483646 h 252"/>
              <a:gd name="T6" fmla="*/ 0 w 380"/>
              <a:gd name="T7" fmla="*/ 2147483646 h 2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0" h="252">
                <a:moveTo>
                  <a:pt x="0" y="0"/>
                </a:moveTo>
                <a:lnTo>
                  <a:pt x="380" y="0"/>
                </a:lnTo>
                <a:lnTo>
                  <a:pt x="380" y="252"/>
                </a:lnTo>
                <a:lnTo>
                  <a:pt x="0" y="252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61" name="Freeform 62">
            <a:extLst>
              <a:ext uri="{FF2B5EF4-FFF2-40B4-BE49-F238E27FC236}">
                <a16:creationId xmlns:a16="http://schemas.microsoft.com/office/drawing/2014/main" id="{F505C902-AD8B-3942-84D2-EA609D303FD6}"/>
              </a:ext>
            </a:extLst>
          </p:cNvPr>
          <p:cNvSpPr>
            <a:spLocks/>
          </p:cNvSpPr>
          <p:nvPr/>
        </p:nvSpPr>
        <p:spPr bwMode="auto">
          <a:xfrm>
            <a:off x="5422900" y="2892425"/>
            <a:ext cx="609600" cy="400050"/>
          </a:xfrm>
          <a:custGeom>
            <a:avLst/>
            <a:gdLst>
              <a:gd name="T0" fmla="*/ 0 w 384"/>
              <a:gd name="T1" fmla="*/ 0 h 252"/>
              <a:gd name="T2" fmla="*/ 2147483646 w 384"/>
              <a:gd name="T3" fmla="*/ 0 h 252"/>
              <a:gd name="T4" fmla="*/ 2147483646 w 384"/>
              <a:gd name="T5" fmla="*/ 2147483646 h 252"/>
              <a:gd name="T6" fmla="*/ 0 w 384"/>
              <a:gd name="T7" fmla="*/ 2147483646 h 2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252">
                <a:moveTo>
                  <a:pt x="0" y="0"/>
                </a:moveTo>
                <a:lnTo>
                  <a:pt x="384" y="0"/>
                </a:lnTo>
                <a:lnTo>
                  <a:pt x="384" y="252"/>
                </a:lnTo>
                <a:lnTo>
                  <a:pt x="0" y="252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62" name="Line 63">
            <a:extLst>
              <a:ext uri="{FF2B5EF4-FFF2-40B4-BE49-F238E27FC236}">
                <a16:creationId xmlns:a16="http://schemas.microsoft.com/office/drawing/2014/main" id="{A708DF52-D118-E549-B3C1-AC3E48AC3C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0650" y="3903663"/>
            <a:ext cx="23177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63" name="Freeform 64">
            <a:extLst>
              <a:ext uri="{FF2B5EF4-FFF2-40B4-BE49-F238E27FC236}">
                <a16:creationId xmlns:a16="http://schemas.microsoft.com/office/drawing/2014/main" id="{B81EB3F3-5854-D242-B128-D32B514BDBEF}"/>
              </a:ext>
            </a:extLst>
          </p:cNvPr>
          <p:cNvSpPr>
            <a:spLocks/>
          </p:cNvSpPr>
          <p:nvPr/>
        </p:nvSpPr>
        <p:spPr bwMode="auto">
          <a:xfrm>
            <a:off x="6675438" y="3859213"/>
            <a:ext cx="122237" cy="82550"/>
          </a:xfrm>
          <a:custGeom>
            <a:avLst/>
            <a:gdLst>
              <a:gd name="T0" fmla="*/ 0 w 77"/>
              <a:gd name="T1" fmla="*/ 2147483646 h 52"/>
              <a:gd name="T2" fmla="*/ 2147483646 w 77"/>
              <a:gd name="T3" fmla="*/ 2147483646 h 52"/>
              <a:gd name="T4" fmla="*/ 0 w 77"/>
              <a:gd name="T5" fmla="*/ 0 h 52"/>
              <a:gd name="T6" fmla="*/ 0 w 77"/>
              <a:gd name="T7" fmla="*/ 2147483646 h 52"/>
              <a:gd name="T8" fmla="*/ 0 w 77"/>
              <a:gd name="T9" fmla="*/ 2147483646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7" h="52">
                <a:moveTo>
                  <a:pt x="0" y="52"/>
                </a:moveTo>
                <a:lnTo>
                  <a:pt x="77" y="28"/>
                </a:lnTo>
                <a:lnTo>
                  <a:pt x="0" y="0"/>
                </a:lnTo>
                <a:lnTo>
                  <a:pt x="0" y="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64" name="Freeform 65">
            <a:extLst>
              <a:ext uri="{FF2B5EF4-FFF2-40B4-BE49-F238E27FC236}">
                <a16:creationId xmlns:a16="http://schemas.microsoft.com/office/drawing/2014/main" id="{91B8BFDE-9C8E-A74F-AC35-FE371F74FB9D}"/>
              </a:ext>
            </a:extLst>
          </p:cNvPr>
          <p:cNvSpPr>
            <a:spLocks/>
          </p:cNvSpPr>
          <p:nvPr/>
        </p:nvSpPr>
        <p:spPr bwMode="auto">
          <a:xfrm>
            <a:off x="6819900" y="3681413"/>
            <a:ext cx="603250" cy="400050"/>
          </a:xfrm>
          <a:custGeom>
            <a:avLst/>
            <a:gdLst>
              <a:gd name="T0" fmla="*/ 0 w 380"/>
              <a:gd name="T1" fmla="*/ 0 h 252"/>
              <a:gd name="T2" fmla="*/ 2147483646 w 380"/>
              <a:gd name="T3" fmla="*/ 0 h 252"/>
              <a:gd name="T4" fmla="*/ 2147483646 w 380"/>
              <a:gd name="T5" fmla="*/ 2147483646 h 252"/>
              <a:gd name="T6" fmla="*/ 0 w 380"/>
              <a:gd name="T7" fmla="*/ 2147483646 h 2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0" h="252">
                <a:moveTo>
                  <a:pt x="0" y="0"/>
                </a:moveTo>
                <a:lnTo>
                  <a:pt x="380" y="0"/>
                </a:lnTo>
                <a:lnTo>
                  <a:pt x="380" y="252"/>
                </a:lnTo>
                <a:lnTo>
                  <a:pt x="0" y="252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65" name="Line 66">
            <a:extLst>
              <a:ext uri="{FF2B5EF4-FFF2-40B4-BE49-F238E27FC236}">
                <a16:creationId xmlns:a16="http://schemas.microsoft.com/office/drawing/2014/main" id="{947EEDB1-E6B7-6548-8D19-2A5BBA814BB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6063" y="3881438"/>
            <a:ext cx="2555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66" name="Freeform 67">
            <a:extLst>
              <a:ext uri="{FF2B5EF4-FFF2-40B4-BE49-F238E27FC236}">
                <a16:creationId xmlns:a16="http://schemas.microsoft.com/office/drawing/2014/main" id="{C6A1C4B4-96A2-214D-9940-272432433027}"/>
              </a:ext>
            </a:extLst>
          </p:cNvPr>
          <p:cNvSpPr>
            <a:spLocks/>
          </p:cNvSpPr>
          <p:nvPr/>
        </p:nvSpPr>
        <p:spPr bwMode="auto">
          <a:xfrm>
            <a:off x="8066088" y="3841750"/>
            <a:ext cx="122237" cy="77788"/>
          </a:xfrm>
          <a:custGeom>
            <a:avLst/>
            <a:gdLst>
              <a:gd name="T0" fmla="*/ 0 w 77"/>
              <a:gd name="T1" fmla="*/ 2147483646 h 49"/>
              <a:gd name="T2" fmla="*/ 2147483646 w 77"/>
              <a:gd name="T3" fmla="*/ 2147483646 h 49"/>
              <a:gd name="T4" fmla="*/ 0 w 77"/>
              <a:gd name="T5" fmla="*/ 0 h 49"/>
              <a:gd name="T6" fmla="*/ 0 w 77"/>
              <a:gd name="T7" fmla="*/ 2147483646 h 49"/>
              <a:gd name="T8" fmla="*/ 0 w 77"/>
              <a:gd name="T9" fmla="*/ 2147483646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7" h="49">
                <a:moveTo>
                  <a:pt x="0" y="49"/>
                </a:moveTo>
                <a:lnTo>
                  <a:pt x="77" y="25"/>
                </a:lnTo>
                <a:lnTo>
                  <a:pt x="0" y="0"/>
                </a:lnTo>
                <a:lnTo>
                  <a:pt x="0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67" name="Freeform 68">
            <a:extLst>
              <a:ext uri="{FF2B5EF4-FFF2-40B4-BE49-F238E27FC236}">
                <a16:creationId xmlns:a16="http://schemas.microsoft.com/office/drawing/2014/main" id="{A6AD3F62-0EAE-D04E-B3A6-231070DEC055}"/>
              </a:ext>
            </a:extLst>
          </p:cNvPr>
          <p:cNvSpPr>
            <a:spLocks/>
          </p:cNvSpPr>
          <p:nvPr/>
        </p:nvSpPr>
        <p:spPr bwMode="auto">
          <a:xfrm>
            <a:off x="1803400" y="3708400"/>
            <a:ext cx="604838" cy="400050"/>
          </a:xfrm>
          <a:custGeom>
            <a:avLst/>
            <a:gdLst>
              <a:gd name="T0" fmla="*/ 0 w 381"/>
              <a:gd name="T1" fmla="*/ 0 h 252"/>
              <a:gd name="T2" fmla="*/ 2147483646 w 381"/>
              <a:gd name="T3" fmla="*/ 0 h 252"/>
              <a:gd name="T4" fmla="*/ 2147483646 w 381"/>
              <a:gd name="T5" fmla="*/ 2147483646 h 252"/>
              <a:gd name="T6" fmla="*/ 0 w 381"/>
              <a:gd name="T7" fmla="*/ 2147483646 h 2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1" h="252">
                <a:moveTo>
                  <a:pt x="0" y="0"/>
                </a:moveTo>
                <a:lnTo>
                  <a:pt x="381" y="0"/>
                </a:lnTo>
                <a:lnTo>
                  <a:pt x="381" y="252"/>
                </a:lnTo>
                <a:lnTo>
                  <a:pt x="0" y="252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68" name="Freeform 69">
            <a:extLst>
              <a:ext uri="{FF2B5EF4-FFF2-40B4-BE49-F238E27FC236}">
                <a16:creationId xmlns:a16="http://schemas.microsoft.com/office/drawing/2014/main" id="{86EEB678-956D-5441-9D67-434CB81D6AA9}"/>
              </a:ext>
            </a:extLst>
          </p:cNvPr>
          <p:cNvSpPr>
            <a:spLocks/>
          </p:cNvSpPr>
          <p:nvPr/>
        </p:nvSpPr>
        <p:spPr bwMode="auto">
          <a:xfrm>
            <a:off x="1809750" y="4492625"/>
            <a:ext cx="603250" cy="400050"/>
          </a:xfrm>
          <a:custGeom>
            <a:avLst/>
            <a:gdLst>
              <a:gd name="T0" fmla="*/ 0 w 380"/>
              <a:gd name="T1" fmla="*/ 0 h 252"/>
              <a:gd name="T2" fmla="*/ 2147483646 w 380"/>
              <a:gd name="T3" fmla="*/ 0 h 252"/>
              <a:gd name="T4" fmla="*/ 2147483646 w 380"/>
              <a:gd name="T5" fmla="*/ 2147483646 h 252"/>
              <a:gd name="T6" fmla="*/ 0 w 380"/>
              <a:gd name="T7" fmla="*/ 2147483646 h 2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0" h="252">
                <a:moveTo>
                  <a:pt x="0" y="0"/>
                </a:moveTo>
                <a:lnTo>
                  <a:pt x="380" y="0"/>
                </a:lnTo>
                <a:lnTo>
                  <a:pt x="380" y="252"/>
                </a:lnTo>
                <a:lnTo>
                  <a:pt x="0" y="252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69" name="Freeform 70">
            <a:extLst>
              <a:ext uri="{FF2B5EF4-FFF2-40B4-BE49-F238E27FC236}">
                <a16:creationId xmlns:a16="http://schemas.microsoft.com/office/drawing/2014/main" id="{F5B61114-AF28-044C-8609-6CDD675B2C40}"/>
              </a:ext>
            </a:extLst>
          </p:cNvPr>
          <p:cNvSpPr>
            <a:spLocks/>
          </p:cNvSpPr>
          <p:nvPr/>
        </p:nvSpPr>
        <p:spPr bwMode="auto">
          <a:xfrm>
            <a:off x="1809750" y="5070475"/>
            <a:ext cx="603250" cy="400050"/>
          </a:xfrm>
          <a:custGeom>
            <a:avLst/>
            <a:gdLst>
              <a:gd name="T0" fmla="*/ 0 w 380"/>
              <a:gd name="T1" fmla="*/ 0 h 252"/>
              <a:gd name="T2" fmla="*/ 2147483646 w 380"/>
              <a:gd name="T3" fmla="*/ 0 h 252"/>
              <a:gd name="T4" fmla="*/ 2147483646 w 380"/>
              <a:gd name="T5" fmla="*/ 2147483646 h 252"/>
              <a:gd name="T6" fmla="*/ 0 w 380"/>
              <a:gd name="T7" fmla="*/ 2147483646 h 2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0" h="252">
                <a:moveTo>
                  <a:pt x="0" y="0"/>
                </a:moveTo>
                <a:lnTo>
                  <a:pt x="380" y="0"/>
                </a:lnTo>
                <a:lnTo>
                  <a:pt x="380" y="252"/>
                </a:lnTo>
                <a:lnTo>
                  <a:pt x="0" y="252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70" name="Freeform 71">
            <a:extLst>
              <a:ext uri="{FF2B5EF4-FFF2-40B4-BE49-F238E27FC236}">
                <a16:creationId xmlns:a16="http://schemas.microsoft.com/office/drawing/2014/main" id="{1FFAD342-60EC-2E4E-9247-F701D8F7D304}"/>
              </a:ext>
            </a:extLst>
          </p:cNvPr>
          <p:cNvSpPr>
            <a:spLocks/>
          </p:cNvSpPr>
          <p:nvPr/>
        </p:nvSpPr>
        <p:spPr bwMode="auto">
          <a:xfrm>
            <a:off x="1803400" y="2903538"/>
            <a:ext cx="604838" cy="400050"/>
          </a:xfrm>
          <a:custGeom>
            <a:avLst/>
            <a:gdLst>
              <a:gd name="T0" fmla="*/ 0 w 381"/>
              <a:gd name="T1" fmla="*/ 0 h 252"/>
              <a:gd name="T2" fmla="*/ 2147483646 w 381"/>
              <a:gd name="T3" fmla="*/ 0 h 252"/>
              <a:gd name="T4" fmla="*/ 2147483646 w 381"/>
              <a:gd name="T5" fmla="*/ 2147483646 h 252"/>
              <a:gd name="T6" fmla="*/ 0 w 381"/>
              <a:gd name="T7" fmla="*/ 2147483646 h 2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1" h="252">
                <a:moveTo>
                  <a:pt x="0" y="0"/>
                </a:moveTo>
                <a:lnTo>
                  <a:pt x="381" y="0"/>
                </a:lnTo>
                <a:lnTo>
                  <a:pt x="381" y="252"/>
                </a:lnTo>
                <a:lnTo>
                  <a:pt x="0" y="252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71" name="Freeform 72">
            <a:extLst>
              <a:ext uri="{FF2B5EF4-FFF2-40B4-BE49-F238E27FC236}">
                <a16:creationId xmlns:a16="http://schemas.microsoft.com/office/drawing/2014/main" id="{48A44AC9-567E-7C41-90C3-3817BDBB05FD}"/>
              </a:ext>
            </a:extLst>
          </p:cNvPr>
          <p:cNvSpPr>
            <a:spLocks/>
          </p:cNvSpPr>
          <p:nvPr/>
        </p:nvSpPr>
        <p:spPr bwMode="auto">
          <a:xfrm>
            <a:off x="1803400" y="2308225"/>
            <a:ext cx="604838" cy="400050"/>
          </a:xfrm>
          <a:custGeom>
            <a:avLst/>
            <a:gdLst>
              <a:gd name="T0" fmla="*/ 0 w 381"/>
              <a:gd name="T1" fmla="*/ 0 h 252"/>
              <a:gd name="T2" fmla="*/ 2147483646 w 381"/>
              <a:gd name="T3" fmla="*/ 0 h 252"/>
              <a:gd name="T4" fmla="*/ 2147483646 w 381"/>
              <a:gd name="T5" fmla="*/ 2147483646 h 252"/>
              <a:gd name="T6" fmla="*/ 0 w 381"/>
              <a:gd name="T7" fmla="*/ 2147483646 h 2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1" h="252">
                <a:moveTo>
                  <a:pt x="0" y="0"/>
                </a:moveTo>
                <a:lnTo>
                  <a:pt x="381" y="0"/>
                </a:lnTo>
                <a:lnTo>
                  <a:pt x="381" y="252"/>
                </a:lnTo>
                <a:lnTo>
                  <a:pt x="0" y="252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72" name="Line 73">
            <a:extLst>
              <a:ext uri="{FF2B5EF4-FFF2-40B4-BE49-F238E27FC236}">
                <a16:creationId xmlns:a16="http://schemas.microsoft.com/office/drawing/2014/main" id="{F0947860-49A0-2748-9768-4F13C87FA27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6388" y="3908425"/>
            <a:ext cx="2540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73" name="Freeform 74">
            <a:extLst>
              <a:ext uri="{FF2B5EF4-FFF2-40B4-BE49-F238E27FC236}">
                <a16:creationId xmlns:a16="http://schemas.microsoft.com/office/drawing/2014/main" id="{A0665161-5745-4A45-B092-A155E32514E9}"/>
              </a:ext>
            </a:extLst>
          </p:cNvPr>
          <p:cNvSpPr>
            <a:spLocks/>
          </p:cNvSpPr>
          <p:nvPr/>
        </p:nvSpPr>
        <p:spPr bwMode="auto">
          <a:xfrm>
            <a:off x="3051175" y="3870325"/>
            <a:ext cx="122238" cy="82550"/>
          </a:xfrm>
          <a:custGeom>
            <a:avLst/>
            <a:gdLst>
              <a:gd name="T0" fmla="*/ 0 w 77"/>
              <a:gd name="T1" fmla="*/ 2147483646 h 52"/>
              <a:gd name="T2" fmla="*/ 2147483646 w 77"/>
              <a:gd name="T3" fmla="*/ 2147483646 h 52"/>
              <a:gd name="T4" fmla="*/ 0 w 77"/>
              <a:gd name="T5" fmla="*/ 0 h 52"/>
              <a:gd name="T6" fmla="*/ 0 w 77"/>
              <a:gd name="T7" fmla="*/ 2147483646 h 52"/>
              <a:gd name="T8" fmla="*/ 0 w 77"/>
              <a:gd name="T9" fmla="*/ 2147483646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7" h="52">
                <a:moveTo>
                  <a:pt x="0" y="52"/>
                </a:moveTo>
                <a:lnTo>
                  <a:pt x="77" y="24"/>
                </a:lnTo>
                <a:lnTo>
                  <a:pt x="0" y="0"/>
                </a:lnTo>
                <a:lnTo>
                  <a:pt x="0" y="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74" name="Freeform 75">
            <a:extLst>
              <a:ext uri="{FF2B5EF4-FFF2-40B4-BE49-F238E27FC236}">
                <a16:creationId xmlns:a16="http://schemas.microsoft.com/office/drawing/2014/main" id="{7C65FA81-BCFD-A242-B46F-7C08EC568EED}"/>
              </a:ext>
            </a:extLst>
          </p:cNvPr>
          <p:cNvSpPr>
            <a:spLocks/>
          </p:cNvSpPr>
          <p:nvPr/>
        </p:nvSpPr>
        <p:spPr bwMode="auto">
          <a:xfrm>
            <a:off x="5422900" y="2303463"/>
            <a:ext cx="609600" cy="400050"/>
          </a:xfrm>
          <a:custGeom>
            <a:avLst/>
            <a:gdLst>
              <a:gd name="T0" fmla="*/ 0 w 384"/>
              <a:gd name="T1" fmla="*/ 0 h 252"/>
              <a:gd name="T2" fmla="*/ 2147483646 w 384"/>
              <a:gd name="T3" fmla="*/ 0 h 252"/>
              <a:gd name="T4" fmla="*/ 2147483646 w 384"/>
              <a:gd name="T5" fmla="*/ 2147483646 h 252"/>
              <a:gd name="T6" fmla="*/ 0 w 384"/>
              <a:gd name="T7" fmla="*/ 2147483646 h 2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252">
                <a:moveTo>
                  <a:pt x="0" y="0"/>
                </a:moveTo>
                <a:lnTo>
                  <a:pt x="384" y="0"/>
                </a:lnTo>
                <a:lnTo>
                  <a:pt x="384" y="252"/>
                </a:lnTo>
                <a:lnTo>
                  <a:pt x="0" y="252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75" name="Rectangle 76">
            <a:extLst>
              <a:ext uri="{FF2B5EF4-FFF2-40B4-BE49-F238E27FC236}">
                <a16:creationId xmlns:a16="http://schemas.microsoft.com/office/drawing/2014/main" id="{9D54F9CE-856A-D44F-A27E-7AF7C6DFD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075" y="3892550"/>
            <a:ext cx="28575" cy="333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800">
              <a:latin typeface="Symbol" pitchFamily="2" charset="2"/>
            </a:endParaRPr>
          </a:p>
        </p:txBody>
      </p:sp>
      <p:sp>
        <p:nvSpPr>
          <p:cNvPr id="115776" name="Rectangle 77">
            <a:extLst>
              <a:ext uri="{FF2B5EF4-FFF2-40B4-BE49-F238E27FC236}">
                <a16:creationId xmlns:a16="http://schemas.microsoft.com/office/drawing/2014/main" id="{8AE82A9F-9C8A-E445-99DD-BD8261B3A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3892550"/>
            <a:ext cx="28575" cy="333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800">
              <a:latin typeface="Symbol" pitchFamily="2" charset="2"/>
            </a:endParaRPr>
          </a:p>
        </p:txBody>
      </p:sp>
      <p:sp>
        <p:nvSpPr>
          <p:cNvPr id="115777" name="Rectangle 78">
            <a:extLst>
              <a:ext uri="{FF2B5EF4-FFF2-40B4-BE49-F238E27FC236}">
                <a16:creationId xmlns:a16="http://schemas.microsoft.com/office/drawing/2014/main" id="{43621106-3587-0A4D-9B9A-3404868D7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275" y="3892550"/>
            <a:ext cx="33338" cy="333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800">
              <a:latin typeface="Symbol" pitchFamily="2" charset="2"/>
            </a:endParaRPr>
          </a:p>
        </p:txBody>
      </p:sp>
      <p:sp>
        <p:nvSpPr>
          <p:cNvPr id="115778" name="Text Box 79">
            <a:extLst>
              <a:ext uri="{FF2B5EF4-FFF2-40B4-BE49-F238E27FC236}">
                <a16:creationId xmlns:a16="http://schemas.microsoft.com/office/drawing/2014/main" id="{6EA0C13C-5F51-3F48-B352-D8EE6FCDB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4026" y="4043362"/>
            <a:ext cx="431799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>
                <a:sym typeface="Symbol" pitchFamily="2" charset="2"/>
              </a:rPr>
              <a:t>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D739C7-18A5-5B49-ACCE-59035B0ED3F9}"/>
              </a:ext>
            </a:extLst>
          </p:cNvPr>
          <p:cNvSpPr/>
          <p:nvPr/>
        </p:nvSpPr>
        <p:spPr>
          <a:xfrm>
            <a:off x="2702719" y="583036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b="0" dirty="0">
                <a:latin typeface="+mn-lt"/>
              </a:rPr>
              <a:t>transmission rate at each link </a:t>
            </a:r>
            <a:r>
              <a:rPr lang="en-US" altLang="en-US" sz="1600" b="0" i="1" dirty="0" err="1">
                <a:latin typeface="+mn-lt"/>
              </a:rPr>
              <a:t>i</a:t>
            </a:r>
            <a:r>
              <a:rPr lang="en-US" altLang="en-US" sz="1600" b="0" dirty="0">
                <a:latin typeface="+mn-lt"/>
              </a:rPr>
              <a:t>  is </a:t>
            </a:r>
            <a:r>
              <a:rPr lang="en-US" altLang="en-US" sz="1600" b="0" dirty="0" err="1">
                <a:solidFill>
                  <a:srgbClr val="000000"/>
                </a:solidFill>
              </a:rPr>
              <a:t>G</a:t>
            </a:r>
            <a:r>
              <a:rPr lang="en-US" altLang="en-US" sz="1600" b="0" baseline="-25000" dirty="0" err="1">
                <a:solidFill>
                  <a:srgbClr val="000000"/>
                </a:solidFill>
                <a:latin typeface="+mn-lt"/>
              </a:rPr>
              <a:t>i</a:t>
            </a:r>
            <a:endParaRPr lang="en-US" sz="1600" b="0" baseline="-25000" dirty="0">
              <a:latin typeface="+mn-lt"/>
            </a:endParaRPr>
          </a:p>
        </p:txBody>
      </p:sp>
      <p:sp>
        <p:nvSpPr>
          <p:cNvPr id="115727" name="Rectangle 21">
            <a:extLst>
              <a:ext uri="{FF2B5EF4-FFF2-40B4-BE49-F238E27FC236}">
                <a16:creationId xmlns:a16="http://schemas.microsoft.com/office/drawing/2014/main" id="{DE555E68-8086-6D47-A4E5-968E80B40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5313" y="3692525"/>
            <a:ext cx="455612" cy="388938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504785"/>
              </a:buClr>
              <a:buSzPct val="5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800">
              <a:latin typeface="Symbol" pitchFamily="2" charset="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Hongwei">
  <a:themeElements>
    <a:clrScheme name="2_Hongwe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Hongwe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2" charset="2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2" charset="2"/>
            <a:ea typeface="宋体" panose="02010600030101010101" pitchFamily="2" charset="-122"/>
          </a:defRPr>
        </a:defPPr>
      </a:lstStyle>
    </a:lnDef>
  </a:objectDefaults>
  <a:extraClrSchemeLst>
    <a:extraClrScheme>
      <a:clrScheme name="2_Hongwe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ongwe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Hongwe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Hongwe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ongwe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Hongwe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Hongwe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Hongwei-0</Template>
  <TotalTime>8113</TotalTime>
  <Words>3587</Words>
  <Application>Microsoft Macintosh PowerPoint</Application>
  <PresentationFormat>On-screen Show (4:3)</PresentationFormat>
  <Paragraphs>617</Paragraphs>
  <Slides>223</Slides>
  <Notes>25</Notes>
  <HiddenSlides>120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223</vt:i4>
      </vt:variant>
    </vt:vector>
  </HeadingPairs>
  <TitlesOfParts>
    <vt:vector size="236" baseType="lpstr">
      <vt:lpstr>等线</vt:lpstr>
      <vt:lpstr>I Helvetica Oblique</vt:lpstr>
      <vt:lpstr>Myriad Roman</vt:lpstr>
      <vt:lpstr>宋体</vt:lpstr>
      <vt:lpstr>Arial</vt:lpstr>
      <vt:lpstr>Cambria Math</vt:lpstr>
      <vt:lpstr>Helvetica</vt:lpstr>
      <vt:lpstr>Symbol</vt:lpstr>
      <vt:lpstr>Tahoma</vt:lpstr>
      <vt:lpstr>Times New Roman</vt:lpstr>
      <vt:lpstr>Wingdings</vt:lpstr>
      <vt:lpstr>2_Hongwei</vt:lpstr>
      <vt:lpstr>Equation</vt:lpstr>
      <vt:lpstr>Fundamentals of Computer Networking</vt:lpstr>
      <vt:lpstr>Outline </vt:lpstr>
      <vt:lpstr>Outline </vt:lpstr>
      <vt:lpstr>Functional Elements of Networking </vt:lpstr>
      <vt:lpstr>Functional Elements of Networking  </vt:lpstr>
      <vt:lpstr>A layered view</vt:lpstr>
      <vt:lpstr>Computer OS Analogy</vt:lpstr>
      <vt:lpstr>Functional Elements of Networking </vt:lpstr>
      <vt:lpstr>Functional elements:  consider a sample information flow </vt:lpstr>
      <vt:lpstr>Multiplexing </vt:lpstr>
      <vt:lpstr>Circuit Multiplexing on a Link</vt:lpstr>
      <vt:lpstr>PowerPoint Presentation</vt:lpstr>
      <vt:lpstr>Circuit multiplexing: resource allocation model</vt:lpstr>
      <vt:lpstr>Inefficiency of Circuit Multiplexing:  Not Always?</vt:lpstr>
      <vt:lpstr>Motivation for packet multiplexing </vt:lpstr>
      <vt:lpstr>Packet multiplexing</vt:lpstr>
      <vt:lpstr>PowerPoint Presentation</vt:lpstr>
      <vt:lpstr>Multiplexing summary</vt:lpstr>
      <vt:lpstr>Switching: motivation</vt:lpstr>
      <vt:lpstr>Switching </vt:lpstr>
      <vt:lpstr>Components of a packet switch</vt:lpstr>
      <vt:lpstr>Functions of a switch</vt:lpstr>
      <vt:lpstr>PowerPoint Presentation</vt:lpstr>
      <vt:lpstr>Design issues in a packet switch</vt:lpstr>
      <vt:lpstr>Routing </vt:lpstr>
      <vt:lpstr>Design and Performance Issues</vt:lpstr>
      <vt:lpstr>PowerPoint Presentation</vt:lpstr>
      <vt:lpstr>Network management</vt:lpstr>
      <vt:lpstr>PowerPoint Presentation</vt:lpstr>
      <vt:lpstr>Traffic controls and timescales</vt:lpstr>
      <vt:lpstr>Summary: Functional Elements of Networking </vt:lpstr>
      <vt:lpstr>Outline </vt:lpstr>
      <vt:lpstr>Deterministic traffic models &amp; network calculus </vt:lpstr>
      <vt:lpstr>Deterministic traffic models &amp; network calculus </vt:lpstr>
      <vt:lpstr>Introduction </vt:lpstr>
      <vt:lpstr>PowerPoint Presentation</vt:lpstr>
      <vt:lpstr>Model and notation</vt:lpstr>
      <vt:lpstr>PowerPoint Presentation</vt:lpstr>
      <vt:lpstr>PowerPoint Presentation</vt:lpstr>
      <vt:lpstr>PowerPoint Presentation</vt:lpstr>
      <vt:lpstr>Some simple analysis</vt:lpstr>
      <vt:lpstr>PowerPoint Presentation</vt:lpstr>
      <vt:lpstr>Finite buffer</vt:lpstr>
      <vt:lpstr>Finite buffer: conservation law</vt:lpstr>
      <vt:lpstr>Deterministic traffic models &amp; network calculus </vt:lpstr>
      <vt:lpstr>Reich’s Equation</vt:lpstr>
      <vt:lpstr>Network calculus</vt:lpstr>
      <vt:lpstr>Derivation of Reich’s equation</vt:lpstr>
      <vt:lpstr>PowerPoint Presentation</vt:lpstr>
      <vt:lpstr>PowerPoint Presentation</vt:lpstr>
      <vt:lpstr>PowerPoint Presentation</vt:lpstr>
      <vt:lpstr>An equation for the departure process D(t)</vt:lpstr>
      <vt:lpstr>Interpretation of Reich’s Equation</vt:lpstr>
      <vt:lpstr>Alternative/direct derivation of D(t) equation</vt:lpstr>
      <vt:lpstr>Direct derivation of D(t) (contd.)</vt:lpstr>
      <vt:lpstr>A convolution operation: *</vt:lpstr>
      <vt:lpstr>PowerPoint Presentation</vt:lpstr>
      <vt:lpstr>Remarks </vt:lpstr>
      <vt:lpstr>Remarks (contd.)</vt:lpstr>
      <vt:lpstr>Illustration </vt:lpstr>
      <vt:lpstr>Compare * with standard convolution</vt:lpstr>
      <vt:lpstr>PowerPoint Presentation</vt:lpstr>
      <vt:lpstr>An example </vt:lpstr>
      <vt:lpstr>PowerPoint Presentation</vt:lpstr>
      <vt:lpstr>Properties of *</vt:lpstr>
      <vt:lpstr>Service curves </vt:lpstr>
      <vt:lpstr>PowerPoint Presentation</vt:lpstr>
      <vt:lpstr>Example network elements: packetizer</vt:lpstr>
      <vt:lpstr>Example elements: constant rate server</vt:lpstr>
      <vt:lpstr>PowerPoint Presentation</vt:lpstr>
      <vt:lpstr>Network elements:  packetizer + constant rate server</vt:lpstr>
      <vt:lpstr>Network elements in tandem</vt:lpstr>
      <vt:lpstr>Latency rate servers in tandem</vt:lpstr>
      <vt:lpstr>PowerPoint Presentation</vt:lpstr>
      <vt:lpstr>Delay in a service element</vt:lpstr>
      <vt:lpstr>PowerPoint Presentation</vt:lpstr>
      <vt:lpstr>Stream traffic, QoS, envelop, regulator</vt:lpstr>
      <vt:lpstr>Envelope (contd.)</vt:lpstr>
      <vt:lpstr>PowerPoint Presentation</vt:lpstr>
      <vt:lpstr>Regulator</vt:lpstr>
      <vt:lpstr>Regulator example: leaky bucket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Sequence of regulators</vt:lpstr>
      <vt:lpstr>An example </vt:lpstr>
      <vt:lpstr>Network performance and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Theory applied in practice: an example</vt:lpstr>
      <vt:lpstr>PowerPoint Presentation</vt:lpstr>
      <vt:lpstr>Deterministic traffic models &amp; network calculus </vt:lpstr>
      <vt:lpstr>RSVP and IntServ</vt:lpstr>
      <vt:lpstr>PowerPoint Presentation</vt:lpstr>
      <vt:lpstr>PowerPoint Presentation</vt:lpstr>
      <vt:lpstr>PowerPoint Presentation</vt:lpstr>
      <vt:lpstr>How to compute c in RSVP?</vt:lpstr>
      <vt:lpstr>Outline </vt:lpstr>
      <vt:lpstr>Stochastic Analysis  </vt:lpstr>
      <vt:lpstr>Stochastic Analysis </vt:lpstr>
      <vt:lpstr>Recap of deterministic analysis</vt:lpstr>
      <vt:lpstr>Review: Law of large numbers &amp; central limit theorem</vt:lpstr>
      <vt:lpstr>Deterministic analysis can yield loose bounds: an motivating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Stochastic Analysis </vt:lpstr>
      <vt:lpstr>Stochastic traffic model</vt:lpstr>
      <vt:lpstr>Model for a single stream source</vt:lpstr>
      <vt:lpstr>PowerPoint Presentation</vt:lpstr>
      <vt:lpstr>Superposition of sources</vt:lpstr>
      <vt:lpstr>PowerPoint Presentation</vt:lpstr>
      <vt:lpstr>PowerPoint Presentation</vt:lpstr>
      <vt:lpstr>PowerPoint Presentation</vt:lpstr>
      <vt:lpstr>Stochastic Analysis </vt:lpstr>
      <vt:lpstr>Some (additional) notation</vt:lpstr>
      <vt:lpstr>Performance measures</vt:lpstr>
      <vt:lpstr>PowerPoint Presentation</vt:lpstr>
      <vt:lpstr>PowerPoint Presentation</vt:lpstr>
      <vt:lpstr>Stochastic Analysis </vt:lpstr>
      <vt:lpstr>Little’s Theorem</vt:lpstr>
      <vt:lpstr>PowerPoint Presentation</vt:lpstr>
      <vt:lpstr>Derivation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</vt:lpstr>
      <vt:lpstr>Invariance of mean system time</vt:lpstr>
      <vt:lpstr>PowerPoint Presentation</vt:lpstr>
      <vt:lpstr>Generalization of Little’s Theorem: Brumelle’s Theorem</vt:lpstr>
      <vt:lpstr>PowerPoint Presentation</vt:lpstr>
      <vt:lpstr>Recall: queueing system notation</vt:lpstr>
      <vt:lpstr>Mean queue length in an M/G/1 queue</vt:lpstr>
      <vt:lpstr>PowerPoint Presentation</vt:lpstr>
      <vt:lpstr>M/G/1 queue: remarks</vt:lpstr>
      <vt:lpstr>Stochastic Analysis </vt:lpstr>
      <vt:lpstr>Multiplexer analysis</vt:lpstr>
      <vt:lpstr>Recall: Birkhoff’s Ergodic Theorem</vt:lpstr>
      <vt:lpstr>Analysis with marginal buffering  (i.e., bufferless)</vt:lpstr>
      <vt:lpstr>PowerPoint Presentation</vt:lpstr>
      <vt:lpstr>PowerPoint Presentation</vt:lpstr>
      <vt:lpstr>Marginal buffering: example</vt:lpstr>
      <vt:lpstr>Recall: inequalities</vt:lpstr>
      <vt:lpstr>PowerPoint Presentation</vt:lpstr>
      <vt:lpstr>PowerPoint Presentation</vt:lpstr>
      <vt:lpstr>PowerPoint Presentation</vt:lpstr>
      <vt:lpstr>Recall: limit theorems</vt:lpstr>
      <vt:lpstr>Link design:  taking advantage of statistical multiplexing</vt:lpstr>
      <vt:lpstr>PowerPoint Presentation</vt:lpstr>
      <vt:lpstr>Analysis using central limit theorem</vt:lpstr>
      <vt:lpstr>PowerPoint Presentation</vt:lpstr>
      <vt:lpstr>Analysis using Chernoff bound</vt:lpstr>
      <vt:lpstr>PowerPoint Presentation</vt:lpstr>
      <vt:lpstr>PowerPoint Presentation</vt:lpstr>
      <vt:lpstr>PowerPoint Presentation</vt:lpstr>
      <vt:lpstr>Example 5.4: the two-state Markov source</vt:lpstr>
      <vt:lpstr>PowerPoint Presentation</vt:lpstr>
      <vt:lpstr>PowerPoint Presentation</vt:lpstr>
      <vt:lpstr>PowerPoint Presentation</vt:lpstr>
      <vt:lpstr>Cramer’s theorem</vt:lpstr>
      <vt:lpstr>PowerPoint Presentation</vt:lpstr>
      <vt:lpstr>Multiplexing gain, link engineering, and admission control</vt:lpstr>
      <vt:lpstr>PowerPoint Presentation</vt:lpstr>
      <vt:lpstr>PowerPoint Presentation</vt:lpstr>
      <vt:lpstr>Analysis with arbitrary buffering</vt:lpstr>
      <vt:lpstr>Stationary queue length: continuous time</vt:lpstr>
      <vt:lpstr>PowerPoint Presentation</vt:lpstr>
      <vt:lpstr>PowerPoint Presentation</vt:lpstr>
      <vt:lpstr>PowerPoint Presentation</vt:lpstr>
      <vt:lpstr>Stationary queue length: discrete time</vt:lpstr>
      <vt:lpstr>Queue length analysis using Chernoff’s Bound: Effective bandwidth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</vt:lpstr>
      <vt:lpstr>PowerPoint Presentation</vt:lpstr>
      <vt:lpstr>Some properties of e()</vt:lpstr>
      <vt:lpstr>PowerPoint Presentation</vt:lpstr>
      <vt:lpstr>PowerPoint Presentation</vt:lpstr>
      <vt:lpstr>Calculating () for a Discrete Time Markov Source</vt:lpstr>
      <vt:lpstr>PowerPoint Presentation</vt:lpstr>
      <vt:lpstr>PowerPoint Presentation</vt:lpstr>
      <vt:lpstr>PowerPoint Presentation</vt:lpstr>
      <vt:lpstr>PowerPoint Presentation</vt:lpstr>
      <vt:lpstr>Stationary Buffer Distribution Asymptotics:  A Review</vt:lpstr>
      <vt:lpstr>Remark </vt:lpstr>
      <vt:lpstr>An Approximation to the Stationary Buffer Distribution</vt:lpstr>
      <vt:lpstr>PowerPoint Presentation</vt:lpstr>
      <vt:lpstr>PowerPoint Presentation</vt:lpstr>
      <vt:lpstr>Stochastic Analysis </vt:lpstr>
      <vt:lpstr>PowerPoint Presentation</vt:lpstr>
      <vt:lpstr>PowerPoint Presentation</vt:lpstr>
      <vt:lpstr>PowerPoint Presentation</vt:lpstr>
      <vt:lpstr>PowerPoint Presentation</vt:lpstr>
      <vt:lpstr>Guerin, Ahmadi, Nagshineh (GAN) approach</vt:lpstr>
      <vt:lpstr>PowerPoint Presentation</vt:lpstr>
      <vt:lpstr>PowerPoint Presentation</vt:lpstr>
      <vt:lpstr>Stochastic Analysis </vt:lpstr>
      <vt:lpstr>Stochastic Analysis </vt:lpstr>
      <vt:lpstr>Stochastic analysis with shaped traffic</vt:lpstr>
      <vt:lpstr>The case of marginal buffering</vt:lpstr>
      <vt:lpstr>The case of arbitrary buffering</vt:lpstr>
      <vt:lpstr>Stochastic Analysis </vt:lpstr>
      <vt:lpstr>Challenges of multihop networks</vt:lpstr>
      <vt:lpstr>Status of the art </vt:lpstr>
      <vt:lpstr>Stochastic Analysis </vt:lpstr>
      <vt:lpstr>Long-range-dependent traffic</vt:lpstr>
      <vt:lpstr>PowerPoint Presentation</vt:lpstr>
      <vt:lpstr>PowerPoint Presentation</vt:lpstr>
      <vt:lpstr>PowerPoint Presentation</vt:lpstr>
      <vt:lpstr>Additional readings</vt:lpstr>
      <vt:lpstr>Summary </vt:lpstr>
    </vt:vector>
  </TitlesOfParts>
  <Company>Princeton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Larry Peterson</dc:creator>
  <cp:lastModifiedBy>Zhang, Hongwei [E CPE]</cp:lastModifiedBy>
  <cp:revision>823</cp:revision>
  <dcterms:created xsi:type="dcterms:W3CDTF">1999-11-19T17:16:32Z</dcterms:created>
  <dcterms:modified xsi:type="dcterms:W3CDTF">2019-10-01T19:09:17Z</dcterms:modified>
</cp:coreProperties>
</file>