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50"/>
  </p:notesMasterIdLst>
  <p:handoutMasterIdLst>
    <p:handoutMasterId r:id="rId51"/>
  </p:handoutMasterIdLst>
  <p:sldIdLst>
    <p:sldId id="256" r:id="rId2"/>
    <p:sldId id="266" r:id="rId3"/>
    <p:sldId id="267" r:id="rId4"/>
    <p:sldId id="307" r:id="rId5"/>
    <p:sldId id="263" r:id="rId6"/>
    <p:sldId id="264" r:id="rId7"/>
    <p:sldId id="295" r:id="rId8"/>
    <p:sldId id="265" r:id="rId9"/>
    <p:sldId id="277" r:id="rId10"/>
    <p:sldId id="278" r:id="rId11"/>
    <p:sldId id="279" r:id="rId12"/>
    <p:sldId id="280" r:id="rId13"/>
    <p:sldId id="281" r:id="rId14"/>
    <p:sldId id="282" r:id="rId15"/>
    <p:sldId id="283" r:id="rId16"/>
    <p:sldId id="284" r:id="rId17"/>
    <p:sldId id="268" r:id="rId18"/>
    <p:sldId id="258" r:id="rId19"/>
    <p:sldId id="273" r:id="rId20"/>
    <p:sldId id="297" r:id="rId21"/>
    <p:sldId id="700" r:id="rId22"/>
    <p:sldId id="291" r:id="rId23"/>
    <p:sldId id="292" r:id="rId24"/>
    <p:sldId id="293" r:id="rId25"/>
    <p:sldId id="294" r:id="rId26"/>
    <p:sldId id="296" r:id="rId27"/>
    <p:sldId id="275" r:id="rId28"/>
    <p:sldId id="269" r:id="rId29"/>
    <p:sldId id="288" r:id="rId30"/>
    <p:sldId id="285" r:id="rId31"/>
    <p:sldId id="286" r:id="rId32"/>
    <p:sldId id="276" r:id="rId33"/>
    <p:sldId id="259" r:id="rId34"/>
    <p:sldId id="270" r:id="rId35"/>
    <p:sldId id="271" r:id="rId36"/>
    <p:sldId id="584" r:id="rId37"/>
    <p:sldId id="346" r:id="rId38"/>
    <p:sldId id="347" r:id="rId39"/>
    <p:sldId id="408" r:id="rId40"/>
    <p:sldId id="583" r:id="rId41"/>
    <p:sldId id="272" r:id="rId42"/>
    <p:sldId id="260" r:id="rId43"/>
    <p:sldId id="261" r:id="rId44"/>
    <p:sldId id="956" r:id="rId45"/>
    <p:sldId id="287" r:id="rId46"/>
    <p:sldId id="1027" r:id="rId47"/>
    <p:sldId id="338" r:id="rId48"/>
    <p:sldId id="367" r:id="rId49"/>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66039" autoAdjust="0"/>
  </p:normalViewPr>
  <p:slideViewPr>
    <p:cSldViewPr>
      <p:cViewPr varScale="1">
        <p:scale>
          <a:sx n="73" d="100"/>
          <a:sy n="73" d="100"/>
        </p:scale>
        <p:origin x="3320" y="19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hang, Hongwei [E CPE]" userId="d720d410-aa7f-4a8a-a8aa-e201c555b14d" providerId="ADAL" clId="{F3ED2D10-6AC1-2948-A5DD-26F30D72A33A}"/>
  </pc:docChgLst>
</pc:chgInfo>
</file>

<file path=ppt/drawings/_rels/vmlDrawing1.v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image" Target="../media/image4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2001" cy="461193"/>
          </a:xfrm>
          <a:prstGeom prst="rect">
            <a:avLst/>
          </a:prstGeom>
        </p:spPr>
        <p:txBody>
          <a:bodyPr vert="horz" lIns="87490" tIns="43745" rIns="87490" bIns="43745" rtlCol="0"/>
          <a:lstStyle>
            <a:lvl1pPr algn="l">
              <a:defRPr sz="1100"/>
            </a:lvl1pPr>
          </a:lstStyle>
          <a:p>
            <a:endParaRPr lang="en-US"/>
          </a:p>
        </p:txBody>
      </p:sp>
      <p:sp>
        <p:nvSpPr>
          <p:cNvPr id="3" name="Date Placeholder 2"/>
          <p:cNvSpPr>
            <a:spLocks noGrp="1"/>
          </p:cNvSpPr>
          <p:nvPr>
            <p:ph type="dt" sz="quarter" idx="1"/>
          </p:nvPr>
        </p:nvSpPr>
        <p:spPr>
          <a:xfrm>
            <a:off x="3936566" y="0"/>
            <a:ext cx="3012001" cy="461193"/>
          </a:xfrm>
          <a:prstGeom prst="rect">
            <a:avLst/>
          </a:prstGeom>
        </p:spPr>
        <p:txBody>
          <a:bodyPr vert="horz" lIns="87490" tIns="43745" rIns="87490" bIns="43745" rtlCol="0"/>
          <a:lstStyle>
            <a:lvl1pPr algn="r">
              <a:defRPr sz="1100"/>
            </a:lvl1pPr>
          </a:lstStyle>
          <a:p>
            <a:fld id="{03720988-0E9D-4EC1-BFC9-B8B54E8A63A4}" type="datetimeFigureOut">
              <a:rPr lang="en-US" smtClean="0"/>
              <a:pPr/>
              <a:t>10/26/19</a:t>
            </a:fld>
            <a:endParaRPr lang="en-US"/>
          </a:p>
        </p:txBody>
      </p:sp>
      <p:sp>
        <p:nvSpPr>
          <p:cNvPr id="4" name="Footer Placeholder 3"/>
          <p:cNvSpPr>
            <a:spLocks noGrp="1"/>
          </p:cNvSpPr>
          <p:nvPr>
            <p:ph type="ftr" sz="quarter" idx="2"/>
          </p:nvPr>
        </p:nvSpPr>
        <p:spPr>
          <a:xfrm>
            <a:off x="0" y="8773356"/>
            <a:ext cx="3012001" cy="461193"/>
          </a:xfrm>
          <a:prstGeom prst="rect">
            <a:avLst/>
          </a:prstGeom>
        </p:spPr>
        <p:txBody>
          <a:bodyPr vert="horz" lIns="87490" tIns="43745" rIns="87490" bIns="43745" rtlCol="0" anchor="b"/>
          <a:lstStyle>
            <a:lvl1pPr algn="l">
              <a:defRPr sz="1100"/>
            </a:lvl1pPr>
          </a:lstStyle>
          <a:p>
            <a:endParaRPr lang="en-US"/>
          </a:p>
        </p:txBody>
      </p:sp>
      <p:sp>
        <p:nvSpPr>
          <p:cNvPr id="5" name="Slide Number Placeholder 4"/>
          <p:cNvSpPr>
            <a:spLocks noGrp="1"/>
          </p:cNvSpPr>
          <p:nvPr>
            <p:ph type="sldNum" sz="quarter" idx="3"/>
          </p:nvPr>
        </p:nvSpPr>
        <p:spPr>
          <a:xfrm>
            <a:off x="3936566" y="8773356"/>
            <a:ext cx="3012001" cy="461193"/>
          </a:xfrm>
          <a:prstGeom prst="rect">
            <a:avLst/>
          </a:prstGeom>
        </p:spPr>
        <p:txBody>
          <a:bodyPr vert="horz" lIns="87490" tIns="43745" rIns="87490" bIns="43745" rtlCol="0" anchor="b"/>
          <a:lstStyle>
            <a:lvl1pPr algn="r">
              <a:defRPr sz="1100"/>
            </a:lvl1pPr>
          </a:lstStyle>
          <a:p>
            <a:fld id="{972EC783-A5FE-40AB-A54D-EB905FE6C199}" type="slidenum">
              <a:rPr lang="en-US" smtClean="0"/>
              <a:pPr/>
              <a:t>‹#›</a:t>
            </a:fld>
            <a:endParaRPr lang="en-US"/>
          </a:p>
        </p:txBody>
      </p:sp>
    </p:spTree>
    <p:extLst>
      <p:ext uri="{BB962C8B-B14F-4D97-AF65-F5344CB8AC3E}">
        <p14:creationId xmlns:p14="http://schemas.microsoft.com/office/powerpoint/2010/main" val="17961033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85" tIns="46243" rIns="92485" bIns="46243" rtlCol="0"/>
          <a:lstStyle>
            <a:lvl1pPr algn="l">
              <a:defRPr sz="1200"/>
            </a:lvl1pPr>
          </a:lstStyle>
          <a:p>
            <a:endParaRPr lang="en-US"/>
          </a:p>
        </p:txBody>
      </p:sp>
      <p:sp>
        <p:nvSpPr>
          <p:cNvPr id="3" name="Date Placeholder 2"/>
          <p:cNvSpPr>
            <a:spLocks noGrp="1"/>
          </p:cNvSpPr>
          <p:nvPr>
            <p:ph type="dt" idx="1"/>
          </p:nvPr>
        </p:nvSpPr>
        <p:spPr>
          <a:xfrm>
            <a:off x="3936767" y="0"/>
            <a:ext cx="3011699" cy="461804"/>
          </a:xfrm>
          <a:prstGeom prst="rect">
            <a:avLst/>
          </a:prstGeom>
        </p:spPr>
        <p:txBody>
          <a:bodyPr vert="horz" lIns="92485" tIns="46243" rIns="92485" bIns="46243" rtlCol="0"/>
          <a:lstStyle>
            <a:lvl1pPr algn="r">
              <a:defRPr sz="1200"/>
            </a:lvl1pPr>
          </a:lstStyle>
          <a:p>
            <a:fld id="{0237C107-3B02-44C4-A0E8-961C89DBF286}" type="datetimeFigureOut">
              <a:rPr lang="en-US" smtClean="0"/>
              <a:pPr/>
              <a:t>10/26/19</a:t>
            </a:fld>
            <a:endParaRPr lang="en-US"/>
          </a:p>
        </p:txBody>
      </p:sp>
      <p:sp>
        <p:nvSpPr>
          <p:cNvPr id="4" name="Slide Image Placeholder 3"/>
          <p:cNvSpPr>
            <a:spLocks noGrp="1" noRot="1" noChangeAspect="1"/>
          </p:cNvSpPr>
          <p:nvPr>
            <p:ph type="sldImg" idx="2"/>
          </p:nvPr>
        </p:nvSpPr>
        <p:spPr>
          <a:xfrm>
            <a:off x="1166813" y="693738"/>
            <a:ext cx="4616450" cy="3462337"/>
          </a:xfrm>
          <a:prstGeom prst="rect">
            <a:avLst/>
          </a:prstGeom>
          <a:noFill/>
          <a:ln w="12700">
            <a:solidFill>
              <a:prstClr val="black"/>
            </a:solidFill>
          </a:ln>
        </p:spPr>
        <p:txBody>
          <a:bodyPr vert="horz" lIns="92485" tIns="46243" rIns="92485" bIns="46243"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85" tIns="46243" rIns="92485" bIns="4624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85" tIns="46243" rIns="92485" bIns="46243" rtlCol="0" anchor="b"/>
          <a:lstStyle>
            <a:lvl1pPr algn="l">
              <a:defRPr sz="1200"/>
            </a:lvl1pPr>
          </a:lstStyle>
          <a:p>
            <a:endParaRPr lang="en-US"/>
          </a:p>
        </p:txBody>
      </p:sp>
      <p:sp>
        <p:nvSpPr>
          <p:cNvPr id="7" name="Slide Number Placeholder 6"/>
          <p:cNvSpPr>
            <a:spLocks noGrp="1"/>
          </p:cNvSpPr>
          <p:nvPr>
            <p:ph type="sldNum" sz="quarter" idx="5"/>
          </p:nvPr>
        </p:nvSpPr>
        <p:spPr>
          <a:xfrm>
            <a:off x="3936767" y="8772668"/>
            <a:ext cx="3011699" cy="461804"/>
          </a:xfrm>
          <a:prstGeom prst="rect">
            <a:avLst/>
          </a:prstGeom>
        </p:spPr>
        <p:txBody>
          <a:bodyPr vert="horz" lIns="92485" tIns="46243" rIns="92485" bIns="46243" rtlCol="0" anchor="b"/>
          <a:lstStyle>
            <a:lvl1pPr algn="r">
              <a:defRPr sz="1200"/>
            </a:lvl1pPr>
          </a:lstStyle>
          <a:p>
            <a:fld id="{CAA09B73-B604-434B-9B3D-D575DF5C1195}" type="slidenum">
              <a:rPr lang="en-US" smtClean="0"/>
              <a:pPr/>
              <a:t>‹#›</a:t>
            </a:fld>
            <a:endParaRPr lang="en-US"/>
          </a:p>
        </p:txBody>
      </p:sp>
    </p:spTree>
    <p:extLst>
      <p:ext uri="{BB962C8B-B14F-4D97-AF65-F5344CB8AC3E}">
        <p14:creationId xmlns:p14="http://schemas.microsoft.com/office/powerpoint/2010/main" val="2229715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ftp.arl.army.mil/ftp/historic-computers/jpeg/eniac3.jpg" TargetMode="External"/><Relationship Id="rId13" Type="http://schemas.openxmlformats.org/officeDocument/2006/relationships/hyperlink" Target="http://web.arl.army.mil/bio/deitz.html" TargetMode="External"/><Relationship Id="rId18" Type="http://schemas.openxmlformats.org/officeDocument/2006/relationships/hyperlink" Target="http://ftp.arl.army.mil/ftp/historic-computers/jpeg/hep1.jpg" TargetMode="External"/><Relationship Id="rId26" Type="http://schemas.openxmlformats.org/officeDocument/2006/relationships/hyperlink" Target="http://web.arl.army.mil/divisions/bvld/bradley.gif" TargetMode="External"/><Relationship Id="rId3" Type="http://schemas.openxmlformats.org/officeDocument/2006/relationships/hyperlink" Target="http://ftp.arl.army.mil/~mike/" TargetMode="External"/><Relationship Id="rId21" Type="http://schemas.openxmlformats.org/officeDocument/2006/relationships/hyperlink" Target="http://ftp.arl.army.mil/ftp/historic-computers/jpeg/xmp.jpg" TargetMode="External"/><Relationship Id="rId7" Type="http://schemas.openxmlformats.org/officeDocument/2006/relationships/hyperlink" Target="http://ftp.arl.army.mil/ftp/historic-computers/jpeg/eniac2.jpg" TargetMode="External"/><Relationship Id="rId12" Type="http://schemas.openxmlformats.org/officeDocument/2006/relationships/hyperlink" Target="http://ftp.arl.army.mil/ftp/historic-computers/jpeg/first_four.jpg" TargetMode="External"/><Relationship Id="rId17" Type="http://schemas.openxmlformats.org/officeDocument/2006/relationships/hyperlink" Target="http://ftp.arl.army.mil/ftp/historic-computers/jpeg/hep2.jpg" TargetMode="External"/><Relationship Id="rId25" Type="http://schemas.openxmlformats.org/officeDocument/2006/relationships/hyperlink" Target="http://web.arl.army.mil/software/brlcad/" TargetMode="External"/><Relationship Id="rId2" Type="http://schemas.openxmlformats.org/officeDocument/2006/relationships/slide" Target="../slides/slide4.xml"/><Relationship Id="rId16" Type="http://schemas.openxmlformats.org/officeDocument/2006/relationships/hyperlink" Target="http://ftp.arl.army.mil/ftp/historic-computers/jpeg/vax780.jpg" TargetMode="External"/><Relationship Id="rId20" Type="http://schemas.openxmlformats.org/officeDocument/2006/relationships/hyperlink" Target="http://ftp.arl.army.mil/ftp/historic-computers/jpeg/gould.jpg" TargetMode="External"/><Relationship Id="rId29" Type="http://schemas.openxmlformats.org/officeDocument/2006/relationships/hyperlink" Target="http://ftp.arl.army.mil/ftp/historic-computers/README" TargetMode="External"/><Relationship Id="rId1" Type="http://schemas.openxmlformats.org/officeDocument/2006/relationships/notesMaster" Target="../notesMasters/notesMaster1.xml"/><Relationship Id="rId6" Type="http://schemas.openxmlformats.org/officeDocument/2006/relationships/hyperlink" Target="http://ftp.arl.army.mil/ftp/historic-computers/jpeg/eniac1.jpg" TargetMode="External"/><Relationship Id="rId11" Type="http://schemas.openxmlformats.org/officeDocument/2006/relationships/hyperlink" Target="http://ftp.arl.army.mil/ftp/historic-computers/jpeg/brlesc1.jpg" TargetMode="External"/><Relationship Id="rId24" Type="http://schemas.openxmlformats.org/officeDocument/2006/relationships/hyperlink" Target="http://ftp.arl.army.mil/ftp/historic-computers/jpeg/fiber.jpg" TargetMode="External"/><Relationship Id="rId5" Type="http://schemas.openxmlformats.org/officeDocument/2006/relationships/hyperlink" Target="http://ftp.arl.army.mil/~mike/comphist/" TargetMode="External"/><Relationship Id="rId15" Type="http://schemas.openxmlformats.org/officeDocument/2006/relationships/hyperlink" Target="http://ftp.arl.army.mil/ftp/historic-computers/jpeg/cyber7600.jpg" TargetMode="External"/><Relationship Id="rId23" Type="http://schemas.openxmlformats.org/officeDocument/2006/relationships/hyperlink" Target="http://ftp.arl.army.mil/ftp/historic-computers/jpeg/ymp.jpg" TargetMode="External"/><Relationship Id="rId28" Type="http://schemas.openxmlformats.org/officeDocument/2006/relationships/hyperlink" Target="http://info.arl.army.mil/~phil/" TargetMode="External"/><Relationship Id="rId10" Type="http://schemas.openxmlformats.org/officeDocument/2006/relationships/hyperlink" Target="http://ftp.arl.army.mil/ftp/historic-computers/jpeg/ordvac1.jpg" TargetMode="External"/><Relationship Id="rId19" Type="http://schemas.openxmlformats.org/officeDocument/2006/relationships/hyperlink" Target="http://ftp.arl.army.mil/ftp/historic-computers/jpeg/sun3+3d.jpg" TargetMode="External"/><Relationship Id="rId4" Type="http://schemas.openxmlformats.org/officeDocument/2006/relationships/hyperlink" Target="http://www.arl.army.mil/" TargetMode="External"/><Relationship Id="rId9" Type="http://schemas.openxmlformats.org/officeDocument/2006/relationships/hyperlink" Target="http://ftp.arl.army.mil/ftp/historic-computers/jpeg/edvac1.jpg" TargetMode="External"/><Relationship Id="rId14" Type="http://schemas.openxmlformats.org/officeDocument/2006/relationships/hyperlink" Target="http://ftp.arl.army.mil/ftp/historic-computers/jpeg/pdp11,70.jpg" TargetMode="External"/><Relationship Id="rId22" Type="http://schemas.openxmlformats.org/officeDocument/2006/relationships/hyperlink" Target="http://ftp.arl.army.mil/ftp/historic-computers/jpeg/cray2.jpg" TargetMode="External"/><Relationship Id="rId27" Type="http://schemas.openxmlformats.org/officeDocument/2006/relationships/hyperlink" Target="http://ftp.arl.army.mil/~butler/"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flux.cs.umass.edu/"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www.coriolis.eu.org/" TargetMode="External"/><Relationship Id="rId3" Type="http://schemas.openxmlformats.org/officeDocument/2006/relationships/hyperlink" Target="http://www.technologyreview.com/Infotech/19155/?a=f" TargetMode="External"/><Relationship Id="rId7" Type="http://schemas.openxmlformats.org/officeDocument/2006/relationships/hyperlink" Target="http://www.nodc.noaa.gov/"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www.pnas.org/" TargetMode="External"/><Relationship Id="rId5" Type="http://schemas.openxmlformats.org/officeDocument/2006/relationships/hyperlink" Target="http://biology.st-andrews.ac.uk/seaos/" TargetMode="External"/><Relationship Id="rId4" Type="http://schemas.openxmlformats.org/officeDocument/2006/relationships/hyperlink" Target="http://bio.research.ucsc.edu/people/costa/people/" TargetMode="External"/><Relationship Id="rId9" Type="http://schemas.openxmlformats.org/officeDocument/2006/relationships/hyperlink" Target="http://puddle.mit.edu/~cwunsch/"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en.wikipedia.org/wiki/ALOHAnet#cite_note-binder1-3" TargetMode="External"/><Relationship Id="rId13" Type="http://schemas.openxmlformats.org/officeDocument/2006/relationships/hyperlink" Target="http://en.wikipedia.org/wiki/Marisat" TargetMode="External"/><Relationship Id="rId18" Type="http://schemas.openxmlformats.org/officeDocument/2006/relationships/hyperlink" Target="http://en.wikipedia.org/wiki/GSM" TargetMode="External"/><Relationship Id="rId3" Type="http://schemas.openxmlformats.org/officeDocument/2006/relationships/hyperlink" Target="http://robotics.eecs.berkeley.edu/~pister/290Q/Papers/MAC%20protocols/ALOHA%20abramson%201970.pdf" TargetMode="External"/><Relationship Id="rId7" Type="http://schemas.openxmlformats.org/officeDocument/2006/relationships/hyperlink" Target="http://en.wikipedia.org/wiki/University_of_Hawaii" TargetMode="External"/><Relationship Id="rId12" Type="http://schemas.openxmlformats.org/officeDocument/2006/relationships/hyperlink" Target="http://en.wikipedia.org/wiki/ALOHAnet#cite_note-5" TargetMode="External"/><Relationship Id="rId17" Type="http://schemas.openxmlformats.org/officeDocument/2006/relationships/hyperlink" Target="http://en.wikipedia.org/wiki/ALOHAnet#cite_note-7" TargetMode="External"/><Relationship Id="rId2" Type="http://schemas.openxmlformats.org/officeDocument/2006/relationships/slide" Target="../slides/slide36.xml"/><Relationship Id="rId16" Type="http://schemas.openxmlformats.org/officeDocument/2006/relationships/hyperlink" Target="http://en.wikipedia.org/wiki/Wi-Fi" TargetMode="External"/><Relationship Id="rId20" Type="http://schemas.openxmlformats.org/officeDocument/2006/relationships/hyperlink" Target="http://en.wikipedia.org/wiki/GPRS" TargetMode="External"/><Relationship Id="rId1" Type="http://schemas.openxmlformats.org/officeDocument/2006/relationships/notesMaster" Target="../notesMasters/notesMaster1.xml"/><Relationship Id="rId6" Type="http://schemas.openxmlformats.org/officeDocument/2006/relationships/hyperlink" Target="http://en.wikipedia.org/wiki/Computer_network" TargetMode="External"/><Relationship Id="rId11" Type="http://schemas.openxmlformats.org/officeDocument/2006/relationships/hyperlink" Target="http://en.wikipedia.org/wiki/Ethernet" TargetMode="External"/><Relationship Id="rId5" Type="http://schemas.openxmlformats.org/officeDocument/2006/relationships/hyperlink" Target="http://en.wikipedia.org/wiki/ALOHAnet#cite_note-2" TargetMode="External"/><Relationship Id="rId15" Type="http://schemas.openxmlformats.org/officeDocument/2006/relationships/hyperlink" Target="http://en.wikipedia.org/wiki/ALOHAnet#cite_note-6" TargetMode="External"/><Relationship Id="rId10" Type="http://schemas.openxmlformats.org/officeDocument/2006/relationships/hyperlink" Target="http://en.wikipedia.org/wiki/Ultra_high_frequency" TargetMode="External"/><Relationship Id="rId19" Type="http://schemas.openxmlformats.org/officeDocument/2006/relationships/hyperlink" Target="http://en.wikipedia.org/wiki/SMS" TargetMode="External"/><Relationship Id="rId4" Type="http://schemas.openxmlformats.org/officeDocument/2006/relationships/hyperlink" Target="http://en.wikipedia.org/wiki/ALOHAnet#cite_note-abramson1-1" TargetMode="External"/><Relationship Id="rId9" Type="http://schemas.openxmlformats.org/officeDocument/2006/relationships/hyperlink" Target="http://en.wikipedia.org/wiki/ALOHAnet#cite_note-abramson2-4" TargetMode="External"/><Relationship Id="rId14" Type="http://schemas.openxmlformats.org/officeDocument/2006/relationships/hyperlink" Target="http://en.wikipedia.org/wiki/Inmarsat"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canvas.iastate.edu/courses/61591/quizzes/205369"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camalie.com/WirelessSensing/WirelessSensing/SoilMoistureSensor.htm" TargetMode="External"/><Relationship Id="rId3" Type="http://schemas.openxmlformats.org/officeDocument/2006/relationships/hyperlink" Target="http://camalie.com/WirelessSensing/Update050107.htm" TargetMode="External"/><Relationship Id="rId7" Type="http://schemas.openxmlformats.org/officeDocument/2006/relationships/hyperlink" Target="http://camalie.com/default.htm"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www.davisnet.com/product_documents/weather/spec_sheets/6440_spec.pdf" TargetMode="External"/><Relationship Id="rId11" Type="http://schemas.openxmlformats.org/officeDocument/2006/relationships/hyperlink" Target="mailto:mholler@pacbell.net" TargetMode="External"/><Relationship Id="rId5" Type="http://schemas.openxmlformats.org/officeDocument/2006/relationships/hyperlink" Target="http://camalie.com/WirelessSensing/Update122906.htm" TargetMode="External"/><Relationship Id="rId10" Type="http://schemas.openxmlformats.org/officeDocument/2006/relationships/hyperlink" Target="http://camalie.com/WirelessSensing/MoreofCamalieNet.htm" TargetMode="External"/><Relationship Id="rId4" Type="http://schemas.openxmlformats.org/officeDocument/2006/relationships/hyperlink" Target="http://camalie.com/WirelessSensing/Update0307.htm" TargetMode="External"/><Relationship Id="rId9" Type="http://schemas.openxmlformats.org/officeDocument/2006/relationships/hyperlink" Target="http://camalie.com/WirelessSensing/CamalieVineyardsCrossbow2.pp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FECEFE-82B6-4491-AEB0-FA013461654E}" type="slidenum">
              <a:rPr lang="en-US"/>
              <a:pPr/>
              <a:t>4</a:t>
            </a:fld>
            <a:endParaRPr lang="en-US"/>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normAutofit fontScale="25000" lnSpcReduction="20000"/>
          </a:bodyPr>
          <a:lstStyle/>
          <a:p>
            <a:pPr>
              <a:lnSpc>
                <a:spcPct val="80000"/>
              </a:lnSpc>
            </a:pPr>
            <a:r>
              <a:rPr lang="en-US" sz="800" b="1" dirty="0"/>
              <a:t>ENIAC  </a:t>
            </a:r>
            <a:br>
              <a:rPr lang="en-US" sz="800" b="1" dirty="0"/>
            </a:br>
            <a:r>
              <a:rPr lang="en-US" sz="800" b="1" dirty="0"/>
              <a:t>acronym from "electronic numeral integrator and computer," device built 1946 at University of Pennsylvania by John W. </a:t>
            </a:r>
            <a:r>
              <a:rPr lang="en-US" sz="800" b="1" dirty="0" err="1"/>
              <a:t>Mauchly</a:t>
            </a:r>
            <a:r>
              <a:rPr lang="en-US" sz="800" b="1" dirty="0"/>
              <a:t> Jr., J. </a:t>
            </a:r>
            <a:r>
              <a:rPr lang="en-US" sz="800" b="1" dirty="0" err="1"/>
              <a:t>Presper</a:t>
            </a:r>
            <a:r>
              <a:rPr lang="en-US" sz="800" b="1" dirty="0"/>
              <a:t> Eckert Jr., and J.G. Brainerd. It cost $400,000, used 18,000 radio tubes, and was housed in a 30-foot-by-50-foot room.</a:t>
            </a:r>
          </a:p>
          <a:p>
            <a:pPr>
              <a:lnSpc>
                <a:spcPct val="80000"/>
              </a:lnSpc>
            </a:pPr>
            <a:endParaRPr lang="en-US" sz="800" b="1" dirty="0"/>
          </a:p>
          <a:p>
            <a:pPr>
              <a:lnSpc>
                <a:spcPct val="80000"/>
              </a:lnSpc>
            </a:pPr>
            <a:r>
              <a:rPr lang="en-US" sz="800" b="1" dirty="0"/>
              <a:t>The History of Computing at BRL</a:t>
            </a:r>
          </a:p>
          <a:p>
            <a:pPr>
              <a:lnSpc>
                <a:spcPct val="80000"/>
              </a:lnSpc>
            </a:pPr>
            <a:r>
              <a:rPr lang="en-US" sz="800" dirty="0"/>
              <a:t>A transcript of the BRL story, as told by </a:t>
            </a:r>
            <a:r>
              <a:rPr lang="en-US" sz="800" dirty="0">
                <a:hlinkClick r:id="rId3"/>
              </a:rPr>
              <a:t>Mike </a:t>
            </a:r>
            <a:r>
              <a:rPr lang="en-US" sz="800" dirty="0" err="1">
                <a:hlinkClick r:id="rId3"/>
              </a:rPr>
              <a:t>Muuss</a:t>
            </a:r>
            <a:r>
              <a:rPr lang="en-US" sz="800" dirty="0">
                <a:hlinkClick r:id="rId3"/>
              </a:rPr>
              <a:t> </a:t>
            </a:r>
            <a:r>
              <a:rPr lang="en-US" sz="800" dirty="0"/>
              <a:t>on September 25, 1992 to the current laboratory staff and many distinguished former employees and retirees, on the occasion of "Vulnerability Day". This was a part of the celebration commemorating the incorporation of the Ballistic Research Lab (BRL), home of the ENIAC, into the new </a:t>
            </a:r>
            <a:r>
              <a:rPr lang="en-US" sz="800" dirty="0">
                <a:hlinkClick r:id="rId4"/>
              </a:rPr>
              <a:t>Army Research Laboratory </a:t>
            </a:r>
            <a:r>
              <a:rPr lang="en-US" sz="800" dirty="0"/>
              <a:t>(ARL). </a:t>
            </a:r>
            <a:r>
              <a:rPr lang="en-US" sz="800" b="1" dirty="0"/>
              <a:t>---DRAFT---</a:t>
            </a:r>
          </a:p>
          <a:p>
            <a:pPr>
              <a:lnSpc>
                <a:spcPct val="80000"/>
              </a:lnSpc>
            </a:pPr>
            <a:r>
              <a:rPr lang="en-US" sz="800" dirty="0"/>
              <a:t>This document is still being converted from an oral presentation to something </a:t>
            </a:r>
            <a:r>
              <a:rPr lang="en-US" sz="800" i="1" dirty="0"/>
              <a:t>really</a:t>
            </a:r>
            <a:r>
              <a:rPr lang="en-US" sz="800" dirty="0"/>
              <a:t> worth reading. Please forgive the rough edges. In particular, all the Figures have yet to be scanned in. This is a rather serious deficiency. </a:t>
            </a:r>
          </a:p>
          <a:p>
            <a:pPr>
              <a:lnSpc>
                <a:spcPct val="80000"/>
              </a:lnSpc>
            </a:pPr>
            <a:r>
              <a:rPr lang="en-US" sz="800" dirty="0"/>
              <a:t>There is additional information in my </a:t>
            </a:r>
            <a:r>
              <a:rPr lang="en-US" sz="800" dirty="0">
                <a:hlinkClick r:id="rId5"/>
              </a:rPr>
              <a:t>History of Computing Information</a:t>
            </a:r>
            <a:r>
              <a:rPr lang="en-US" sz="800" dirty="0"/>
              <a:t> page. </a:t>
            </a:r>
          </a:p>
          <a:p>
            <a:pPr>
              <a:lnSpc>
                <a:spcPct val="80000"/>
              </a:lnSpc>
            </a:pPr>
            <a:r>
              <a:rPr lang="en-US" sz="800" dirty="0"/>
              <a:t>The history of computing at BRL is inextricably linked with the history of vulnerability/lethality and survivability assessments here at BRL. What I am going to do in this talk is give you a very quick dance through some of the hardware, some of the software, and some of the networking techniques that we have developed. Many of these things were done first here at BRL. </a:t>
            </a:r>
          </a:p>
          <a:p>
            <a:pPr>
              <a:lnSpc>
                <a:spcPct val="80000"/>
              </a:lnSpc>
            </a:pPr>
            <a:r>
              <a:rPr lang="en-US" sz="800" dirty="0"/>
              <a:t>I am going to start by telling you a little bit about the early years when I wasn't here -- my arrival matched up with the advent of mini-computers becoming popular in the labs. I'll tell you in somewhat more detail about that and then end with just a brief taste of what all this technology is good for. </a:t>
            </a:r>
            <a:endParaRPr lang="en-US" sz="800" b="1" dirty="0"/>
          </a:p>
          <a:p>
            <a:pPr>
              <a:lnSpc>
                <a:spcPct val="80000"/>
              </a:lnSpc>
            </a:pPr>
            <a:r>
              <a:rPr lang="en-US" sz="800" b="1" dirty="0"/>
              <a:t>Overview</a:t>
            </a:r>
          </a:p>
          <a:p>
            <a:pPr>
              <a:lnSpc>
                <a:spcPct val="80000"/>
              </a:lnSpc>
            </a:pPr>
            <a:r>
              <a:rPr lang="en-US" sz="800" dirty="0"/>
              <a:t>The story begins back in 1935 with a mechanical computer called the Bush Differential Analyzer which showed up here at BRL and it moves forward from there. The proposal for the ENIAC was put together in 1943 and as the ENIAC development proceeded plans for the ORDVAC and EDVAC also came together. Pennsylvania did ENIAC and the </a:t>
            </a:r>
            <a:r>
              <a:rPr lang="en-US" sz="800" dirty="0" err="1"/>
              <a:t>Edvac</a:t>
            </a:r>
            <a:r>
              <a:rPr lang="en-US" sz="800" dirty="0"/>
              <a:t> and the University of Illinois contributed on the ORDVAC. </a:t>
            </a:r>
            <a:endParaRPr lang="en-US" sz="800" dirty="0">
              <a:hlinkClick r:id="" action="ppaction://noaction"/>
            </a:endParaRPr>
          </a:p>
          <a:p>
            <a:pPr>
              <a:lnSpc>
                <a:spcPct val="80000"/>
              </a:lnSpc>
            </a:pPr>
            <a:r>
              <a:rPr lang="en-US" sz="800" dirty="0">
                <a:hlinkClick r:id="" action="ppaction://noaction"/>
              </a:rPr>
              <a:t>  </a:t>
            </a:r>
            <a:r>
              <a:rPr lang="en-US" sz="800" dirty="0"/>
              <a:t>Here is the now classic picture of the ENIAC as it was installed at the Moore School of Engineering, University of Pennsylvania, with a soldier loading some parameters in. You can tell it is not at BRL because the ENIAC was in building 328, and we don't have ceilings like that. </a:t>
            </a:r>
          </a:p>
          <a:p>
            <a:pPr>
              <a:lnSpc>
                <a:spcPct val="80000"/>
              </a:lnSpc>
            </a:pPr>
            <a:r>
              <a:rPr lang="en-US" sz="800" dirty="0">
                <a:hlinkClick r:id="rId6"/>
              </a:rPr>
              <a:t>  </a:t>
            </a:r>
            <a:r>
              <a:rPr lang="en-US" sz="800" dirty="0"/>
              <a:t>Here is a photo of the ENIAC located in the upper floor of building 328, at Aberdeen Proving Ground. Even after the newer machines ORDVAC and EDVAC showed up, the ENIAC kept being upgraded. In 1953, it got a gigantic 1,000 words of memory added to it. Down here in 1956, ORDVAC got an astonishing 4,000 words of memory. </a:t>
            </a:r>
          </a:p>
          <a:p>
            <a:pPr>
              <a:lnSpc>
                <a:spcPct val="80000"/>
              </a:lnSpc>
            </a:pPr>
            <a:r>
              <a:rPr lang="en-US" sz="800" dirty="0"/>
              <a:t>In 1962, when the BRLESC-I went operational at BRL, it was the fastest computer in the world, continuing the tradition started by ENIAC, ORDVAC, and EDVAC. It lost out to the IBM stretch almost immediately, but there weren't very many of those. </a:t>
            </a:r>
          </a:p>
          <a:p>
            <a:pPr>
              <a:lnSpc>
                <a:spcPct val="80000"/>
              </a:lnSpc>
            </a:pPr>
            <a:r>
              <a:rPr lang="en-US" sz="800" dirty="0"/>
              <a:t>Around 1978, BRL got out of the computer-making business and went commercial for it's big machines, and there followed a period of doing things with traditional machines, commercially made machines. I will tell you a little bit more about what happened there in the second part of the talk. </a:t>
            </a:r>
            <a:endParaRPr lang="en-US" sz="800" b="1" dirty="0"/>
          </a:p>
          <a:p>
            <a:pPr>
              <a:lnSpc>
                <a:spcPct val="80000"/>
              </a:lnSpc>
            </a:pPr>
            <a:r>
              <a:rPr lang="en-US" sz="800" b="1" dirty="0">
                <a:hlinkClick r:id="rId7"/>
              </a:rPr>
              <a:t>The ENIAC   </a:t>
            </a:r>
            <a:endParaRPr lang="en-US" sz="800" b="1" dirty="0"/>
          </a:p>
          <a:p>
            <a:pPr>
              <a:lnSpc>
                <a:spcPct val="80000"/>
              </a:lnSpc>
            </a:pPr>
            <a:r>
              <a:rPr lang="en-US" sz="800" dirty="0"/>
              <a:t>The ENIAC was a decimal machine operating internally on base ten only, using pulse trends to transmit information around. So, to send a nine from one bank of circuits to another bank of circuits, the ENIAC would send nine pulses down the wire, all synchronized by a master clock. This machine sped along at a gargantuan 5,000 operations a second in fixed point only. It is roughly comparable to an HP45 calculator that many of you may have had on your desks when you were working here. Internally, it stored 20 ten-digit numbers, all operating in base ten, and there was no central memory at all. When the machine was originally designed, it was actually a data-flow computer. Numbers moved through the machine along the wiring banks from calculation point to calculation point. </a:t>
            </a:r>
          </a:p>
          <a:p>
            <a:pPr>
              <a:lnSpc>
                <a:spcPct val="80000"/>
              </a:lnSpc>
            </a:pPr>
            <a:r>
              <a:rPr lang="en-US" sz="800" dirty="0"/>
              <a:t>It was John Von Neumann who proposed changing that around and storing the program on two columns of dials in the parameter tables. In the process, this managed to slow the machine down tremendously -- he had created the first Von Neumann bottleneck! I understand he was quite unpopular over at Launch and Flight Division for making their ballistic programs go so much slower. The big advantage to this change was that it was much quicker then to program the machine because you just dialed your program in, rather than having to get an engineer to wire the program for you. </a:t>
            </a:r>
          </a:p>
          <a:p>
            <a:pPr>
              <a:lnSpc>
                <a:spcPct val="80000"/>
              </a:lnSpc>
            </a:pPr>
            <a:r>
              <a:rPr lang="en-US" sz="800" dirty="0">
                <a:hlinkClick r:id="rId8"/>
              </a:rPr>
              <a:t>  </a:t>
            </a:r>
            <a:r>
              <a:rPr lang="en-US" sz="800" dirty="0"/>
              <a:t>The ENIAC was a gargantuan beast made from over 19,000 vacuum tubes. Here you can see some poor technician of the day trying to figure out which one to replace -- a job I don't envy him at all. To interface to the IBM card punch equipment took 15,000 relays because IBM used high current circuits to run all their accounting machines, and the vacuum tubes could not sink enough current in order to please IBM. </a:t>
            </a:r>
          </a:p>
          <a:p>
            <a:pPr>
              <a:lnSpc>
                <a:spcPct val="80000"/>
              </a:lnSpc>
            </a:pPr>
            <a:r>
              <a:rPr lang="en-US" sz="800" dirty="0"/>
              <a:t>ENIAC used 175 kilowatts of power, and it lasted about 5.6 hours, according to the historical reports, between repairs. This is an interesting thread, there have been periods of time when we have enjoyed very reliable computers and periods when we didn't. It is fun to watch the reliability figures bounce back and forth. </a:t>
            </a:r>
            <a:endParaRPr lang="en-US" sz="800" b="1" dirty="0"/>
          </a:p>
          <a:p>
            <a:pPr>
              <a:lnSpc>
                <a:spcPct val="80000"/>
              </a:lnSpc>
            </a:pPr>
            <a:r>
              <a:rPr lang="en-US" sz="800" b="1" dirty="0">
                <a:hlinkClick r:id="rId9"/>
              </a:rPr>
              <a:t>The EDVAC   </a:t>
            </a:r>
            <a:endParaRPr lang="en-US" sz="800" b="1" dirty="0"/>
          </a:p>
          <a:p>
            <a:pPr>
              <a:lnSpc>
                <a:spcPct val="80000"/>
              </a:lnSpc>
            </a:pPr>
            <a:r>
              <a:rPr lang="en-US" sz="800" dirty="0"/>
              <a:t>The next machine which showed up here at BRL not long after the ENIAC was the EDVAC. Because of a change in the number coding system, this machine achieved a tremendous decrease in size, dropping from 19,000 to 5,000 tubes Instead of sending decimal around internally as pulse trains, it was built using Binary Coded Decimal (BCD). This was the first time BCD was ever used inside a computer. </a:t>
            </a:r>
          </a:p>
          <a:p>
            <a:pPr>
              <a:lnSpc>
                <a:spcPct val="80000"/>
              </a:lnSpc>
            </a:pPr>
            <a:r>
              <a:rPr lang="en-US" sz="800" dirty="0"/>
              <a:t>EDVAC had both fixed and floating point which is another major innovation. Already for the second computer on the planet, we have floating point hardware in the machine. I might also add, the ENIAC had hardware divide and hardware square root, which are things you still rarely find built into CPUs today. </a:t>
            </a:r>
          </a:p>
          <a:p>
            <a:pPr>
              <a:lnSpc>
                <a:spcPct val="80000"/>
              </a:lnSpc>
            </a:pPr>
            <a:r>
              <a:rPr lang="en-US" sz="800" dirty="0"/>
              <a:t>The EDVAC CPU had four registers and a 44-bit word, in keeping with BCD coding system and the ten decimal digits of significance. It had mercury delay lines for memory. According to the history books, there was no problem with vibration from the firing range at the main front, but they had a tremendous problem with thermal stability. They eventually had to put it into an elaborate oven with all sorts of thermostats and thermal buffers. They made it work, but heat and not vibration turned out to be the challenge in making this machine go. </a:t>
            </a:r>
          </a:p>
          <a:p>
            <a:pPr>
              <a:lnSpc>
                <a:spcPct val="80000"/>
              </a:lnSpc>
            </a:pPr>
            <a:r>
              <a:rPr lang="en-US" sz="800" dirty="0"/>
              <a:t>Interestingly enough, this -- the second machine on the planet -- had a tape drive that ran at 75 inches per second. Many computers we buy today have tape drives that are not even this fast. It is fun to watch how storage technology goes faster, then slower, then faster again. EDVAC lasted about eight hours between repairs. </a:t>
            </a:r>
            <a:endParaRPr lang="en-US" sz="800" b="1" dirty="0"/>
          </a:p>
          <a:p>
            <a:pPr>
              <a:lnSpc>
                <a:spcPct val="80000"/>
              </a:lnSpc>
            </a:pPr>
            <a:r>
              <a:rPr lang="en-US" sz="800" b="1" dirty="0">
                <a:hlinkClick r:id="rId10"/>
              </a:rPr>
              <a:t>The ORDVAC   </a:t>
            </a:r>
            <a:endParaRPr lang="en-US" sz="800" b="1" dirty="0"/>
          </a:p>
          <a:p>
            <a:pPr>
              <a:lnSpc>
                <a:spcPct val="80000"/>
              </a:lnSpc>
            </a:pPr>
            <a:r>
              <a:rPr lang="en-US" sz="800" dirty="0"/>
              <a:t>The machine after EDVAC, this time coming from Illinois, was the ORDVAC. They were thoughtful enough to put the name of it on top so I don't get the picture mixed up. This one here has another main major change in the way it was built. This one is a pure binary machine using two's complement fixed point. This machine here, the third machine at BRL and about the fourth or fifth machine around in the world, set the pace for all the computers we know today. Two's complement binary mathematics is how all the machines from IBM PCs to the Cray-II operate. </a:t>
            </a:r>
          </a:p>
          <a:p>
            <a:pPr>
              <a:lnSpc>
                <a:spcPct val="80000"/>
              </a:lnSpc>
            </a:pPr>
            <a:r>
              <a:rPr lang="en-US" sz="800" dirty="0"/>
              <a:t>This machine is getting pretty speedy, it can do 71,000 additions per second. A little bit more than 1,000 multiplications per second. It had three registers and a 15 microsecond core memory. This is a prototype, a forerunner of all the machines that are going to follow for decades after. </a:t>
            </a:r>
          </a:p>
          <a:p>
            <a:pPr>
              <a:lnSpc>
                <a:spcPct val="80000"/>
              </a:lnSpc>
            </a:pPr>
            <a:r>
              <a:rPr lang="en-US" sz="800" dirty="0"/>
              <a:t>This was the first computer that had a real compiler on it. No longer did you have to write machines codes every time you wanted to get something done. The BRL folks thought up this language called FORAST and built a compiler. So now the programmers could write much higher level instructions and let the machines do the translation to machine code. There was a time in the early 1950s where BRL employees were worrying about portable software. When almost nobody else even had computers, we had people here worrying about how to make programs work on different kinds of computers. The FORAST language worked both on the BRLESC and on the ORDVAC, and people ported software back and forth very happily. This has been a theme that has continued for a long time. </a:t>
            </a:r>
          </a:p>
          <a:p>
            <a:pPr>
              <a:lnSpc>
                <a:spcPct val="80000"/>
              </a:lnSpc>
            </a:pPr>
            <a:r>
              <a:rPr lang="en-US" sz="800" dirty="0"/>
              <a:t>In the ORDVAC, the tube counts have gone way down, only 3,000, and the number of transistors is coming up. By today's </a:t>
            </a:r>
            <a:r>
              <a:rPr lang="en-US" sz="800" dirty="0" err="1"/>
              <a:t>microprocessing</a:t>
            </a:r>
            <a:r>
              <a:rPr lang="en-US" sz="800" dirty="0"/>
              <a:t> standards, this isn't very many parts -- we have half a million or a million transistors on a single integrated circuit in a package only an inch or two long. Building a computer out of basically 5,000 parts, 5,000 transistor-like parts, is really unthinkable. Considering that there were not very many gates inside this machine, they got a lot of performance out of it! </a:t>
            </a:r>
            <a:endParaRPr lang="en-US" sz="800" b="1" dirty="0"/>
          </a:p>
          <a:p>
            <a:pPr>
              <a:lnSpc>
                <a:spcPct val="80000"/>
              </a:lnSpc>
            </a:pPr>
            <a:r>
              <a:rPr lang="en-US" sz="800" b="1" dirty="0">
                <a:hlinkClick r:id="rId11"/>
              </a:rPr>
              <a:t>The BRLESC-I   </a:t>
            </a:r>
            <a:endParaRPr lang="en-US" sz="800" b="1" dirty="0"/>
          </a:p>
          <a:p>
            <a:pPr>
              <a:lnSpc>
                <a:spcPct val="80000"/>
              </a:lnSpc>
            </a:pPr>
            <a:r>
              <a:rPr lang="en-US" sz="800" dirty="0"/>
              <a:t>The next one along was BRLESC-I, and it looked like this. Something to make any science-fiction buff drool a little bit. This is a marvelous display panel. You can see what is happening anywhere inside the machine. As an engineer, I really appreciate things like that! </a:t>
            </a:r>
          </a:p>
          <a:p>
            <a:pPr>
              <a:lnSpc>
                <a:spcPct val="80000"/>
              </a:lnSpc>
            </a:pPr>
            <a:r>
              <a:rPr lang="en-US" sz="800" dirty="0"/>
              <a:t>This system was built entirely by BRL engineers from some standard parts that were developed at the National Bureau of Standards (NBS, now NIST). Originally it was going to be a joint project all the way, but NBS wound up contributing just the </a:t>
            </a:r>
            <a:r>
              <a:rPr lang="en-US" sz="800" dirty="0" err="1"/>
              <a:t>submodules</a:t>
            </a:r>
            <a:r>
              <a:rPr lang="en-US" sz="800" dirty="0"/>
              <a:t>, and BRL designed and built those into a real working computer. This is getting pretty fast, this is a fifth of a million instructions per second now, really getting up there. It retains the pure binary two's-complement notion, has a reasonable amount of memory, has a drum on it, and, in order to get to speed, the parts count started creeping back up a little bit, but they still managed to get it into a fairly small package there. </a:t>
            </a:r>
            <a:endParaRPr lang="en-US" sz="800" b="1" dirty="0"/>
          </a:p>
          <a:p>
            <a:pPr>
              <a:lnSpc>
                <a:spcPct val="80000"/>
              </a:lnSpc>
            </a:pPr>
            <a:r>
              <a:rPr lang="en-US" sz="800" b="1" dirty="0">
                <a:hlinkClick r:id="rId12"/>
              </a:rPr>
              <a:t>Four Generations of Circuits   </a:t>
            </a:r>
            <a:endParaRPr lang="en-US" sz="800" b="1" dirty="0"/>
          </a:p>
          <a:p>
            <a:pPr>
              <a:lnSpc>
                <a:spcPct val="80000"/>
              </a:lnSpc>
            </a:pPr>
            <a:r>
              <a:rPr lang="en-US" sz="800" dirty="0"/>
              <a:t>Army photographers took this photo in 1962 to show a comparison between the different technologies used in the first four computers. From left to right, these boards are out the ENIAC, </a:t>
            </a:r>
            <a:r>
              <a:rPr lang="en-US" sz="800" dirty="0" err="1"/>
              <a:t>Edvac</a:t>
            </a:r>
            <a:r>
              <a:rPr lang="en-US" sz="800" dirty="0"/>
              <a:t>, ORDVAC, and BRLESC-I. To the best of my understanding, these are roughly comparable circuits. You can see how technology allowed the machines to get smaller. As you make the machines smaller, then you can make them go faster. </a:t>
            </a:r>
            <a:endParaRPr lang="en-US" sz="800" b="1" dirty="0"/>
          </a:p>
          <a:p>
            <a:pPr>
              <a:lnSpc>
                <a:spcPct val="80000"/>
              </a:lnSpc>
            </a:pPr>
            <a:r>
              <a:rPr lang="en-US" sz="800" b="1" dirty="0"/>
              <a:t>The Advent of Mini-Computers</a:t>
            </a:r>
          </a:p>
          <a:p>
            <a:pPr>
              <a:lnSpc>
                <a:spcPct val="80000"/>
              </a:lnSpc>
            </a:pPr>
            <a:r>
              <a:rPr lang="en-US" sz="800" dirty="0"/>
              <a:t>The next step really came about for mini computers. Industry was going along the same projection I showed there with parts getting smaller and smaller, and at some point hardware started getting very cheap. So much so that an average Lab Division or department of a University could manage to afford a little computer of their own. Something like a PDP-8 or a PDP-11/20 or eventually, for us, a PDP-11/70. Minicomputers were a lot easier to program than the big machines of the day, and that meant there were a lot more people who wanted to use them. This pushed computing power more and more out to the masses. At this point, technology splits into three main tracks: workstations, mini computers or departmental machines, and super computers. </a:t>
            </a:r>
          </a:p>
          <a:p>
            <a:pPr>
              <a:lnSpc>
                <a:spcPct val="80000"/>
              </a:lnSpc>
            </a:pPr>
            <a:r>
              <a:rPr lang="en-US" sz="800" dirty="0"/>
              <a:t>Our goal in 1980, which we articulated in the ARRADCOM blueprint for the 1980s, was that everybody should have a desk, a chair, a telephone, a computer terminal (which is all we were looking for at the time), a tenth of a million instructions per second per employee (which is basically to say a personal BRLESC-1 for everybody here), and ten megabytes of disk storage. We thought that if we got through this by 1989, if we got this to everybody by 1989, we would be doing very well. In VLD, we actually hit this goal around 1986. That was mostly thanks to aggressive purchasing on the part of </a:t>
            </a:r>
            <a:r>
              <a:rPr lang="en-US" sz="800" dirty="0">
                <a:hlinkClick r:id="rId13"/>
              </a:rPr>
              <a:t>Paul </a:t>
            </a:r>
            <a:r>
              <a:rPr lang="en-US" sz="800" dirty="0" err="1">
                <a:hlinkClick r:id="rId13"/>
              </a:rPr>
              <a:t>Deitz</a:t>
            </a:r>
            <a:r>
              <a:rPr lang="en-US" sz="800" dirty="0">
                <a:hlinkClick r:id="rId13"/>
              </a:rPr>
              <a:t>. </a:t>
            </a:r>
            <a:r>
              <a:rPr lang="en-US" sz="800" dirty="0"/>
              <a:t>Here is a picture of kind of where it starts. I'll give you a table and briefly run through some of the developments here. </a:t>
            </a:r>
          </a:p>
          <a:p>
            <a:pPr>
              <a:lnSpc>
                <a:spcPct val="80000"/>
              </a:lnSpc>
            </a:pPr>
            <a:r>
              <a:rPr lang="en-US" sz="800" dirty="0"/>
              <a:t>Background: In 1976 we had remote job entry and some teletype ASR33 type machines with the yellow paper and the punched paper tape -- many of you probably remember them. Special purpose mini computers for laboratory data acquisition, the NOVA, the PDP-8s, we found out in some of the ranges where people had just built a brand new facility and were doing some really good data acquisition. The super computers of the day were the BRLESC-II and some of the analog hybrid machines that Bill </a:t>
            </a:r>
            <a:r>
              <a:rPr lang="en-US" sz="800" dirty="0" err="1"/>
              <a:t>Barkuloo</a:t>
            </a:r>
            <a:r>
              <a:rPr lang="en-US" sz="800" dirty="0"/>
              <a:t> had salted away in the basement of building 394 and other places. </a:t>
            </a:r>
            <a:endParaRPr lang="en-US" sz="800" b="1" dirty="0"/>
          </a:p>
          <a:p>
            <a:pPr>
              <a:lnSpc>
                <a:spcPct val="80000"/>
              </a:lnSpc>
            </a:pPr>
            <a:r>
              <a:rPr lang="en-US" sz="800" b="1" dirty="0">
                <a:hlinkClick r:id="rId14"/>
              </a:rPr>
              <a:t>The DEC PDP-11/70, our first UNIX machine   </a:t>
            </a:r>
            <a:endParaRPr lang="en-US" sz="800" b="1" dirty="0"/>
          </a:p>
          <a:p>
            <a:pPr>
              <a:lnSpc>
                <a:spcPct val="80000"/>
              </a:lnSpc>
            </a:pPr>
            <a:r>
              <a:rPr lang="en-US" sz="800" dirty="0"/>
              <a:t>In 1978, we finally started to see ASCII, cathode tube terminals, terminals we all are familiar with now. Harry Reed went out and boldly bought a PDP-11/70 from Digital Equipment Corporation (DEC), and that is the machine you see in the background with the black cabinets and the purple and red controls on the front. </a:t>
            </a:r>
          </a:p>
          <a:p>
            <a:pPr>
              <a:lnSpc>
                <a:spcPct val="80000"/>
              </a:lnSpc>
            </a:pPr>
            <a:r>
              <a:rPr lang="en-US" sz="800" dirty="0"/>
              <a:t>My first visit ever to BRL was in May of 1978, when I was invited by Dr. Steve Wolff (now of NSFNET fame) to give a talk about UNIX, and incidentally, write a driver for an incompatible disk controller that procurement had stuck him with, and install a working system on the new machine. </a:t>
            </a:r>
          </a:p>
          <a:p>
            <a:pPr>
              <a:lnSpc>
                <a:spcPct val="80000"/>
              </a:lnSpc>
            </a:pPr>
            <a:r>
              <a:rPr lang="en-US" sz="800" dirty="0"/>
              <a:t>This picture was taken in 1980, and already I was working on applications of interactive graphics. There is the (then) XM1 tank design on the Vector-General "3D" display. I'm sitting there operating it. Next to me, Earl Weaver is consulting a print out of the COMGEOM description representing that XM1 design. I might add, the target description is much thicker now then it was back then. That was all being done on the PDP-11/70 there. </a:t>
            </a:r>
            <a:endParaRPr lang="en-US" sz="800" b="1" dirty="0"/>
          </a:p>
          <a:p>
            <a:pPr>
              <a:lnSpc>
                <a:spcPct val="80000"/>
              </a:lnSpc>
            </a:pPr>
            <a:r>
              <a:rPr lang="en-US" sz="800" b="1" dirty="0">
                <a:hlinkClick r:id="rId15"/>
              </a:rPr>
              <a:t>The Cyber 7600   </a:t>
            </a:r>
            <a:endParaRPr lang="en-US" sz="800" b="1" dirty="0"/>
          </a:p>
          <a:p>
            <a:pPr>
              <a:lnSpc>
                <a:spcPct val="80000"/>
              </a:lnSpc>
            </a:pPr>
            <a:r>
              <a:rPr lang="en-US" sz="800" dirty="0"/>
              <a:t>At the same time as the mini-computers were starting to arrive, we had the next generation of large machines show up -- our first generation of commercial machines. Our supercomputer of the day was the Control Data Corporation (CDC) Cyber 7600, which looked like this. It had this really cool wood and blue glass look to it which, looks kind of dated these days, but was really spectacular back then. This was a very fast machine. This system here ran in the 20 to 40 million instruction per second range. Nearly a hundred times faster than the BRLESC-II. </a:t>
            </a:r>
            <a:endParaRPr lang="en-US" sz="800" b="1" dirty="0"/>
          </a:p>
          <a:p>
            <a:pPr>
              <a:lnSpc>
                <a:spcPct val="80000"/>
              </a:lnSpc>
            </a:pPr>
            <a:r>
              <a:rPr lang="en-US" sz="800" b="1" dirty="0">
                <a:hlinkClick r:id="rId16"/>
              </a:rPr>
              <a:t>The VAX-11/780   </a:t>
            </a:r>
            <a:endParaRPr lang="en-US" sz="800" b="1" dirty="0"/>
          </a:p>
          <a:p>
            <a:pPr>
              <a:lnSpc>
                <a:spcPct val="80000"/>
              </a:lnSpc>
            </a:pPr>
            <a:r>
              <a:rPr lang="en-US" sz="800" dirty="0"/>
              <a:t>The next stage in the evolution goes back in the mini-computer category. This is a VAX 11/780. These are the machines, 32-bit computers, that started replacing the minis. These are every bit as capable as the super computers we were using just a few years ago. This machine here blows BRLESC-II off the map. This is the sort of thing you would find in every division, in every computer room sprinkled around all over the place. So you see how this technology keeps moving diagonally across this chart. </a:t>
            </a:r>
            <a:endParaRPr lang="en-US" sz="800" b="1" dirty="0"/>
          </a:p>
          <a:p>
            <a:pPr>
              <a:lnSpc>
                <a:spcPct val="80000"/>
              </a:lnSpc>
            </a:pPr>
            <a:r>
              <a:rPr lang="en-US" sz="800" b="1" dirty="0">
                <a:hlinkClick r:id="rId17"/>
              </a:rPr>
              <a:t>The </a:t>
            </a:r>
            <a:r>
              <a:rPr lang="en-US" sz="800" b="1" dirty="0" err="1">
                <a:hlinkClick r:id="rId17"/>
              </a:rPr>
              <a:t>Denelcor</a:t>
            </a:r>
            <a:r>
              <a:rPr lang="en-US" sz="800" b="1" dirty="0">
                <a:hlinkClick r:id="rId17"/>
              </a:rPr>
              <a:t> HEP   </a:t>
            </a:r>
            <a:endParaRPr lang="en-US" sz="800" b="1" dirty="0"/>
          </a:p>
          <a:p>
            <a:pPr>
              <a:lnSpc>
                <a:spcPct val="80000"/>
              </a:lnSpc>
            </a:pPr>
            <a:r>
              <a:rPr lang="en-US" sz="800" dirty="0"/>
              <a:t>The super computer of the day then was the </a:t>
            </a:r>
            <a:r>
              <a:rPr lang="en-US" sz="800" dirty="0" err="1"/>
              <a:t>Denelcor</a:t>
            </a:r>
            <a:r>
              <a:rPr lang="en-US" sz="800" dirty="0"/>
              <a:t> HEP which was largely due to the vision of Dr. </a:t>
            </a:r>
            <a:r>
              <a:rPr lang="en-US" sz="800" dirty="0" err="1"/>
              <a:t>Eichelberger</a:t>
            </a:r>
            <a:r>
              <a:rPr lang="en-US" sz="800" dirty="0"/>
              <a:t> and this man here, </a:t>
            </a:r>
            <a:r>
              <a:rPr lang="en-US" sz="800" dirty="0">
                <a:hlinkClick r:id="rId18"/>
              </a:rPr>
              <a:t>Clint Frank.   </a:t>
            </a:r>
            <a:r>
              <a:rPr lang="en-US" sz="800" dirty="0"/>
              <a:t>Here, Clint is holding one of the processor boards from the </a:t>
            </a:r>
            <a:r>
              <a:rPr lang="en-US" sz="800" dirty="0" err="1"/>
              <a:t>Denelcor</a:t>
            </a:r>
            <a:r>
              <a:rPr lang="en-US" sz="800" dirty="0"/>
              <a:t> HEP. This system was a behemoth, and took up a lot of floor space, yet still to this day it is the most elegantly designed parallel processing system around. This is the machine that all the text books that teach parallel processing refer to. It was built for BRL to BRL specs by a little firm in Colorado. It could deliver 40 MIPS, and had a theoretical peak of almost 40 MFLOPS. Each of the four Process Execution Modules (PEMs) ran eight different threads in parallel, context switching between them on an instruction-by-instruction basis to keep all the pipelines filled. </a:t>
            </a:r>
            <a:endParaRPr lang="en-US" sz="800" b="1" dirty="0"/>
          </a:p>
          <a:p>
            <a:pPr>
              <a:lnSpc>
                <a:spcPct val="80000"/>
              </a:lnSpc>
            </a:pPr>
            <a:r>
              <a:rPr lang="en-US" sz="800" b="1" dirty="0">
                <a:hlinkClick r:id="rId19"/>
              </a:rPr>
              <a:t>Workstations: The Sun-2 and SGI-3030   </a:t>
            </a:r>
            <a:endParaRPr lang="en-US" sz="800" b="1" dirty="0"/>
          </a:p>
          <a:p>
            <a:pPr>
              <a:lnSpc>
                <a:spcPct val="80000"/>
              </a:lnSpc>
            </a:pPr>
            <a:r>
              <a:rPr lang="en-US" sz="800" dirty="0"/>
              <a:t>Work stations finally came to life. The Sun-2 computers started showing up, and that changed what was happening at the desk top quite a bit. This is a picture of my desk in 1985. This sets the trend for everything that has followed. It was a Sun-2 workstation here on the left. This was a quarter million instruction per second black and white workstation and a Silicon Graphics 3030 which had real-time, wire-frame rotation. We could do target descriptions very, very rapidly on them. This really set the whole direction for VLD. </a:t>
            </a:r>
            <a:endParaRPr lang="en-US" sz="800" b="1" dirty="0"/>
          </a:p>
          <a:p>
            <a:pPr>
              <a:lnSpc>
                <a:spcPct val="80000"/>
              </a:lnSpc>
            </a:pPr>
            <a:r>
              <a:rPr lang="en-US" sz="800" b="1" dirty="0">
                <a:hlinkClick r:id="rId20"/>
              </a:rPr>
              <a:t>The Gould 9000   </a:t>
            </a:r>
            <a:endParaRPr lang="en-US" sz="800" b="1" dirty="0"/>
          </a:p>
          <a:p>
            <a:pPr>
              <a:lnSpc>
                <a:spcPct val="80000"/>
              </a:lnSpc>
            </a:pPr>
            <a:r>
              <a:rPr lang="en-US" sz="800" dirty="0"/>
              <a:t>At the same time, departmental computers got a whole heck of a lot faster. This is a Gould 9000, it has a dual CPU system delivering ten million instructions per second; a pretty good fraction of what the Cyber 7600 was giving just a few years earlier. Amusingly enough, this machine was created for BRL; Chuck Kennedy and I managed to convince Gould management that it would be very inexpensive to add virtual memory to their speedy Concept 32/87 CPU. </a:t>
            </a:r>
          </a:p>
          <a:p>
            <a:pPr>
              <a:lnSpc>
                <a:spcPct val="80000"/>
              </a:lnSpc>
            </a:pPr>
            <a:r>
              <a:rPr lang="en-US" sz="800" dirty="0"/>
              <a:t>Between BRL and HEL, we bought 14 of these machines at a very low price in the space of about two years. Really goosing up the amount of compute power available locally in the divisions. </a:t>
            </a:r>
            <a:endParaRPr lang="en-US" sz="800" b="1" dirty="0"/>
          </a:p>
          <a:p>
            <a:pPr>
              <a:lnSpc>
                <a:spcPct val="80000"/>
              </a:lnSpc>
            </a:pPr>
            <a:r>
              <a:rPr lang="en-US" sz="800" b="1" dirty="0">
                <a:hlinkClick r:id="rId21"/>
              </a:rPr>
              <a:t>The Cray XMP   </a:t>
            </a:r>
            <a:endParaRPr lang="en-US" sz="800" b="1" dirty="0"/>
          </a:p>
          <a:p>
            <a:pPr>
              <a:lnSpc>
                <a:spcPct val="80000"/>
              </a:lnSpc>
            </a:pPr>
            <a:r>
              <a:rPr lang="en-US" sz="800" dirty="0"/>
              <a:t>In 1986, things go a little further and the Cray XMP shows up. This really blasts us ahead. Here you can see Phil Dykstra helping to unpack this box on the very first week the XMP was being installed. This machine, a super computer of the day, is still running here at BRL today, but its performance is no longer particularly considered in the super computer category. </a:t>
            </a:r>
            <a:endParaRPr lang="en-US" sz="800" b="1" dirty="0"/>
          </a:p>
          <a:p>
            <a:pPr>
              <a:lnSpc>
                <a:spcPct val="80000"/>
              </a:lnSpc>
            </a:pPr>
            <a:r>
              <a:rPr lang="en-US" sz="800" b="1" dirty="0">
                <a:hlinkClick r:id="rId22"/>
              </a:rPr>
              <a:t>The Cray-2   </a:t>
            </a:r>
            <a:endParaRPr lang="en-US" sz="800" b="1" dirty="0"/>
          </a:p>
          <a:p>
            <a:pPr>
              <a:lnSpc>
                <a:spcPct val="80000"/>
              </a:lnSpc>
            </a:pPr>
            <a:r>
              <a:rPr lang="en-US" sz="800" dirty="0"/>
              <a:t>A year later, this machine rolled in. The Cray-2 called "Bob" in honor of Dr. Robert </a:t>
            </a:r>
            <a:r>
              <a:rPr lang="en-US" sz="800" dirty="0" err="1"/>
              <a:t>Eichelberger</a:t>
            </a:r>
            <a:r>
              <a:rPr lang="en-US" sz="800" dirty="0"/>
              <a:t>. This machine, at the time, was the fastest machine on the planet, again putting BRL back on the forefront. With an astonishing two gigabytes of main memory, this machine has so much main memory sitting inside this tank that it takes two full hard disk drives just to take a crash dump when the machine goes down. The disk drives only hold one gigabyte (memory was two gigabytes) and these are big quarter million dollar disk drives this thing uses. It is kind of a strange twist where main memory is getting to be bigger than disk drives in some cases. </a:t>
            </a:r>
            <a:endParaRPr lang="en-US" sz="800" b="1" dirty="0"/>
          </a:p>
          <a:p>
            <a:pPr>
              <a:lnSpc>
                <a:spcPct val="80000"/>
              </a:lnSpc>
            </a:pPr>
            <a:r>
              <a:rPr lang="en-US" sz="800" b="1" dirty="0">
                <a:hlinkClick r:id="rId23"/>
              </a:rPr>
              <a:t>The Cray YMP   </a:t>
            </a:r>
            <a:endParaRPr lang="en-US" sz="800" b="1" dirty="0"/>
          </a:p>
          <a:p>
            <a:pPr>
              <a:lnSpc>
                <a:spcPct val="80000"/>
              </a:lnSpc>
            </a:pPr>
            <a:r>
              <a:rPr lang="en-US" sz="800" dirty="0"/>
              <a:t>Just a few years ago the Corps of Engineers finally got a Cray YMP, which we can use over the network. This is what is looks like, if you were to go down there and visit it. So, there has been a tremendous amount of evolution here. </a:t>
            </a:r>
            <a:endParaRPr lang="en-US" sz="800" b="1" dirty="0"/>
          </a:p>
          <a:p>
            <a:pPr>
              <a:lnSpc>
                <a:spcPct val="80000"/>
              </a:lnSpc>
            </a:pPr>
            <a:r>
              <a:rPr lang="en-US" sz="800" b="1" dirty="0"/>
              <a:t>Silicon Graphics "Predators"</a:t>
            </a:r>
          </a:p>
          <a:p>
            <a:pPr>
              <a:lnSpc>
                <a:spcPct val="80000"/>
              </a:lnSpc>
            </a:pPr>
            <a:r>
              <a:rPr lang="en-US" sz="800" dirty="0"/>
              <a:t>In the mini computer department, SGI predators (which I don't have a picture of), are machines that now rival the performance of the Cray XMP48. They cost about one-quarter million dollars and are turning up all over the place. So you can see with a time lag of about five years what is over here moves over to the center column and what is over here in the center column moves on to the desk top. This is a trend that is just going to keep going. </a:t>
            </a:r>
            <a:endParaRPr lang="en-US" sz="800" b="1" dirty="0"/>
          </a:p>
          <a:p>
            <a:pPr>
              <a:lnSpc>
                <a:spcPct val="80000"/>
              </a:lnSpc>
            </a:pPr>
            <a:r>
              <a:rPr lang="en-US" sz="800" b="1" dirty="0"/>
              <a:t>The Evolution of Software</a:t>
            </a:r>
          </a:p>
          <a:p>
            <a:pPr>
              <a:lnSpc>
                <a:spcPct val="80000"/>
              </a:lnSpc>
            </a:pPr>
            <a:r>
              <a:rPr lang="en-US" sz="800" dirty="0"/>
              <a:t>Now with all this evolution in hardware, what has been happening in software? We made some very good choices back in 1979 and 1980 which have stood us in tremendous good stead. Our first 11/70 ran UNIX and, as part of that plan for the 1980s, we said all the computers at BRL really ought to run UNIX if they can. </a:t>
            </a:r>
          </a:p>
          <a:p>
            <a:pPr>
              <a:lnSpc>
                <a:spcPct val="80000"/>
              </a:lnSpc>
            </a:pPr>
            <a:r>
              <a:rPr lang="en-US" sz="800" dirty="0"/>
              <a:t>Some advantages from this include portable code, and portable scientists. When you replace the hardware instead of going through a massive retraining switching from the BRLESC to the Cyber, from Cyber to the UNIX, it now means just changing from one variant of UNIX to the other. Instead of requiring weeks and weeks to </a:t>
            </a:r>
            <a:r>
              <a:rPr lang="en-US" sz="800" dirty="0" err="1"/>
              <a:t>refamiliarize</a:t>
            </a:r>
            <a:r>
              <a:rPr lang="en-US" sz="800" dirty="0"/>
              <a:t> yourself, it is just a matter of a few hours learning this little nit, that little nit, some new performance options. Also, as software developers, you save a lot of time porting software. Most of our software has run across five generations of hardware now with little or no changes. Considering some of our big packages are huge, million-line and above type, software packages developed locally, the portable application software is not to be sneezed at. </a:t>
            </a:r>
          </a:p>
          <a:p>
            <a:pPr>
              <a:lnSpc>
                <a:spcPct val="80000"/>
              </a:lnSpc>
            </a:pPr>
            <a:r>
              <a:rPr lang="en-US" sz="800" dirty="0"/>
              <a:t>This gave us the ubiquitous standardized environment for doing everything; for doing scientific calculations, for doing document processing, for doing E-mail communicating with the outside world. All happening in this one platform. I note, sadly, that a lot of Army facilities, even some parts of ARL, don't even have working e-mail yet. So we managed to knock all this off in the early 1980s and not struggle a lot on the simple things. </a:t>
            </a:r>
          </a:p>
          <a:p>
            <a:pPr>
              <a:lnSpc>
                <a:spcPct val="80000"/>
              </a:lnSpc>
            </a:pPr>
            <a:r>
              <a:rPr lang="en-US" sz="800" dirty="0"/>
              <a:t>There have been a few things that have changed in UNIX over the years and I won't bore you with all the computer science details other than to note that now it is available in almost everything all the way from the MAC-II and the PC up to the Cray-II. UNIX grew to embody network services adding network file systems, remote procedure calls, distributed compilations and all that graphically user interfaces with bit maps especially using MIT's X-window system, parallel processing, virtual memory. The ANSI version of the C programming language was done in large measure by Doug Gwyn here at BRL. He gets a tremendous amount of credit for helping to take the C programming language which UNIX is based on and turning it into a standardized computing language, which is used now the world over. </a:t>
            </a:r>
            <a:endParaRPr lang="en-US" sz="800" b="1" dirty="0"/>
          </a:p>
          <a:p>
            <a:pPr>
              <a:lnSpc>
                <a:spcPct val="80000"/>
              </a:lnSpc>
            </a:pPr>
            <a:r>
              <a:rPr lang="en-US" sz="800" b="1" dirty="0"/>
              <a:t>The Evolution of Networks</a:t>
            </a:r>
          </a:p>
          <a:p>
            <a:pPr>
              <a:lnSpc>
                <a:spcPct val="80000"/>
              </a:lnSpc>
            </a:pPr>
            <a:r>
              <a:rPr lang="en-US" sz="800" dirty="0"/>
              <a:t>To make these machines all talk together, we needed to invent some networks. Originally, computing was easy. There were one or two computers and you went to them and did your work there. But when we started having first a dozen and then hundreds of machines around here, computers became much more distributed, and it was not always easy to get your data from the computer on which the data were stored to the one you wanted to use to compute these data on. To solve that problem, we needed to build networks. </a:t>
            </a:r>
            <a:endParaRPr lang="en-US" sz="800" b="1" dirty="0"/>
          </a:p>
          <a:p>
            <a:pPr>
              <a:lnSpc>
                <a:spcPct val="80000"/>
              </a:lnSpc>
            </a:pPr>
            <a:r>
              <a:rPr lang="en-US" sz="800" b="1" dirty="0"/>
              <a:t>The ARPANET</a:t>
            </a:r>
          </a:p>
          <a:p>
            <a:pPr>
              <a:lnSpc>
                <a:spcPct val="80000"/>
              </a:lnSpc>
            </a:pPr>
            <a:r>
              <a:rPr lang="en-US" sz="800" dirty="0"/>
              <a:t>BRL was one of the first nodes on the ARPANET back in the time of the earliest experiments. 1974 is the year I think all that equipment was installed; it was a long, long time ago. That really carried us through more than ten years before there was a change in that technology. In local area nets, 16 megabits, ten megabits, and then 50 megabits communication links between them and then nothing really since 1985. Local area networking technology matured fast. </a:t>
            </a:r>
          </a:p>
          <a:p>
            <a:pPr>
              <a:lnSpc>
                <a:spcPct val="80000"/>
              </a:lnSpc>
            </a:pPr>
            <a:r>
              <a:rPr lang="en-US" sz="800" dirty="0"/>
              <a:t>It was the campus area net hooking together the buildings and the laboratory that really took the most work. We did some really interesting experiments here in 1980 duplicating what the ARPANET had done using 56 kilobit communication lines and that served us very well all the way up to 1985 when we finally got fiber optics in the ground - a task that took three years from start to finish. </a:t>
            </a:r>
          </a:p>
          <a:p>
            <a:pPr>
              <a:lnSpc>
                <a:spcPct val="80000"/>
              </a:lnSpc>
            </a:pPr>
            <a:r>
              <a:rPr lang="en-US" sz="800" dirty="0">
                <a:hlinkClick r:id="rId24"/>
              </a:rPr>
              <a:t>  </a:t>
            </a:r>
            <a:r>
              <a:rPr lang="en-US" sz="800" dirty="0"/>
              <a:t>Here is the main hub of the Building 328 fiber optics </a:t>
            </a:r>
            <a:r>
              <a:rPr lang="en-US" sz="800" dirty="0" err="1"/>
              <a:t>patchbay</a:t>
            </a:r>
            <a:r>
              <a:rPr lang="en-US" sz="800" dirty="0"/>
              <a:t>. The photograph is from 1985, it's actually jammed full now. Each of these colored ribbons here is a thin piece of glass fiber optic carrying, in some cases, as much as 100 megabits of data on it. You can see this is a lot like the plug boards of old. You can plug these ultra high bandwidth fiber optics into these little bi-conic sockets, screw them down, and make a super high bandwidth connection from building to building. That spurred the growth of first ten, then 80, and now 100 megabits per second communication links between the buildings. </a:t>
            </a:r>
          </a:p>
          <a:p>
            <a:pPr>
              <a:lnSpc>
                <a:spcPct val="80000"/>
              </a:lnSpc>
            </a:pPr>
            <a:r>
              <a:rPr lang="en-US" sz="800" dirty="0"/>
              <a:t>I also want to note that there was a matching effort replicating all of this network connectivity at the SECRET level. That work started around 1985 and has carried forward as well. So that now in VLD we have secret level communication between buildings 394, 328, and some of the other parts of BRL compound here, with direct connectivity across the wide-area DISNET to many other secret facilities inside the </a:t>
            </a:r>
            <a:r>
              <a:rPr lang="en-US" sz="800" dirty="0" err="1"/>
              <a:t>DoD</a:t>
            </a:r>
            <a:r>
              <a:rPr lang="en-US" sz="800" dirty="0"/>
              <a:t>. </a:t>
            </a:r>
            <a:endParaRPr lang="en-US" sz="800" b="1" dirty="0"/>
          </a:p>
          <a:p>
            <a:pPr>
              <a:lnSpc>
                <a:spcPct val="80000"/>
              </a:lnSpc>
            </a:pPr>
            <a:r>
              <a:rPr lang="en-US" sz="800" b="1" dirty="0"/>
              <a:t>Historic Events in Networking </a:t>
            </a:r>
          </a:p>
          <a:p>
            <a:pPr>
              <a:lnSpc>
                <a:spcPct val="80000"/>
              </a:lnSpc>
            </a:pPr>
            <a:r>
              <a:rPr lang="en-US" sz="800" dirty="0"/>
              <a:t>These are some historic events in networking. I don't want to bore you with all these, except to note that in history books remote computing was first done around 1965 or so. BRL did it first in 1953 using the then extensive teletype network of Western Union. The ORDVAC computer had the option of reading and writing its output on paper tapes. What people would do is they would send a telex to BRL with the program on paper tape. The people at University of Illinois, National Bureau of Standards, and other institutions would Western Union in one of these paper tapes, the operator at the ORDVAC would tear it off, stick it in the machine, and it would calculate for while, they would tear the paper off the output punch, send it back to Western Union, and zip it across the country - in 1953, network computing. </a:t>
            </a:r>
          </a:p>
          <a:p>
            <a:pPr>
              <a:lnSpc>
                <a:spcPct val="80000"/>
              </a:lnSpc>
            </a:pPr>
            <a:r>
              <a:rPr lang="en-US" sz="800" dirty="0"/>
              <a:t>We spent a lot of time in the early 1980s working on electronic mail and the TCP/IP protocols. It was very gratifying in 1984, all this home brew stuff that we had been fussing around with DARPA became military standard. All the work that we did here wound up embodied in Military Standard 1777 and 1778. This is now the foundation for the communications throughout the world. All the universities everywhere run these communications protocols, and we had a big hand in building that. First super computer on the internet, first classified campus nets are some other firsts that happened here at BRL. </a:t>
            </a:r>
            <a:endParaRPr lang="en-US" sz="800" b="1" dirty="0"/>
          </a:p>
          <a:p>
            <a:pPr>
              <a:lnSpc>
                <a:spcPct val="80000"/>
              </a:lnSpc>
            </a:pPr>
            <a:r>
              <a:rPr lang="en-US" sz="800" b="1" dirty="0"/>
              <a:t>Applications</a:t>
            </a:r>
          </a:p>
          <a:p>
            <a:pPr>
              <a:lnSpc>
                <a:spcPct val="80000"/>
              </a:lnSpc>
            </a:pPr>
            <a:r>
              <a:rPr lang="en-US" sz="800" dirty="0"/>
              <a:t>But what is it all for? We are really the Vulnerability Division we are not Computing Division. VL calculations, experimental data reduction, geometric modeling, weapons system analysis, these are really our bread and butter. Over here you see a glass rendering of the Bradley. I went and looked back in the history books a little bit to find out what was the first use of computers for VL calculations and found that in 1952 the EDVAC was being used for lethal area calculations for both mine problems and for missile problems, and, in a trend that repeats to this very day, by 1953 45% of the ORDVAC was being consumed for vulnerability calculations. We basically mushroomed into the machine and took over. </a:t>
            </a:r>
            <a:endParaRPr lang="en-US" sz="800" b="1" dirty="0"/>
          </a:p>
          <a:p>
            <a:pPr>
              <a:lnSpc>
                <a:spcPct val="80000"/>
              </a:lnSpc>
            </a:pPr>
            <a:r>
              <a:rPr lang="en-US" sz="800" b="1" dirty="0"/>
              <a:t>Solid Modeling and BRL-CAD®</a:t>
            </a:r>
          </a:p>
          <a:p>
            <a:pPr>
              <a:lnSpc>
                <a:spcPct val="80000"/>
              </a:lnSpc>
            </a:pPr>
            <a:r>
              <a:rPr lang="en-US" sz="800" dirty="0"/>
              <a:t>In the software department, BRL invented a whole technology - solid modeling. Dave </a:t>
            </a:r>
            <a:r>
              <a:rPr lang="en-US" sz="800" dirty="0" err="1"/>
              <a:t>Rigotti</a:t>
            </a:r>
            <a:r>
              <a:rPr lang="en-US" sz="800" dirty="0"/>
              <a:t>, I think, gets the credit for starting this one in 1958, the year I was born. He was thinking about nuclear problems and stimulated the research that wound up in MAGIC in the SAM-C codes being built about the year 1967. (Editor's comment: While a good deal of inspiration came from the nuclear people, there was also heavy involvement of more conventional ballisticians such as Hoyt and Peterson.) That was the foundation of everything BRL and then AMSAA went off to do looking both at computerized conventional vulnerability and computerized nuclear vulnerability. </a:t>
            </a:r>
          </a:p>
          <a:p>
            <a:pPr>
              <a:lnSpc>
                <a:spcPct val="80000"/>
              </a:lnSpc>
            </a:pPr>
            <a:r>
              <a:rPr lang="en-US" sz="800" dirty="0"/>
              <a:t>The second generation of software was GIFT geometric information from targets and then around 1985 we began a transition to what we now calling </a:t>
            </a:r>
            <a:r>
              <a:rPr lang="en-US" sz="800" dirty="0">
                <a:hlinkClick r:id="rId25"/>
              </a:rPr>
              <a:t>BRL-CAD® </a:t>
            </a:r>
            <a:r>
              <a:rPr lang="en-US" sz="800" dirty="0"/>
              <a:t>which is a UNIX based C implementation of this same solid modeling technology. Most of you probably know BRL-CAD® best for MGED its geometry editor program. But it is also LIBRT, the library for ray tracing geometry, and this is a nice object oriented separation of the geometry part which us computer scientists types worry about and the applications part which more physics oriented people might concern themselves with. This allows advances in each of those to be decoupled so that as the geometry stuff gets better the applications automatically benefit, as the applications gets smarter they do not necessarily impact what has to be provided to them on the geometry side. </a:t>
            </a:r>
          </a:p>
          <a:p>
            <a:pPr>
              <a:lnSpc>
                <a:spcPct val="80000"/>
              </a:lnSpc>
            </a:pPr>
            <a:r>
              <a:rPr lang="en-US" sz="800" dirty="0"/>
              <a:t>There is a whole family of codes; RT and LGT, for making nice shaded pictures like </a:t>
            </a:r>
            <a:r>
              <a:rPr lang="en-US" sz="800" dirty="0">
                <a:hlinkClick r:id="rId26"/>
              </a:rPr>
              <a:t>this one </a:t>
            </a:r>
            <a:r>
              <a:rPr lang="en-US" sz="800" dirty="0"/>
              <a:t>over here; </a:t>
            </a:r>
            <a:r>
              <a:rPr lang="en-US" sz="800" dirty="0" err="1"/>
              <a:t>SQuASH</a:t>
            </a:r>
            <a:r>
              <a:rPr lang="en-US" sz="800" dirty="0"/>
              <a:t>, which you are going to hear about more later on; stochastic high res modeling; SPRAE, you are going to hear about a fantastic piece of work done with the Command Post using this; and MUVES, our brand new modular environment for doing all new vulnerability codes in. </a:t>
            </a:r>
          </a:p>
          <a:p>
            <a:pPr>
              <a:lnSpc>
                <a:spcPct val="80000"/>
              </a:lnSpc>
            </a:pPr>
            <a:r>
              <a:rPr lang="en-US" sz="800" dirty="0"/>
              <a:t>In addition to all this, there are 174 other tools and 14 software libraries which comprise this product called BRL-CAD®. It is supported on ten different kinds of hardware and in use by more than 800 institutions world wide which makes it, I think, one of our premier technology transfer examples as well. This is all stuff that was done first here at BRL. So to show you just a hint of the complexity of all this each of the ovals here is a library, each of the double boxes is a file format, each of the single boxes is an analysis program. I don't expect you to understand all this but to merely use this as a big picture road map of some of the complexity involved in doing all of this CAD work. A tremendous amount of software and a significant amount of design went into that, and a lot of that research continues on to this day with new techniques being added like n-manifold geometry and a lot of sophisticated visualization techniques. </a:t>
            </a:r>
            <a:endParaRPr lang="en-US" sz="800" b="1" dirty="0"/>
          </a:p>
          <a:p>
            <a:pPr>
              <a:lnSpc>
                <a:spcPct val="80000"/>
              </a:lnSpc>
            </a:pPr>
            <a:r>
              <a:rPr lang="en-US" sz="800" b="1" dirty="0"/>
              <a:t>So where do we stand in 1992? </a:t>
            </a:r>
          </a:p>
          <a:p>
            <a:pPr>
              <a:lnSpc>
                <a:spcPct val="80000"/>
              </a:lnSpc>
            </a:pPr>
            <a:r>
              <a:rPr lang="en-US" sz="800" dirty="0"/>
              <a:t>We have ubiquitous </a:t>
            </a:r>
            <a:r>
              <a:rPr lang="en-US" sz="800" dirty="0" err="1"/>
              <a:t>unix</a:t>
            </a:r>
            <a:r>
              <a:rPr lang="en-US" sz="800" dirty="0"/>
              <a:t> based computing and printing, we have had it for a long time. I might point out that these slides here are all done on a UNIX based printer. This is really nice being able to just say "print me up an ENIAC" and you get this marvelous viewgraph of an ENIAC. </a:t>
            </a:r>
            <a:r>
              <a:rPr lang="en-US" sz="800" dirty="0">
                <a:hlinkClick r:id="rId27"/>
              </a:rPr>
              <a:t>Lee Butler </a:t>
            </a:r>
            <a:r>
              <a:rPr lang="en-US" sz="800" dirty="0"/>
              <a:t>over here gets the credit for acquiring the scanning and printing hardware that made this talk possible. </a:t>
            </a:r>
          </a:p>
          <a:p>
            <a:pPr>
              <a:lnSpc>
                <a:spcPct val="80000"/>
              </a:lnSpc>
            </a:pPr>
            <a:r>
              <a:rPr lang="en-US" sz="800" dirty="0"/>
              <a:t>We have a workstation and a PC for every employee -- more than ten MIPS of CPU power for every employee in VLD. Now I don't say that its evenly distributed, some have a little more, some have a little less. But if you tally it all up, there is a tremendous amount of power here. More than 150 computer systems, Chuck Kennedy might have an even better number, you almost have to track this daily as the trucks keep rolling in with more and more computers. More than 100 gigabytes of on-line storage. This isn't tapes, this isn't stuff found in a closet. This is 100 gigabytes of storage that is running right now that anybody could get access to at 1 or 3 megabytes per second, zoom that data in, and process it. Even taking out target libraries and system overhead and all of that, that is more than 100 megabytes per employee -- an order of magnitude higher than the goal we had set for 1989. </a:t>
            </a:r>
          </a:p>
          <a:p>
            <a:pPr>
              <a:lnSpc>
                <a:spcPct val="80000"/>
              </a:lnSpc>
            </a:pPr>
            <a:r>
              <a:rPr lang="en-US" sz="800" dirty="0"/>
              <a:t>We have separate unclassified and SECRET level networks and while the secret level network does not get everywhere yet (in particular it is not on every desk top) it will be in another couple of years and that is going to really revolutionize the way things are done. </a:t>
            </a:r>
          </a:p>
          <a:p>
            <a:pPr>
              <a:lnSpc>
                <a:spcPct val="80000"/>
              </a:lnSpc>
            </a:pPr>
            <a:r>
              <a:rPr lang="en-US" sz="800" dirty="0"/>
              <a:t>Distributed computing: The file server and compute server that I use now today has the same performance as the Cray XMP. Well, it has a 5 year technology advantage, so that is not as surprising as I made it sound. But it really boggles my mind to think that the computer that we struggled so hard to buy from 1980 to 1985, the Cray, you can now go out and duplicate for one-quarter million dollars! </a:t>
            </a:r>
          </a:p>
          <a:p>
            <a:pPr>
              <a:lnSpc>
                <a:spcPct val="80000"/>
              </a:lnSpc>
            </a:pPr>
            <a:r>
              <a:rPr lang="en-US" sz="800" dirty="0"/>
              <a:t>Sophisticated color scanning, printing, computer generated video tapes (which I do not have time in this talk to show you) -- all this we have now at VLD and use it to great advantage. </a:t>
            </a:r>
          </a:p>
          <a:p>
            <a:pPr>
              <a:lnSpc>
                <a:spcPct val="80000"/>
              </a:lnSpc>
            </a:pPr>
            <a:r>
              <a:rPr lang="en-US" sz="800" dirty="0"/>
              <a:t>A good news chart is shown in Figure 36. Our computing capacity in 1983 was one VAX-11/780 equivalent and was 3,155 times that capacity by 1989. The numbers just keep going up from there. I'll try to show you how price and performance change with time, time is not an axis on here, we have price versus performance and log-log plot you can see super computers lie over in here, the departmental machines lie in the middle, and the workstations tend to lie over here. The dots just keep drifting off. In terms of ray-tracing performance, which is what most of our vulnerability calculations require, here is a plot of relative performance on that problem of the different kinds of machines. You can see right here the Cray XMP and the Silicon Graphics predator. For this particular test, the XMP has very slight edge. But these predators are just riddled throughout the place. They are located all over now. So that everyone has access to their "own" XMP-class machine. And that is how it should be. </a:t>
            </a:r>
            <a:endParaRPr lang="en-US" sz="800" b="1" dirty="0"/>
          </a:p>
          <a:p>
            <a:pPr>
              <a:lnSpc>
                <a:spcPct val="80000"/>
              </a:lnSpc>
            </a:pPr>
            <a:r>
              <a:rPr lang="en-US" sz="800" b="1" dirty="0"/>
              <a:t>Acknowledgements</a:t>
            </a:r>
          </a:p>
          <a:p>
            <a:pPr>
              <a:lnSpc>
                <a:spcPct val="80000"/>
              </a:lnSpc>
            </a:pPr>
            <a:r>
              <a:rPr lang="en-US" sz="800" dirty="0"/>
              <a:t>I would like to acknowledge a bunch of people for helping me collect the facts I used to prepare this talk. Harold Breaux, Chuck Kennedy, </a:t>
            </a:r>
            <a:r>
              <a:rPr lang="en-US" sz="800" dirty="0">
                <a:hlinkClick r:id="rId27"/>
              </a:rPr>
              <a:t>Lee Butler </a:t>
            </a:r>
            <a:r>
              <a:rPr lang="en-US" sz="800" dirty="0"/>
              <a:t>, </a:t>
            </a:r>
            <a:r>
              <a:rPr lang="en-US" sz="800" dirty="0">
                <a:hlinkClick r:id="rId28"/>
              </a:rPr>
              <a:t>Phil Dykstra </a:t>
            </a:r>
            <a:r>
              <a:rPr lang="en-US" sz="800" dirty="0"/>
              <a:t>, Bob </a:t>
            </a:r>
            <a:r>
              <a:rPr lang="en-US" sz="800" dirty="0" err="1"/>
              <a:t>Reschly</a:t>
            </a:r>
            <a:r>
              <a:rPr lang="en-US" sz="800" dirty="0"/>
              <a:t>, and Bert Meyer all contributed background material that I synthesized together to give you this. Because especially for the first part, I was not around. </a:t>
            </a:r>
          </a:p>
          <a:p>
            <a:pPr>
              <a:lnSpc>
                <a:spcPct val="80000"/>
              </a:lnSpc>
            </a:pPr>
            <a:r>
              <a:rPr lang="en-US" sz="800" dirty="0"/>
              <a:t>That is the end of my presentation. I would actually like to keep going for another hour or more, but you are probably going to throw me out. I am afraid there is no time for questions. </a:t>
            </a:r>
            <a:endParaRPr lang="en-US" sz="800" dirty="0">
              <a:hlinkClick r:id="" action="ppaction://noaction"/>
            </a:endParaRPr>
          </a:p>
          <a:p>
            <a:pPr>
              <a:lnSpc>
                <a:spcPct val="80000"/>
              </a:lnSpc>
            </a:pPr>
            <a:r>
              <a:rPr lang="en-US" sz="800" dirty="0">
                <a:hlinkClick r:id="" action="ppaction://noaction"/>
              </a:rPr>
              <a:t>Mike </a:t>
            </a:r>
            <a:r>
              <a:rPr lang="en-US" sz="800" dirty="0" err="1">
                <a:hlinkClick r:id="rId3"/>
              </a:rPr>
              <a:t>Muuss</a:t>
            </a:r>
            <a:r>
              <a:rPr lang="en-US" sz="800" dirty="0">
                <a:hlinkClick r:id="rId3"/>
              </a:rPr>
              <a:t> </a:t>
            </a:r>
            <a:br>
              <a:rPr lang="en-US" sz="800" dirty="0"/>
            </a:br>
            <a:r>
              <a:rPr lang="en-US" sz="800" dirty="0"/>
              <a:t>&lt;</a:t>
            </a:r>
            <a:r>
              <a:rPr lang="en-US" sz="800" i="1" dirty="0"/>
              <a:t>mike@arl.army.mil</a:t>
            </a:r>
            <a:r>
              <a:rPr lang="en-US" sz="800" dirty="0"/>
              <a:t>&gt; </a:t>
            </a:r>
          </a:p>
          <a:p>
            <a:pPr>
              <a:lnSpc>
                <a:spcPct val="80000"/>
              </a:lnSpc>
            </a:pPr>
            <a:r>
              <a:rPr lang="en-US" sz="800" dirty="0"/>
              <a:t>I welcome comments, suggestions, and additional information -- especially URLs or written references to other historic computers. Please feel free to send me E-mail, or FAX me at USA 410-278-5058. </a:t>
            </a:r>
          </a:p>
          <a:p>
            <a:pPr>
              <a:lnSpc>
                <a:spcPct val="80000"/>
              </a:lnSpc>
            </a:pPr>
            <a:r>
              <a:rPr lang="en-US" sz="800" dirty="0"/>
              <a:t>Images of all of the computers mentioned in this talk are available in RGB, GIF, and JPEG format for anonymous FTP from host FTP.ARL.MIL, as are photo credits and </a:t>
            </a:r>
            <a:r>
              <a:rPr lang="en-US" sz="800" dirty="0">
                <a:hlinkClick r:id="rId29"/>
              </a:rPr>
              <a:t>photo captions </a:t>
            </a:r>
            <a:r>
              <a:rPr lang="en-US" sz="800" dirty="0"/>
              <a:t>. </a:t>
            </a:r>
          </a:p>
          <a:p>
            <a:pPr>
              <a:lnSpc>
                <a:spcPct val="80000"/>
              </a:lnSpc>
            </a:pPr>
            <a:r>
              <a:rPr lang="en-US" sz="800" dirty="0"/>
              <a:t>Copies of a 30-minute videotape of this talk are available to US Government facilities. Contact Carol Ellis by E-mail at &lt;</a:t>
            </a:r>
            <a:r>
              <a:rPr lang="en-US" sz="800" i="1" dirty="0"/>
              <a:t>cae@arl.army.mil</a:t>
            </a:r>
            <a:r>
              <a:rPr lang="en-US" sz="800" dirty="0"/>
              <a:t>&gt; for details. </a:t>
            </a:r>
          </a:p>
          <a:p>
            <a:pPr>
              <a:lnSpc>
                <a:spcPct val="80000"/>
              </a:lnSpc>
            </a:pPr>
            <a:r>
              <a:rPr lang="en-US" sz="800" dirty="0"/>
              <a:t>========================</a:t>
            </a:r>
          </a:p>
          <a:p>
            <a:r>
              <a:rPr lang="en-US" b="1" dirty="0"/>
              <a:t>The First Laptop?</a:t>
            </a:r>
          </a:p>
          <a:p>
            <a:r>
              <a:rPr lang="en-US" b="1" dirty="0"/>
              <a:t>By Ian McKay</a:t>
            </a:r>
          </a:p>
          <a:p>
            <a:r>
              <a:rPr lang="en-US" dirty="0"/>
              <a:t>  </a:t>
            </a:r>
          </a:p>
          <a:p>
            <a:r>
              <a:rPr lang="en-US" dirty="0"/>
              <a:t>The following claim is the sort of thing that can get you into trouble, but only </a:t>
            </a:r>
            <a:r>
              <a:rPr lang="en-US" i="1" dirty="0"/>
              <a:t>M.A.D.</a:t>
            </a:r>
            <a:r>
              <a:rPr lang="en-US" dirty="0"/>
              <a:t> offers you the chance to verify the news of what I imagine is the first auction appearance of the Grid Compass Computer 1109 that </a:t>
            </a:r>
            <a:r>
              <a:rPr lang="en-US" dirty="0" err="1"/>
              <a:t>Bonhams</a:t>
            </a:r>
            <a:r>
              <a:rPr lang="en-US" dirty="0"/>
              <a:t>, which offered it in a "20th Century Design" sale of June 1, claimed is "the first ever lap-top computer." </a:t>
            </a:r>
          </a:p>
          <a:p>
            <a:r>
              <a:rPr lang="en-US" dirty="0"/>
              <a:t>Designed in 1979 by a Briton, William </a:t>
            </a:r>
            <a:r>
              <a:rPr lang="en-US" dirty="0" err="1"/>
              <a:t>Moggridge</a:t>
            </a:r>
            <a:r>
              <a:rPr lang="en-US" dirty="0"/>
              <a:t>, for Grid Systems Corporation, the Grid Compass was one fifth the weight of any model equivalent in performance and was used by NASA on the space shuttle program in the early 1980's. </a:t>
            </a:r>
          </a:p>
          <a:p>
            <a:r>
              <a:rPr lang="en-US" dirty="0"/>
              <a:t>The sale catalog describes it as a "340K byte bubble memory lap-top computer with die-cast magnesium case and folding electroluminescent graphics display screen." </a:t>
            </a:r>
          </a:p>
          <a:p>
            <a:r>
              <a:rPr lang="en-US" dirty="0"/>
              <a:t>Complete with manual, it sold for $800. </a:t>
            </a:r>
          </a:p>
          <a:p>
            <a:endParaRPr lang="en-US" dirty="0"/>
          </a:p>
        </p:txBody>
      </p:sp>
    </p:spTree>
    <p:extLst>
      <p:ext uri="{BB962C8B-B14F-4D97-AF65-F5344CB8AC3E}">
        <p14:creationId xmlns:p14="http://schemas.microsoft.com/office/powerpoint/2010/main" val="308627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C63583-6DE6-46BE-B2EB-AAA111FD6F2A}" type="slidenum">
              <a:rPr lang="en-US"/>
              <a:pPr/>
              <a:t>13</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pPr>
              <a:lnSpc>
                <a:spcPct val="80000"/>
              </a:lnSpc>
            </a:pPr>
            <a:r>
              <a:rPr lang="en-US" sz="800" b="1" dirty="0" err="1"/>
              <a:t>TurtleNet</a:t>
            </a:r>
            <a:endParaRPr lang="en-US" sz="800" b="1" dirty="0"/>
          </a:p>
          <a:p>
            <a:pPr>
              <a:lnSpc>
                <a:spcPct val="80000"/>
              </a:lnSpc>
            </a:pPr>
            <a:r>
              <a:rPr lang="en-US" sz="800" dirty="0"/>
              <a:t>We are currently investigating methods to use DTNs, energy management, and programming languages to improve the state of the art in tracking small, mobile wildlife.</a:t>
            </a:r>
            <a:endParaRPr lang="en-US" sz="800" b="1" dirty="0"/>
          </a:p>
          <a:p>
            <a:pPr>
              <a:lnSpc>
                <a:spcPct val="80000"/>
              </a:lnSpc>
            </a:pPr>
            <a:r>
              <a:rPr lang="en-US" sz="800" b="1" dirty="0"/>
              <a:t>Faculty: </a:t>
            </a:r>
            <a:r>
              <a:rPr lang="en-US" sz="800" dirty="0"/>
              <a:t> </a:t>
            </a:r>
            <a:r>
              <a:rPr lang="en-US" sz="800" b="1" dirty="0"/>
              <a:t>Mark D. Corner, and Emery D. Berger, and Brian Levine</a:t>
            </a:r>
          </a:p>
          <a:p>
            <a:pPr>
              <a:lnSpc>
                <a:spcPct val="80000"/>
              </a:lnSpc>
            </a:pPr>
            <a:r>
              <a:rPr lang="en-US" sz="800" b="1" dirty="0"/>
              <a:t>Students: Jacob </a:t>
            </a:r>
            <a:r>
              <a:rPr lang="en-US" sz="800" b="1" dirty="0" err="1"/>
              <a:t>Sorber</a:t>
            </a:r>
            <a:r>
              <a:rPr lang="en-US" sz="800" b="1" dirty="0"/>
              <a:t>, Alexander </a:t>
            </a:r>
            <a:r>
              <a:rPr lang="en-US" sz="800" b="1" dirty="0" err="1"/>
              <a:t>Kostadinov</a:t>
            </a:r>
            <a:r>
              <a:rPr lang="en-US" sz="800" b="1" dirty="0"/>
              <a:t>, Matthew Garber, Matthew Brennan.</a:t>
            </a:r>
            <a:endParaRPr lang="en-US" sz="800" dirty="0"/>
          </a:p>
          <a:p>
            <a:pPr>
              <a:lnSpc>
                <a:spcPct val="80000"/>
              </a:lnSpc>
            </a:pPr>
            <a:br>
              <a:rPr lang="en-US" sz="800" dirty="0"/>
            </a:br>
            <a:r>
              <a:rPr lang="en-US" sz="800" dirty="0"/>
              <a:t>The motivation for our research comes, in part, from the efforts of conservation biologists to protect threatened turtles. The Wood Turtle (</a:t>
            </a:r>
            <a:r>
              <a:rPr lang="en-US" sz="800" dirty="0" err="1"/>
              <a:t>Clemmys</a:t>
            </a:r>
            <a:r>
              <a:rPr lang="en-US" sz="800" dirty="0"/>
              <a:t> </a:t>
            </a:r>
            <a:r>
              <a:rPr lang="en-US" sz="800" dirty="0" err="1"/>
              <a:t>insculpta</a:t>
            </a:r>
            <a:r>
              <a:rPr lang="en-US" sz="800" dirty="0"/>
              <a:t>) is found throughout the Northeast and Great Lakes regions and into Canada. They live primarily in and along streams; however, they are also terrestrial for about 4 months of the year. Wood Turtles are of particular interest since their numbers are rapidly declining due to habitat destruction and highway mortality. Unfortunately, conservation efforts have been hindered by a general lack of data due to current tracking methods. Researchers currently track turtles manually using radio telemetry and are limited to taking a single location fix every 2-3 days for each animal being studied. The turtles often travel up to 1 kilometer between fixes and practical concerns preclude the collection of location information at night. In order to more accurately understand how these turtles behave and use their habitat, new tracking methods are required to collect data at finer granularity. </a:t>
            </a:r>
            <a:br>
              <a:rPr lang="en-US" sz="800" dirty="0"/>
            </a:br>
            <a:br>
              <a:rPr lang="en-US" sz="800" dirty="0"/>
            </a:br>
            <a:r>
              <a:rPr lang="en-US" sz="800" dirty="0"/>
              <a:t>Recent advances in sensing platforms make it possible to use more sophisticated sensors, such as a GPS receiver, to collect more frequent movement information. A sensor platform such as a Crossbow Mica2Dot, a GPS receiver, a flexible solar panel, and a small 250mAhr lithium polymer battery are within the acceptable weight and size requirements for studying these animals; however, energy management remains a significant concern. A typical GPS receiver will completely drain a 250mAhr battery in less than 2 hours, which necessitates carefully selecting an appropriate duty cycle based on the energy stored in the battery as well as the expectation of energy from its solar panel. Due to the high variance of solar radiation and the unknown mobility patterns of the individual turtles, it is necessary for us to dynamically adjust device behavior during operation. Our goal is to provide a simple networking, energy </a:t>
            </a:r>
            <a:r>
              <a:rPr lang="en-US" sz="800" dirty="0" err="1"/>
              <a:t>managment</a:t>
            </a:r>
            <a:r>
              <a:rPr lang="en-US" sz="800" dirty="0"/>
              <a:t>, and programming that meets these needs. </a:t>
            </a:r>
            <a:br>
              <a:rPr lang="en-US" sz="800" dirty="0"/>
            </a:br>
            <a:br>
              <a:rPr lang="en-US" sz="800" dirty="0"/>
            </a:br>
            <a:r>
              <a:rPr lang="en-US" sz="800" dirty="0"/>
              <a:t>The data-flow oriented programming style used in the </a:t>
            </a:r>
            <a:r>
              <a:rPr lang="en-US" sz="800" dirty="0">
                <a:hlinkClick r:id="rId3"/>
              </a:rPr>
              <a:t>Flux language</a:t>
            </a:r>
            <a:r>
              <a:rPr lang="en-US" sz="800" dirty="0"/>
              <a:t> (another UMass project) has many similarities with the programming style used in many sensor systems. A Flux program is a directed acyclic graph that describes how data and control flow from event sources through computational tasks. While this program style was originally designed to support the programming needs of high-performance servers, network embedded sensor applications also typically consist of a sequence of tasks that are performed in response to an event, such as an expired timer or the arrival of a network message. </a:t>
            </a:r>
            <a:br>
              <a:rPr lang="en-US" sz="800" dirty="0"/>
            </a:br>
            <a:br>
              <a:rPr lang="en-US" sz="800" dirty="0"/>
            </a:br>
            <a:r>
              <a:rPr lang="en-US" sz="800" dirty="0"/>
              <a:t>Along these lines, we are developing Eon, which extends Flux to include an application adaptation policy which describes an ordering of behavior adjustments, which include alternate control paths and adjustable timers. We are developing an Eon compiler and runtime system that implements this policy, by profiling the energy cost and frequency of individual execution paths and determining an appropriate operating state.</a:t>
            </a:r>
          </a:p>
          <a:p>
            <a:pPr>
              <a:lnSpc>
                <a:spcPct val="80000"/>
              </a:lnSpc>
            </a:pPr>
            <a:endParaRPr lang="en-US" sz="800" dirty="0"/>
          </a:p>
          <a:p>
            <a:pPr>
              <a:lnSpc>
                <a:spcPct val="80000"/>
              </a:lnSpc>
            </a:pPr>
            <a:endParaRPr lang="en-US" sz="800" dirty="0"/>
          </a:p>
          <a:p>
            <a:pPr>
              <a:lnSpc>
                <a:spcPct val="80000"/>
              </a:lnSpc>
            </a:pPr>
            <a:r>
              <a:rPr lang="en-US" sz="800" b="1" dirty="0"/>
              <a:t>Turtle Graphs</a:t>
            </a:r>
          </a:p>
          <a:p>
            <a:pPr>
              <a:lnSpc>
                <a:spcPct val="80000"/>
              </a:lnSpc>
            </a:pPr>
            <a:r>
              <a:rPr lang="en-US" sz="800" dirty="0"/>
              <a:t>A sample graph of data collected from a turtle.  "Wetness" is a measure of current in the water sensor.  As the graph demonstrates, the turtle came out of the water to sun itself for only brief periods and went back into the colder water.</a:t>
            </a:r>
          </a:p>
        </p:txBody>
      </p:sp>
    </p:spTree>
    <p:extLst>
      <p:ext uri="{BB962C8B-B14F-4D97-AF65-F5344CB8AC3E}">
        <p14:creationId xmlns:p14="http://schemas.microsoft.com/office/powerpoint/2010/main" val="121768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CF9BC3-A410-4E05-B4F0-F96AD0742CEF}" type="slidenum">
              <a:rPr lang="en-US"/>
              <a:pPr/>
              <a:t>14</a:t>
            </a:fld>
            <a:endParaRPr lang="en-US"/>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pPr>
              <a:lnSpc>
                <a:spcPct val="80000"/>
              </a:lnSpc>
            </a:pPr>
            <a:r>
              <a:rPr lang="en-US" sz="800" dirty="0"/>
              <a:t>The bottom image shows the path of eight elephant seals leaving the Kerguelen Islands after their mating season. The colored ribbons represent temperature bands that are based on data gathered by the seals.</a:t>
            </a:r>
          </a:p>
          <a:p>
            <a:pPr>
              <a:lnSpc>
                <a:spcPct val="80000"/>
              </a:lnSpc>
            </a:pPr>
            <a:endParaRPr lang="en-US" sz="800" dirty="0"/>
          </a:p>
          <a:p>
            <a:pPr>
              <a:lnSpc>
                <a:spcPct val="80000"/>
              </a:lnSpc>
            </a:pPr>
            <a:r>
              <a:rPr lang="en-US" sz="800" dirty="0"/>
              <a:t>An international team of scientists have devised a system that could help obtain better real-time coverage of the </a:t>
            </a:r>
            <a:r>
              <a:rPr lang="en-US" sz="800" u="sng" dirty="0">
                <a:hlinkClick r:id="rId3"/>
              </a:rPr>
              <a:t>Antarctic</a:t>
            </a:r>
            <a:r>
              <a:rPr lang="en-US" sz="800" dirty="0"/>
              <a:t> Ocean's temperature changes and current flows: they've stuck sensors on the heads of migrating elephant seals. The information could provide new insights into the effects of climate change in the ocean, stemming from inflows of freshwater from melting ice and warmer water from the north.</a:t>
            </a:r>
          </a:p>
          <a:p>
            <a:pPr>
              <a:lnSpc>
                <a:spcPct val="80000"/>
              </a:lnSpc>
            </a:pPr>
            <a:r>
              <a:rPr lang="en-US" sz="800" dirty="0"/>
              <a:t>In the past, obtaining information about the region's waters, especially about winter temperatures, has proved extremely difficult. It's costly and sometimes impossible to send ships through the ice-filled waters, and each ship covers only a thin stretch of ocean. Now a small navy of seals has collected data inexpensively where no ship has gone before. </a:t>
            </a:r>
          </a:p>
          <a:p>
            <a:pPr>
              <a:lnSpc>
                <a:spcPct val="80000"/>
              </a:lnSpc>
            </a:pPr>
            <a:r>
              <a:rPr lang="en-US" sz="800" dirty="0"/>
              <a:t>"It's a win-win situation," says </a:t>
            </a:r>
            <a:r>
              <a:rPr lang="en-US" sz="800" dirty="0">
                <a:hlinkClick r:id="rId4"/>
              </a:rPr>
              <a:t>Daniel Costa</a:t>
            </a:r>
            <a:r>
              <a:rPr lang="en-US" sz="800" dirty="0"/>
              <a:t>, an ecologist from the University of California, Santa Cruz, who was part of the research, called the </a:t>
            </a:r>
            <a:r>
              <a:rPr lang="en-US" sz="800" dirty="0" err="1">
                <a:hlinkClick r:id="rId5"/>
              </a:rPr>
              <a:t>SEaOS</a:t>
            </a:r>
            <a:r>
              <a:rPr lang="en-US" sz="800" dirty="0"/>
              <a:t> project (Southern Elephant Seals as Oceanographic Samplers). "We're getting an amazing data set about the ocean's properties and how the animals' feeding habits react to changes in their environment." </a:t>
            </a:r>
          </a:p>
          <a:p>
            <a:pPr>
              <a:lnSpc>
                <a:spcPct val="80000"/>
              </a:lnSpc>
            </a:pPr>
            <a:r>
              <a:rPr lang="en-US" sz="800" dirty="0"/>
              <a:t>The research, conducted by a diverse team of </a:t>
            </a:r>
            <a:r>
              <a:rPr lang="en-US" sz="800" u="sng" dirty="0">
                <a:hlinkClick r:id="rId3"/>
              </a:rPr>
              <a:t>scientists</a:t>
            </a:r>
            <a:r>
              <a:rPr lang="en-US" sz="800" dirty="0"/>
              <a:t> from the University of St. Andrews, the University of Tasmania, the University of California, France's Centre National de la </a:t>
            </a:r>
            <a:r>
              <a:rPr lang="en-US" sz="800" dirty="0" err="1"/>
              <a:t>Recherche</a:t>
            </a:r>
            <a:r>
              <a:rPr lang="en-US" sz="800" dirty="0"/>
              <a:t> </a:t>
            </a:r>
            <a:r>
              <a:rPr lang="en-US" sz="800" dirty="0" err="1"/>
              <a:t>Scientifique</a:t>
            </a:r>
            <a:r>
              <a:rPr lang="en-US" sz="800" dirty="0"/>
              <a:t>, and other institutions, will be published online this week in the </a:t>
            </a:r>
            <a:r>
              <a:rPr lang="en-US" sz="800" i="1" dirty="0">
                <a:hlinkClick r:id="rId6"/>
              </a:rPr>
              <a:t>Proceedings of the National Academy of Sciences</a:t>
            </a:r>
            <a:r>
              <a:rPr lang="en-US" sz="800" dirty="0"/>
              <a:t>. </a:t>
            </a:r>
          </a:p>
          <a:p>
            <a:pPr>
              <a:lnSpc>
                <a:spcPct val="80000"/>
              </a:lnSpc>
            </a:pPr>
            <a:r>
              <a:rPr lang="en-US" sz="800" dirty="0"/>
              <a:t>In their two-year study, the scientists recruited 85 elephant seals from four points around the Antarctic region: South Georgia, the Kerguelen Islands, Macquarie Island, and Livingston Island. As the seals migrated and foraged for food during their winter journey, they circumnavigated the Antarctic continent and its continental shelf, diving down to 2,000 feet more than 60 times a day. </a:t>
            </a:r>
          </a:p>
          <a:p>
            <a:pPr>
              <a:lnSpc>
                <a:spcPct val="80000"/>
              </a:lnSpc>
            </a:pPr>
            <a:r>
              <a:rPr lang="en-US" sz="800" dirty="0"/>
              <a:t>With every dive, the seal's sensors collected information about the animal's location and depth, and about the ocean's temperature and salinity levels. Each time the seals resurfaced to breathe, that data was relayed via satellite to the National Oceanographic Data Center (</a:t>
            </a:r>
            <a:r>
              <a:rPr lang="en-US" sz="800" dirty="0">
                <a:hlinkClick r:id="rId7"/>
              </a:rPr>
              <a:t>NODC</a:t>
            </a:r>
            <a:r>
              <a:rPr lang="en-US" sz="800" dirty="0"/>
              <a:t>) in the United States and the </a:t>
            </a:r>
            <a:r>
              <a:rPr lang="en-US" sz="800" dirty="0" err="1">
                <a:hlinkClick r:id="rId8"/>
              </a:rPr>
              <a:t>Coriolis</a:t>
            </a:r>
            <a:r>
              <a:rPr lang="en-US" sz="800" dirty="0"/>
              <a:t> center in France, where oceanographers can disseminate and use it to test climate models and track developments in the region. </a:t>
            </a:r>
          </a:p>
          <a:p>
            <a:pPr>
              <a:lnSpc>
                <a:spcPct val="80000"/>
              </a:lnSpc>
            </a:pPr>
            <a:r>
              <a:rPr lang="en-US" sz="800" dirty="0"/>
              <a:t>Once the seals returned home from their journey, they molted, shedding the equipment from their heads. </a:t>
            </a:r>
          </a:p>
          <a:p>
            <a:pPr>
              <a:lnSpc>
                <a:spcPct val="80000"/>
              </a:lnSpc>
            </a:pPr>
            <a:r>
              <a:rPr lang="en-US" sz="800" dirty="0"/>
              <a:t>The Antarctic Ocean is important to global climate change: it's home to the world's largest current, and it's also where some water masses of key importance in the climate system are formed. One fear is that increasing average temperatures could lure too much freshwater into the Antarctic, bringing cooling and sinking processes in ocean currents to a halt and ultimately causing a dramatic effect on the global climate. </a:t>
            </a:r>
          </a:p>
          <a:p>
            <a:pPr>
              <a:lnSpc>
                <a:spcPct val="80000"/>
              </a:lnSpc>
            </a:pPr>
            <a:r>
              <a:rPr lang="en-US" sz="800" dirty="0"/>
              <a:t>"The elephant seals are an interesting attempt to use nature to help obtain a valuable data set," says </a:t>
            </a:r>
            <a:r>
              <a:rPr lang="en-US" sz="800" dirty="0">
                <a:hlinkClick r:id="rId9"/>
              </a:rPr>
              <a:t>Carl </a:t>
            </a:r>
            <a:r>
              <a:rPr lang="en-US" sz="800" dirty="0" err="1">
                <a:hlinkClick r:id="rId9"/>
              </a:rPr>
              <a:t>Wunsch</a:t>
            </a:r>
            <a:r>
              <a:rPr lang="en-US" sz="800" dirty="0"/>
              <a:t>, a professor of physical oceanography at MIT who is unaffiliated with the </a:t>
            </a:r>
            <a:r>
              <a:rPr lang="en-US" sz="800" dirty="0" err="1"/>
              <a:t>SEaOS</a:t>
            </a:r>
            <a:r>
              <a:rPr lang="en-US" sz="800" dirty="0"/>
              <a:t> team. "We use the data here, knowing that our control over the seals is not perfect. But we need to understand what the ocean is doing." </a:t>
            </a:r>
          </a:p>
          <a:p>
            <a:pPr>
              <a:lnSpc>
                <a:spcPct val="80000"/>
              </a:lnSpc>
            </a:pPr>
            <a:r>
              <a:rPr lang="en-US" sz="800" dirty="0"/>
              <a:t>The </a:t>
            </a:r>
            <a:r>
              <a:rPr lang="en-US" sz="800" dirty="0" err="1"/>
              <a:t>SEaOS</a:t>
            </a:r>
            <a:r>
              <a:rPr lang="en-US" sz="800" dirty="0"/>
              <a:t> project is a continuation of earlier, smaller programs involving placing similar sensors on penguins and seals. Costa is also part of a group that uses crab-eater seals to measure how quickly the temperature changes in the Antarctic waters from summer to winter. </a:t>
            </a:r>
          </a:p>
        </p:txBody>
      </p:sp>
    </p:spTree>
    <p:extLst>
      <p:ext uri="{BB962C8B-B14F-4D97-AF65-F5344CB8AC3E}">
        <p14:creationId xmlns:p14="http://schemas.microsoft.com/office/powerpoint/2010/main" val="3537468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E1FD8F-72AF-4DF2-8CD4-B681697BFB7D}" type="slidenum">
              <a:rPr lang="en-US"/>
              <a:pPr/>
              <a:t>15</a:t>
            </a:fld>
            <a:endParaRPr lang="en-US"/>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44773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8DF98-4836-41BF-B4BD-B50205B0F7DE}" type="slidenum">
              <a:rPr lang="en-US"/>
              <a:pPr/>
              <a:t>16</a:t>
            </a:fld>
            <a:endParaRPr 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76539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conceivable</a:t>
            </a:r>
            <a:r>
              <a:rPr lang="en-US" baseline="0" dirty="0"/>
              <a:t> that distributed energy sources, controllable loads, energy storage in a geographic region may form micro power grid to coordination power generation, consumption, and storage so as to address </a:t>
            </a:r>
            <a:r>
              <a:rPr lang="en-US" baseline="0" dirty="0" err="1"/>
              <a:t>intermittancy</a:t>
            </a:r>
            <a:r>
              <a:rPr lang="en-US" baseline="0" dirty="0"/>
              <a:t> of renewables and to smooth out power consumption peaks … </a:t>
            </a:r>
            <a:endParaRPr lang="en-US" dirty="0"/>
          </a:p>
          <a:p>
            <a:endParaRPr lang="en-US" dirty="0"/>
          </a:p>
          <a:p>
            <a:r>
              <a:rPr lang="en-US" dirty="0" err="1"/>
              <a:t>xEV</a:t>
            </a:r>
            <a:r>
              <a:rPr lang="en-US" dirty="0"/>
              <a:t> as active participants,</a:t>
            </a:r>
            <a:r>
              <a:rPr lang="en-US" baseline="0" dirty="0"/>
              <a:t> both as controllable load and as large-scale, distributed storage</a:t>
            </a:r>
          </a:p>
          <a:p>
            <a:endParaRPr lang="en-US" baseline="0" dirty="0"/>
          </a:p>
          <a:p>
            <a:r>
              <a:rPr lang="en-US" sz="1200" kern="1200" dirty="0">
                <a:solidFill>
                  <a:schemeClr val="tx1"/>
                </a:solidFill>
                <a:effectLst/>
                <a:latin typeface="Arial" charset="0"/>
                <a:ea typeface="+mn-ea"/>
                <a:cs typeface="+mn-cs"/>
              </a:rPr>
              <a:t>From CAV to MG</a:t>
            </a:r>
          </a:p>
          <a:p>
            <a:pPr lvl="1"/>
            <a:r>
              <a:rPr lang="en-US" sz="1200" kern="1200" dirty="0">
                <a:solidFill>
                  <a:schemeClr val="tx1"/>
                </a:solidFill>
                <a:effectLst/>
                <a:latin typeface="Arial" charset="0"/>
                <a:ea typeface="+mn-ea"/>
                <a:cs typeface="+mn-cs"/>
              </a:rPr>
              <a:t>MTE/MTA</a:t>
            </a:r>
          </a:p>
          <a:p>
            <a:pPr lvl="1"/>
            <a:r>
              <a:rPr lang="en-US" sz="1200" kern="1200" dirty="0">
                <a:solidFill>
                  <a:schemeClr val="tx1"/>
                </a:solidFill>
                <a:effectLst/>
                <a:latin typeface="Arial" charset="0"/>
                <a:ea typeface="+mn-ea"/>
                <a:cs typeface="+mn-cs"/>
              </a:rPr>
              <a:t>LOF</a:t>
            </a:r>
          </a:p>
          <a:p>
            <a:pPr lvl="1"/>
            <a:r>
              <a:rPr lang="en-US" sz="1200" kern="1200" dirty="0">
                <a:solidFill>
                  <a:schemeClr val="tx1"/>
                </a:solidFill>
                <a:effectLst/>
                <a:latin typeface="Arial" charset="0"/>
                <a:ea typeface="+mn-ea"/>
                <a:cs typeface="+mn-cs"/>
              </a:rPr>
              <a:t>LSRP</a:t>
            </a:r>
          </a:p>
          <a:p>
            <a:endParaRPr lang="en-US" dirty="0"/>
          </a:p>
        </p:txBody>
      </p:sp>
      <p:sp>
        <p:nvSpPr>
          <p:cNvPr id="4" name="Slide Number Placeholder 3"/>
          <p:cNvSpPr>
            <a:spLocks noGrp="1"/>
          </p:cNvSpPr>
          <p:nvPr>
            <p:ph type="sldNum" sz="quarter" idx="10"/>
          </p:nvPr>
        </p:nvSpPr>
        <p:spPr/>
        <p:txBody>
          <a:bodyPr/>
          <a:lstStyle/>
          <a:p>
            <a:pPr>
              <a:defRPr/>
            </a:pPr>
            <a:fld id="{16123726-2B2C-4D4A-B0EA-C272E6367F31}" type="slidenum">
              <a:rPr lang="zh-CN" altLang="en-US" smtClean="0"/>
              <a:pPr>
                <a:defRPr/>
              </a:pPr>
              <a:t>20</a:t>
            </a:fld>
            <a:endParaRPr lang="en-US" altLang="zh-CN"/>
          </a:p>
        </p:txBody>
      </p:sp>
    </p:spTree>
    <p:extLst>
      <p:ext uri="{BB962C8B-B14F-4D97-AF65-F5344CB8AC3E}">
        <p14:creationId xmlns:p14="http://schemas.microsoft.com/office/powerpoint/2010/main" val="626635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noFill/>
          <a:ln>
            <a:miter lim="800000"/>
            <a:headEnd/>
            <a:tailEnd/>
          </a:ln>
        </p:spPr>
        <p:txBody>
          <a:bodyPr/>
          <a:lstStyle/>
          <a:p>
            <a:fld id="{E4B37095-4474-4DD8-93CE-57091FB96423}" type="slidenum">
              <a:rPr lang="en-US"/>
              <a:pPr/>
              <a:t>21</a:t>
            </a:fld>
            <a:endParaRPr lang="en-US"/>
          </a:p>
        </p:txBody>
      </p:sp>
      <p:sp>
        <p:nvSpPr>
          <p:cNvPr id="327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772" name="Rectangle 3"/>
          <p:cNvSpPr>
            <a:spLocks noGrp="1" noChangeArrowheads="1"/>
          </p:cNvSpPr>
          <p:nvPr>
            <p:ph type="body" idx="1"/>
          </p:nvPr>
        </p:nvSpPr>
        <p:spPr bwMode="auto">
          <a:noFill/>
        </p:spPr>
        <p:txBody>
          <a:bodyPr/>
          <a:lstStyle/>
          <a:p>
            <a:pPr eaLnBrk="1" hangingPunct="1">
              <a:spcBef>
                <a:spcPct val="0"/>
              </a:spcBef>
            </a:pPr>
            <a:endParaRPr lang="en-US" dirty="0"/>
          </a:p>
        </p:txBody>
      </p:sp>
    </p:spTree>
    <p:extLst>
      <p:ext uri="{BB962C8B-B14F-4D97-AF65-F5344CB8AC3E}">
        <p14:creationId xmlns:p14="http://schemas.microsoft.com/office/powerpoint/2010/main" val="3180644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a:lstStyle/>
          <a:p>
            <a:endParaRPr lang="en-US"/>
          </a:p>
        </p:txBody>
      </p:sp>
      <p:sp>
        <p:nvSpPr>
          <p:cNvPr id="71684" name="Slide Number Placeholder 3"/>
          <p:cNvSpPr>
            <a:spLocks noGrp="1"/>
          </p:cNvSpPr>
          <p:nvPr>
            <p:ph type="sldNum" sz="quarter" idx="5"/>
          </p:nvPr>
        </p:nvSpPr>
        <p:spPr bwMode="auto">
          <a:noFill/>
          <a:ln>
            <a:miter lim="800000"/>
            <a:headEnd/>
            <a:tailEnd/>
          </a:ln>
        </p:spPr>
        <p:txBody>
          <a:bodyPr/>
          <a:lstStyle/>
          <a:p>
            <a:fld id="{8DD231AF-6CAF-4D3D-93A2-6094D6DC2FE6}" type="slidenum">
              <a:rPr lang="en-US"/>
              <a:pPr/>
              <a:t>22</a:t>
            </a:fld>
            <a:endParaRPr lang="en-US"/>
          </a:p>
        </p:txBody>
      </p:sp>
    </p:spTree>
    <p:extLst>
      <p:ext uri="{BB962C8B-B14F-4D97-AF65-F5344CB8AC3E}">
        <p14:creationId xmlns:p14="http://schemas.microsoft.com/office/powerpoint/2010/main" val="4107581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a:lstStyle/>
          <a:p>
            <a:pPr eaLnBrk="1" hangingPunct="1">
              <a:spcBef>
                <a:spcPct val="0"/>
              </a:spcBef>
            </a:pPr>
            <a:endParaRPr lang="en-US"/>
          </a:p>
        </p:txBody>
      </p:sp>
      <p:sp>
        <p:nvSpPr>
          <p:cNvPr id="73732" name="Slide Number Placeholder 3"/>
          <p:cNvSpPr>
            <a:spLocks noGrp="1"/>
          </p:cNvSpPr>
          <p:nvPr>
            <p:ph type="sldNum" sz="quarter" idx="5"/>
          </p:nvPr>
        </p:nvSpPr>
        <p:spPr bwMode="auto">
          <a:noFill/>
          <a:ln>
            <a:miter lim="800000"/>
            <a:headEnd/>
            <a:tailEnd/>
          </a:ln>
        </p:spPr>
        <p:txBody>
          <a:bodyPr/>
          <a:lstStyle/>
          <a:p>
            <a:fld id="{1A5454AF-BFC6-4BB8-90A0-A89AFA7C67EE}" type="slidenum">
              <a:rPr lang="en-US"/>
              <a:pPr/>
              <a:t>23</a:t>
            </a:fld>
            <a:endParaRPr lang="en-US"/>
          </a:p>
        </p:txBody>
      </p:sp>
    </p:spTree>
    <p:extLst>
      <p:ext uri="{BB962C8B-B14F-4D97-AF65-F5344CB8AC3E}">
        <p14:creationId xmlns:p14="http://schemas.microsoft.com/office/powerpoint/2010/main" val="3293173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a:lstStyle/>
          <a:p>
            <a:pPr eaLnBrk="1" hangingPunct="1">
              <a:spcBef>
                <a:spcPct val="0"/>
              </a:spcBef>
            </a:pPr>
            <a:endParaRPr lang="en-US"/>
          </a:p>
        </p:txBody>
      </p:sp>
      <p:sp>
        <p:nvSpPr>
          <p:cNvPr id="75780" name="Slide Number Placeholder 3"/>
          <p:cNvSpPr>
            <a:spLocks noGrp="1"/>
          </p:cNvSpPr>
          <p:nvPr>
            <p:ph type="sldNum" sz="quarter" idx="5"/>
          </p:nvPr>
        </p:nvSpPr>
        <p:spPr bwMode="auto">
          <a:noFill/>
          <a:ln>
            <a:miter lim="800000"/>
            <a:headEnd/>
            <a:tailEnd/>
          </a:ln>
        </p:spPr>
        <p:txBody>
          <a:bodyPr/>
          <a:lstStyle/>
          <a:p>
            <a:fld id="{1190F805-248D-48D2-869E-E67EDB7DFAF8}" type="slidenum">
              <a:rPr lang="en-US"/>
              <a:pPr/>
              <a:t>24</a:t>
            </a:fld>
            <a:endParaRPr lang="en-US"/>
          </a:p>
        </p:txBody>
      </p:sp>
    </p:spTree>
    <p:extLst>
      <p:ext uri="{BB962C8B-B14F-4D97-AF65-F5344CB8AC3E}">
        <p14:creationId xmlns:p14="http://schemas.microsoft.com/office/powerpoint/2010/main" val="3893429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a:lstStyle/>
          <a:p>
            <a:pPr eaLnBrk="1" hangingPunct="1">
              <a:spcBef>
                <a:spcPct val="0"/>
              </a:spcBef>
            </a:pPr>
            <a:endParaRPr lang="en-US"/>
          </a:p>
        </p:txBody>
      </p:sp>
      <p:sp>
        <p:nvSpPr>
          <p:cNvPr id="77828" name="Slide Number Placeholder 3"/>
          <p:cNvSpPr>
            <a:spLocks noGrp="1"/>
          </p:cNvSpPr>
          <p:nvPr>
            <p:ph type="sldNum" sz="quarter" idx="5"/>
          </p:nvPr>
        </p:nvSpPr>
        <p:spPr bwMode="auto">
          <a:noFill/>
          <a:ln>
            <a:miter lim="800000"/>
            <a:headEnd/>
            <a:tailEnd/>
          </a:ln>
        </p:spPr>
        <p:txBody>
          <a:bodyPr/>
          <a:lstStyle/>
          <a:p>
            <a:fld id="{072D6AB5-2268-4243-9FFE-9D66EF7B1D4C}" type="slidenum">
              <a:rPr lang="en-US"/>
              <a:pPr/>
              <a:t>25</a:t>
            </a:fld>
            <a:endParaRPr lang="en-US"/>
          </a:p>
        </p:txBody>
      </p:sp>
    </p:spTree>
    <p:extLst>
      <p:ext uri="{BB962C8B-B14F-4D97-AF65-F5344CB8AC3E}">
        <p14:creationId xmlns:p14="http://schemas.microsoft.com/office/powerpoint/2010/main" val="1850792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009365-5CF4-497A-B0B2-1C731A430764}" type="slidenum">
              <a:rPr lang="en-US"/>
              <a:pPr/>
              <a:t>5</a:t>
            </a:fld>
            <a:endParaRPr lang="en-U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384399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CSS: chirp spread spectrum</a:t>
            </a:r>
            <a:r>
              <a:rPr lang="en-US" baseline="0" dirty="0"/>
              <a:t> </a:t>
            </a:r>
            <a:endParaRPr lang="en-US" dirty="0"/>
          </a:p>
        </p:txBody>
      </p:sp>
      <p:sp>
        <p:nvSpPr>
          <p:cNvPr id="4" name="Slide Number Placeholder 3"/>
          <p:cNvSpPr>
            <a:spLocks noGrp="1"/>
          </p:cNvSpPr>
          <p:nvPr>
            <p:ph type="sldNum" sz="quarter" idx="10"/>
          </p:nvPr>
        </p:nvSpPr>
        <p:spPr/>
        <p:txBody>
          <a:bodyPr/>
          <a:lstStyle/>
          <a:p>
            <a:fld id="{CAA09B73-B604-434B-9B3D-D575DF5C1195}" type="slidenum">
              <a:rPr lang="en-US" smtClean="0"/>
              <a:pPr/>
              <a:t>26</a:t>
            </a:fld>
            <a:endParaRPr lang="en-US"/>
          </a:p>
        </p:txBody>
      </p:sp>
    </p:spTree>
    <p:extLst>
      <p:ext uri="{BB962C8B-B14F-4D97-AF65-F5344CB8AC3E}">
        <p14:creationId xmlns:p14="http://schemas.microsoft.com/office/powerpoint/2010/main" val="4073226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analysis, and implementation </a:t>
            </a:r>
          </a:p>
        </p:txBody>
      </p:sp>
      <p:sp>
        <p:nvSpPr>
          <p:cNvPr id="4" name="Slide Number Placeholder 3"/>
          <p:cNvSpPr>
            <a:spLocks noGrp="1"/>
          </p:cNvSpPr>
          <p:nvPr>
            <p:ph type="sldNum" sz="quarter" idx="5"/>
          </p:nvPr>
        </p:nvSpPr>
        <p:spPr/>
        <p:txBody>
          <a:bodyPr/>
          <a:lstStyle/>
          <a:p>
            <a:fld id="{CAA09B73-B604-434B-9B3D-D575DF5C1195}" type="slidenum">
              <a:rPr lang="en-US" smtClean="0"/>
              <a:pPr/>
              <a:t>29</a:t>
            </a:fld>
            <a:endParaRPr lang="en-US"/>
          </a:p>
        </p:txBody>
      </p:sp>
    </p:spTree>
    <p:extLst>
      <p:ext uri="{BB962C8B-B14F-4D97-AF65-F5344CB8AC3E}">
        <p14:creationId xmlns:p14="http://schemas.microsoft.com/office/powerpoint/2010/main" val="2350482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6BBAE28D-6CB4-4636-9A3B-19DB05A66EF8}" type="slidenum">
              <a:rPr lang="zh-CN" altLang="en-US" smtClean="0"/>
              <a:pPr/>
              <a:t>33</a:t>
            </a:fld>
            <a:endParaRPr lang="en-US" altLang="zh-CN"/>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r>
              <a:rPr lang="en-US" altLang="zh-CN" sz="1300" dirty="0">
                <a:ea typeface="굴림" pitchFamily="34" charset="-127"/>
                <a:sym typeface="Symbol" pitchFamily="18" charset="2"/>
              </a:rPr>
              <a:t>co-channel interference</a:t>
            </a:r>
          </a:p>
        </p:txBody>
      </p:sp>
    </p:spTree>
    <p:extLst>
      <p:ext uri="{BB962C8B-B14F-4D97-AF65-F5344CB8AC3E}">
        <p14:creationId xmlns:p14="http://schemas.microsoft.com/office/powerpoint/2010/main" val="4094136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E1B44CBE-8916-417D-8994-A8E8F2F19C02}" type="slidenum">
              <a:rPr lang="zh-CN" altLang="en-US" smtClean="0"/>
              <a:pPr/>
              <a:t>35</a:t>
            </a:fld>
            <a:endParaRPr lang="en-US" altLang="zh-CN"/>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marL="218705" indent="-218705">
              <a:lnSpc>
                <a:spcPct val="120000"/>
              </a:lnSpc>
            </a:pPr>
            <a:r>
              <a:rPr lang="en-US" altLang="zh-CN" dirty="0"/>
              <a:t>Unlike in wireline networks, we observe unreliable and unstable transitional region (i.e., spatial variation), temporal variation, etc</a:t>
            </a:r>
          </a:p>
          <a:p>
            <a:pPr marL="656115" lvl="1" indent="-218705">
              <a:lnSpc>
                <a:spcPct val="90000"/>
              </a:lnSpc>
            </a:pPr>
            <a:r>
              <a:rPr lang="en-US" altLang="zh-CN" sz="1000" dirty="0"/>
              <a:t>Indoor testbed at OSU; 3 feet node separation</a:t>
            </a:r>
          </a:p>
          <a:p>
            <a:pPr marL="656115" lvl="1" indent="-218705">
              <a:lnSpc>
                <a:spcPct val="90000"/>
              </a:lnSpc>
            </a:pPr>
            <a:r>
              <a:rPr lang="en-US" altLang="zh-CN" sz="1000" dirty="0"/>
              <a:t>300 data points for each distance, with each data points representing the status of 100 broadcast transmissions</a:t>
            </a:r>
            <a:endParaRPr lang="en-US" altLang="zh-CN" dirty="0"/>
          </a:p>
        </p:txBody>
      </p:sp>
    </p:spTree>
    <p:extLst>
      <p:ext uri="{BB962C8B-B14F-4D97-AF65-F5344CB8AC3E}">
        <p14:creationId xmlns:p14="http://schemas.microsoft.com/office/powerpoint/2010/main" val="1911578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rtl="0"/>
            <a:r>
              <a:rPr lang="en-US" dirty="0">
                <a:effectLst/>
              </a:rPr>
              <a:t>N. Abramson (1970). </a:t>
            </a:r>
            <a:r>
              <a:rPr lang="en-US" dirty="0">
                <a:effectLst/>
                <a:hlinkClick r:id="rId3" invalidUrl="http://robotics.eecs.berkeley.edu/~pister/290Q/Papers/MAC protocols/ALOHA abramson 1970.pdf"/>
              </a:rPr>
              <a:t>"The ALOHA System - Another Alternative for Computer Communications"</a:t>
            </a:r>
            <a:r>
              <a:rPr lang="en-US" dirty="0">
                <a:effectLst/>
              </a:rPr>
              <a:t> (PDF). </a:t>
            </a:r>
            <a:r>
              <a:rPr lang="en-US" i="1" dirty="0">
                <a:effectLst/>
              </a:rPr>
              <a:t>Proc. 1970 Fall Joint Computer Conference</a:t>
            </a:r>
            <a:r>
              <a:rPr lang="en-US" dirty="0">
                <a:effectLst/>
              </a:rPr>
              <a:t>. AFIPS Press</a:t>
            </a:r>
            <a:endParaRPr lang="en-US" b="1" dirty="0"/>
          </a:p>
          <a:p>
            <a:pPr rtl="0"/>
            <a:endParaRPr lang="en-US" b="1" dirty="0"/>
          </a:p>
          <a:p>
            <a:pPr rtl="0"/>
            <a:r>
              <a:rPr lang="en-US" b="1" dirty="0" err="1"/>
              <a:t>ALOHAnet</a:t>
            </a:r>
            <a:r>
              <a:rPr lang="en-US" dirty="0"/>
              <a:t>, also known as the </a:t>
            </a:r>
            <a:r>
              <a:rPr lang="en-US" b="1" dirty="0"/>
              <a:t>ALOHA System</a:t>
            </a:r>
            <a:r>
              <a:rPr lang="en-US" dirty="0"/>
              <a:t>,</a:t>
            </a:r>
            <a:r>
              <a:rPr lang="en-US" baseline="30000" dirty="0">
                <a:hlinkClick r:id="rId4"/>
              </a:rPr>
              <a:t>[1]</a:t>
            </a:r>
            <a:r>
              <a:rPr lang="en-US" baseline="30000" dirty="0">
                <a:hlinkClick r:id="rId5"/>
              </a:rPr>
              <a:t>[2]</a:t>
            </a:r>
            <a:r>
              <a:rPr lang="en-US" dirty="0"/>
              <a:t> or simply </a:t>
            </a:r>
            <a:r>
              <a:rPr lang="en-US" b="1" dirty="0"/>
              <a:t>ALOHA</a:t>
            </a:r>
            <a:r>
              <a:rPr lang="en-US" dirty="0"/>
              <a:t>, was a pioneering </a:t>
            </a:r>
            <a:r>
              <a:rPr lang="en-US" dirty="0">
                <a:hlinkClick r:id="rId6" tooltip="Computer network"/>
              </a:rPr>
              <a:t>computer networking</a:t>
            </a:r>
            <a:r>
              <a:rPr lang="en-US" dirty="0"/>
              <a:t> system developed at the </a:t>
            </a:r>
            <a:r>
              <a:rPr lang="en-US" dirty="0">
                <a:hlinkClick r:id="rId7" tooltip="University of Hawaii"/>
              </a:rPr>
              <a:t>University of Hawaii</a:t>
            </a:r>
            <a:r>
              <a:rPr lang="en-US" dirty="0"/>
              <a:t>. </a:t>
            </a:r>
            <a:r>
              <a:rPr lang="en-US" dirty="0" err="1"/>
              <a:t>ALOHAnet</a:t>
            </a:r>
            <a:r>
              <a:rPr lang="en-US" dirty="0"/>
              <a:t> became operational in June, 1971, providing the first public demonstration of a wireless packet data network.</a:t>
            </a:r>
            <a:r>
              <a:rPr lang="en-US" baseline="30000" dirty="0">
                <a:hlinkClick r:id="rId8"/>
              </a:rPr>
              <a:t>[3]</a:t>
            </a:r>
            <a:r>
              <a:rPr lang="en-US" baseline="30000" dirty="0">
                <a:hlinkClick r:id="rId9"/>
              </a:rPr>
              <a:t>[4]</a:t>
            </a:r>
            <a:endParaRPr lang="en-US" dirty="0"/>
          </a:p>
          <a:p>
            <a:pPr rtl="0"/>
            <a:r>
              <a:rPr lang="en-US" dirty="0"/>
              <a:t>The </a:t>
            </a:r>
            <a:r>
              <a:rPr lang="en-US" dirty="0" err="1"/>
              <a:t>ALOHAnet</a:t>
            </a:r>
            <a:r>
              <a:rPr lang="en-US" dirty="0"/>
              <a:t> used a new method of medium access (ALOHA random access) and experimental </a:t>
            </a:r>
            <a:r>
              <a:rPr lang="en-US" dirty="0">
                <a:hlinkClick r:id="rId10" tooltip="Ultra high frequency"/>
              </a:rPr>
              <a:t>ultra high frequency</a:t>
            </a:r>
            <a:r>
              <a:rPr lang="en-US" dirty="0"/>
              <a:t> (UHF) for its operation, since frequency assignments for communications to and from a computer were not available for commercial applications in the 1970s. But even before such frequencies were assigned there were two other media available for the application of an ALOHA channel – cables and satellites. In the 1970s ALOHA random access was employed in the widely used </a:t>
            </a:r>
            <a:r>
              <a:rPr lang="en-US" dirty="0">
                <a:hlinkClick r:id="rId11" tooltip="Ethernet"/>
              </a:rPr>
              <a:t>Ethernet</a:t>
            </a:r>
            <a:r>
              <a:rPr lang="en-US" dirty="0"/>
              <a:t> cable based network</a:t>
            </a:r>
            <a:r>
              <a:rPr lang="en-US" baseline="30000" dirty="0">
                <a:hlinkClick r:id="rId12"/>
              </a:rPr>
              <a:t>[5]</a:t>
            </a:r>
            <a:r>
              <a:rPr lang="en-US" dirty="0"/>
              <a:t> and then in the </a:t>
            </a:r>
            <a:r>
              <a:rPr lang="en-US" dirty="0" err="1">
                <a:hlinkClick r:id="rId13" tooltip="Marisat"/>
              </a:rPr>
              <a:t>Marisat</a:t>
            </a:r>
            <a:r>
              <a:rPr lang="en-US" dirty="0"/>
              <a:t> (now </a:t>
            </a:r>
            <a:r>
              <a:rPr lang="en-US" dirty="0">
                <a:hlinkClick r:id="rId14" tooltip="Inmarsat"/>
              </a:rPr>
              <a:t>Inmarsat</a:t>
            </a:r>
            <a:r>
              <a:rPr lang="en-US" dirty="0"/>
              <a:t>) satellite network.</a:t>
            </a:r>
            <a:r>
              <a:rPr lang="en-US" baseline="30000" dirty="0">
                <a:hlinkClick r:id="rId15"/>
              </a:rPr>
              <a:t>[6]</a:t>
            </a:r>
            <a:endParaRPr lang="en-US" dirty="0"/>
          </a:p>
          <a:p>
            <a:pPr rtl="0"/>
            <a:r>
              <a:rPr lang="en-US" dirty="0"/>
              <a:t>In the early 1980s frequencies for mobile networks became available, and in 1985 frequencies suitable for what became known as </a:t>
            </a:r>
            <a:r>
              <a:rPr lang="en-US" dirty="0">
                <a:hlinkClick r:id="rId16" tooltip="Wi-Fi"/>
              </a:rPr>
              <a:t>Wi-Fi</a:t>
            </a:r>
            <a:r>
              <a:rPr lang="en-US" dirty="0"/>
              <a:t> were allocated in the US. These regulatory developments made it possible to use the ALOHA random access techniques in both Wi-Fi and in mobile telephone networks.</a:t>
            </a:r>
          </a:p>
          <a:p>
            <a:pPr rtl="0"/>
            <a:r>
              <a:rPr lang="en-US" dirty="0"/>
              <a:t>ALOHA channels were used in a limited way in the 1980s in 1G mobile phones for signaling and control purposes.</a:t>
            </a:r>
            <a:r>
              <a:rPr lang="en-US" baseline="30000" dirty="0">
                <a:hlinkClick r:id="rId17"/>
              </a:rPr>
              <a:t>[7]</a:t>
            </a:r>
            <a:r>
              <a:rPr lang="en-US" dirty="0"/>
              <a:t> In the late 1980s, the European </a:t>
            </a:r>
            <a:r>
              <a:rPr lang="en-US" dirty="0" err="1"/>
              <a:t>standardisation</a:t>
            </a:r>
            <a:r>
              <a:rPr lang="en-US" dirty="0"/>
              <a:t> group </a:t>
            </a:r>
            <a:r>
              <a:rPr lang="en-US" dirty="0">
                <a:hlinkClick r:id="rId18" tooltip="GSM"/>
              </a:rPr>
              <a:t>GSM</a:t>
            </a:r>
            <a:r>
              <a:rPr lang="en-US" dirty="0"/>
              <a:t> who worked on the Pan-European Digital mobile communication system GSM greatly expanded the use of ALOHA channels for access to radio channels in mobile telephony. In addition </a:t>
            </a:r>
            <a:r>
              <a:rPr lang="en-US" dirty="0">
                <a:hlinkClick r:id="rId19" tooltip="SMS"/>
              </a:rPr>
              <a:t>SMS</a:t>
            </a:r>
            <a:r>
              <a:rPr lang="en-US" dirty="0"/>
              <a:t> message texting was implemented in 2G mobile phones. </a:t>
            </a:r>
            <a:r>
              <a:rPr lang="en-US"/>
              <a:t>In the early 2000s additional ALOHA channels were added to 2.5G and 3G mobile phones with the widespread introduction of </a:t>
            </a:r>
            <a:r>
              <a:rPr lang="en-US">
                <a:hlinkClick r:id="rId20" tooltip="GPRS"/>
              </a:rPr>
              <a:t>GPRS</a:t>
            </a:r>
            <a:r>
              <a:rPr lang="en-US"/>
              <a:t>, using a slotted ALOHA random access channel combined with a version of the Reservation ALOHA scheme first analyzed by a group at BBN</a:t>
            </a:r>
          </a:p>
        </p:txBody>
      </p:sp>
      <p:sp>
        <p:nvSpPr>
          <p:cNvPr id="4" name="Slide Number Placeholder 3"/>
          <p:cNvSpPr>
            <a:spLocks noGrp="1"/>
          </p:cNvSpPr>
          <p:nvPr>
            <p:ph type="sldNum" sz="quarter" idx="10"/>
          </p:nvPr>
        </p:nvSpPr>
        <p:spPr/>
        <p:txBody>
          <a:bodyPr/>
          <a:lstStyle/>
          <a:p>
            <a:pPr>
              <a:defRPr/>
            </a:pPr>
            <a:fld id="{16123726-2B2C-4D4A-B0EA-C272E6367F31}" type="slidenum">
              <a:rPr lang="zh-CN" altLang="en-US" smtClean="0"/>
              <a:pPr>
                <a:defRPr/>
              </a:pPr>
              <a:t>36</a:t>
            </a:fld>
            <a:endParaRPr lang="en-US" altLang="zh-CN"/>
          </a:p>
        </p:txBody>
      </p:sp>
    </p:spTree>
    <p:extLst>
      <p:ext uri="{BB962C8B-B14F-4D97-AF65-F5344CB8AC3E}">
        <p14:creationId xmlns:p14="http://schemas.microsoft.com/office/powerpoint/2010/main" val="994388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Collision avoidance is a challenging problem in wireless networks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Unlike in wired networks, sender-side collision detection is difficult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why is collision detection difficult in wireless networks? two reasons 1. In wireless each station has one antenna for both sending and receiving. hence we cant use the same antenna for both transmitting and at the same time detecting collisions. Further even if we have two antennas, it will be difficult to detect collision. because the transmitting signal power will be much higher than the incoming signal. hence if the sender senses signals it will fairly get a net result (an addition) of its transmitted signal and any other signal transmitted by others. it may be that its own signal is so much powerful than others that it will not recognize any collision. 2. In wireless, only the receiver is in problem. not the transmitter. so detecting for collisions at the senders end does not really make sense. we need to detect collision at the receivers end. the sender is not able to tell it whether there is a collision in receivers end. </a:t>
            </a:r>
          </a:p>
          <a:p>
            <a:endParaRPr lang="en-US" dirty="0"/>
          </a:p>
        </p:txBody>
      </p:sp>
      <p:sp>
        <p:nvSpPr>
          <p:cNvPr id="4" name="Slide Number Placeholder 3"/>
          <p:cNvSpPr>
            <a:spLocks noGrp="1"/>
          </p:cNvSpPr>
          <p:nvPr>
            <p:ph type="sldNum" sz="quarter" idx="10"/>
          </p:nvPr>
        </p:nvSpPr>
        <p:spPr/>
        <p:txBody>
          <a:bodyPr/>
          <a:lstStyle/>
          <a:p>
            <a:pPr>
              <a:defRPr/>
            </a:pPr>
            <a:fld id="{16123726-2B2C-4D4A-B0EA-C272E6367F31}" type="slidenum">
              <a:rPr lang="zh-CN" altLang="en-US" smtClean="0"/>
              <a:pPr>
                <a:defRPr/>
              </a:pPr>
              <a:t>37</a:t>
            </a:fld>
            <a:endParaRPr lang="en-US" altLang="zh-CN"/>
          </a:p>
        </p:txBody>
      </p:sp>
    </p:spTree>
    <p:extLst>
      <p:ext uri="{BB962C8B-B14F-4D97-AF65-F5344CB8AC3E}">
        <p14:creationId xmlns:p14="http://schemas.microsoft.com/office/powerpoint/2010/main" val="2831437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why is collision detection difficult in wireless networks? two reasons 1. In wireless each station has one antenna for both sending and receiving. hence we cant use the same antenna for both transmitting and at the same time detecting collisions. Further even if we have two antennas, it will be difficult to detect collision. because the transmitting signal power will be much higher than the incoming signal. hence if the sender senses signals it will fairly get a net result (an addition) of its transmitted signal and any other signal transmitted by others. it may be that its own signal is so much powerful than others that it will not recognize any collision. 2. In wireless, only the receiver is in problem. not the transmitter. so detecting for collisions at the senders end does not really make sense. we need to detect collision at the receivers end. the sender is not able to tell it whether there is a collision in receivers end. </a:t>
            </a:r>
          </a:p>
          <a:p>
            <a:endParaRPr lang="en-US" dirty="0"/>
          </a:p>
        </p:txBody>
      </p:sp>
      <p:sp>
        <p:nvSpPr>
          <p:cNvPr id="4" name="Slide Number Placeholder 3"/>
          <p:cNvSpPr>
            <a:spLocks noGrp="1"/>
          </p:cNvSpPr>
          <p:nvPr>
            <p:ph type="sldNum" sz="quarter" idx="10"/>
          </p:nvPr>
        </p:nvSpPr>
        <p:spPr/>
        <p:txBody>
          <a:bodyPr/>
          <a:lstStyle/>
          <a:p>
            <a:pPr>
              <a:defRPr/>
            </a:pPr>
            <a:fld id="{16123726-2B2C-4D4A-B0EA-C272E6367F31}" type="slidenum">
              <a:rPr lang="zh-CN" altLang="en-US" smtClean="0"/>
              <a:pPr>
                <a:defRPr/>
              </a:pPr>
              <a:t>38</a:t>
            </a:fld>
            <a:endParaRPr lang="en-US" altLang="zh-CN"/>
          </a:p>
        </p:txBody>
      </p:sp>
    </p:spTree>
    <p:extLst>
      <p:ext uri="{BB962C8B-B14F-4D97-AF65-F5344CB8AC3E}">
        <p14:creationId xmlns:p14="http://schemas.microsoft.com/office/powerpoint/2010/main" val="11883179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117</a:t>
            </a:r>
            <a:r>
              <a:rPr lang="en-US" baseline="0" dirty="0"/>
              <a:t> and</a:t>
            </a:r>
            <a:r>
              <a:rPr lang="en-US" dirty="0"/>
              <a:t> 250 nodes in small and large networks respectively</a:t>
            </a:r>
          </a:p>
        </p:txBody>
      </p:sp>
      <p:sp>
        <p:nvSpPr>
          <p:cNvPr id="4" name="Slide Number Placeholder 3"/>
          <p:cNvSpPr>
            <a:spLocks noGrp="1"/>
          </p:cNvSpPr>
          <p:nvPr>
            <p:ph type="sldNum" sz="quarter" idx="10"/>
          </p:nvPr>
        </p:nvSpPr>
        <p:spPr/>
        <p:txBody>
          <a:bodyPr/>
          <a:lstStyle/>
          <a:p>
            <a:pPr>
              <a:defRPr/>
            </a:pPr>
            <a:fld id="{16123726-2B2C-4D4A-B0EA-C272E6367F31}" type="slidenum">
              <a:rPr lang="zh-CN" altLang="en-US" smtClean="0"/>
              <a:pPr>
                <a:defRPr/>
              </a:pPr>
              <a:t>40</a:t>
            </a:fld>
            <a:endParaRPr lang="en-US" altLang="zh-CN"/>
          </a:p>
        </p:txBody>
      </p:sp>
    </p:spTree>
    <p:extLst>
      <p:ext uri="{BB962C8B-B14F-4D97-AF65-F5344CB8AC3E}">
        <p14:creationId xmlns:p14="http://schemas.microsoft.com/office/powerpoint/2010/main" val="6481878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FDCADFDD-884A-420F-A905-4095E0353250}" type="slidenum">
              <a:rPr lang="zh-CN" altLang="en-US" smtClean="0"/>
              <a:pPr/>
              <a:t>41</a:t>
            </a:fld>
            <a:endParaRPr lang="en-US" altLang="zh-CN"/>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r>
              <a:rPr lang="en-US" altLang="zh-CN"/>
              <a:t>Due to co-channel interference</a:t>
            </a:r>
          </a:p>
        </p:txBody>
      </p:sp>
    </p:spTree>
    <p:extLst>
      <p:ext uri="{BB962C8B-B14F-4D97-AF65-F5344CB8AC3E}">
        <p14:creationId xmlns:p14="http://schemas.microsoft.com/office/powerpoint/2010/main" val="12696920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what follows, I’ll</a:t>
            </a:r>
            <a:r>
              <a:rPr lang="en-US" baseline="0" dirty="0"/>
              <a:t> use a few examples in … to illustrate this. </a:t>
            </a:r>
            <a:endParaRPr lang="en-US" dirty="0"/>
          </a:p>
        </p:txBody>
      </p:sp>
      <p:sp>
        <p:nvSpPr>
          <p:cNvPr id="4" name="Slide Number Placeholder 3"/>
          <p:cNvSpPr>
            <a:spLocks noGrp="1"/>
          </p:cNvSpPr>
          <p:nvPr>
            <p:ph type="sldNum" sz="quarter" idx="10"/>
          </p:nvPr>
        </p:nvSpPr>
        <p:spPr/>
        <p:txBody>
          <a:bodyPr/>
          <a:lstStyle/>
          <a:p>
            <a:pPr>
              <a:defRPr/>
            </a:pPr>
            <a:fld id="{16123726-2B2C-4D4A-B0EA-C272E6367F31}" type="slidenum">
              <a:rPr lang="zh-CN" altLang="en-US" smtClean="0"/>
              <a:pPr>
                <a:defRPr/>
              </a:pPr>
              <a:t>44</a:t>
            </a:fld>
            <a:endParaRPr lang="en-US" altLang="zh-CN"/>
          </a:p>
        </p:txBody>
      </p:sp>
    </p:spTree>
    <p:extLst>
      <p:ext uri="{BB962C8B-B14F-4D97-AF65-F5344CB8AC3E}">
        <p14:creationId xmlns:p14="http://schemas.microsoft.com/office/powerpoint/2010/main" val="4254927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A449C4-E6B9-489B-BF9F-8062FAE209F0}" type="slidenum">
              <a:rPr lang="en-US"/>
              <a:pPr/>
              <a:t>6</a:t>
            </a:fld>
            <a:endParaRPr lang="en-US"/>
          </a:p>
        </p:txBody>
      </p:sp>
      <p:sp>
        <p:nvSpPr>
          <p:cNvPr id="61442" name="Rectangle 2"/>
          <p:cNvSpPr>
            <a:spLocks noGrp="1" noRot="1" noChangeAspect="1" noChangeArrowheads="1" noTextEdit="1"/>
          </p:cNvSpPr>
          <p:nvPr>
            <p:ph type="sldImg"/>
          </p:nvPr>
        </p:nvSpPr>
        <p:spPr>
          <a:xfrm>
            <a:off x="1168400" y="693738"/>
            <a:ext cx="4614863" cy="3462337"/>
          </a:xfrm>
          <a:ln/>
        </p:spPr>
      </p:sp>
      <p:sp>
        <p:nvSpPr>
          <p:cNvPr id="61443" name="Rectangle 3"/>
          <p:cNvSpPr>
            <a:spLocks noGrp="1" noChangeArrowheads="1"/>
          </p:cNvSpPr>
          <p:nvPr>
            <p:ph type="body" idx="1"/>
          </p:nvPr>
        </p:nvSpPr>
        <p:spPr/>
        <p:txBody>
          <a:bodyPr>
            <a:normAutofit fontScale="92500" lnSpcReduction="10000"/>
          </a:bodyPr>
          <a:lstStyle/>
          <a:p>
            <a:pPr marL="218705" indent="-218705">
              <a:lnSpc>
                <a:spcPct val="120000"/>
              </a:lnSpc>
              <a:buFontTx/>
              <a:buAutoNum type="arabicPeriod"/>
            </a:pPr>
            <a:r>
              <a:rPr lang="en-US" altLang="zh-CN" dirty="0"/>
              <a:t>128KB internal flash, 512KB external flash</a:t>
            </a:r>
          </a:p>
          <a:p>
            <a:pPr marL="218705" indent="-218705">
              <a:lnSpc>
                <a:spcPct val="120000"/>
              </a:lnSpc>
              <a:buFontTx/>
              <a:buAutoNum type="arabicPeriod"/>
            </a:pPr>
            <a:endParaRPr lang="en-US" altLang="zh-CN" dirty="0"/>
          </a:p>
          <a:p>
            <a:pPr marL="218705" indent="-218705">
              <a:lnSpc>
                <a:spcPct val="120000"/>
              </a:lnSpc>
              <a:buFontTx/>
              <a:buAutoNum type="arabicPeriod"/>
            </a:pPr>
            <a:r>
              <a:rPr lang="en-US" altLang="zh-CN" dirty="0"/>
              <a:t>Tornado explorer</a:t>
            </a:r>
          </a:p>
          <a:p>
            <a:pPr marL="218705" indent="-218705">
              <a:lnSpc>
                <a:spcPct val="120000"/>
              </a:lnSpc>
              <a:buFontTx/>
              <a:buAutoNum type="arabicPeriod"/>
            </a:pPr>
            <a:endParaRPr lang="en-US" altLang="zh-CN" dirty="0"/>
          </a:p>
          <a:p>
            <a:pPr marL="218705" indent="-218705">
              <a:lnSpc>
                <a:spcPct val="120000"/>
              </a:lnSpc>
              <a:buFontTx/>
              <a:buAutoNum type="arabicPeriod"/>
            </a:pPr>
            <a:r>
              <a:rPr lang="en-US" altLang="zh-CN" dirty="0"/>
              <a:t>Technology push; Application push</a:t>
            </a:r>
            <a:endParaRPr lang="en-US" altLang="zh-CN" sz="2300" dirty="0"/>
          </a:p>
          <a:p>
            <a:pPr marL="218705" indent="-218705">
              <a:buFontTx/>
              <a:buAutoNum type="arabicPeriod"/>
            </a:pPr>
            <a:r>
              <a:rPr lang="en-US" altLang="zh-CN" sz="2300" dirty="0"/>
              <a:t> technology push: (low-power) low cost wireless technology, Micro-Electro-Mechanical-Systems (MEMS), embedded software technology …</a:t>
            </a:r>
          </a:p>
          <a:p>
            <a:pPr marL="656115" lvl="1" indent="-218705">
              <a:lnSpc>
                <a:spcPct val="120000"/>
              </a:lnSpc>
            </a:pPr>
            <a:r>
              <a:rPr lang="en-US" altLang="zh-CN" i="1" dirty="0"/>
              <a:t>New ways of exploring the world</a:t>
            </a:r>
          </a:p>
          <a:p>
            <a:pPr marL="656115" lvl="1" indent="-218705">
              <a:lnSpc>
                <a:spcPct val="120000"/>
              </a:lnSpc>
            </a:pPr>
            <a:r>
              <a:rPr lang="en-US" altLang="zh-CN" dirty="0"/>
              <a:t>Applications:</a:t>
            </a:r>
          </a:p>
          <a:p>
            <a:pPr marL="1093525" lvl="2" indent="-218705">
              <a:lnSpc>
                <a:spcPct val="120000"/>
              </a:lnSpc>
            </a:pPr>
            <a:r>
              <a:rPr lang="en-US" altLang="zh-CN" dirty="0"/>
              <a:t>remote sensing, environment monitoring, community networks, etc.</a:t>
            </a:r>
            <a:endParaRPr lang="en-US" altLang="zh-CN" i="1" dirty="0"/>
          </a:p>
          <a:p>
            <a:pPr marL="218705" indent="-218705">
              <a:buFontTx/>
              <a:buAutoNum type="arabicPeriod"/>
            </a:pPr>
            <a:endParaRPr lang="en-US" altLang="zh-CN" sz="2300" dirty="0"/>
          </a:p>
          <a:p>
            <a:pPr marL="218705" indent="-218705">
              <a:buFontTx/>
              <a:buAutoNum type="arabicPeriod"/>
            </a:pPr>
            <a:r>
              <a:rPr lang="en-US" altLang="zh-CN" sz="2300" dirty="0"/>
              <a:t>Application push: widespread use of networks, web; large geographic coverage … </a:t>
            </a:r>
          </a:p>
          <a:p>
            <a:pPr marL="656115" lvl="1" indent="-218705">
              <a:lnSpc>
                <a:spcPct val="120000"/>
              </a:lnSpc>
            </a:pPr>
            <a:r>
              <a:rPr lang="en-US" altLang="zh-CN" i="1" dirty="0"/>
              <a:t>Shortening the distance of the world </a:t>
            </a:r>
          </a:p>
          <a:p>
            <a:pPr marL="656115" lvl="1" indent="-218705">
              <a:lnSpc>
                <a:spcPct val="120000"/>
              </a:lnSpc>
            </a:pPr>
            <a:endParaRPr lang="en-US" altLang="zh-CN" i="1" dirty="0"/>
          </a:p>
          <a:p>
            <a:pPr marL="656115" lvl="1" indent="-218705">
              <a:lnSpc>
                <a:spcPct val="120000"/>
              </a:lnSpc>
            </a:pPr>
            <a:r>
              <a:rPr lang="en-US" altLang="zh-CN" dirty="0"/>
              <a:t>Internet: thousands to billions of nodes; Widespread adoption (e.g., the Internet)</a:t>
            </a:r>
          </a:p>
          <a:p>
            <a:pPr marL="218705" indent="-218705">
              <a:buFontTx/>
              <a:buAutoNum type="arabicPeriod"/>
            </a:pPr>
            <a:endParaRPr lang="en-US" altLang="zh-CN" dirty="0"/>
          </a:p>
        </p:txBody>
      </p:sp>
    </p:spTree>
    <p:extLst>
      <p:ext uri="{BB962C8B-B14F-4D97-AF65-F5344CB8AC3E}">
        <p14:creationId xmlns:p14="http://schemas.microsoft.com/office/powerpoint/2010/main" val="2670092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Summary/Review of key points (principles, techniques) at end of each topic/module </a:t>
            </a:r>
          </a:p>
          <a:p>
            <a:endParaRPr lang="en-US" dirty="0"/>
          </a:p>
        </p:txBody>
      </p:sp>
      <p:sp>
        <p:nvSpPr>
          <p:cNvPr id="4" name="Slide Number Placeholder 3"/>
          <p:cNvSpPr>
            <a:spLocks noGrp="1"/>
          </p:cNvSpPr>
          <p:nvPr>
            <p:ph type="sldNum" sz="quarter" idx="5"/>
          </p:nvPr>
        </p:nvSpPr>
        <p:spPr/>
        <p:txBody>
          <a:bodyPr/>
          <a:lstStyle/>
          <a:p>
            <a:fld id="{CAA09B73-B604-434B-9B3D-D575DF5C1195}" type="slidenum">
              <a:rPr lang="en-US" smtClean="0"/>
              <a:pPr/>
              <a:t>46</a:t>
            </a:fld>
            <a:endParaRPr lang="en-US"/>
          </a:p>
        </p:txBody>
      </p:sp>
    </p:spTree>
    <p:extLst>
      <p:ext uri="{BB962C8B-B14F-4D97-AF65-F5344CB8AC3E}">
        <p14:creationId xmlns:p14="http://schemas.microsoft.com/office/powerpoint/2010/main" val="11660080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a:extLst>
              <a:ext uri="{FF2B5EF4-FFF2-40B4-BE49-F238E27FC236}">
                <a16:creationId xmlns:a16="http://schemas.microsoft.com/office/drawing/2014/main" id="{821716DE-B66F-F947-9E19-FA02364B99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defRPr>
            </a:lvl1pPr>
            <a:lvl2pPr marL="776288" indent="-298450" defTabSz="963613">
              <a:spcBef>
                <a:spcPct val="30000"/>
              </a:spcBef>
              <a:defRPr sz="1200">
                <a:solidFill>
                  <a:schemeClr val="tx1"/>
                </a:solidFill>
                <a:latin typeface="Times New Roman" panose="02020603050405020304" pitchFamily="18" charset="0"/>
              </a:defRPr>
            </a:lvl2pPr>
            <a:lvl3pPr marL="1193800" indent="-238125" defTabSz="963613">
              <a:spcBef>
                <a:spcPct val="30000"/>
              </a:spcBef>
              <a:defRPr sz="1200">
                <a:solidFill>
                  <a:schemeClr val="tx1"/>
                </a:solidFill>
                <a:latin typeface="Times New Roman" panose="02020603050405020304" pitchFamily="18" charset="0"/>
              </a:defRPr>
            </a:lvl3pPr>
            <a:lvl4pPr marL="1671638" indent="-238125" defTabSz="963613">
              <a:spcBef>
                <a:spcPct val="30000"/>
              </a:spcBef>
              <a:defRPr sz="1200">
                <a:solidFill>
                  <a:schemeClr val="tx1"/>
                </a:solidFill>
                <a:latin typeface="Times New Roman" panose="02020603050405020304" pitchFamily="18" charset="0"/>
              </a:defRPr>
            </a:lvl4pPr>
            <a:lvl5pPr marL="2149475" indent="-238125" defTabSz="963613">
              <a:spcBef>
                <a:spcPct val="30000"/>
              </a:spcBef>
              <a:defRPr sz="1200">
                <a:solidFill>
                  <a:schemeClr val="tx1"/>
                </a:solidFill>
                <a:latin typeface="Times New Roman" panose="02020603050405020304" pitchFamily="18" charset="0"/>
              </a:defRPr>
            </a:lvl5pPr>
            <a:lvl6pPr marL="2606675" indent="-238125" defTabSz="963613" eaLnBrk="0" fontAlgn="base" hangingPunct="0">
              <a:spcBef>
                <a:spcPct val="30000"/>
              </a:spcBef>
              <a:spcAft>
                <a:spcPct val="0"/>
              </a:spcAft>
              <a:defRPr sz="1200">
                <a:solidFill>
                  <a:schemeClr val="tx1"/>
                </a:solidFill>
                <a:latin typeface="Times New Roman" panose="02020603050405020304" pitchFamily="18" charset="0"/>
              </a:defRPr>
            </a:lvl6pPr>
            <a:lvl7pPr marL="3063875" indent="-238125" defTabSz="963613" eaLnBrk="0" fontAlgn="base" hangingPunct="0">
              <a:spcBef>
                <a:spcPct val="30000"/>
              </a:spcBef>
              <a:spcAft>
                <a:spcPct val="0"/>
              </a:spcAft>
              <a:defRPr sz="1200">
                <a:solidFill>
                  <a:schemeClr val="tx1"/>
                </a:solidFill>
                <a:latin typeface="Times New Roman" panose="02020603050405020304" pitchFamily="18" charset="0"/>
              </a:defRPr>
            </a:lvl7pPr>
            <a:lvl8pPr marL="3521075" indent="-238125" defTabSz="963613" eaLnBrk="0" fontAlgn="base" hangingPunct="0">
              <a:spcBef>
                <a:spcPct val="30000"/>
              </a:spcBef>
              <a:spcAft>
                <a:spcPct val="0"/>
              </a:spcAft>
              <a:defRPr sz="1200">
                <a:solidFill>
                  <a:schemeClr val="tx1"/>
                </a:solidFill>
                <a:latin typeface="Times New Roman" panose="02020603050405020304" pitchFamily="18" charset="0"/>
              </a:defRPr>
            </a:lvl8pPr>
            <a:lvl9pPr marL="3978275" indent="-238125" defTabSz="9636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8DD785C-A455-D54B-86CE-6FF7962BC278}" type="slidenum">
              <a:rPr lang="zh-CN" altLang="en-US" sz="1100"/>
              <a:pPr>
                <a:spcBef>
                  <a:spcPct val="0"/>
                </a:spcBef>
              </a:pPr>
              <a:t>47</a:t>
            </a:fld>
            <a:endParaRPr lang="en-US" altLang="zh-CN" sz="1100"/>
          </a:p>
        </p:txBody>
      </p:sp>
      <p:sp>
        <p:nvSpPr>
          <p:cNvPr id="182274" name="Rectangle 2">
            <a:extLst>
              <a:ext uri="{FF2B5EF4-FFF2-40B4-BE49-F238E27FC236}">
                <a16:creationId xmlns:a16="http://schemas.microsoft.com/office/drawing/2014/main" id="{5585A25F-03C5-8A49-82B9-A04C6A236BF4}"/>
              </a:ext>
            </a:extLst>
          </p:cNvPr>
          <p:cNvSpPr>
            <a:spLocks noGrp="1" noRot="1" noChangeAspect="1" noChangeArrowheads="1" noTextEdit="1"/>
          </p:cNvSpPr>
          <p:nvPr>
            <p:ph type="sldImg"/>
          </p:nvPr>
        </p:nvSpPr>
        <p:spPr>
          <a:ln/>
        </p:spPr>
      </p:sp>
      <p:sp>
        <p:nvSpPr>
          <p:cNvPr id="182275" name="Rectangle 3">
            <a:extLst>
              <a:ext uri="{FF2B5EF4-FFF2-40B4-BE49-F238E27FC236}">
                <a16:creationId xmlns:a16="http://schemas.microsoft.com/office/drawing/2014/main" id="{255774C9-957B-8049-84CC-C14582FB07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Quiz 1 on Tuesday, Sept. 17th </a:t>
            </a:r>
          </a:p>
          <a:p>
            <a:r>
              <a:rPr lang="en-US" altLang="en-US" dirty="0"/>
              <a:t>---</a:t>
            </a:r>
          </a:p>
          <a:p>
            <a:r>
              <a:rPr lang="en-US" dirty="0"/>
              <a:t>Dear All,</a:t>
            </a:r>
          </a:p>
          <a:p>
            <a:endParaRPr lang="en-US" dirty="0"/>
          </a:p>
          <a:p>
            <a:r>
              <a:rPr lang="en-US" dirty="0"/>
              <a:t>As we have discussed in today's class, we will have the </a:t>
            </a:r>
            <a:r>
              <a:rPr lang="en-US" dirty="0">
                <a:hlinkClick r:id="rId3" tooltip="Module 1 Quiz"/>
              </a:rPr>
              <a:t>Quiz 1</a:t>
            </a:r>
            <a:r>
              <a:rPr lang="en-US" dirty="0"/>
              <a:t> for Module 1 on Sept. 17th. The quiz will be held through Canvas; it is timed such that, once opened, it has to be completed within 10 minutes. </a:t>
            </a:r>
          </a:p>
          <a:p>
            <a:r>
              <a:rPr lang="en-US" dirty="0"/>
              <a:t>For students in the regular lecture section, please do come to class on time since the quiz will start at 3:40pm and will end at 3:50pm. For students in the online section, please complete the quiz by 11:50pm on Tuesday, Sept. 17th. </a:t>
            </a:r>
          </a:p>
          <a:p>
            <a:endParaRPr lang="en-US" dirty="0"/>
          </a:p>
          <a:p>
            <a:r>
              <a:rPr lang="en-US" dirty="0"/>
              <a:t>Please note that collaboration is NOT allowed in the quizzes. For students in the regular lecture section, please do not discuss or share information with any student in the online section about the quiz until after Sept. 17th; for students in the online section, please do not discuss with any other student in the class (whether regular section or online section) about the quiz until after Sept. 17th.</a:t>
            </a:r>
          </a:p>
          <a:p>
            <a:endParaRPr lang="en-US" dirty="0"/>
          </a:p>
          <a:p>
            <a:r>
              <a:rPr lang="en-US" dirty="0"/>
              <a:t>Best,</a:t>
            </a:r>
          </a:p>
          <a:p>
            <a:endParaRPr lang="en-US" dirty="0"/>
          </a:p>
          <a:p>
            <a:r>
              <a:rPr lang="en-US" dirty="0"/>
              <a:t>Hongwei</a:t>
            </a:r>
          </a:p>
          <a:p>
            <a:endParaRPr lang="en-US" altLang="en-US" dirty="0"/>
          </a:p>
        </p:txBody>
      </p:sp>
    </p:spTree>
    <p:extLst>
      <p:ext uri="{BB962C8B-B14F-4D97-AF65-F5344CB8AC3E}">
        <p14:creationId xmlns:p14="http://schemas.microsoft.com/office/powerpoint/2010/main" val="27281043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Work on homework questions</a:t>
            </a:r>
          </a:p>
          <a:p>
            <a:endParaRPr lang="en-US" dirty="0"/>
          </a:p>
        </p:txBody>
      </p:sp>
      <p:sp>
        <p:nvSpPr>
          <p:cNvPr id="4" name="Slide Number Placeholder 3"/>
          <p:cNvSpPr>
            <a:spLocks noGrp="1"/>
          </p:cNvSpPr>
          <p:nvPr>
            <p:ph type="sldNum" sz="quarter" idx="5"/>
          </p:nvPr>
        </p:nvSpPr>
        <p:spPr/>
        <p:txBody>
          <a:bodyPr/>
          <a:lstStyle/>
          <a:p>
            <a:pPr>
              <a:defRPr/>
            </a:pPr>
            <a:fld id="{8D257EBF-9DA0-7547-A799-001A2DCA7B88}" type="slidenum">
              <a:rPr lang="zh-CN" altLang="en-US" smtClean="0"/>
              <a:pPr>
                <a:defRPr/>
              </a:pPr>
              <a:t>48</a:t>
            </a:fld>
            <a:endParaRPr lang="en-US" altLang="zh-CN"/>
          </a:p>
        </p:txBody>
      </p:sp>
    </p:spTree>
    <p:extLst>
      <p:ext uri="{BB962C8B-B14F-4D97-AF65-F5344CB8AC3E}">
        <p14:creationId xmlns:p14="http://schemas.microsoft.com/office/powerpoint/2010/main" val="4260374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a:lstStyle/>
          <a:p>
            <a:pPr eaLnBrk="1" hangingPunct="1">
              <a:spcBef>
                <a:spcPct val="0"/>
              </a:spcBef>
            </a:pPr>
            <a:endParaRPr lang="en-US"/>
          </a:p>
        </p:txBody>
      </p:sp>
      <p:sp>
        <p:nvSpPr>
          <p:cNvPr id="79876" name="Slide Number Placeholder 3"/>
          <p:cNvSpPr>
            <a:spLocks noGrp="1"/>
          </p:cNvSpPr>
          <p:nvPr>
            <p:ph type="sldNum" sz="quarter" idx="5"/>
          </p:nvPr>
        </p:nvSpPr>
        <p:spPr bwMode="auto">
          <a:noFill/>
          <a:ln>
            <a:miter lim="800000"/>
            <a:headEnd/>
            <a:tailEnd/>
          </a:ln>
        </p:spPr>
        <p:txBody>
          <a:bodyPr/>
          <a:lstStyle/>
          <a:p>
            <a:fld id="{3433122D-7B8F-45A2-8178-66F861AD86B3}" type="slidenum">
              <a:rPr lang="en-US"/>
              <a:pPr/>
              <a:t>7</a:t>
            </a:fld>
            <a:endParaRPr lang="en-US"/>
          </a:p>
        </p:txBody>
      </p:sp>
    </p:spTree>
    <p:extLst>
      <p:ext uri="{BB962C8B-B14F-4D97-AF65-F5344CB8AC3E}">
        <p14:creationId xmlns:p14="http://schemas.microsoft.com/office/powerpoint/2010/main" val="847175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F970CA-68FA-4C9E-B800-2F31404A7382}" type="slidenum">
              <a:rPr lang="en-US"/>
              <a:pPr/>
              <a:t>8</a:t>
            </a:fld>
            <a:endParaRPr lang="en-US"/>
          </a:p>
        </p:txBody>
      </p:sp>
      <p:sp>
        <p:nvSpPr>
          <p:cNvPr id="38914" name="Rectangle 2"/>
          <p:cNvSpPr>
            <a:spLocks noGrp="1" noRot="1" noChangeAspect="1" noChangeArrowheads="1" noTextEdit="1"/>
          </p:cNvSpPr>
          <p:nvPr>
            <p:ph type="sldImg"/>
          </p:nvPr>
        </p:nvSpPr>
        <p:spPr>
          <a:xfrm>
            <a:off x="1168400" y="693738"/>
            <a:ext cx="4614863" cy="3462337"/>
          </a:xfrm>
          <a:ln/>
        </p:spPr>
      </p:sp>
      <p:sp>
        <p:nvSpPr>
          <p:cNvPr id="38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69446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FA1A6C-8237-424D-94F7-EDADE3AD9C2B}" type="slidenum">
              <a:rPr lang="en-US"/>
              <a:pPr/>
              <a:t>9</a:t>
            </a:fld>
            <a:endParaRPr lang="en-US"/>
          </a:p>
        </p:txBody>
      </p:sp>
      <p:sp>
        <p:nvSpPr>
          <p:cNvPr id="45058" name="Rectangle 2"/>
          <p:cNvSpPr>
            <a:spLocks noGrp="1" noRot="1" noChangeAspect="1" noChangeArrowheads="1" noTextEdit="1"/>
          </p:cNvSpPr>
          <p:nvPr>
            <p:ph type="sldImg"/>
          </p:nvPr>
        </p:nvSpPr>
        <p:spPr>
          <a:xfrm>
            <a:off x="1166813" y="693738"/>
            <a:ext cx="4616450" cy="3462337"/>
          </a:xfrm>
          <a:ln/>
        </p:spPr>
      </p:sp>
      <p:sp>
        <p:nvSpPr>
          <p:cNvPr id="45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06579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C55FE0-D1E0-4C5A-AE36-9EA517C36B66}" type="slidenum">
              <a:rPr lang="en-US"/>
              <a:pPr/>
              <a:t>10</a:t>
            </a:fld>
            <a:endParaRPr lang="en-US"/>
          </a:p>
        </p:txBody>
      </p:sp>
      <p:sp>
        <p:nvSpPr>
          <p:cNvPr id="47106" name="Rectangle 2"/>
          <p:cNvSpPr>
            <a:spLocks noGrp="1" noRot="1" noChangeAspect="1" noChangeArrowheads="1" noTextEdit="1"/>
          </p:cNvSpPr>
          <p:nvPr>
            <p:ph type="sldImg"/>
          </p:nvPr>
        </p:nvSpPr>
        <p:spPr>
          <a:xfrm>
            <a:off x="1168400" y="693738"/>
            <a:ext cx="4614863" cy="3462337"/>
          </a:xfrm>
          <a:ln/>
        </p:spPr>
      </p:sp>
      <p:sp>
        <p:nvSpPr>
          <p:cNvPr id="471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26626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034C79-9963-4FD1-A49E-8C52986F7005}" type="slidenum">
              <a:rPr lang="en-US"/>
              <a:pPr/>
              <a:t>11</a:t>
            </a:fld>
            <a:endParaRPr lang="en-US"/>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63498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0DA84E-5324-40C7-8C8B-EE7BE71F68F0}" type="slidenum">
              <a:rPr lang="en-US"/>
              <a:pPr/>
              <a:t>12</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normAutofit fontScale="62500" lnSpcReduction="20000"/>
          </a:bodyPr>
          <a:lstStyle/>
          <a:p>
            <a:pPr>
              <a:lnSpc>
                <a:spcPct val="80000"/>
              </a:lnSpc>
            </a:pPr>
            <a:r>
              <a:rPr lang="en-US" sz="800" b="1" dirty="0" err="1"/>
              <a:t>Camalie</a:t>
            </a:r>
            <a:r>
              <a:rPr lang="en-US" sz="800" b="1" dirty="0"/>
              <a:t> Net        </a:t>
            </a:r>
          </a:p>
          <a:p>
            <a:pPr>
              <a:lnSpc>
                <a:spcPct val="80000"/>
              </a:lnSpc>
            </a:pPr>
            <a:r>
              <a:rPr lang="en-US" sz="800" b="1" dirty="0"/>
              <a:t>Wireless Sensor Network at </a:t>
            </a:r>
            <a:r>
              <a:rPr lang="en-US" sz="800" b="1" dirty="0" err="1"/>
              <a:t>Camalie</a:t>
            </a:r>
            <a:r>
              <a:rPr lang="en-US" sz="800" b="1" dirty="0"/>
              <a:t> Vineyards - Mt. </a:t>
            </a:r>
            <a:r>
              <a:rPr lang="en-US" sz="800" b="1" dirty="0" err="1"/>
              <a:t>Veeder</a:t>
            </a:r>
            <a:r>
              <a:rPr lang="en-US" sz="800" b="1" dirty="0"/>
              <a:t>, Napa Valley, California.</a:t>
            </a:r>
          </a:p>
          <a:p>
            <a:pPr>
              <a:lnSpc>
                <a:spcPct val="80000"/>
              </a:lnSpc>
            </a:pPr>
            <a:r>
              <a:rPr lang="en-US" sz="800" b="1" dirty="0">
                <a:hlinkClick r:id="rId3"/>
              </a:rPr>
              <a:t>Status 5/1/07</a:t>
            </a:r>
            <a:endParaRPr lang="en-US" sz="800" b="1" dirty="0"/>
          </a:p>
          <a:p>
            <a:pPr>
              <a:lnSpc>
                <a:spcPct val="80000"/>
              </a:lnSpc>
            </a:pPr>
            <a:r>
              <a:rPr lang="en-US" sz="800" b="1" dirty="0">
                <a:hlinkClick r:id="rId4"/>
              </a:rPr>
              <a:t>Status 4/13/07</a:t>
            </a:r>
            <a:endParaRPr lang="en-US" sz="800" b="1" dirty="0"/>
          </a:p>
          <a:p>
            <a:pPr>
              <a:lnSpc>
                <a:spcPct val="80000"/>
              </a:lnSpc>
            </a:pPr>
            <a:r>
              <a:rPr lang="en-US" sz="800" b="1" dirty="0">
                <a:hlinkClick r:id="rId5"/>
              </a:rPr>
              <a:t>Status 12/29/06</a:t>
            </a:r>
            <a:r>
              <a:rPr lang="en-US" sz="800" b="1" dirty="0"/>
              <a:t>   </a:t>
            </a:r>
          </a:p>
          <a:p>
            <a:pPr>
              <a:lnSpc>
                <a:spcPct val="80000"/>
              </a:lnSpc>
            </a:pPr>
            <a:r>
              <a:rPr lang="en-US" sz="800" b="1" dirty="0"/>
              <a:t>Status As of April 2006:</a:t>
            </a:r>
            <a:endParaRPr lang="en-US" sz="800" dirty="0"/>
          </a:p>
          <a:p>
            <a:pPr>
              <a:lnSpc>
                <a:spcPct val="80000"/>
              </a:lnSpc>
            </a:pPr>
            <a:r>
              <a:rPr lang="en-US" sz="800" dirty="0" err="1"/>
              <a:t>Camalie</a:t>
            </a:r>
            <a:r>
              <a:rPr lang="en-US" sz="800" dirty="0"/>
              <a:t> vineyards currently has one of the most advanced soil moisture monitoring systems in operation in U.S. agriculture today.  We call it </a:t>
            </a:r>
            <a:r>
              <a:rPr lang="en-US" sz="800" b="1" dirty="0" err="1"/>
              <a:t>Camalie</a:t>
            </a:r>
            <a:r>
              <a:rPr lang="en-US" sz="800" b="1" dirty="0"/>
              <a:t> Net.  </a:t>
            </a:r>
            <a:r>
              <a:rPr lang="en-US" sz="800" dirty="0"/>
              <a:t> It uses the wireless sensor networking technology developed by UC Berkeley in collaboration with Intel Corp and commercialized by Crossbow Inc.  It is used for optimization of irrigation; reducing water consumption and associated pumping energy costs as well as increasing grape quality without sacrificing yield.  It also serves as a monitor of the irrigation system which if it fails can cause substantial long term impact on the large capital investment in the vines;  a type of insurance policy or risk management.  </a:t>
            </a:r>
          </a:p>
          <a:p>
            <a:pPr>
              <a:lnSpc>
                <a:spcPct val="80000"/>
              </a:lnSpc>
            </a:pPr>
            <a:r>
              <a:rPr lang="en-US" sz="800" dirty="0"/>
              <a:t>Thirty Mica2dot motes  from Crossbow currently comprise the network.   Mark Holler, owner of </a:t>
            </a:r>
            <a:r>
              <a:rPr lang="en-US" sz="800" dirty="0" err="1"/>
              <a:t>Camalie</a:t>
            </a:r>
            <a:r>
              <a:rPr lang="en-US" sz="800" dirty="0"/>
              <a:t> Vineyards, adapted the TinyOS firmware and developed interface circuitry for the specific </a:t>
            </a:r>
            <a:r>
              <a:rPr lang="en-US" sz="800" dirty="0">
                <a:hlinkClick r:id="rId6"/>
              </a:rPr>
              <a:t>soil moisture</a:t>
            </a:r>
            <a:r>
              <a:rPr lang="en-US" sz="800" dirty="0"/>
              <a:t> and water pressure sensors used in this system.   He is also the grower who looks at the data and makes the irrigation decisions.   </a:t>
            </a:r>
          </a:p>
          <a:p>
            <a:pPr>
              <a:lnSpc>
                <a:spcPct val="80000"/>
              </a:lnSpc>
            </a:pPr>
            <a:r>
              <a:rPr lang="en-US" sz="800" dirty="0" err="1"/>
              <a:t>Camalie</a:t>
            </a:r>
            <a:r>
              <a:rPr lang="en-US" sz="800" dirty="0"/>
              <a:t> Net was used during the 2005 and 2006 growing seasons to guide irrigation decisions in the 4.4 acres of </a:t>
            </a:r>
            <a:r>
              <a:rPr lang="en-US" sz="800" dirty="0" err="1">
                <a:hlinkClick r:id="rId7"/>
              </a:rPr>
              <a:t>Camalie</a:t>
            </a:r>
            <a:r>
              <a:rPr lang="en-US" sz="800" dirty="0">
                <a:hlinkClick r:id="rId7"/>
              </a:rPr>
              <a:t> Vineyards</a:t>
            </a:r>
            <a:r>
              <a:rPr lang="en-US" sz="800" dirty="0"/>
              <a:t>.  Yield per vine in 2005 was double that of the 2004 yields for same age vines yet water consumption was constant.  Water consumption normally goes up with canopy size which more than doubled for these 2.5 year old vines in 2005.  Grape quality was excellent.  Some of this success was due to generally better than average weather in 2005 but, we believe our visibility of the soil moisture played a significant role.  Extra drippers were added to some areas of the vineyard based on the soil moisture data.   Also irrigation intervals were shortened based on sensor data to reduce the amount of water that penetrated below the root zones where it would be wasted. </a:t>
            </a:r>
          </a:p>
          <a:p>
            <a:pPr>
              <a:lnSpc>
                <a:spcPct val="80000"/>
              </a:lnSpc>
            </a:pPr>
            <a:r>
              <a:rPr lang="en-US" sz="800" dirty="0"/>
              <a:t>In 2006, the third year for our vines, the yields again doubled from 4 tons to 8 tons.   </a:t>
            </a:r>
          </a:p>
          <a:p>
            <a:pPr>
              <a:lnSpc>
                <a:spcPct val="80000"/>
              </a:lnSpc>
            </a:pPr>
            <a:r>
              <a:rPr lang="en-US" sz="800" dirty="0" err="1"/>
              <a:t>Camalie</a:t>
            </a:r>
            <a:r>
              <a:rPr lang="en-US" sz="800" dirty="0"/>
              <a:t> Net It is currently active, monitoring the vineyard and wine storage temperatures while it is being upgraded and expanded  for the 2006 growing season.  We feel strongly that the consistency of soil moisture we can provide because of the tight monitoring of soil moisture has contributed significantly to the well being of the vines.   In 2006 our water </a:t>
            </a:r>
            <a:r>
              <a:rPr lang="en-US" sz="800" dirty="0" err="1"/>
              <a:t>utililization</a:t>
            </a:r>
            <a:r>
              <a:rPr lang="en-US" sz="800" dirty="0"/>
              <a:t> was actually less than 2005 in spite of the canopies being substantially larger  in 2006 and the fruit load double the 2005 weight.  </a:t>
            </a:r>
          </a:p>
          <a:p>
            <a:pPr>
              <a:lnSpc>
                <a:spcPct val="80000"/>
              </a:lnSpc>
            </a:pPr>
            <a:r>
              <a:rPr lang="en-US" sz="800" dirty="0"/>
              <a:t>Below you can see an image of the vineyard with the sensor node connectivity map superimposed on it.   This network map is updated in real time but is not </a:t>
            </a:r>
            <a:r>
              <a:rPr lang="en-US" sz="800" dirty="0" err="1"/>
              <a:t>accessable</a:t>
            </a:r>
            <a:r>
              <a:rPr lang="en-US" sz="800" dirty="0"/>
              <a:t> from a web browser yet.  The motes send data once every 10 minutes.  We currently use Microsoft's remote desktop to access the machine connected to the sensor network gateway in Napa.  From Palo Alto we run Crossbow's </a:t>
            </a:r>
            <a:r>
              <a:rPr lang="en-US" sz="800" dirty="0" err="1"/>
              <a:t>Moteview</a:t>
            </a:r>
            <a:r>
              <a:rPr lang="en-US" sz="800" dirty="0"/>
              <a:t>  in a remote desktop window to view the data.    </a:t>
            </a:r>
          </a:p>
          <a:p>
            <a:pPr>
              <a:lnSpc>
                <a:spcPct val="80000"/>
              </a:lnSpc>
            </a:pPr>
            <a:r>
              <a:rPr lang="en-US" sz="800" dirty="0"/>
              <a:t>Five of the motes are each connected to a soil moisture sensor pair and a soil temperature sensor.  These motes are distributed in the vineyard, one per irrigation block.    The soil moistures are measured to monitor the irrigation water flow in the soils which is very useful data for </a:t>
            </a:r>
            <a:r>
              <a:rPr lang="en-US" sz="800" dirty="0" err="1"/>
              <a:t>sheduling</a:t>
            </a:r>
            <a:r>
              <a:rPr lang="en-US" sz="800" dirty="0"/>
              <a:t> irrigation events and identifying problems with the irrigation system.    </a:t>
            </a:r>
          </a:p>
          <a:p>
            <a:pPr>
              <a:lnSpc>
                <a:spcPct val="80000"/>
              </a:lnSpc>
            </a:pPr>
            <a:r>
              <a:rPr lang="en-US" sz="800" dirty="0"/>
              <a:t>Nodes 1 and 4 are located in a cave, monitoring the temperature where wine will be stored.  Node 2 is monitoring the utility structure where our 2005 Cabernet Sauvignon is currently stored.  Node 11 is placed at the irrigation manifold and is connected to two pressure sensors which sense water pressure before and after the main filter.  The pre-filter sensor has enough resolution to  tell us the water level in the up hill storage tank.    The pressure differential between the sensors during an irrigation cycle is a good indicator of the state of the filter and lets us know when it needs to be cleaned.   </a:t>
            </a:r>
          </a:p>
          <a:p>
            <a:pPr>
              <a:lnSpc>
                <a:spcPct val="80000"/>
              </a:lnSpc>
            </a:pPr>
            <a:r>
              <a:rPr lang="en-US" sz="800" dirty="0"/>
              <a:t> </a:t>
            </a:r>
          </a:p>
          <a:p>
            <a:pPr>
              <a:lnSpc>
                <a:spcPct val="80000"/>
              </a:lnSpc>
            </a:pPr>
            <a:r>
              <a:rPr lang="en-US" sz="800" dirty="0"/>
              <a:t>Below is an irrigation block map of </a:t>
            </a:r>
            <a:r>
              <a:rPr lang="en-US" sz="800" dirty="0" err="1"/>
              <a:t>Camalie</a:t>
            </a:r>
            <a:r>
              <a:rPr lang="en-US" sz="800" dirty="0"/>
              <a:t> Vineyards showing the network topology active in the vineyard as of 7/13/05 superimposed on an exported image from our Manifold GIS system. </a:t>
            </a:r>
          </a:p>
          <a:p>
            <a:pPr>
              <a:lnSpc>
                <a:spcPct val="80000"/>
              </a:lnSpc>
            </a:pPr>
            <a:r>
              <a:rPr lang="en-US" sz="800" dirty="0"/>
              <a:t> </a:t>
            </a:r>
          </a:p>
          <a:p>
            <a:pPr>
              <a:lnSpc>
                <a:spcPct val="80000"/>
              </a:lnSpc>
            </a:pPr>
            <a:r>
              <a:rPr lang="en-US" sz="800" dirty="0"/>
              <a:t>Below is a plot of all the soil moisture data from the shallow five of 10 soil moisture sensors for the 2005 growing season.  Lower values are wetter.  The system was offline most of the winter. </a:t>
            </a:r>
          </a:p>
          <a:p>
            <a:pPr>
              <a:lnSpc>
                <a:spcPct val="80000"/>
              </a:lnSpc>
            </a:pPr>
            <a:r>
              <a:rPr lang="en-US" sz="800" dirty="0"/>
              <a:t> </a:t>
            </a:r>
          </a:p>
          <a:p>
            <a:pPr>
              <a:lnSpc>
                <a:spcPct val="80000"/>
              </a:lnSpc>
            </a:pPr>
            <a:r>
              <a:rPr lang="en-US" sz="800" dirty="0"/>
              <a:t>Below is a recent weeks data showing the soil wetting due to a rain storm on 2/27/06.  The jump up in the pink curve was due to a battery replacement.  </a:t>
            </a:r>
          </a:p>
          <a:p>
            <a:pPr>
              <a:lnSpc>
                <a:spcPct val="80000"/>
              </a:lnSpc>
            </a:pPr>
            <a:r>
              <a:rPr lang="en-US" sz="800" dirty="0"/>
              <a:t> </a:t>
            </a:r>
          </a:p>
          <a:p>
            <a:pPr>
              <a:lnSpc>
                <a:spcPct val="80000"/>
              </a:lnSpc>
            </a:pPr>
            <a:r>
              <a:rPr lang="en-US" sz="800" dirty="0"/>
              <a:t>Below is a week worth of temps from across the vineyard and storage facilities.  The green curve with the highest peaks is from a mote without a shroud to block sunlight from impinging on it.   The turquoise curve is from inside the utility shed where the wine is currently stored.  A nice even 50-60 degrees F for now.  </a:t>
            </a:r>
          </a:p>
          <a:p>
            <a:pPr>
              <a:lnSpc>
                <a:spcPct val="80000"/>
              </a:lnSpc>
            </a:pPr>
            <a:r>
              <a:rPr lang="en-US" sz="800" dirty="0"/>
              <a:t> </a:t>
            </a:r>
          </a:p>
          <a:p>
            <a:pPr>
              <a:lnSpc>
                <a:spcPct val="80000"/>
              </a:lnSpc>
            </a:pPr>
            <a:r>
              <a:rPr lang="en-US" sz="800" dirty="0"/>
              <a:t>Below is a graph of the wine storage temps both cave and garage.  Note the mote list of 21 motes all transmitting except for node 41 which has been taken offline due to a moisture related failure of the hardware. </a:t>
            </a:r>
          </a:p>
          <a:p>
            <a:pPr>
              <a:lnSpc>
                <a:spcPct val="80000"/>
              </a:lnSpc>
            </a:pPr>
            <a:r>
              <a:rPr lang="en-US" sz="800" dirty="0"/>
              <a:t> </a:t>
            </a:r>
          </a:p>
          <a:p>
            <a:pPr>
              <a:lnSpc>
                <a:spcPct val="80000"/>
              </a:lnSpc>
            </a:pPr>
            <a:r>
              <a:rPr lang="en-US" sz="800" dirty="0"/>
              <a:t>Here is a vineyard mote minus its aluminum foil shroud.  It is a $10 Pelican 1010 waterproof box.   Note also the hook at the top that enables this mote to be easily hung at the top of a line stake. </a:t>
            </a:r>
          </a:p>
          <a:p>
            <a:pPr>
              <a:lnSpc>
                <a:spcPct val="80000"/>
              </a:lnSpc>
            </a:pPr>
            <a:r>
              <a:rPr lang="en-US" sz="800" dirty="0"/>
              <a:t> </a:t>
            </a:r>
          </a:p>
          <a:p>
            <a:pPr>
              <a:lnSpc>
                <a:spcPct val="80000"/>
              </a:lnSpc>
            </a:pPr>
            <a:r>
              <a:rPr lang="en-US" sz="800" dirty="0"/>
              <a:t>Here are the internals of Mote 40 showing the </a:t>
            </a:r>
            <a:r>
              <a:rPr lang="en-US" sz="800" dirty="0" err="1"/>
              <a:t>NiMH</a:t>
            </a:r>
            <a:r>
              <a:rPr lang="en-US" sz="800" dirty="0"/>
              <a:t> </a:t>
            </a:r>
            <a:r>
              <a:rPr lang="en-US" sz="800" dirty="0" err="1"/>
              <a:t>bateries</a:t>
            </a:r>
            <a:r>
              <a:rPr lang="en-US" sz="800" dirty="0"/>
              <a:t>, solar panel, 3V regulator, fixed resistors, sensor connection terminal strip and the Crossbow mica2dot mote.  The antenna and </a:t>
            </a:r>
            <a:r>
              <a:rPr lang="en-US" sz="800" dirty="0" err="1"/>
              <a:t>feedthrough</a:t>
            </a:r>
            <a:r>
              <a:rPr lang="en-US" sz="800" dirty="0"/>
              <a:t> have been changed to a more reliable configuration since this photo. </a:t>
            </a:r>
          </a:p>
          <a:p>
            <a:pPr>
              <a:lnSpc>
                <a:spcPct val="80000"/>
              </a:lnSpc>
            </a:pPr>
            <a:r>
              <a:rPr lang="en-US" sz="800" dirty="0"/>
              <a:t> </a:t>
            </a:r>
          </a:p>
          <a:p>
            <a:pPr>
              <a:lnSpc>
                <a:spcPct val="80000"/>
              </a:lnSpc>
            </a:pPr>
            <a:r>
              <a:rPr lang="en-US" sz="800" dirty="0"/>
              <a:t>Four vineyard motes ready for placement in the vineyard.  Note aluminum foil to reflect sunlight, keeping the internal temperature down and protecting the plastic from UV damage.   It also seems to help improve the range. </a:t>
            </a:r>
          </a:p>
          <a:p>
            <a:pPr>
              <a:lnSpc>
                <a:spcPct val="80000"/>
              </a:lnSpc>
            </a:pPr>
            <a:r>
              <a:rPr lang="en-US" sz="800" dirty="0"/>
              <a:t> </a:t>
            </a:r>
          </a:p>
          <a:p>
            <a:pPr>
              <a:lnSpc>
                <a:spcPct val="80000"/>
              </a:lnSpc>
            </a:pPr>
            <a:r>
              <a:rPr lang="en-US" sz="800" dirty="0"/>
              <a:t>A vineyard mote on a line stake with </a:t>
            </a:r>
            <a:r>
              <a:rPr lang="en-US" sz="800" dirty="0">
                <a:hlinkClick r:id="rId8"/>
              </a:rPr>
              <a:t>soil moisture sensor (green)</a:t>
            </a:r>
            <a:r>
              <a:rPr lang="en-US" sz="800" dirty="0"/>
              <a:t> and soil temp sensor (black) dangling before they are planted in the soil.    </a:t>
            </a:r>
          </a:p>
          <a:p>
            <a:pPr>
              <a:lnSpc>
                <a:spcPct val="80000"/>
              </a:lnSpc>
            </a:pPr>
            <a:r>
              <a:rPr lang="en-US" sz="800" dirty="0"/>
              <a:t> </a:t>
            </a:r>
          </a:p>
          <a:p>
            <a:pPr>
              <a:lnSpc>
                <a:spcPct val="80000"/>
              </a:lnSpc>
            </a:pPr>
            <a:r>
              <a:rPr lang="en-US" sz="800" dirty="0"/>
              <a:t>This is a picture of mote 32 in the vineyard showing the distance to the utility building on the right where the gateway node is connected to a computer with a satellite internet connection.  </a:t>
            </a:r>
          </a:p>
          <a:p>
            <a:pPr>
              <a:lnSpc>
                <a:spcPct val="80000"/>
              </a:lnSpc>
            </a:pPr>
            <a:r>
              <a:rPr lang="en-US" sz="800" dirty="0"/>
              <a:t> </a:t>
            </a:r>
          </a:p>
          <a:p>
            <a:pPr>
              <a:lnSpc>
                <a:spcPct val="80000"/>
              </a:lnSpc>
            </a:pPr>
            <a:r>
              <a:rPr lang="en-US" sz="800" dirty="0"/>
              <a:t>I am currently looking for a web serving data visualization app the equivalent of </a:t>
            </a:r>
            <a:r>
              <a:rPr lang="en-US" sz="800" dirty="0" err="1"/>
              <a:t>MoteView</a:t>
            </a:r>
            <a:r>
              <a:rPr lang="en-US" sz="800" dirty="0"/>
              <a:t> but with the ability to present web pages.  </a:t>
            </a:r>
            <a:r>
              <a:rPr lang="en-US" sz="800" dirty="0" err="1"/>
              <a:t>Moteview</a:t>
            </a:r>
            <a:r>
              <a:rPr lang="en-US" sz="800" dirty="0"/>
              <a:t> requires connecting to the machine in the vineyard with the database.  It then must query the data base over the internet and transfer all data across the link, which is very slow.   Setting security on firewalls and the database is also a nightmare for each additional client computer that is to be allowed to access the data.   </a:t>
            </a:r>
          </a:p>
          <a:p>
            <a:pPr>
              <a:lnSpc>
                <a:spcPct val="80000"/>
              </a:lnSpc>
            </a:pPr>
            <a:r>
              <a:rPr lang="en-US" sz="800" dirty="0"/>
              <a:t>I believe this is a great opportunity for someone to demo their software on a sensor network that is in commercial use today.  You can count on the demo to keep running because I will be using it.  </a:t>
            </a:r>
          </a:p>
          <a:p>
            <a:pPr>
              <a:lnSpc>
                <a:spcPct val="80000"/>
              </a:lnSpc>
            </a:pPr>
            <a:r>
              <a:rPr lang="en-US" sz="800" dirty="0"/>
              <a:t>If you know of or have an application like this its worth a case of very fine Mt. </a:t>
            </a:r>
            <a:r>
              <a:rPr lang="en-US" sz="800" dirty="0" err="1"/>
              <a:t>Veeder</a:t>
            </a:r>
            <a:r>
              <a:rPr lang="en-US" sz="800" dirty="0"/>
              <a:t> Cabernet Sauvignon to me and you if we put it to use. </a:t>
            </a:r>
          </a:p>
          <a:p>
            <a:pPr>
              <a:lnSpc>
                <a:spcPct val="80000"/>
              </a:lnSpc>
            </a:pPr>
            <a:r>
              <a:rPr lang="en-US" sz="800" dirty="0" err="1">
                <a:hlinkClick r:id="rId9"/>
              </a:rPr>
              <a:t>Camalie</a:t>
            </a:r>
            <a:r>
              <a:rPr lang="en-US" sz="800" dirty="0">
                <a:hlinkClick r:id="rId9"/>
              </a:rPr>
              <a:t> Vineyards Case Study in Crossbow Mote Deployment</a:t>
            </a:r>
            <a:r>
              <a:rPr lang="en-US" sz="800" dirty="0"/>
              <a:t>  </a:t>
            </a:r>
            <a:r>
              <a:rPr lang="en-US" sz="800" dirty="0" err="1"/>
              <a:t>Powerpoint</a:t>
            </a:r>
            <a:r>
              <a:rPr lang="en-US" sz="800" dirty="0"/>
              <a:t> presentation for Crossbow user's group 4/11/06</a:t>
            </a:r>
          </a:p>
          <a:p>
            <a:pPr>
              <a:lnSpc>
                <a:spcPct val="80000"/>
              </a:lnSpc>
            </a:pPr>
            <a:r>
              <a:rPr lang="en-US" sz="800" dirty="0">
                <a:hlinkClick r:id="rId10"/>
              </a:rPr>
              <a:t>More of </a:t>
            </a:r>
            <a:r>
              <a:rPr lang="en-US" sz="800" dirty="0" err="1">
                <a:hlinkClick r:id="rId10"/>
              </a:rPr>
              <a:t>Camalie</a:t>
            </a:r>
            <a:r>
              <a:rPr lang="en-US" sz="800" dirty="0">
                <a:hlinkClick r:id="rId10"/>
              </a:rPr>
              <a:t> Net Wireless Vineyard Soil Moisture Sensing</a:t>
            </a:r>
            <a:endParaRPr lang="en-US" sz="800" dirty="0"/>
          </a:p>
          <a:p>
            <a:pPr>
              <a:lnSpc>
                <a:spcPct val="80000"/>
              </a:lnSpc>
            </a:pPr>
            <a:r>
              <a:rPr lang="en-US" sz="800" dirty="0"/>
              <a:t>You can contact me on my cell at 650-799-6571 or via e-mail at </a:t>
            </a:r>
            <a:r>
              <a:rPr lang="en-US" sz="800" dirty="0">
                <a:hlinkClick r:id="rId11"/>
              </a:rPr>
              <a:t>mholler@pacbell.net</a:t>
            </a:r>
            <a:r>
              <a:rPr lang="en-US" sz="800" dirty="0"/>
              <a:t>  </a:t>
            </a:r>
          </a:p>
          <a:p>
            <a:pPr>
              <a:lnSpc>
                <a:spcPct val="80000"/>
              </a:lnSpc>
            </a:pPr>
            <a:r>
              <a:rPr lang="en-US" sz="800" dirty="0" err="1">
                <a:hlinkClick r:id="rId7"/>
              </a:rPr>
              <a:t>Camalie</a:t>
            </a:r>
            <a:r>
              <a:rPr lang="en-US" sz="800" dirty="0">
                <a:hlinkClick r:id="rId7"/>
              </a:rPr>
              <a:t> Vineyards Home</a:t>
            </a:r>
            <a:endParaRPr lang="en-US" sz="800" dirty="0"/>
          </a:p>
          <a:p>
            <a:pPr>
              <a:lnSpc>
                <a:spcPct val="80000"/>
              </a:lnSpc>
            </a:pPr>
            <a:r>
              <a:rPr lang="en-US" sz="800" dirty="0"/>
              <a:t>Last edited by Mark Holler, 3/29/07</a:t>
            </a:r>
          </a:p>
          <a:p>
            <a:pPr>
              <a:lnSpc>
                <a:spcPct val="80000"/>
              </a:lnSpc>
            </a:pPr>
            <a:r>
              <a:rPr lang="en-US" sz="800" dirty="0"/>
              <a:t> </a:t>
            </a:r>
          </a:p>
          <a:p>
            <a:pPr>
              <a:lnSpc>
                <a:spcPct val="80000"/>
              </a:lnSpc>
            </a:pPr>
            <a:r>
              <a:rPr lang="en-US" sz="800" dirty="0"/>
              <a:t> </a:t>
            </a:r>
          </a:p>
          <a:p>
            <a:pPr>
              <a:lnSpc>
                <a:spcPct val="80000"/>
              </a:lnSpc>
            </a:pPr>
            <a:r>
              <a:rPr lang="en-US" sz="800" dirty="0"/>
              <a:t> </a:t>
            </a:r>
          </a:p>
        </p:txBody>
      </p:sp>
    </p:spTree>
    <p:extLst>
      <p:ext uri="{BB962C8B-B14F-4D97-AF65-F5344CB8AC3E}">
        <p14:creationId xmlns:p14="http://schemas.microsoft.com/office/powerpoint/2010/main" val="4155447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219" name="Rectangle 3"/>
          <p:cNvSpPr>
            <a:spLocks noGrp="1" noChangeArrowheads="1"/>
          </p:cNvSpPr>
          <p:nvPr>
            <p:ph type="ctrTitle"/>
          </p:nvPr>
        </p:nvSpPr>
        <p:spPr>
          <a:xfrm>
            <a:off x="685800" y="1600200"/>
            <a:ext cx="7772400" cy="1143000"/>
          </a:xfrm>
        </p:spPr>
        <p:txBody>
          <a:bodyPr/>
          <a:lstStyle>
            <a:lvl1pPr>
              <a:defRPr sz="2400"/>
            </a:lvl1pPr>
          </a:lstStyle>
          <a:p>
            <a:r>
              <a:rPr lang="en-US" altLang="zh-CN"/>
              <a:t>Click to edit Master title style</a:t>
            </a:r>
          </a:p>
        </p:txBody>
      </p:sp>
      <p:sp>
        <p:nvSpPr>
          <p:cNvPr id="9220" name="Rectangle 4"/>
          <p:cNvSpPr>
            <a:spLocks noGrp="1" noChangeArrowheads="1"/>
          </p:cNvSpPr>
          <p:nvPr>
            <p:ph type="subTitle" idx="1"/>
          </p:nvPr>
        </p:nvSpPr>
        <p:spPr>
          <a:xfrm>
            <a:off x="1219200" y="3276600"/>
            <a:ext cx="6400800" cy="1752600"/>
          </a:xfrm>
        </p:spPr>
        <p:txBody>
          <a:bodyPr/>
          <a:lstStyle>
            <a:lvl1pPr marL="0" indent="0" algn="ctr">
              <a:buFont typeface="Wingdings" pitchFamily="2" charset="2"/>
              <a:buNone/>
              <a:defRPr/>
            </a:lvl1pPr>
          </a:lstStyle>
          <a:p>
            <a:r>
              <a:rPr lang="en-US" altLang="zh-CN"/>
              <a:t>Click to edit Master subtitle style</a:t>
            </a:r>
          </a:p>
        </p:txBody>
      </p:sp>
      <p:sp>
        <p:nvSpPr>
          <p:cNvPr id="9221" name="Rectangle 5"/>
          <p:cNvSpPr>
            <a:spLocks noGrp="1" noChangeArrowheads="1"/>
          </p:cNvSpPr>
          <p:nvPr>
            <p:ph type="dt" sz="half" idx="2"/>
          </p:nvPr>
        </p:nvSpPr>
        <p:spPr bwMode="auto">
          <a:xfrm>
            <a:off x="990600" y="6248400"/>
            <a:ext cx="19050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l">
              <a:defRPr sz="1400" b="0">
                <a:solidFill>
                  <a:schemeClr val="bg2"/>
                </a:solidFill>
                <a:latin typeface="+mn-lt"/>
              </a:defRPr>
            </a:lvl1pPr>
          </a:lstStyle>
          <a:p>
            <a:fld id="{1D8BD707-D9CF-40AE-B4C6-C98DA3205C09}" type="datetimeFigureOut">
              <a:rPr lang="en-US" smtClean="0"/>
              <a:pPr/>
              <a:t>10/26/19</a:t>
            </a:fld>
            <a:endParaRPr lang="en-US"/>
          </a:p>
        </p:txBody>
      </p:sp>
      <p:sp>
        <p:nvSpPr>
          <p:cNvPr id="9222" name="Rectangle 6"/>
          <p:cNvSpPr>
            <a:spLocks noGrp="1" noChangeArrowheads="1"/>
          </p:cNvSpPr>
          <p:nvPr>
            <p:ph type="ftr" sz="quarter" idx="3"/>
          </p:nvPr>
        </p:nvSpPr>
        <p:spPr bwMode="auto">
          <a:xfrm>
            <a:off x="3429000" y="6248400"/>
            <a:ext cx="28956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defRPr sz="1400" b="0">
                <a:solidFill>
                  <a:schemeClr val="bg2"/>
                </a:solidFill>
                <a:latin typeface="+mn-lt"/>
              </a:defRPr>
            </a:lvl1pPr>
          </a:lstStyle>
          <a:p>
            <a:endParaRPr lang="en-US"/>
          </a:p>
        </p:txBody>
      </p:sp>
      <p:sp>
        <p:nvSpPr>
          <p:cNvPr id="9223" name="Rectangle 7"/>
          <p:cNvSpPr>
            <a:spLocks noGrp="1" noChangeArrowheads="1"/>
          </p:cNvSpPr>
          <p:nvPr>
            <p:ph type="sldNum" sz="quarter" idx="4"/>
          </p:nvPr>
        </p:nvSpPr>
        <p:spPr bwMode="auto">
          <a:xfrm>
            <a:off x="6858000" y="6248400"/>
            <a:ext cx="19050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r">
              <a:defRPr sz="1400" b="0">
                <a:solidFill>
                  <a:schemeClr val="bg2"/>
                </a:solidFill>
                <a:latin typeface="+mn-lt"/>
              </a:defRPr>
            </a:lvl1p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0975" y="304800"/>
            <a:ext cx="1947863"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92775"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93038" cy="1143000"/>
          </a:xfrm>
        </p:spPr>
        <p:txBody>
          <a:bodyPr/>
          <a:lstStyle/>
          <a:p>
            <a:r>
              <a:rPr lang="en-US"/>
              <a:t>Click to edit Master title style</a:t>
            </a:r>
          </a:p>
        </p:txBody>
      </p:sp>
      <p:sp>
        <p:nvSpPr>
          <p:cNvPr id="3" name="Text Placeholder 2"/>
          <p:cNvSpPr>
            <a:spLocks noGrp="1"/>
          </p:cNvSpPr>
          <p:nvPr>
            <p:ph type="body" sz="half" idx="1"/>
          </p:nvPr>
        </p:nvSpPr>
        <p:spPr>
          <a:xfrm>
            <a:off x="685800" y="1524000"/>
            <a:ext cx="381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524000"/>
            <a:ext cx="38100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62400"/>
            <a:ext cx="38100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93038" cy="1143000"/>
          </a:xfrm>
        </p:spPr>
        <p:txBody>
          <a:bodyPr/>
          <a:lstStyle/>
          <a:p>
            <a:r>
              <a:rPr lang="en-US"/>
              <a:t>Click to edit Master title style</a:t>
            </a:r>
          </a:p>
        </p:txBody>
      </p:sp>
      <p:sp>
        <p:nvSpPr>
          <p:cNvPr id="3" name="Text Placeholder 2"/>
          <p:cNvSpPr>
            <a:spLocks noGrp="1"/>
          </p:cNvSpPr>
          <p:nvPr>
            <p:ph type="body" sz="half" idx="1"/>
          </p:nvPr>
        </p:nvSpPr>
        <p:spPr>
          <a:xfrm>
            <a:off x="685800" y="1524000"/>
            <a:ext cx="381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381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93038" cy="1143000"/>
          </a:xfrm>
        </p:spPr>
        <p:txBody>
          <a:bodyPr/>
          <a:lstStyle/>
          <a:p>
            <a:r>
              <a:rPr lang="en-US"/>
              <a:t>Click to edit Master title style</a:t>
            </a:r>
          </a:p>
        </p:txBody>
      </p:sp>
      <p:sp>
        <p:nvSpPr>
          <p:cNvPr id="3" name="Table Placeholder 2"/>
          <p:cNvSpPr>
            <a:spLocks noGrp="1"/>
          </p:cNvSpPr>
          <p:nvPr>
            <p:ph type="tbl" idx="1"/>
          </p:nvPr>
        </p:nvSpPr>
        <p:spPr>
          <a:xfrm>
            <a:off x="685800" y="1524000"/>
            <a:ext cx="7772400" cy="4724400"/>
          </a:xfrm>
        </p:spPr>
        <p:txBody>
          <a:bodyPr/>
          <a:lstStyle/>
          <a:p>
            <a:r>
              <a:rPr lang="en-US"/>
              <a:t>Click icon to add table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0" y="1447800"/>
            <a:ext cx="8305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5240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5" name="Rectangle 3"/>
          <p:cNvSpPr>
            <a:spLocks noGrp="1" noChangeArrowheads="1"/>
          </p:cNvSpPr>
          <p:nvPr>
            <p:ph type="title"/>
          </p:nvPr>
        </p:nvSpPr>
        <p:spPr bwMode="auto">
          <a:xfrm>
            <a:off x="685800" y="76200"/>
            <a:ext cx="7793038"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8196" name="Rectangle 4"/>
          <p:cNvSpPr>
            <a:spLocks noGrp="1" noChangeArrowheads="1"/>
          </p:cNvSpPr>
          <p:nvPr>
            <p:ph type="body" idx="1"/>
          </p:nvPr>
        </p:nvSpPr>
        <p:spPr bwMode="auto">
          <a:xfrm>
            <a:off x="685800" y="1447800"/>
            <a:ext cx="8229600" cy="5181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xStyles>
    <p:titleStyle>
      <a:lvl1pPr algn="l" rtl="0" eaLnBrk="1" fontAlgn="base" hangingPunct="1">
        <a:spcBef>
          <a:spcPct val="0"/>
        </a:spcBef>
        <a:spcAft>
          <a:spcPct val="0"/>
        </a:spcAft>
        <a:defRPr sz="2800">
          <a:solidFill>
            <a:schemeClr val="tx2"/>
          </a:solidFill>
          <a:latin typeface="+mj-lt"/>
          <a:ea typeface="+mj-ea"/>
          <a:cs typeface="+mj-cs"/>
        </a:defRPr>
      </a:lvl1pPr>
      <a:lvl2pPr algn="l" rtl="0" eaLnBrk="1" fontAlgn="base" hangingPunct="1">
        <a:spcBef>
          <a:spcPct val="0"/>
        </a:spcBef>
        <a:spcAft>
          <a:spcPct val="0"/>
        </a:spcAft>
        <a:defRPr sz="2800">
          <a:solidFill>
            <a:schemeClr val="tx2"/>
          </a:solidFill>
          <a:latin typeface="Tahoma" pitchFamily="34" charset="0"/>
        </a:defRPr>
      </a:lvl2pPr>
      <a:lvl3pPr algn="l" rtl="0" eaLnBrk="1" fontAlgn="base" hangingPunct="1">
        <a:spcBef>
          <a:spcPct val="0"/>
        </a:spcBef>
        <a:spcAft>
          <a:spcPct val="0"/>
        </a:spcAft>
        <a:defRPr sz="2800">
          <a:solidFill>
            <a:schemeClr val="tx2"/>
          </a:solidFill>
          <a:latin typeface="Tahoma" pitchFamily="34" charset="0"/>
        </a:defRPr>
      </a:lvl3pPr>
      <a:lvl4pPr algn="l" rtl="0" eaLnBrk="1" fontAlgn="base" hangingPunct="1">
        <a:spcBef>
          <a:spcPct val="0"/>
        </a:spcBef>
        <a:spcAft>
          <a:spcPct val="0"/>
        </a:spcAft>
        <a:defRPr sz="2800">
          <a:solidFill>
            <a:schemeClr val="tx2"/>
          </a:solidFill>
          <a:latin typeface="Tahoma" pitchFamily="34" charset="0"/>
        </a:defRPr>
      </a:lvl4pPr>
      <a:lvl5pPr algn="l" rtl="0" eaLnBrk="1" fontAlgn="base" hangingPunct="1">
        <a:spcBef>
          <a:spcPct val="0"/>
        </a:spcBef>
        <a:spcAft>
          <a:spcPct val="0"/>
        </a:spcAft>
        <a:defRPr sz="2800">
          <a:solidFill>
            <a:schemeClr val="tx2"/>
          </a:solidFill>
          <a:latin typeface="Tahoma" pitchFamily="34" charset="0"/>
        </a:defRPr>
      </a:lvl5pPr>
      <a:lvl6pPr marL="457200" algn="l" rtl="0" eaLnBrk="1" fontAlgn="base" hangingPunct="1">
        <a:spcBef>
          <a:spcPct val="0"/>
        </a:spcBef>
        <a:spcAft>
          <a:spcPct val="0"/>
        </a:spcAft>
        <a:defRPr sz="2800">
          <a:solidFill>
            <a:schemeClr val="tx2"/>
          </a:solidFill>
          <a:latin typeface="Tahoma" pitchFamily="34" charset="0"/>
        </a:defRPr>
      </a:lvl6pPr>
      <a:lvl7pPr marL="914400" algn="l" rtl="0" eaLnBrk="1" fontAlgn="base" hangingPunct="1">
        <a:spcBef>
          <a:spcPct val="0"/>
        </a:spcBef>
        <a:spcAft>
          <a:spcPct val="0"/>
        </a:spcAft>
        <a:defRPr sz="2800">
          <a:solidFill>
            <a:schemeClr val="tx2"/>
          </a:solidFill>
          <a:latin typeface="Tahoma" pitchFamily="34" charset="0"/>
        </a:defRPr>
      </a:lvl7pPr>
      <a:lvl8pPr marL="1371600" algn="l" rtl="0" eaLnBrk="1" fontAlgn="base" hangingPunct="1">
        <a:spcBef>
          <a:spcPct val="0"/>
        </a:spcBef>
        <a:spcAft>
          <a:spcPct val="0"/>
        </a:spcAft>
        <a:defRPr sz="2800">
          <a:solidFill>
            <a:schemeClr val="tx2"/>
          </a:solidFill>
          <a:latin typeface="Tahoma" pitchFamily="34" charset="0"/>
        </a:defRPr>
      </a:lvl8pPr>
      <a:lvl9pPr marL="1828800" algn="l" rtl="0" eaLnBrk="1" fontAlgn="base" hangingPunct="1">
        <a:spcBef>
          <a:spcPct val="0"/>
        </a:spcBef>
        <a:spcAft>
          <a:spcPct val="0"/>
        </a:spcAft>
        <a:defRPr sz="2800">
          <a:solidFill>
            <a:schemeClr val="tx2"/>
          </a:solidFill>
          <a:latin typeface="Tahoma" pitchFamily="34" charset="0"/>
        </a:defRPr>
      </a:lvl9pPr>
    </p:titleStyle>
    <p:bodyStyle>
      <a:lvl1pPr marL="342900" indent="-342900" algn="l" rtl="0" eaLnBrk="1" fontAlgn="base" hangingPunct="1">
        <a:lnSpc>
          <a:spcPct val="150000"/>
        </a:lnSpc>
        <a:spcBef>
          <a:spcPct val="75000"/>
        </a:spcBef>
        <a:spcAft>
          <a:spcPct val="5000"/>
        </a:spcAft>
        <a:buClr>
          <a:schemeClr val="folHlink"/>
        </a:buClr>
        <a:buSzPct val="60000"/>
        <a:buFont typeface="Wingdings" pitchFamily="2" charset="2"/>
        <a:buChar char="n"/>
        <a:defRPr sz="2000">
          <a:solidFill>
            <a:schemeClr val="tx1"/>
          </a:solidFill>
          <a:latin typeface="+mn-lt"/>
          <a:ea typeface="+mn-ea"/>
          <a:cs typeface="+mn-cs"/>
        </a:defRPr>
      </a:lvl1pPr>
      <a:lvl2pPr marL="742950" indent="-285750" algn="l" rtl="0" eaLnBrk="1" fontAlgn="base" hangingPunct="1">
        <a:lnSpc>
          <a:spcPct val="150000"/>
        </a:lnSpc>
        <a:spcBef>
          <a:spcPct val="20000"/>
        </a:spcBef>
        <a:spcAft>
          <a:spcPct val="0"/>
        </a:spcAft>
        <a:buClr>
          <a:srgbClr val="504785"/>
        </a:buClr>
        <a:buSzPct val="55000"/>
        <a:buFont typeface="Wingdings" pitchFamily="2" charset="2"/>
        <a:buChar char="p"/>
        <a:defRPr>
          <a:solidFill>
            <a:schemeClr val="tx1"/>
          </a:solidFill>
          <a:latin typeface="+mn-lt"/>
        </a:defRPr>
      </a:lvl2pPr>
      <a:lvl3pPr marL="1143000" indent="-228600" algn="l" rtl="0" eaLnBrk="1" fontAlgn="base" hangingPunct="1">
        <a:lnSpc>
          <a:spcPct val="150000"/>
        </a:lnSpc>
        <a:spcBef>
          <a:spcPct val="20000"/>
        </a:spcBef>
        <a:spcAft>
          <a:spcPct val="0"/>
        </a:spcAft>
        <a:buClr>
          <a:schemeClr val="folHlink"/>
        </a:buClr>
        <a:buSzPct val="50000"/>
        <a:buFont typeface="Wingdings" pitchFamily="2" charset="2"/>
        <a:buChar char="n"/>
        <a:defRPr sz="1600">
          <a:solidFill>
            <a:schemeClr val="tx1"/>
          </a:solidFill>
          <a:latin typeface="+mn-lt"/>
        </a:defRPr>
      </a:lvl3pPr>
      <a:lvl4pPr marL="1600200" indent="-228600" algn="l" rtl="0" eaLnBrk="1" fontAlgn="base" hangingPunct="1">
        <a:lnSpc>
          <a:spcPct val="150000"/>
        </a:lnSpc>
        <a:spcBef>
          <a:spcPct val="20000"/>
        </a:spcBef>
        <a:spcAft>
          <a:spcPct val="0"/>
        </a:spcAft>
        <a:buClr>
          <a:schemeClr val="accent2"/>
        </a:buClr>
        <a:buSzPct val="55000"/>
        <a:buFont typeface="Wingdings" pitchFamily="2" charset="2"/>
        <a:buChar char="n"/>
        <a:defRPr sz="1400">
          <a:solidFill>
            <a:schemeClr val="tx1"/>
          </a:solidFill>
          <a:latin typeface="+mn-lt"/>
        </a:defRPr>
      </a:lvl4pPr>
      <a:lvl5pPr marL="2057400" indent="-228600" algn="l" rtl="0" eaLnBrk="1" fontAlgn="base" hangingPunct="1">
        <a:lnSpc>
          <a:spcPct val="150000"/>
        </a:lnSpc>
        <a:spcBef>
          <a:spcPct val="20000"/>
        </a:spcBef>
        <a:spcAft>
          <a:spcPct val="0"/>
        </a:spcAft>
        <a:buClr>
          <a:schemeClr val="accent1"/>
        </a:buClr>
        <a:buSzPct val="50000"/>
        <a:buFont typeface="Wingdings" pitchFamily="2" charset="2"/>
        <a:buChar char="n"/>
        <a:defRPr sz="1400">
          <a:solidFill>
            <a:schemeClr val="tx1"/>
          </a:solidFill>
          <a:latin typeface="+mn-lt"/>
        </a:defRPr>
      </a:lvl5pPr>
      <a:lvl6pPr marL="2514600" indent="-228600" algn="l" rtl="0" eaLnBrk="1" fontAlgn="base" hangingPunct="1">
        <a:lnSpc>
          <a:spcPct val="150000"/>
        </a:lnSpc>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eaLnBrk="1" fontAlgn="base" hangingPunct="1">
        <a:lnSpc>
          <a:spcPct val="150000"/>
        </a:lnSpc>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eaLnBrk="1" fontAlgn="base" hangingPunct="1">
        <a:lnSpc>
          <a:spcPct val="150000"/>
        </a:lnSpc>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eaLnBrk="1" fontAlgn="base" hangingPunct="1">
        <a:lnSpc>
          <a:spcPct val="150000"/>
        </a:lnSpc>
        <a:spcBef>
          <a:spcPct val="20000"/>
        </a:spcBef>
        <a:spcAft>
          <a:spcPct val="0"/>
        </a:spcAft>
        <a:buClr>
          <a:schemeClr val="accent1"/>
        </a:buClr>
        <a:buSzPct val="50000"/>
        <a:buFont typeface="Wingdings" pitchFamily="2" charset="2"/>
        <a:buChar char="n"/>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jpeg"/><Relationship Id="rId3" Type="http://schemas.openxmlformats.org/officeDocument/2006/relationships/image" Target="../media/image51.jpeg"/><Relationship Id="rId7" Type="http://schemas.openxmlformats.org/officeDocument/2006/relationships/image" Target="../media/image55.jpeg"/><Relationship Id="rId12" Type="http://schemas.openxmlformats.org/officeDocument/2006/relationships/image" Target="../media/image6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png"/><Relationship Id="rId14" Type="http://schemas.openxmlformats.org/officeDocument/2006/relationships/image" Target="../media/image62.jpe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13.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 Id="rId9" Type="http://schemas.openxmlformats.org/officeDocument/2006/relationships/image" Target="../media/image75.png"/></Relationships>
</file>

<file path=ppt/slides/_rels/slide1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png"/></Relationships>
</file>

<file path=ppt/slides/_rels/slide1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emf"/><Relationship Id="rId7" Type="http://schemas.openxmlformats.org/officeDocument/2006/relationships/image" Target="../media/image99.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98.jpeg"/><Relationship Id="rId5" Type="http://schemas.openxmlformats.org/officeDocument/2006/relationships/image" Target="../media/image97.jpeg"/><Relationship Id="rId10" Type="http://schemas.openxmlformats.org/officeDocument/2006/relationships/image" Target="../media/image102.jpeg"/><Relationship Id="rId4" Type="http://schemas.openxmlformats.org/officeDocument/2006/relationships/image" Target="../media/image96.jpeg"/><Relationship Id="rId9" Type="http://schemas.openxmlformats.org/officeDocument/2006/relationships/image" Target="../media/image101.gi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03.emf"/><Relationship Id="rId5" Type="http://schemas.openxmlformats.org/officeDocument/2006/relationships/oleObject" Target="../embeddings/oleObject3.bin"/><Relationship Id="rId4" Type="http://schemas.openxmlformats.org/officeDocument/2006/relationships/image" Target="../media/image104.jpeg"/></Relationships>
</file>

<file path=ppt/slides/_rels/slide2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35.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3.emf"/></Relationships>
</file>

<file path=ppt/slides/_rels/slide3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emf"/><Relationship Id="rId1" Type="http://schemas.openxmlformats.org/officeDocument/2006/relationships/slideLayout" Target="../slideLayouts/slideLayout2.xml"/><Relationship Id="rId5" Type="http://schemas.openxmlformats.org/officeDocument/2006/relationships/image" Target="../media/image119.jpeg"/><Relationship Id="rId4" Type="http://schemas.openxmlformats.org/officeDocument/2006/relationships/image" Target="../media/image118.jpeg"/></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18" Type="http://schemas.openxmlformats.org/officeDocument/2006/relationships/image" Target="../media/image17.tiff"/><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5" Type="http://schemas.openxmlformats.org/officeDocument/2006/relationships/image" Target="../media/image14.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120.w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21.wmf"/></Relationships>
</file>

<file path=ppt/slides/_rels/slide4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128.jpg"/><Relationship Id="rId13" Type="http://schemas.openxmlformats.org/officeDocument/2006/relationships/image" Target="../media/image133.jpeg"/><Relationship Id="rId3" Type="http://schemas.openxmlformats.org/officeDocument/2006/relationships/image" Target="../media/image123.jpeg"/><Relationship Id="rId7" Type="http://schemas.openxmlformats.org/officeDocument/2006/relationships/image" Target="../media/image127.jpeg"/><Relationship Id="rId12" Type="http://schemas.openxmlformats.org/officeDocument/2006/relationships/image" Target="../media/image132.em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26.jpeg"/><Relationship Id="rId11" Type="http://schemas.openxmlformats.org/officeDocument/2006/relationships/image" Target="../media/image131.jpeg"/><Relationship Id="rId5" Type="http://schemas.openxmlformats.org/officeDocument/2006/relationships/image" Target="../media/image125.jpeg"/><Relationship Id="rId15" Type="http://schemas.openxmlformats.org/officeDocument/2006/relationships/image" Target="../media/image135.jpeg"/><Relationship Id="rId10" Type="http://schemas.openxmlformats.org/officeDocument/2006/relationships/image" Target="../media/image130.png"/><Relationship Id="rId4" Type="http://schemas.openxmlformats.org/officeDocument/2006/relationships/image" Target="../media/image124.jpeg"/><Relationship Id="rId9" Type="http://schemas.openxmlformats.org/officeDocument/2006/relationships/image" Target="../media/image129.jpg"/><Relationship Id="rId14" Type="http://schemas.openxmlformats.org/officeDocument/2006/relationships/image" Target="../media/image134.jpeg"/></Relationships>
</file>

<file path=ppt/slides/_rels/slide45.xml.rels><?xml version="1.0" encoding="UTF-8" standalone="yes"?>
<Relationships xmlns="http://schemas.openxmlformats.org/package/2006/relationships"><Relationship Id="rId8" Type="http://schemas.openxmlformats.org/officeDocument/2006/relationships/hyperlink" Target="http://www.ece.iastate.edu/~hongwei/group/publications/RBC.pdf" TargetMode="External"/><Relationship Id="rId3" Type="http://schemas.openxmlformats.org/officeDocument/2006/relationships/hyperlink" Target="http://www.ece.iastate.edu/~hongwei/group/publications/LiTes.pdf" TargetMode="External"/><Relationship Id="rId7" Type="http://schemas.openxmlformats.org/officeDocument/2006/relationships/hyperlink" Target="http://www.ece.iastate.edu/~hongwei/group/publications/LOF-TMC.pdf" TargetMode="External"/><Relationship Id="rId2" Type="http://schemas.openxmlformats.org/officeDocument/2006/relationships/hyperlink" Target="http://www.ece.iastate.edu/~hongwei/group/publications/V2X-Survey.pdf" TargetMode="External"/><Relationship Id="rId1" Type="http://schemas.openxmlformats.org/officeDocument/2006/relationships/slideLayout" Target="../slideLayouts/slideLayout2.xml"/><Relationship Id="rId6" Type="http://schemas.openxmlformats.org/officeDocument/2006/relationships/hyperlink" Target="http://www.ece.iastate.edu/~hongwei/group/publications/MTA-TSG-long.pdf" TargetMode="External"/><Relationship Id="rId5" Type="http://schemas.openxmlformats.org/officeDocument/2006/relationships/hyperlink" Target="http://www.ece.iastate.edu/~hongwei/group/publications/PRKS-TWC.pdf" TargetMode="External"/><Relationship Id="rId4" Type="http://schemas.openxmlformats.org/officeDocument/2006/relationships/hyperlink" Target="http://www.ece.iastate.edu/~hongwei/group/publications/CPS-IOTDI18.pdf"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9.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oleObject" Target="../embeddings/oleObject1.bin"/><Relationship Id="rId3" Type="http://schemas.openxmlformats.org/officeDocument/2006/relationships/notesSlide" Target="../notesSlides/notesSlide6.xml"/><Relationship Id="rId7" Type="http://schemas.openxmlformats.org/officeDocument/2006/relationships/image" Target="../media/image45.jpeg"/><Relationship Id="rId12" Type="http://schemas.openxmlformats.org/officeDocument/2006/relationships/image" Target="../media/image50.jpeg"/><Relationship Id="rId2" Type="http://schemas.openxmlformats.org/officeDocument/2006/relationships/slideLayout" Target="../slideLayouts/slideLayout2.xml"/><Relationship Id="rId16" Type="http://schemas.openxmlformats.org/officeDocument/2006/relationships/image" Target="../media/image41.emf"/><Relationship Id="rId1" Type="http://schemas.openxmlformats.org/officeDocument/2006/relationships/vmlDrawing" Target="../drawings/vmlDrawing1.v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5" Type="http://schemas.openxmlformats.org/officeDocument/2006/relationships/oleObject" Target="../embeddings/oleObject2.bin"/><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 Id="rId14" Type="http://schemas.openxmlformats.org/officeDocument/2006/relationships/image" Target="../media/image40.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600200"/>
            <a:ext cx="7772400" cy="1143000"/>
          </a:xfrm>
        </p:spPr>
        <p:txBody>
          <a:bodyPr/>
          <a:lstStyle/>
          <a:p>
            <a:pPr>
              <a:lnSpc>
                <a:spcPct val="150000"/>
              </a:lnSpc>
            </a:pPr>
            <a:r>
              <a:rPr lang="en-US" sz="3200" dirty="0"/>
              <a:t>Introduction to Wireless CPN</a:t>
            </a:r>
          </a:p>
        </p:txBody>
      </p:sp>
      <p:sp>
        <p:nvSpPr>
          <p:cNvPr id="7" name="Rectangle 9">
            <a:extLst>
              <a:ext uri="{FF2B5EF4-FFF2-40B4-BE49-F238E27FC236}">
                <a16:creationId xmlns:a16="http://schemas.microsoft.com/office/drawing/2014/main" id="{0D26DB58-BDE7-9145-A299-27C04C0AA04C}"/>
              </a:ext>
            </a:extLst>
          </p:cNvPr>
          <p:cNvSpPr>
            <a:spLocks noGrp="1" noChangeArrowheads="1"/>
          </p:cNvSpPr>
          <p:nvPr>
            <p:ph type="subTitle" idx="1"/>
          </p:nvPr>
        </p:nvSpPr>
        <p:spPr>
          <a:xfrm>
            <a:off x="685800" y="3291840"/>
            <a:ext cx="3810000" cy="1219200"/>
          </a:xfrm>
          <a:noFill/>
        </p:spPr>
        <p:txBody>
          <a:bodyPr/>
          <a:lstStyle/>
          <a:p>
            <a:pPr algn="l" eaLnBrk="1" hangingPunct="1">
              <a:spcBef>
                <a:spcPts val="0"/>
              </a:spcBef>
              <a:spcAft>
                <a:spcPts val="0"/>
              </a:spcAft>
            </a:pPr>
            <a:r>
              <a:rPr lang="en-US" altLang="zh-CN" sz="1600" dirty="0">
                <a:ea typeface="宋体" panose="02010600030101010101" pitchFamily="2" charset="-122"/>
              </a:rPr>
              <a:t>Hongwei Zhang</a:t>
            </a:r>
          </a:p>
          <a:p>
            <a:pPr algn="l" eaLnBrk="1" hangingPunct="1">
              <a:spcBef>
                <a:spcPts val="0"/>
              </a:spcBef>
              <a:spcAft>
                <a:spcPts val="0"/>
              </a:spcAft>
            </a:pPr>
            <a:r>
              <a:rPr lang="en-US" altLang="zh-CN" sz="1600" dirty="0" err="1">
                <a:ea typeface="宋体" panose="02010600030101010101" pitchFamily="2" charset="-122"/>
              </a:rPr>
              <a:t>hongwei@iastate.edu</a:t>
            </a:r>
            <a:r>
              <a:rPr lang="en-US" altLang="zh-CN" sz="1600" dirty="0">
                <a:ea typeface="宋体" panose="02010600030101010101" pitchFamily="2" charset="-122"/>
              </a:rPr>
              <a:t>, 515 294 2143</a:t>
            </a:r>
          </a:p>
          <a:p>
            <a:pPr algn="l" eaLnBrk="1" hangingPunct="1">
              <a:spcBef>
                <a:spcPts val="0"/>
              </a:spcBef>
              <a:spcAft>
                <a:spcPts val="0"/>
              </a:spcAft>
            </a:pPr>
            <a:r>
              <a:rPr lang="en-US" altLang="zh-CN" sz="1600" dirty="0">
                <a:ea typeface="宋体" panose="02010600030101010101" pitchFamily="2" charset="-122"/>
              </a:rPr>
              <a:t>http://</a:t>
            </a:r>
            <a:r>
              <a:rPr lang="en-US" altLang="zh-CN" sz="1600" dirty="0" err="1">
                <a:ea typeface="宋体" panose="02010600030101010101" pitchFamily="2" charset="-122"/>
              </a:rPr>
              <a:t>www.ece.iastate.edu</a:t>
            </a:r>
            <a:r>
              <a:rPr lang="en-US" altLang="zh-CN" sz="1600" dirty="0">
                <a:ea typeface="宋体" panose="02010600030101010101" pitchFamily="2" charset="-122"/>
              </a:rPr>
              <a:t>/~</a:t>
            </a:r>
            <a:r>
              <a:rPr lang="en-US" altLang="zh-CN" sz="1600" dirty="0" err="1">
                <a:ea typeface="宋体" panose="02010600030101010101" pitchFamily="2" charset="-122"/>
              </a:rPr>
              <a:t>hongwei</a:t>
            </a:r>
            <a:r>
              <a:rPr lang="en-US" altLang="zh-CN" sz="1600" dirty="0">
                <a:ea typeface="宋体" panose="02010600030101010101" pitchFamily="2" charset="-122"/>
              </a:rPr>
              <a:t>  </a:t>
            </a:r>
          </a:p>
        </p:txBody>
      </p:sp>
      <p:pic>
        <p:nvPicPr>
          <p:cNvPr id="10" name="Picture 2">
            <a:extLst>
              <a:ext uri="{FF2B5EF4-FFF2-40B4-BE49-F238E27FC236}">
                <a16:creationId xmlns:a16="http://schemas.microsoft.com/office/drawing/2014/main" id="{A7CACFDA-4E1D-9045-83FC-79608DC750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815998"/>
            <a:ext cx="27432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soldier"/>
          <p:cNvPicPr>
            <a:picLocks noChangeAspect="1" noChangeArrowheads="1"/>
          </p:cNvPicPr>
          <p:nvPr/>
        </p:nvPicPr>
        <p:blipFill>
          <a:blip r:embed="rId3" cstate="print"/>
          <a:srcRect/>
          <a:stretch>
            <a:fillRect/>
          </a:stretch>
        </p:blipFill>
        <p:spPr bwMode="auto">
          <a:xfrm>
            <a:off x="6781800" y="0"/>
            <a:ext cx="650875" cy="1003300"/>
          </a:xfrm>
          <a:prstGeom prst="rect">
            <a:avLst/>
          </a:prstGeom>
          <a:noFill/>
        </p:spPr>
      </p:pic>
      <p:sp>
        <p:nvSpPr>
          <p:cNvPr id="46083" name="Rectangle 3"/>
          <p:cNvSpPr>
            <a:spLocks noGrp="1" noChangeArrowheads="1"/>
          </p:cNvSpPr>
          <p:nvPr>
            <p:ph type="title"/>
          </p:nvPr>
        </p:nvSpPr>
        <p:spPr/>
        <p:txBody>
          <a:bodyPr/>
          <a:lstStyle/>
          <a:p>
            <a:pPr>
              <a:lnSpc>
                <a:spcPct val="130000"/>
              </a:lnSpc>
            </a:pPr>
            <a:r>
              <a:rPr lang="en-US" altLang="zh-CN">
                <a:ea typeface="宋体" pitchFamily="2" charset="-122"/>
              </a:rPr>
              <a:t>ExScal</a:t>
            </a:r>
            <a:endParaRPr lang="en-US" altLang="zh-CN" sz="1600">
              <a:ea typeface="宋体" pitchFamily="2" charset="-122"/>
            </a:endParaRPr>
          </a:p>
        </p:txBody>
      </p:sp>
      <p:sp>
        <p:nvSpPr>
          <p:cNvPr id="46084" name="Rectangle 4"/>
          <p:cNvSpPr>
            <a:spLocks noGrp="1" noChangeArrowheads="1"/>
          </p:cNvSpPr>
          <p:nvPr>
            <p:ph type="body" idx="1"/>
          </p:nvPr>
        </p:nvSpPr>
        <p:spPr>
          <a:xfrm>
            <a:off x="685800" y="1600200"/>
            <a:ext cx="6553200" cy="2514600"/>
          </a:xfrm>
        </p:spPr>
        <p:txBody>
          <a:bodyPr/>
          <a:lstStyle/>
          <a:p>
            <a:pPr>
              <a:lnSpc>
                <a:spcPct val="100000"/>
              </a:lnSpc>
            </a:pPr>
            <a:r>
              <a:rPr lang="en-US" altLang="zh-CN" sz="1800" dirty="0">
                <a:ea typeface="宋体" pitchFamily="2" charset="-122"/>
              </a:rPr>
              <a:t>Field project to study scalability of middleware and applications in </a:t>
            </a:r>
            <a:r>
              <a:rPr lang="en-US" altLang="zh-CN" sz="1800" dirty="0" err="1">
                <a:ea typeface="宋体" pitchFamily="2" charset="-122"/>
              </a:rPr>
              <a:t>sensornets</a:t>
            </a:r>
            <a:endParaRPr lang="en-US" altLang="zh-CN" sz="1800" dirty="0">
              <a:ea typeface="宋体" pitchFamily="2" charset="-122"/>
            </a:endParaRPr>
          </a:p>
          <a:p>
            <a:pPr>
              <a:lnSpc>
                <a:spcPct val="100000"/>
              </a:lnSpc>
            </a:pPr>
            <a:r>
              <a:rPr lang="en-US" altLang="zh-CN" sz="1800" dirty="0">
                <a:ea typeface="宋体" pitchFamily="2" charset="-122"/>
              </a:rPr>
              <a:t>Deployed in an area of ~1,300m</a:t>
            </a:r>
            <a:r>
              <a:rPr lang="en-US" altLang="zh-CN" sz="1800" dirty="0">
                <a:ea typeface="宋体" pitchFamily="2" charset="-122"/>
                <a:sym typeface="Symbol" pitchFamily="18" charset="2"/>
              </a:rPr>
              <a:t> </a:t>
            </a:r>
            <a:r>
              <a:rPr lang="en-US" altLang="zh-CN" sz="1800" dirty="0">
                <a:ea typeface="宋体" pitchFamily="2" charset="-122"/>
              </a:rPr>
              <a:t>300m</a:t>
            </a:r>
          </a:p>
          <a:p>
            <a:pPr>
              <a:lnSpc>
                <a:spcPct val="100000"/>
              </a:lnSpc>
            </a:pPr>
            <a:r>
              <a:rPr lang="en-US" altLang="zh-CN" sz="1800" dirty="0">
                <a:ea typeface="宋体" pitchFamily="2" charset="-122"/>
              </a:rPr>
              <a:t>2-tier architecture</a:t>
            </a:r>
          </a:p>
          <a:p>
            <a:pPr lvl="1">
              <a:lnSpc>
                <a:spcPct val="100000"/>
              </a:lnSpc>
            </a:pPr>
            <a:r>
              <a:rPr lang="en-US" altLang="zh-CN" sz="1600" dirty="0">
                <a:ea typeface="宋体" pitchFamily="2" charset="-122"/>
              </a:rPr>
              <a:t>Lower tier: ~ 1,000 XSM, ~210 MICA2 sensor nodes (</a:t>
            </a:r>
            <a:r>
              <a:rPr lang="en-US" altLang="zh-CN" sz="1600" dirty="0" err="1">
                <a:ea typeface="宋体" pitchFamily="2" charset="-122"/>
              </a:rPr>
              <a:t>TinyOS</a:t>
            </a:r>
            <a:r>
              <a:rPr lang="en-US" altLang="zh-CN" sz="1600" dirty="0">
                <a:ea typeface="宋体" pitchFamily="2" charset="-122"/>
              </a:rPr>
              <a:t>)</a:t>
            </a:r>
          </a:p>
          <a:p>
            <a:pPr lvl="1">
              <a:lnSpc>
                <a:spcPct val="100000"/>
              </a:lnSpc>
            </a:pPr>
            <a:r>
              <a:rPr lang="en-US" altLang="zh-CN" sz="1600" dirty="0">
                <a:ea typeface="宋体" pitchFamily="2" charset="-122"/>
              </a:rPr>
              <a:t>Higher tier: ~ 210 IEEE 802.11b </a:t>
            </a:r>
            <a:r>
              <a:rPr lang="en-US" altLang="zh-CN" sz="1600" dirty="0" err="1">
                <a:ea typeface="宋体" pitchFamily="2" charset="-122"/>
              </a:rPr>
              <a:t>Stargates</a:t>
            </a:r>
            <a:r>
              <a:rPr lang="en-US" altLang="zh-CN" sz="1600" dirty="0">
                <a:ea typeface="宋体" pitchFamily="2" charset="-122"/>
              </a:rPr>
              <a:t> (Linux)</a:t>
            </a:r>
          </a:p>
        </p:txBody>
      </p:sp>
      <p:pic>
        <p:nvPicPr>
          <p:cNvPr id="46085" name="Picture 5" descr="xsm up close small"/>
          <p:cNvPicPr>
            <a:picLocks noChangeAspect="1" noChangeArrowheads="1"/>
          </p:cNvPicPr>
          <p:nvPr/>
        </p:nvPicPr>
        <p:blipFill>
          <a:blip r:embed="rId4" cstate="print"/>
          <a:srcRect/>
          <a:stretch>
            <a:fillRect/>
          </a:stretch>
        </p:blipFill>
        <p:spPr bwMode="auto">
          <a:xfrm>
            <a:off x="7866063" y="3897313"/>
            <a:ext cx="973137" cy="1027112"/>
          </a:xfrm>
          <a:prstGeom prst="rect">
            <a:avLst/>
          </a:prstGeom>
          <a:noFill/>
        </p:spPr>
      </p:pic>
      <p:pic>
        <p:nvPicPr>
          <p:cNvPr id="46086" name="Picture 6" descr="ExScal Florida"/>
          <p:cNvPicPr>
            <a:picLocks noChangeAspect="1" noChangeArrowheads="1"/>
          </p:cNvPicPr>
          <p:nvPr/>
        </p:nvPicPr>
        <p:blipFill>
          <a:blip r:embed="rId5" cstate="print"/>
          <a:srcRect/>
          <a:stretch>
            <a:fillRect/>
          </a:stretch>
        </p:blipFill>
        <p:spPr bwMode="auto">
          <a:xfrm>
            <a:off x="6657975" y="1676400"/>
            <a:ext cx="1876425" cy="1506538"/>
          </a:xfrm>
          <a:prstGeom prst="rect">
            <a:avLst/>
          </a:prstGeom>
          <a:noFill/>
        </p:spPr>
      </p:pic>
      <p:pic>
        <p:nvPicPr>
          <p:cNvPr id="46087" name="Picture 7" descr="Stargate-Daughter_2_Sm"/>
          <p:cNvPicPr>
            <a:picLocks noChangeAspect="1" noChangeArrowheads="1"/>
          </p:cNvPicPr>
          <p:nvPr/>
        </p:nvPicPr>
        <p:blipFill>
          <a:blip r:embed="rId6" cstate="print"/>
          <a:srcRect/>
          <a:stretch>
            <a:fillRect/>
          </a:stretch>
        </p:blipFill>
        <p:spPr bwMode="auto">
          <a:xfrm>
            <a:off x="7791450" y="5192713"/>
            <a:ext cx="1428750" cy="1076325"/>
          </a:xfrm>
          <a:prstGeom prst="rect">
            <a:avLst/>
          </a:prstGeom>
          <a:noFill/>
        </p:spPr>
      </p:pic>
      <p:grpSp>
        <p:nvGrpSpPr>
          <p:cNvPr id="2" name="Group 8"/>
          <p:cNvGrpSpPr>
            <a:grpSpLocks/>
          </p:cNvGrpSpPr>
          <p:nvPr/>
        </p:nvGrpSpPr>
        <p:grpSpPr bwMode="auto">
          <a:xfrm>
            <a:off x="906463" y="3962400"/>
            <a:ext cx="5646737" cy="2527300"/>
            <a:chOff x="1147" y="1144"/>
            <a:chExt cx="3557" cy="1592"/>
          </a:xfrm>
        </p:grpSpPr>
        <p:sp>
          <p:nvSpPr>
            <p:cNvPr id="46089" name="Line 9"/>
            <p:cNvSpPr>
              <a:spLocks noChangeShapeType="1"/>
            </p:cNvSpPr>
            <p:nvPr/>
          </p:nvSpPr>
          <p:spPr bwMode="auto">
            <a:xfrm>
              <a:off x="1152" y="1152"/>
              <a:ext cx="0" cy="1584"/>
            </a:xfrm>
            <a:prstGeom prst="line">
              <a:avLst/>
            </a:prstGeom>
            <a:noFill/>
            <a:ln w="9525" cap="rnd">
              <a:solidFill>
                <a:srgbClr val="000000"/>
              </a:solidFill>
              <a:prstDash val="sysDot"/>
              <a:round/>
              <a:headEnd/>
              <a:tailEnd/>
            </a:ln>
            <a:effectLst/>
          </p:spPr>
          <p:txBody>
            <a:bodyPr/>
            <a:lstStyle/>
            <a:p>
              <a:endParaRPr lang="en-US"/>
            </a:p>
          </p:txBody>
        </p:sp>
        <p:sp>
          <p:nvSpPr>
            <p:cNvPr id="46090" name="Line 10"/>
            <p:cNvSpPr>
              <a:spLocks noChangeShapeType="1"/>
            </p:cNvSpPr>
            <p:nvPr/>
          </p:nvSpPr>
          <p:spPr bwMode="auto">
            <a:xfrm>
              <a:off x="4704" y="1152"/>
              <a:ext cx="0" cy="1584"/>
            </a:xfrm>
            <a:prstGeom prst="line">
              <a:avLst/>
            </a:prstGeom>
            <a:noFill/>
            <a:ln w="9525" cap="rnd">
              <a:solidFill>
                <a:srgbClr val="000000"/>
              </a:solidFill>
              <a:prstDash val="sysDot"/>
              <a:round/>
              <a:headEnd/>
              <a:tailEnd/>
            </a:ln>
            <a:effectLst/>
          </p:spPr>
          <p:txBody>
            <a:bodyPr/>
            <a:lstStyle/>
            <a:p>
              <a:endParaRPr lang="en-US"/>
            </a:p>
          </p:txBody>
        </p:sp>
        <p:sp>
          <p:nvSpPr>
            <p:cNvPr id="46091" name="AutoShape 11"/>
            <p:cNvSpPr>
              <a:spLocks noChangeArrowheads="1"/>
            </p:cNvSpPr>
            <p:nvPr/>
          </p:nvSpPr>
          <p:spPr bwMode="auto">
            <a:xfrm>
              <a:off x="4656" y="1824"/>
              <a:ext cx="48"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092" name="AutoShape 12"/>
            <p:cNvSpPr>
              <a:spLocks noChangeArrowheads="1"/>
            </p:cNvSpPr>
            <p:nvPr/>
          </p:nvSpPr>
          <p:spPr bwMode="auto">
            <a:xfrm>
              <a:off x="4656" y="2208"/>
              <a:ext cx="48" cy="86"/>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093" name="AutoShape 13"/>
            <p:cNvSpPr>
              <a:spLocks noChangeArrowheads="1"/>
            </p:cNvSpPr>
            <p:nvPr/>
          </p:nvSpPr>
          <p:spPr bwMode="auto">
            <a:xfrm>
              <a:off x="4656" y="1641"/>
              <a:ext cx="48"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094" name="AutoShape 14"/>
            <p:cNvSpPr>
              <a:spLocks noChangeArrowheads="1"/>
            </p:cNvSpPr>
            <p:nvPr/>
          </p:nvSpPr>
          <p:spPr bwMode="auto">
            <a:xfrm>
              <a:off x="4656" y="2025"/>
              <a:ext cx="48"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095" name="Line 15"/>
            <p:cNvSpPr>
              <a:spLocks noChangeShapeType="1"/>
            </p:cNvSpPr>
            <p:nvPr/>
          </p:nvSpPr>
          <p:spPr bwMode="auto">
            <a:xfrm>
              <a:off x="3264" y="1361"/>
              <a:ext cx="672" cy="0"/>
            </a:xfrm>
            <a:prstGeom prst="line">
              <a:avLst/>
            </a:prstGeom>
            <a:noFill/>
            <a:ln w="12700">
              <a:solidFill>
                <a:srgbClr val="000000"/>
              </a:solidFill>
              <a:prstDash val="sysDot"/>
              <a:round/>
              <a:headEnd/>
              <a:tailEnd/>
            </a:ln>
            <a:effectLst/>
          </p:spPr>
          <p:txBody>
            <a:bodyPr/>
            <a:lstStyle/>
            <a:p>
              <a:endParaRPr lang="en-US"/>
            </a:p>
          </p:txBody>
        </p:sp>
        <p:sp>
          <p:nvSpPr>
            <p:cNvPr id="46096" name="Text Box 16"/>
            <p:cNvSpPr txBox="1">
              <a:spLocks noChangeArrowheads="1"/>
            </p:cNvSpPr>
            <p:nvPr/>
          </p:nvSpPr>
          <p:spPr bwMode="auto">
            <a:xfrm>
              <a:off x="1152" y="1146"/>
              <a:ext cx="672" cy="432"/>
            </a:xfrm>
            <a:prstGeom prst="rect">
              <a:avLst/>
            </a:prstGeom>
            <a:solidFill>
              <a:srgbClr val="FFFFFF"/>
            </a:solidFill>
            <a:ln w="9525">
              <a:solidFill>
                <a:srgbClr val="000000"/>
              </a:solidFill>
              <a:miter lim="800000"/>
              <a:headEnd/>
              <a:tailEnd/>
            </a:ln>
          </p:spPr>
          <p:txBody>
            <a:bodyPr lIns="0" rIns="0"/>
            <a:lstStyle/>
            <a:p>
              <a:pPr algn="l"/>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   </a:t>
              </a:r>
              <a:r>
                <a:rPr lang="en-US" altLang="zh-CN" sz="800" b="0">
                  <a:latin typeface="Arial" charset="0"/>
                  <a:sym typeface="Symbol" pitchFamily="18" charset="2"/>
                </a:rPr>
                <a:t></a:t>
              </a:r>
              <a:r>
                <a:rPr lang="en-US" altLang="zh-CN" sz="800" b="0">
                  <a:latin typeface="Arial" charset="0"/>
                </a:rPr>
                <a:t>     </a:t>
              </a:r>
            </a:p>
            <a:p>
              <a:pPr algn="l"/>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 </a:t>
              </a:r>
              <a:r>
                <a:rPr lang="en-US" altLang="zh-CN" sz="900" b="0">
                  <a:latin typeface="Times New Roman" pitchFamily="18" charset="0"/>
                  <a:sym typeface="Symbol" pitchFamily="18" charset="2"/>
                </a:rPr>
                <a:t></a:t>
              </a:r>
              <a:r>
                <a:rPr lang="en-US" altLang="zh-CN" sz="800" b="0">
                  <a:latin typeface="Arial" charset="0"/>
                </a:rPr>
                <a:t> </a:t>
              </a:r>
            </a:p>
            <a:p>
              <a:pPr algn="l"/>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   </a:t>
              </a:r>
              <a:r>
                <a:rPr lang="en-US" altLang="zh-CN" sz="800" b="0">
                  <a:latin typeface="Arial" charset="0"/>
                  <a:sym typeface="Symbol" pitchFamily="18" charset="2"/>
                </a:rPr>
                <a:t></a:t>
              </a:r>
              <a:r>
                <a:rPr lang="en-US" altLang="zh-CN" sz="800" b="0">
                  <a:latin typeface="Arial" charset="0"/>
                </a:rPr>
                <a:t>     </a:t>
              </a:r>
            </a:p>
            <a:p>
              <a:pPr algn="l"/>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      </a:t>
              </a:r>
              <a:r>
                <a:rPr lang="en-US" altLang="zh-CN" sz="800" b="0">
                  <a:latin typeface="Arial" charset="0"/>
                  <a:sym typeface="Symbol" pitchFamily="18" charset="2"/>
                </a:rPr>
                <a:t></a:t>
              </a:r>
              <a:r>
                <a:rPr lang="en-US" altLang="zh-CN" sz="800" b="0">
                  <a:latin typeface="Arial" charset="0"/>
                </a:rPr>
                <a:t>  </a:t>
              </a:r>
            </a:p>
            <a:p>
              <a:pPr algn="l"/>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   </a:t>
              </a:r>
              <a:r>
                <a:rPr lang="en-US" altLang="zh-CN" sz="800" b="0">
                  <a:latin typeface="Arial" charset="0"/>
                  <a:sym typeface="Symbol" pitchFamily="18" charset="2"/>
                </a:rPr>
                <a:t></a:t>
              </a:r>
              <a:r>
                <a:rPr lang="en-US" altLang="zh-CN" sz="800" b="0">
                  <a:latin typeface="Arial" charset="0"/>
                </a:rPr>
                <a:t>     </a:t>
              </a:r>
            </a:p>
            <a:p>
              <a:pPr algn="l"/>
              <a:endParaRPr lang="en-US" altLang="zh-CN" sz="800" b="0">
                <a:latin typeface="Arial" charset="0"/>
              </a:endParaRPr>
            </a:p>
            <a:p>
              <a:pPr algn="l"/>
              <a:endParaRPr lang="en-US" altLang="zh-CN" sz="800" b="0">
                <a:latin typeface="Arial" charset="0"/>
              </a:endParaRPr>
            </a:p>
            <a:p>
              <a:pPr algn="l"/>
              <a:endParaRPr lang="en-US" altLang="zh-CN" sz="1800" b="0">
                <a:latin typeface="Arial" charset="0"/>
              </a:endParaRPr>
            </a:p>
          </p:txBody>
        </p:sp>
        <p:sp>
          <p:nvSpPr>
            <p:cNvPr id="46097" name="AutoShape 17"/>
            <p:cNvSpPr>
              <a:spLocks noChangeArrowheads="1"/>
            </p:cNvSpPr>
            <p:nvPr/>
          </p:nvSpPr>
          <p:spPr bwMode="auto">
            <a:xfrm>
              <a:off x="1483" y="1290"/>
              <a:ext cx="47" cy="86"/>
            </a:xfrm>
            <a:prstGeom prst="triangle">
              <a:avLst>
                <a:gd name="adj" fmla="val 50000"/>
              </a:avLst>
            </a:prstGeom>
            <a:solidFill>
              <a:srgbClr val="FFFFFF"/>
            </a:solidFill>
            <a:ln w="9525">
              <a:solidFill>
                <a:srgbClr val="000000"/>
              </a:solidFill>
              <a:miter lim="800000"/>
              <a:headEnd/>
              <a:tailEnd/>
            </a:ln>
          </p:spPr>
          <p:txBody>
            <a:bodyPr/>
            <a:lstStyle/>
            <a:p>
              <a:endParaRPr lang="en-US"/>
            </a:p>
          </p:txBody>
        </p:sp>
        <p:sp>
          <p:nvSpPr>
            <p:cNvPr id="46098" name="AutoShape 18"/>
            <p:cNvSpPr>
              <a:spLocks noChangeArrowheads="1"/>
            </p:cNvSpPr>
            <p:nvPr/>
          </p:nvSpPr>
          <p:spPr bwMode="auto">
            <a:xfrm>
              <a:off x="1147" y="1290"/>
              <a:ext cx="47" cy="86"/>
            </a:xfrm>
            <a:prstGeom prst="triangle">
              <a:avLst>
                <a:gd name="adj" fmla="val 50000"/>
              </a:avLst>
            </a:prstGeom>
            <a:solidFill>
              <a:srgbClr val="FFFFFF"/>
            </a:solidFill>
            <a:ln w="9525">
              <a:solidFill>
                <a:srgbClr val="000000"/>
              </a:solidFill>
              <a:miter lim="800000"/>
              <a:headEnd/>
              <a:tailEnd/>
            </a:ln>
          </p:spPr>
          <p:txBody>
            <a:bodyPr/>
            <a:lstStyle/>
            <a:p>
              <a:endParaRPr lang="en-US"/>
            </a:p>
          </p:txBody>
        </p:sp>
        <p:sp>
          <p:nvSpPr>
            <p:cNvPr id="46099" name="Text Box 19"/>
            <p:cNvSpPr txBox="1">
              <a:spLocks noChangeArrowheads="1"/>
            </p:cNvSpPr>
            <p:nvPr/>
          </p:nvSpPr>
          <p:spPr bwMode="auto">
            <a:xfrm>
              <a:off x="1824" y="1144"/>
              <a:ext cx="672" cy="432"/>
            </a:xfrm>
            <a:prstGeom prst="rect">
              <a:avLst/>
            </a:prstGeom>
            <a:solidFill>
              <a:srgbClr val="FFFFFF"/>
            </a:solidFill>
            <a:ln w="9525">
              <a:solidFill>
                <a:srgbClr val="000000"/>
              </a:solidFill>
              <a:miter lim="800000"/>
              <a:headEnd/>
              <a:tailEnd/>
            </a:ln>
          </p:spPr>
          <p:txBody>
            <a:bodyPr lIns="0" rIns="0"/>
            <a:lstStyle/>
            <a:p>
              <a:pPr algn="l"/>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   </a:t>
              </a:r>
              <a:r>
                <a:rPr lang="en-US" altLang="zh-CN" sz="800" b="0">
                  <a:latin typeface="Arial" charset="0"/>
                  <a:sym typeface="Symbol" pitchFamily="18" charset="2"/>
                </a:rPr>
                <a:t></a:t>
              </a:r>
              <a:r>
                <a:rPr lang="en-US" altLang="zh-CN" sz="800" b="0">
                  <a:latin typeface="Arial" charset="0"/>
                </a:rPr>
                <a:t>     </a:t>
              </a:r>
            </a:p>
            <a:p>
              <a:pPr algn="l"/>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      </a:t>
              </a:r>
              <a:r>
                <a:rPr lang="en-US" altLang="zh-CN" sz="800" b="0">
                  <a:latin typeface="Arial" charset="0"/>
                  <a:sym typeface="Symbol" pitchFamily="18" charset="2"/>
                </a:rPr>
                <a:t></a:t>
              </a:r>
              <a:r>
                <a:rPr lang="en-US" altLang="zh-CN" sz="800" b="0">
                  <a:latin typeface="Arial" charset="0"/>
                </a:rPr>
                <a:t>  </a:t>
              </a:r>
            </a:p>
            <a:p>
              <a:pPr algn="l"/>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   </a:t>
              </a:r>
              <a:r>
                <a:rPr lang="en-US" altLang="zh-CN" sz="800" b="0">
                  <a:latin typeface="Arial" charset="0"/>
                  <a:sym typeface="Symbol" pitchFamily="18" charset="2"/>
                </a:rPr>
                <a:t></a:t>
              </a:r>
              <a:r>
                <a:rPr lang="en-US" altLang="zh-CN" sz="800" b="0">
                  <a:latin typeface="Arial" charset="0"/>
                </a:rPr>
                <a:t>     </a:t>
              </a:r>
            </a:p>
            <a:p>
              <a:pPr algn="l"/>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      </a:t>
              </a:r>
              <a:r>
                <a:rPr lang="en-US" altLang="zh-CN" sz="800" b="0">
                  <a:latin typeface="Arial" charset="0"/>
                  <a:sym typeface="Symbol" pitchFamily="18" charset="2"/>
                </a:rPr>
                <a:t></a:t>
              </a:r>
              <a:r>
                <a:rPr lang="en-US" altLang="zh-CN" sz="800" b="0">
                  <a:latin typeface="Arial" charset="0"/>
                </a:rPr>
                <a:t>  </a:t>
              </a:r>
            </a:p>
            <a:p>
              <a:pPr algn="l"/>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   </a:t>
              </a:r>
              <a:r>
                <a:rPr lang="en-US" altLang="zh-CN" sz="800" b="0">
                  <a:latin typeface="Arial" charset="0"/>
                  <a:sym typeface="Symbol" pitchFamily="18" charset="2"/>
                </a:rPr>
                <a:t></a:t>
              </a:r>
              <a:r>
                <a:rPr lang="en-US" altLang="zh-CN" sz="800" b="0">
                  <a:latin typeface="Arial" charset="0"/>
                </a:rPr>
                <a:t>     </a:t>
              </a:r>
            </a:p>
            <a:p>
              <a:pPr algn="l"/>
              <a:endParaRPr lang="en-US" altLang="zh-CN" sz="800" b="0">
                <a:latin typeface="Arial" charset="0"/>
              </a:endParaRPr>
            </a:p>
            <a:p>
              <a:pPr algn="l"/>
              <a:endParaRPr lang="en-US" altLang="zh-CN" sz="800" b="0">
                <a:latin typeface="Arial" charset="0"/>
              </a:endParaRPr>
            </a:p>
            <a:p>
              <a:pPr algn="l"/>
              <a:endParaRPr lang="en-US" altLang="zh-CN" sz="1800" b="0">
                <a:latin typeface="Arial" charset="0"/>
              </a:endParaRPr>
            </a:p>
          </p:txBody>
        </p:sp>
        <p:sp>
          <p:nvSpPr>
            <p:cNvPr id="46100" name="AutoShape 20"/>
            <p:cNvSpPr>
              <a:spLocks noChangeArrowheads="1"/>
            </p:cNvSpPr>
            <p:nvPr/>
          </p:nvSpPr>
          <p:spPr bwMode="auto">
            <a:xfrm>
              <a:off x="2155" y="1290"/>
              <a:ext cx="47" cy="86"/>
            </a:xfrm>
            <a:prstGeom prst="triangle">
              <a:avLst>
                <a:gd name="adj" fmla="val 50000"/>
              </a:avLst>
            </a:prstGeom>
            <a:solidFill>
              <a:srgbClr val="FFFFFF"/>
            </a:solidFill>
            <a:ln w="9525">
              <a:solidFill>
                <a:srgbClr val="000000"/>
              </a:solidFill>
              <a:miter lim="800000"/>
              <a:headEnd/>
              <a:tailEnd/>
            </a:ln>
          </p:spPr>
          <p:txBody>
            <a:bodyPr/>
            <a:lstStyle/>
            <a:p>
              <a:endParaRPr lang="en-US"/>
            </a:p>
          </p:txBody>
        </p:sp>
        <p:sp>
          <p:nvSpPr>
            <p:cNvPr id="46101" name="AutoShape 21"/>
            <p:cNvSpPr>
              <a:spLocks noChangeArrowheads="1"/>
            </p:cNvSpPr>
            <p:nvPr/>
          </p:nvSpPr>
          <p:spPr bwMode="auto">
            <a:xfrm>
              <a:off x="1819" y="1290"/>
              <a:ext cx="47" cy="86"/>
            </a:xfrm>
            <a:prstGeom prst="triangle">
              <a:avLst>
                <a:gd name="adj" fmla="val 50000"/>
              </a:avLst>
            </a:prstGeom>
            <a:solidFill>
              <a:srgbClr val="FFFFFF"/>
            </a:solidFill>
            <a:ln w="9525">
              <a:solidFill>
                <a:srgbClr val="000000"/>
              </a:solidFill>
              <a:miter lim="800000"/>
              <a:headEnd/>
              <a:tailEnd/>
            </a:ln>
          </p:spPr>
          <p:txBody>
            <a:bodyPr/>
            <a:lstStyle/>
            <a:p>
              <a:endParaRPr lang="en-US"/>
            </a:p>
          </p:txBody>
        </p:sp>
        <p:sp>
          <p:nvSpPr>
            <p:cNvPr id="46102" name="Text Box 22"/>
            <p:cNvSpPr txBox="1">
              <a:spLocks noChangeArrowheads="1"/>
            </p:cNvSpPr>
            <p:nvPr/>
          </p:nvSpPr>
          <p:spPr bwMode="auto">
            <a:xfrm>
              <a:off x="2496" y="1144"/>
              <a:ext cx="672" cy="432"/>
            </a:xfrm>
            <a:prstGeom prst="rect">
              <a:avLst/>
            </a:prstGeom>
            <a:solidFill>
              <a:srgbClr val="FFFFFF"/>
            </a:solidFill>
            <a:ln w="9525">
              <a:solidFill>
                <a:srgbClr val="000000"/>
              </a:solidFill>
              <a:miter lim="800000"/>
              <a:headEnd/>
              <a:tailEnd/>
            </a:ln>
          </p:spPr>
          <p:txBody>
            <a:bodyPr lIns="0" rIns="0"/>
            <a:lstStyle/>
            <a:p>
              <a:pPr algn="l"/>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   </a:t>
              </a:r>
              <a:r>
                <a:rPr lang="en-US" altLang="zh-CN" sz="800" b="0">
                  <a:latin typeface="Arial" charset="0"/>
                  <a:sym typeface="Symbol" pitchFamily="18" charset="2"/>
                </a:rPr>
                <a:t></a:t>
              </a:r>
              <a:r>
                <a:rPr lang="en-US" altLang="zh-CN" sz="800" b="0">
                  <a:latin typeface="Arial" charset="0"/>
                </a:rPr>
                <a:t>    </a:t>
              </a:r>
            </a:p>
            <a:p>
              <a:pPr algn="l"/>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      </a:t>
              </a:r>
              <a:r>
                <a:rPr lang="en-US" altLang="zh-CN" sz="800" b="0">
                  <a:latin typeface="Arial" charset="0"/>
                  <a:sym typeface="Symbol" pitchFamily="18" charset="2"/>
                </a:rPr>
                <a:t></a:t>
              </a:r>
              <a:r>
                <a:rPr lang="en-US" altLang="zh-CN" sz="800" b="0">
                  <a:latin typeface="Arial" charset="0"/>
                </a:rPr>
                <a:t>  </a:t>
              </a:r>
            </a:p>
            <a:p>
              <a:pPr algn="l"/>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   </a:t>
              </a:r>
              <a:r>
                <a:rPr lang="en-US" altLang="zh-CN" sz="800" b="0">
                  <a:latin typeface="Arial" charset="0"/>
                  <a:sym typeface="Symbol" pitchFamily="18" charset="2"/>
                </a:rPr>
                <a:t></a:t>
              </a:r>
              <a:r>
                <a:rPr lang="en-US" altLang="zh-CN" sz="800" b="0">
                  <a:latin typeface="Arial" charset="0"/>
                </a:rPr>
                <a:t>     </a:t>
              </a:r>
            </a:p>
            <a:p>
              <a:pPr algn="l"/>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     </a:t>
              </a:r>
              <a:r>
                <a:rPr lang="en-US" altLang="zh-CN" sz="800" b="0">
                  <a:latin typeface="Arial" charset="0"/>
                  <a:sym typeface="Symbol" pitchFamily="18" charset="2"/>
                </a:rPr>
                <a:t></a:t>
              </a:r>
              <a:r>
                <a:rPr lang="en-US" altLang="zh-CN" sz="800" b="0">
                  <a:latin typeface="Arial" charset="0"/>
                </a:rPr>
                <a:t>  </a:t>
              </a:r>
            </a:p>
            <a:p>
              <a:pPr algn="l"/>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   </a:t>
              </a:r>
              <a:r>
                <a:rPr lang="en-US" altLang="zh-CN" sz="800" b="0">
                  <a:latin typeface="Arial" charset="0"/>
                  <a:sym typeface="Symbol" pitchFamily="18" charset="2"/>
                </a:rPr>
                <a:t></a:t>
              </a:r>
              <a:r>
                <a:rPr lang="en-US" altLang="zh-CN" sz="800" b="0">
                  <a:latin typeface="Arial" charset="0"/>
                </a:rPr>
                <a:t>     </a:t>
              </a:r>
            </a:p>
            <a:p>
              <a:pPr algn="l"/>
              <a:endParaRPr lang="en-US" altLang="zh-CN" sz="800" b="0">
                <a:latin typeface="Arial" charset="0"/>
              </a:endParaRPr>
            </a:p>
            <a:p>
              <a:pPr algn="l"/>
              <a:endParaRPr lang="en-US" altLang="zh-CN" sz="800" b="0">
                <a:latin typeface="Arial" charset="0"/>
              </a:endParaRPr>
            </a:p>
            <a:p>
              <a:pPr algn="l"/>
              <a:endParaRPr lang="en-US" altLang="zh-CN" sz="1800" b="0">
                <a:latin typeface="Arial" charset="0"/>
              </a:endParaRPr>
            </a:p>
          </p:txBody>
        </p:sp>
        <p:sp>
          <p:nvSpPr>
            <p:cNvPr id="46103" name="AutoShape 23"/>
            <p:cNvSpPr>
              <a:spLocks noChangeArrowheads="1"/>
            </p:cNvSpPr>
            <p:nvPr/>
          </p:nvSpPr>
          <p:spPr bwMode="auto">
            <a:xfrm>
              <a:off x="2779" y="1290"/>
              <a:ext cx="47" cy="86"/>
            </a:xfrm>
            <a:prstGeom prst="triangle">
              <a:avLst>
                <a:gd name="adj" fmla="val 50000"/>
              </a:avLst>
            </a:prstGeom>
            <a:solidFill>
              <a:srgbClr val="FFFFFF"/>
            </a:solidFill>
            <a:ln w="9525">
              <a:solidFill>
                <a:srgbClr val="000000"/>
              </a:solidFill>
              <a:miter lim="800000"/>
              <a:headEnd/>
              <a:tailEnd/>
            </a:ln>
          </p:spPr>
          <p:txBody>
            <a:bodyPr/>
            <a:lstStyle/>
            <a:p>
              <a:endParaRPr lang="en-US"/>
            </a:p>
          </p:txBody>
        </p:sp>
        <p:sp>
          <p:nvSpPr>
            <p:cNvPr id="46104" name="AutoShape 24"/>
            <p:cNvSpPr>
              <a:spLocks noChangeArrowheads="1"/>
            </p:cNvSpPr>
            <p:nvPr/>
          </p:nvSpPr>
          <p:spPr bwMode="auto">
            <a:xfrm>
              <a:off x="2496" y="1290"/>
              <a:ext cx="48" cy="86"/>
            </a:xfrm>
            <a:prstGeom prst="triangle">
              <a:avLst>
                <a:gd name="adj" fmla="val 50000"/>
              </a:avLst>
            </a:prstGeom>
            <a:solidFill>
              <a:srgbClr val="FFFFFF"/>
            </a:solidFill>
            <a:ln w="9525">
              <a:solidFill>
                <a:srgbClr val="000000"/>
              </a:solidFill>
              <a:miter lim="800000"/>
              <a:headEnd/>
              <a:tailEnd/>
            </a:ln>
          </p:spPr>
          <p:txBody>
            <a:bodyPr/>
            <a:lstStyle/>
            <a:p>
              <a:endParaRPr lang="en-US"/>
            </a:p>
          </p:txBody>
        </p:sp>
        <p:sp>
          <p:nvSpPr>
            <p:cNvPr id="46105" name="Text Box 25"/>
            <p:cNvSpPr txBox="1">
              <a:spLocks noChangeArrowheads="1"/>
            </p:cNvSpPr>
            <p:nvPr/>
          </p:nvSpPr>
          <p:spPr bwMode="auto">
            <a:xfrm>
              <a:off x="4032" y="1144"/>
              <a:ext cx="672" cy="432"/>
            </a:xfrm>
            <a:prstGeom prst="rect">
              <a:avLst/>
            </a:prstGeom>
            <a:solidFill>
              <a:srgbClr val="FFFFFF"/>
            </a:solidFill>
            <a:ln w="9525">
              <a:solidFill>
                <a:srgbClr val="000000"/>
              </a:solidFill>
              <a:miter lim="800000"/>
              <a:headEnd/>
              <a:tailEnd/>
            </a:ln>
          </p:spPr>
          <p:txBody>
            <a:bodyPr lIns="0" rIns="0"/>
            <a:lstStyle/>
            <a:p>
              <a:pPr algn="l"/>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 </a:t>
              </a:r>
              <a:r>
                <a:rPr lang="en-US" altLang="zh-CN" sz="800" b="0">
                  <a:latin typeface="Arial" charset="0"/>
                  <a:sym typeface="Symbol" pitchFamily="18" charset="2"/>
                </a:rPr>
                <a:t></a:t>
              </a:r>
              <a:r>
                <a:rPr lang="en-US" altLang="zh-CN" sz="800" b="0">
                  <a:latin typeface="Arial" charset="0"/>
                </a:rPr>
                <a:t>     </a:t>
              </a:r>
            </a:p>
            <a:p>
              <a:pPr algn="l"/>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    </a:t>
              </a:r>
              <a:r>
                <a:rPr lang="en-US" altLang="zh-CN" sz="800" b="0">
                  <a:latin typeface="Arial" charset="0"/>
                  <a:sym typeface="Symbol" pitchFamily="18" charset="2"/>
                </a:rPr>
                <a:t></a:t>
              </a:r>
              <a:r>
                <a:rPr lang="en-US" altLang="zh-CN" sz="800" b="0">
                  <a:latin typeface="Arial" charset="0"/>
                </a:rPr>
                <a:t>  </a:t>
              </a:r>
            </a:p>
            <a:p>
              <a:pPr algn="l"/>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 </a:t>
              </a:r>
              <a:r>
                <a:rPr lang="en-US" altLang="zh-CN" sz="800" b="0">
                  <a:latin typeface="Arial" charset="0"/>
                  <a:sym typeface="Symbol" pitchFamily="18" charset="2"/>
                </a:rPr>
                <a:t></a:t>
              </a:r>
              <a:r>
                <a:rPr lang="en-US" altLang="zh-CN" sz="800" b="0">
                  <a:latin typeface="Arial" charset="0"/>
                </a:rPr>
                <a:t>  </a:t>
              </a:r>
            </a:p>
            <a:p>
              <a:pPr algn="l"/>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    </a:t>
              </a:r>
              <a:r>
                <a:rPr lang="en-US" altLang="zh-CN" sz="800" b="0">
                  <a:latin typeface="Arial" charset="0"/>
                  <a:sym typeface="Symbol" pitchFamily="18" charset="2"/>
                </a:rPr>
                <a:t></a:t>
              </a:r>
              <a:r>
                <a:rPr lang="en-US" altLang="zh-CN" sz="800" b="0">
                  <a:latin typeface="Arial" charset="0"/>
                </a:rPr>
                <a:t>  </a:t>
              </a:r>
            </a:p>
            <a:p>
              <a:pPr algn="l"/>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 </a:t>
              </a:r>
              <a:r>
                <a:rPr lang="en-US" altLang="zh-CN" sz="800" b="0">
                  <a:latin typeface="Arial" charset="0"/>
                  <a:sym typeface="Symbol" pitchFamily="18" charset="2"/>
                </a:rPr>
                <a:t></a:t>
              </a:r>
              <a:r>
                <a:rPr lang="en-US" altLang="zh-CN" sz="800" b="0">
                  <a:latin typeface="Arial" charset="0"/>
                </a:rPr>
                <a:t> </a:t>
              </a:r>
            </a:p>
            <a:p>
              <a:pPr algn="l"/>
              <a:endParaRPr lang="en-US" altLang="zh-CN" sz="800" b="0">
                <a:latin typeface="Arial" charset="0"/>
              </a:endParaRPr>
            </a:p>
            <a:p>
              <a:pPr algn="l"/>
              <a:endParaRPr lang="en-US" altLang="zh-CN" sz="800" b="0">
                <a:latin typeface="Arial" charset="0"/>
              </a:endParaRPr>
            </a:p>
            <a:p>
              <a:pPr algn="l"/>
              <a:endParaRPr lang="en-US" altLang="zh-CN" sz="1800" b="0">
                <a:latin typeface="Arial" charset="0"/>
              </a:endParaRPr>
            </a:p>
          </p:txBody>
        </p:sp>
        <p:sp>
          <p:nvSpPr>
            <p:cNvPr id="46106" name="AutoShape 26"/>
            <p:cNvSpPr>
              <a:spLocks noChangeArrowheads="1"/>
            </p:cNvSpPr>
            <p:nvPr/>
          </p:nvSpPr>
          <p:spPr bwMode="auto">
            <a:xfrm>
              <a:off x="4027" y="1290"/>
              <a:ext cx="47" cy="86"/>
            </a:xfrm>
            <a:prstGeom prst="triangle">
              <a:avLst>
                <a:gd name="adj" fmla="val 50000"/>
              </a:avLst>
            </a:prstGeom>
            <a:solidFill>
              <a:srgbClr val="FFFFFF"/>
            </a:solidFill>
            <a:ln w="9525">
              <a:solidFill>
                <a:srgbClr val="000000"/>
              </a:solidFill>
              <a:miter lim="800000"/>
              <a:headEnd/>
              <a:tailEnd/>
            </a:ln>
          </p:spPr>
          <p:txBody>
            <a:bodyPr/>
            <a:lstStyle/>
            <a:p>
              <a:endParaRPr lang="en-US"/>
            </a:p>
          </p:txBody>
        </p:sp>
        <p:sp>
          <p:nvSpPr>
            <p:cNvPr id="46107" name="Text Box 27"/>
            <p:cNvSpPr txBox="1">
              <a:spLocks noChangeArrowheads="1"/>
            </p:cNvSpPr>
            <p:nvPr/>
          </p:nvSpPr>
          <p:spPr bwMode="auto">
            <a:xfrm>
              <a:off x="1152" y="1832"/>
              <a:ext cx="672" cy="144"/>
            </a:xfrm>
            <a:prstGeom prst="rect">
              <a:avLst/>
            </a:prstGeom>
            <a:noFill/>
            <a:ln w="9525">
              <a:solidFill>
                <a:srgbClr val="000000"/>
              </a:solidFill>
              <a:miter lim="800000"/>
              <a:headEnd/>
              <a:tailEnd/>
            </a:ln>
          </p:spPr>
          <p:txBody>
            <a:bodyPr lIns="0" rIns="0"/>
            <a:lstStyle/>
            <a:p>
              <a:pPr algn="l"/>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       </a:t>
              </a:r>
              <a:r>
                <a:rPr lang="en-US" altLang="zh-CN" sz="800" b="0">
                  <a:latin typeface="Arial" charset="0"/>
                  <a:sym typeface="Symbol" pitchFamily="18" charset="2"/>
                </a:rPr>
                <a:t></a:t>
              </a:r>
              <a:r>
                <a:rPr lang="en-US" altLang="zh-CN" sz="800" b="0">
                  <a:latin typeface="Arial" charset="0"/>
                </a:rPr>
                <a:t> </a:t>
              </a:r>
              <a:endParaRPr lang="en-US" altLang="zh-CN" sz="1800" b="0">
                <a:latin typeface="Arial" charset="0"/>
              </a:endParaRPr>
            </a:p>
          </p:txBody>
        </p:sp>
        <p:sp>
          <p:nvSpPr>
            <p:cNvPr id="46108" name="AutoShape 28"/>
            <p:cNvSpPr>
              <a:spLocks noChangeArrowheads="1"/>
            </p:cNvSpPr>
            <p:nvPr/>
          </p:nvSpPr>
          <p:spPr bwMode="auto">
            <a:xfrm>
              <a:off x="1152" y="1818"/>
              <a:ext cx="52" cy="86"/>
            </a:xfrm>
            <a:prstGeom prst="triangle">
              <a:avLst>
                <a:gd name="adj" fmla="val 50000"/>
              </a:avLst>
            </a:prstGeom>
            <a:solidFill>
              <a:srgbClr val="FFFFFF"/>
            </a:solidFill>
            <a:ln w="9525">
              <a:solidFill>
                <a:srgbClr val="000000"/>
              </a:solidFill>
              <a:miter lim="800000"/>
              <a:headEnd/>
              <a:tailEnd/>
            </a:ln>
          </p:spPr>
          <p:txBody>
            <a:bodyPr/>
            <a:lstStyle/>
            <a:p>
              <a:endParaRPr lang="en-US"/>
            </a:p>
          </p:txBody>
        </p:sp>
        <p:sp>
          <p:nvSpPr>
            <p:cNvPr id="46109" name="AutoShape 29"/>
            <p:cNvSpPr>
              <a:spLocks noChangeArrowheads="1"/>
            </p:cNvSpPr>
            <p:nvPr/>
          </p:nvSpPr>
          <p:spPr bwMode="auto">
            <a:xfrm>
              <a:off x="4363" y="1286"/>
              <a:ext cx="47" cy="86"/>
            </a:xfrm>
            <a:prstGeom prst="triangle">
              <a:avLst>
                <a:gd name="adj" fmla="val 50000"/>
              </a:avLst>
            </a:prstGeom>
            <a:solidFill>
              <a:srgbClr val="FFFFFF"/>
            </a:solidFill>
            <a:ln w="9525">
              <a:solidFill>
                <a:srgbClr val="000000"/>
              </a:solidFill>
              <a:miter lim="800000"/>
              <a:headEnd/>
              <a:tailEnd/>
            </a:ln>
          </p:spPr>
          <p:txBody>
            <a:bodyPr/>
            <a:lstStyle/>
            <a:p>
              <a:endParaRPr lang="en-US"/>
            </a:p>
          </p:txBody>
        </p:sp>
        <p:sp>
          <p:nvSpPr>
            <p:cNvPr id="46110" name="AutoShape 30"/>
            <p:cNvSpPr>
              <a:spLocks noChangeArrowheads="1"/>
            </p:cNvSpPr>
            <p:nvPr/>
          </p:nvSpPr>
          <p:spPr bwMode="auto">
            <a:xfrm>
              <a:off x="1488" y="1832"/>
              <a:ext cx="48" cy="72"/>
            </a:xfrm>
            <a:prstGeom prst="triangle">
              <a:avLst>
                <a:gd name="adj" fmla="val 50000"/>
              </a:avLst>
            </a:prstGeom>
            <a:solidFill>
              <a:srgbClr val="FFFFFF"/>
            </a:solidFill>
            <a:ln w="9525">
              <a:solidFill>
                <a:srgbClr val="000000"/>
              </a:solidFill>
              <a:miter lim="800000"/>
              <a:headEnd/>
              <a:tailEnd/>
            </a:ln>
          </p:spPr>
          <p:txBody>
            <a:bodyPr/>
            <a:lstStyle/>
            <a:p>
              <a:endParaRPr lang="en-US"/>
            </a:p>
          </p:txBody>
        </p:sp>
        <p:sp>
          <p:nvSpPr>
            <p:cNvPr id="46111" name="Text Box 31"/>
            <p:cNvSpPr txBox="1">
              <a:spLocks noChangeArrowheads="1"/>
            </p:cNvSpPr>
            <p:nvPr/>
          </p:nvSpPr>
          <p:spPr bwMode="auto">
            <a:xfrm>
              <a:off x="1824" y="1832"/>
              <a:ext cx="672" cy="144"/>
            </a:xfrm>
            <a:prstGeom prst="rect">
              <a:avLst/>
            </a:prstGeom>
            <a:noFill/>
            <a:ln w="9525">
              <a:solidFill>
                <a:srgbClr val="000000"/>
              </a:solidFill>
              <a:miter lim="800000"/>
              <a:headEnd/>
              <a:tailEnd/>
            </a:ln>
          </p:spPr>
          <p:txBody>
            <a:bodyPr lIns="0" rIns="0"/>
            <a:lstStyle/>
            <a:p>
              <a:pPr algn="l"/>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       </a:t>
              </a:r>
              <a:r>
                <a:rPr lang="en-US" altLang="zh-CN" sz="800" b="0">
                  <a:latin typeface="Arial" charset="0"/>
                  <a:sym typeface="Symbol" pitchFamily="18" charset="2"/>
                </a:rPr>
                <a:t></a:t>
              </a:r>
              <a:r>
                <a:rPr lang="en-US" altLang="zh-CN" sz="800" b="0">
                  <a:latin typeface="Arial" charset="0"/>
                </a:rPr>
                <a:t> </a:t>
              </a:r>
              <a:endParaRPr lang="en-US" altLang="zh-CN" sz="1800" b="0">
                <a:latin typeface="Arial" charset="0"/>
              </a:endParaRPr>
            </a:p>
          </p:txBody>
        </p:sp>
        <p:sp>
          <p:nvSpPr>
            <p:cNvPr id="46112" name="AutoShape 32"/>
            <p:cNvSpPr>
              <a:spLocks noChangeArrowheads="1"/>
            </p:cNvSpPr>
            <p:nvPr/>
          </p:nvSpPr>
          <p:spPr bwMode="auto">
            <a:xfrm>
              <a:off x="1824" y="1832"/>
              <a:ext cx="52" cy="87"/>
            </a:xfrm>
            <a:prstGeom prst="triangle">
              <a:avLst>
                <a:gd name="adj" fmla="val 50000"/>
              </a:avLst>
            </a:prstGeom>
            <a:solidFill>
              <a:srgbClr val="FFFFFF"/>
            </a:solidFill>
            <a:ln w="9525">
              <a:solidFill>
                <a:srgbClr val="000000"/>
              </a:solidFill>
              <a:miter lim="800000"/>
              <a:headEnd/>
              <a:tailEnd/>
            </a:ln>
          </p:spPr>
          <p:txBody>
            <a:bodyPr/>
            <a:lstStyle/>
            <a:p>
              <a:endParaRPr lang="en-US"/>
            </a:p>
          </p:txBody>
        </p:sp>
        <p:sp>
          <p:nvSpPr>
            <p:cNvPr id="46113" name="AutoShape 33"/>
            <p:cNvSpPr>
              <a:spLocks noChangeArrowheads="1"/>
            </p:cNvSpPr>
            <p:nvPr/>
          </p:nvSpPr>
          <p:spPr bwMode="auto">
            <a:xfrm>
              <a:off x="2160" y="1833"/>
              <a:ext cx="48" cy="71"/>
            </a:xfrm>
            <a:prstGeom prst="triangle">
              <a:avLst>
                <a:gd name="adj" fmla="val 50000"/>
              </a:avLst>
            </a:prstGeom>
            <a:solidFill>
              <a:srgbClr val="FFFFFF"/>
            </a:solidFill>
            <a:ln w="9525">
              <a:solidFill>
                <a:srgbClr val="000000"/>
              </a:solidFill>
              <a:miter lim="800000"/>
              <a:headEnd/>
              <a:tailEnd/>
            </a:ln>
          </p:spPr>
          <p:txBody>
            <a:bodyPr/>
            <a:lstStyle/>
            <a:p>
              <a:endParaRPr lang="en-US"/>
            </a:p>
          </p:txBody>
        </p:sp>
        <p:sp>
          <p:nvSpPr>
            <p:cNvPr id="46114" name="AutoShape 34"/>
            <p:cNvSpPr>
              <a:spLocks noChangeArrowheads="1"/>
            </p:cNvSpPr>
            <p:nvPr/>
          </p:nvSpPr>
          <p:spPr bwMode="auto">
            <a:xfrm>
              <a:off x="1328" y="1286"/>
              <a:ext cx="48"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15" name="AutoShape 35"/>
            <p:cNvSpPr>
              <a:spLocks noChangeArrowheads="1"/>
            </p:cNvSpPr>
            <p:nvPr/>
          </p:nvSpPr>
          <p:spPr bwMode="auto">
            <a:xfrm>
              <a:off x="1675" y="1291"/>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16" name="AutoShape 36"/>
            <p:cNvSpPr>
              <a:spLocks noChangeArrowheads="1"/>
            </p:cNvSpPr>
            <p:nvPr/>
          </p:nvSpPr>
          <p:spPr bwMode="auto">
            <a:xfrm>
              <a:off x="2006" y="1286"/>
              <a:ext cx="48"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17" name="AutoShape 37"/>
            <p:cNvSpPr>
              <a:spLocks noChangeArrowheads="1"/>
            </p:cNvSpPr>
            <p:nvPr/>
          </p:nvSpPr>
          <p:spPr bwMode="auto">
            <a:xfrm>
              <a:off x="2336" y="1285"/>
              <a:ext cx="48"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18" name="AutoShape 38"/>
            <p:cNvSpPr>
              <a:spLocks noChangeArrowheads="1"/>
            </p:cNvSpPr>
            <p:nvPr/>
          </p:nvSpPr>
          <p:spPr bwMode="auto">
            <a:xfrm>
              <a:off x="2651" y="1286"/>
              <a:ext cx="47" cy="86"/>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19" name="AutoShape 39"/>
            <p:cNvSpPr>
              <a:spLocks noChangeArrowheads="1"/>
            </p:cNvSpPr>
            <p:nvPr/>
          </p:nvSpPr>
          <p:spPr bwMode="auto">
            <a:xfrm>
              <a:off x="2934" y="1296"/>
              <a:ext cx="47" cy="86"/>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20" name="AutoShape 40"/>
            <p:cNvSpPr>
              <a:spLocks noChangeArrowheads="1"/>
            </p:cNvSpPr>
            <p:nvPr/>
          </p:nvSpPr>
          <p:spPr bwMode="auto">
            <a:xfrm>
              <a:off x="4219" y="1290"/>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21" name="AutoShape 41"/>
            <p:cNvSpPr>
              <a:spLocks noChangeArrowheads="1"/>
            </p:cNvSpPr>
            <p:nvPr/>
          </p:nvSpPr>
          <p:spPr bwMode="auto">
            <a:xfrm>
              <a:off x="4507" y="1288"/>
              <a:ext cx="47" cy="86"/>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22" name="AutoShape 42"/>
            <p:cNvSpPr>
              <a:spLocks noChangeArrowheads="1"/>
            </p:cNvSpPr>
            <p:nvPr/>
          </p:nvSpPr>
          <p:spPr bwMode="auto">
            <a:xfrm>
              <a:off x="1339" y="1832"/>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23" name="AutoShape 43"/>
            <p:cNvSpPr>
              <a:spLocks noChangeArrowheads="1"/>
            </p:cNvSpPr>
            <p:nvPr/>
          </p:nvSpPr>
          <p:spPr bwMode="auto">
            <a:xfrm>
              <a:off x="1675" y="1832"/>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24" name="AutoShape 44"/>
            <p:cNvSpPr>
              <a:spLocks noChangeArrowheads="1"/>
            </p:cNvSpPr>
            <p:nvPr/>
          </p:nvSpPr>
          <p:spPr bwMode="auto">
            <a:xfrm>
              <a:off x="2011" y="1832"/>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25" name="AutoShape 45"/>
            <p:cNvSpPr>
              <a:spLocks noChangeArrowheads="1"/>
            </p:cNvSpPr>
            <p:nvPr/>
          </p:nvSpPr>
          <p:spPr bwMode="auto">
            <a:xfrm>
              <a:off x="2347" y="1832"/>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26" name="Text Box 46"/>
            <p:cNvSpPr txBox="1">
              <a:spLocks noChangeArrowheads="1"/>
            </p:cNvSpPr>
            <p:nvPr/>
          </p:nvSpPr>
          <p:spPr bwMode="auto">
            <a:xfrm>
              <a:off x="2496" y="1832"/>
              <a:ext cx="672" cy="144"/>
            </a:xfrm>
            <a:prstGeom prst="rect">
              <a:avLst/>
            </a:prstGeom>
            <a:noFill/>
            <a:ln w="9525">
              <a:solidFill>
                <a:srgbClr val="000000"/>
              </a:solidFill>
              <a:miter lim="800000"/>
              <a:headEnd/>
              <a:tailEnd/>
            </a:ln>
          </p:spPr>
          <p:txBody>
            <a:bodyPr lIns="0" rIns="0"/>
            <a:lstStyle/>
            <a:p>
              <a:pPr algn="l"/>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       </a:t>
              </a:r>
              <a:r>
                <a:rPr lang="en-US" altLang="zh-CN" sz="800" b="0">
                  <a:latin typeface="Arial" charset="0"/>
                  <a:sym typeface="Symbol" pitchFamily="18" charset="2"/>
                </a:rPr>
                <a:t></a:t>
              </a:r>
              <a:r>
                <a:rPr lang="en-US" altLang="zh-CN" sz="800" b="0">
                  <a:latin typeface="Arial" charset="0"/>
                </a:rPr>
                <a:t> </a:t>
              </a:r>
              <a:endParaRPr lang="en-US" altLang="zh-CN" sz="1800" b="0">
                <a:latin typeface="Arial" charset="0"/>
              </a:endParaRPr>
            </a:p>
          </p:txBody>
        </p:sp>
        <p:sp>
          <p:nvSpPr>
            <p:cNvPr id="46127" name="AutoShape 47"/>
            <p:cNvSpPr>
              <a:spLocks noChangeArrowheads="1"/>
            </p:cNvSpPr>
            <p:nvPr/>
          </p:nvSpPr>
          <p:spPr bwMode="auto">
            <a:xfrm>
              <a:off x="2496" y="1832"/>
              <a:ext cx="52" cy="87"/>
            </a:xfrm>
            <a:prstGeom prst="triangle">
              <a:avLst>
                <a:gd name="adj" fmla="val 50000"/>
              </a:avLst>
            </a:prstGeom>
            <a:solidFill>
              <a:srgbClr val="FFFFFF"/>
            </a:solidFill>
            <a:ln w="9525">
              <a:solidFill>
                <a:srgbClr val="000000"/>
              </a:solidFill>
              <a:miter lim="800000"/>
              <a:headEnd/>
              <a:tailEnd/>
            </a:ln>
          </p:spPr>
          <p:txBody>
            <a:bodyPr/>
            <a:lstStyle/>
            <a:p>
              <a:endParaRPr lang="en-US"/>
            </a:p>
          </p:txBody>
        </p:sp>
        <p:sp>
          <p:nvSpPr>
            <p:cNvPr id="46128" name="AutoShape 48"/>
            <p:cNvSpPr>
              <a:spLocks noChangeArrowheads="1"/>
            </p:cNvSpPr>
            <p:nvPr/>
          </p:nvSpPr>
          <p:spPr bwMode="auto">
            <a:xfrm>
              <a:off x="2832" y="1833"/>
              <a:ext cx="48" cy="71"/>
            </a:xfrm>
            <a:prstGeom prst="triangle">
              <a:avLst>
                <a:gd name="adj" fmla="val 50000"/>
              </a:avLst>
            </a:prstGeom>
            <a:solidFill>
              <a:srgbClr val="FFFFFF"/>
            </a:solidFill>
            <a:ln w="9525">
              <a:solidFill>
                <a:srgbClr val="000000"/>
              </a:solidFill>
              <a:miter lim="800000"/>
              <a:headEnd/>
              <a:tailEnd/>
            </a:ln>
          </p:spPr>
          <p:txBody>
            <a:bodyPr/>
            <a:lstStyle/>
            <a:p>
              <a:endParaRPr lang="en-US"/>
            </a:p>
          </p:txBody>
        </p:sp>
        <p:sp>
          <p:nvSpPr>
            <p:cNvPr id="46129" name="AutoShape 49"/>
            <p:cNvSpPr>
              <a:spLocks noChangeArrowheads="1"/>
            </p:cNvSpPr>
            <p:nvPr/>
          </p:nvSpPr>
          <p:spPr bwMode="auto">
            <a:xfrm>
              <a:off x="2683" y="1832"/>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30" name="AutoShape 50"/>
            <p:cNvSpPr>
              <a:spLocks noChangeArrowheads="1"/>
            </p:cNvSpPr>
            <p:nvPr/>
          </p:nvSpPr>
          <p:spPr bwMode="auto">
            <a:xfrm>
              <a:off x="2971" y="1832"/>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31" name="Line 51"/>
            <p:cNvSpPr>
              <a:spLocks noChangeShapeType="1"/>
            </p:cNvSpPr>
            <p:nvPr/>
          </p:nvSpPr>
          <p:spPr bwMode="auto">
            <a:xfrm flipV="1">
              <a:off x="3312" y="1904"/>
              <a:ext cx="624" cy="0"/>
            </a:xfrm>
            <a:prstGeom prst="line">
              <a:avLst/>
            </a:prstGeom>
            <a:noFill/>
            <a:ln w="12700">
              <a:solidFill>
                <a:srgbClr val="000000"/>
              </a:solidFill>
              <a:prstDash val="sysDot"/>
              <a:round/>
              <a:headEnd/>
              <a:tailEnd/>
            </a:ln>
            <a:effectLst/>
          </p:spPr>
          <p:txBody>
            <a:bodyPr/>
            <a:lstStyle/>
            <a:p>
              <a:endParaRPr lang="en-US"/>
            </a:p>
          </p:txBody>
        </p:sp>
        <p:sp>
          <p:nvSpPr>
            <p:cNvPr id="46132" name="Text Box 52"/>
            <p:cNvSpPr txBox="1">
              <a:spLocks noChangeArrowheads="1"/>
            </p:cNvSpPr>
            <p:nvPr/>
          </p:nvSpPr>
          <p:spPr bwMode="auto">
            <a:xfrm>
              <a:off x="4032" y="1832"/>
              <a:ext cx="672" cy="144"/>
            </a:xfrm>
            <a:prstGeom prst="rect">
              <a:avLst/>
            </a:prstGeom>
            <a:noFill/>
            <a:ln w="9525">
              <a:solidFill>
                <a:srgbClr val="000000"/>
              </a:solidFill>
              <a:miter lim="800000"/>
              <a:headEnd/>
              <a:tailEnd/>
            </a:ln>
          </p:spPr>
          <p:txBody>
            <a:bodyPr lIns="0" rIns="0"/>
            <a:lstStyle/>
            <a:p>
              <a:pPr algn="l"/>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       </a:t>
              </a:r>
              <a:r>
                <a:rPr lang="en-US" altLang="zh-CN" sz="800" b="0">
                  <a:latin typeface="Arial" charset="0"/>
                  <a:sym typeface="Symbol" pitchFamily="18" charset="2"/>
                </a:rPr>
                <a:t></a:t>
              </a:r>
              <a:r>
                <a:rPr lang="en-US" altLang="zh-CN" sz="800" b="0">
                  <a:latin typeface="Arial" charset="0"/>
                </a:rPr>
                <a:t> </a:t>
              </a:r>
              <a:endParaRPr lang="en-US" altLang="zh-CN" sz="1800" b="0">
                <a:latin typeface="Arial" charset="0"/>
              </a:endParaRPr>
            </a:p>
          </p:txBody>
        </p:sp>
        <p:sp>
          <p:nvSpPr>
            <p:cNvPr id="46133" name="AutoShape 53"/>
            <p:cNvSpPr>
              <a:spLocks noChangeArrowheads="1"/>
            </p:cNvSpPr>
            <p:nvPr/>
          </p:nvSpPr>
          <p:spPr bwMode="auto">
            <a:xfrm>
              <a:off x="4032" y="1832"/>
              <a:ext cx="52" cy="87"/>
            </a:xfrm>
            <a:prstGeom prst="triangle">
              <a:avLst>
                <a:gd name="adj" fmla="val 50000"/>
              </a:avLst>
            </a:prstGeom>
            <a:solidFill>
              <a:srgbClr val="FFFFFF"/>
            </a:solidFill>
            <a:ln w="9525">
              <a:solidFill>
                <a:srgbClr val="000000"/>
              </a:solidFill>
              <a:miter lim="800000"/>
              <a:headEnd/>
              <a:tailEnd/>
            </a:ln>
          </p:spPr>
          <p:txBody>
            <a:bodyPr/>
            <a:lstStyle/>
            <a:p>
              <a:endParaRPr lang="en-US"/>
            </a:p>
          </p:txBody>
        </p:sp>
        <p:sp>
          <p:nvSpPr>
            <p:cNvPr id="46134" name="AutoShape 54"/>
            <p:cNvSpPr>
              <a:spLocks noChangeArrowheads="1"/>
            </p:cNvSpPr>
            <p:nvPr/>
          </p:nvSpPr>
          <p:spPr bwMode="auto">
            <a:xfrm>
              <a:off x="4368" y="1833"/>
              <a:ext cx="48" cy="71"/>
            </a:xfrm>
            <a:prstGeom prst="triangle">
              <a:avLst>
                <a:gd name="adj" fmla="val 50000"/>
              </a:avLst>
            </a:prstGeom>
            <a:solidFill>
              <a:srgbClr val="FFFFFF"/>
            </a:solidFill>
            <a:ln w="9525">
              <a:solidFill>
                <a:srgbClr val="000000"/>
              </a:solidFill>
              <a:miter lim="800000"/>
              <a:headEnd/>
              <a:tailEnd/>
            </a:ln>
          </p:spPr>
          <p:txBody>
            <a:bodyPr/>
            <a:lstStyle/>
            <a:p>
              <a:endParaRPr lang="en-US"/>
            </a:p>
          </p:txBody>
        </p:sp>
        <p:sp>
          <p:nvSpPr>
            <p:cNvPr id="46135" name="AutoShape 55"/>
            <p:cNvSpPr>
              <a:spLocks noChangeArrowheads="1"/>
            </p:cNvSpPr>
            <p:nvPr/>
          </p:nvSpPr>
          <p:spPr bwMode="auto">
            <a:xfrm>
              <a:off x="4219" y="1832"/>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36" name="AutoShape 56"/>
            <p:cNvSpPr>
              <a:spLocks noChangeArrowheads="1"/>
            </p:cNvSpPr>
            <p:nvPr/>
          </p:nvSpPr>
          <p:spPr bwMode="auto">
            <a:xfrm>
              <a:off x="4507" y="1832"/>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37" name="Text Box 57"/>
            <p:cNvSpPr txBox="1">
              <a:spLocks noChangeArrowheads="1"/>
            </p:cNvSpPr>
            <p:nvPr/>
          </p:nvSpPr>
          <p:spPr bwMode="auto">
            <a:xfrm>
              <a:off x="1152" y="2222"/>
              <a:ext cx="672" cy="144"/>
            </a:xfrm>
            <a:prstGeom prst="rect">
              <a:avLst/>
            </a:prstGeom>
            <a:noFill/>
            <a:ln w="9525">
              <a:solidFill>
                <a:srgbClr val="000000"/>
              </a:solidFill>
              <a:miter lim="800000"/>
              <a:headEnd/>
              <a:tailEnd/>
            </a:ln>
          </p:spPr>
          <p:txBody>
            <a:bodyPr lIns="0" rIns="0"/>
            <a:lstStyle/>
            <a:p>
              <a:pPr algn="l"/>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       </a:t>
              </a:r>
              <a:r>
                <a:rPr lang="en-US" altLang="zh-CN" sz="800" b="0">
                  <a:latin typeface="Arial" charset="0"/>
                  <a:sym typeface="Symbol" pitchFamily="18" charset="2"/>
                </a:rPr>
                <a:t></a:t>
              </a:r>
              <a:r>
                <a:rPr lang="en-US" altLang="zh-CN" sz="800" b="0">
                  <a:latin typeface="Arial" charset="0"/>
                </a:rPr>
                <a:t> </a:t>
              </a:r>
              <a:endParaRPr lang="en-US" altLang="zh-CN" sz="1800" b="0">
                <a:latin typeface="Arial" charset="0"/>
              </a:endParaRPr>
            </a:p>
          </p:txBody>
        </p:sp>
        <p:sp>
          <p:nvSpPr>
            <p:cNvPr id="46138" name="AutoShape 58"/>
            <p:cNvSpPr>
              <a:spLocks noChangeArrowheads="1"/>
            </p:cNvSpPr>
            <p:nvPr/>
          </p:nvSpPr>
          <p:spPr bwMode="auto">
            <a:xfrm>
              <a:off x="1152" y="2208"/>
              <a:ext cx="52" cy="86"/>
            </a:xfrm>
            <a:prstGeom prst="triangle">
              <a:avLst>
                <a:gd name="adj" fmla="val 50000"/>
              </a:avLst>
            </a:prstGeom>
            <a:solidFill>
              <a:srgbClr val="FFFFFF"/>
            </a:solidFill>
            <a:ln w="9525">
              <a:solidFill>
                <a:srgbClr val="000000"/>
              </a:solidFill>
              <a:miter lim="800000"/>
              <a:headEnd/>
              <a:tailEnd/>
            </a:ln>
          </p:spPr>
          <p:txBody>
            <a:bodyPr/>
            <a:lstStyle/>
            <a:p>
              <a:endParaRPr lang="en-US"/>
            </a:p>
          </p:txBody>
        </p:sp>
        <p:sp>
          <p:nvSpPr>
            <p:cNvPr id="46139" name="AutoShape 59"/>
            <p:cNvSpPr>
              <a:spLocks noChangeArrowheads="1"/>
            </p:cNvSpPr>
            <p:nvPr/>
          </p:nvSpPr>
          <p:spPr bwMode="auto">
            <a:xfrm>
              <a:off x="1488" y="2222"/>
              <a:ext cx="48" cy="72"/>
            </a:xfrm>
            <a:prstGeom prst="triangle">
              <a:avLst>
                <a:gd name="adj" fmla="val 50000"/>
              </a:avLst>
            </a:prstGeom>
            <a:solidFill>
              <a:srgbClr val="FFFFFF"/>
            </a:solidFill>
            <a:ln w="9525">
              <a:solidFill>
                <a:srgbClr val="000000"/>
              </a:solidFill>
              <a:miter lim="800000"/>
              <a:headEnd/>
              <a:tailEnd/>
            </a:ln>
          </p:spPr>
          <p:txBody>
            <a:bodyPr/>
            <a:lstStyle/>
            <a:p>
              <a:endParaRPr lang="en-US"/>
            </a:p>
          </p:txBody>
        </p:sp>
        <p:sp>
          <p:nvSpPr>
            <p:cNvPr id="46140" name="Text Box 60"/>
            <p:cNvSpPr txBox="1">
              <a:spLocks noChangeArrowheads="1"/>
            </p:cNvSpPr>
            <p:nvPr/>
          </p:nvSpPr>
          <p:spPr bwMode="auto">
            <a:xfrm>
              <a:off x="1824" y="2222"/>
              <a:ext cx="672" cy="144"/>
            </a:xfrm>
            <a:prstGeom prst="rect">
              <a:avLst/>
            </a:prstGeom>
            <a:noFill/>
            <a:ln w="9525">
              <a:solidFill>
                <a:srgbClr val="000000"/>
              </a:solidFill>
              <a:miter lim="800000"/>
              <a:headEnd/>
              <a:tailEnd/>
            </a:ln>
          </p:spPr>
          <p:txBody>
            <a:bodyPr lIns="0" rIns="0"/>
            <a:lstStyle/>
            <a:p>
              <a:pPr algn="l"/>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       </a:t>
              </a:r>
              <a:r>
                <a:rPr lang="en-US" altLang="zh-CN" sz="800" b="0">
                  <a:latin typeface="Arial" charset="0"/>
                  <a:sym typeface="Symbol" pitchFamily="18" charset="2"/>
                </a:rPr>
                <a:t></a:t>
              </a:r>
              <a:r>
                <a:rPr lang="en-US" altLang="zh-CN" sz="800" b="0">
                  <a:latin typeface="Arial" charset="0"/>
                </a:rPr>
                <a:t> </a:t>
              </a:r>
              <a:endParaRPr lang="en-US" altLang="zh-CN" sz="1800" b="0">
                <a:latin typeface="Arial" charset="0"/>
              </a:endParaRPr>
            </a:p>
          </p:txBody>
        </p:sp>
        <p:sp>
          <p:nvSpPr>
            <p:cNvPr id="46141" name="AutoShape 61"/>
            <p:cNvSpPr>
              <a:spLocks noChangeArrowheads="1"/>
            </p:cNvSpPr>
            <p:nvPr/>
          </p:nvSpPr>
          <p:spPr bwMode="auto">
            <a:xfrm>
              <a:off x="1824" y="2222"/>
              <a:ext cx="52" cy="86"/>
            </a:xfrm>
            <a:prstGeom prst="triangle">
              <a:avLst>
                <a:gd name="adj" fmla="val 50000"/>
              </a:avLst>
            </a:prstGeom>
            <a:solidFill>
              <a:srgbClr val="FFFFFF"/>
            </a:solidFill>
            <a:ln w="9525">
              <a:solidFill>
                <a:srgbClr val="000000"/>
              </a:solidFill>
              <a:miter lim="800000"/>
              <a:headEnd/>
              <a:tailEnd/>
            </a:ln>
          </p:spPr>
          <p:txBody>
            <a:bodyPr/>
            <a:lstStyle/>
            <a:p>
              <a:endParaRPr lang="en-US"/>
            </a:p>
          </p:txBody>
        </p:sp>
        <p:sp>
          <p:nvSpPr>
            <p:cNvPr id="46142" name="AutoShape 62"/>
            <p:cNvSpPr>
              <a:spLocks noChangeArrowheads="1"/>
            </p:cNvSpPr>
            <p:nvPr/>
          </p:nvSpPr>
          <p:spPr bwMode="auto">
            <a:xfrm>
              <a:off x="2160" y="2222"/>
              <a:ext cx="48" cy="72"/>
            </a:xfrm>
            <a:prstGeom prst="triangle">
              <a:avLst>
                <a:gd name="adj" fmla="val 50000"/>
              </a:avLst>
            </a:prstGeom>
            <a:solidFill>
              <a:srgbClr val="FFFFFF"/>
            </a:solidFill>
            <a:ln w="9525">
              <a:solidFill>
                <a:srgbClr val="000000"/>
              </a:solidFill>
              <a:miter lim="800000"/>
              <a:headEnd/>
              <a:tailEnd/>
            </a:ln>
          </p:spPr>
          <p:txBody>
            <a:bodyPr/>
            <a:lstStyle/>
            <a:p>
              <a:endParaRPr lang="en-US"/>
            </a:p>
          </p:txBody>
        </p:sp>
        <p:sp>
          <p:nvSpPr>
            <p:cNvPr id="46143" name="AutoShape 63"/>
            <p:cNvSpPr>
              <a:spLocks noChangeArrowheads="1"/>
            </p:cNvSpPr>
            <p:nvPr/>
          </p:nvSpPr>
          <p:spPr bwMode="auto">
            <a:xfrm>
              <a:off x="1339" y="2222"/>
              <a:ext cx="47" cy="86"/>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44" name="AutoShape 64"/>
            <p:cNvSpPr>
              <a:spLocks noChangeArrowheads="1"/>
            </p:cNvSpPr>
            <p:nvPr/>
          </p:nvSpPr>
          <p:spPr bwMode="auto">
            <a:xfrm>
              <a:off x="1675" y="2222"/>
              <a:ext cx="47" cy="86"/>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45" name="AutoShape 65"/>
            <p:cNvSpPr>
              <a:spLocks noChangeArrowheads="1"/>
            </p:cNvSpPr>
            <p:nvPr/>
          </p:nvSpPr>
          <p:spPr bwMode="auto">
            <a:xfrm>
              <a:off x="2011" y="2222"/>
              <a:ext cx="47" cy="86"/>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46" name="AutoShape 66"/>
            <p:cNvSpPr>
              <a:spLocks noChangeArrowheads="1"/>
            </p:cNvSpPr>
            <p:nvPr/>
          </p:nvSpPr>
          <p:spPr bwMode="auto">
            <a:xfrm>
              <a:off x="2347" y="2222"/>
              <a:ext cx="47" cy="86"/>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47" name="Text Box 67"/>
            <p:cNvSpPr txBox="1">
              <a:spLocks noChangeArrowheads="1"/>
            </p:cNvSpPr>
            <p:nvPr/>
          </p:nvSpPr>
          <p:spPr bwMode="auto">
            <a:xfrm>
              <a:off x="2496" y="2222"/>
              <a:ext cx="672" cy="144"/>
            </a:xfrm>
            <a:prstGeom prst="rect">
              <a:avLst/>
            </a:prstGeom>
            <a:noFill/>
            <a:ln w="9525">
              <a:solidFill>
                <a:srgbClr val="000000"/>
              </a:solidFill>
              <a:miter lim="800000"/>
              <a:headEnd/>
              <a:tailEnd/>
            </a:ln>
          </p:spPr>
          <p:txBody>
            <a:bodyPr lIns="0" rIns="0"/>
            <a:lstStyle/>
            <a:p>
              <a:pPr algn="l"/>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       </a:t>
              </a:r>
              <a:r>
                <a:rPr lang="en-US" altLang="zh-CN" sz="800" b="0">
                  <a:latin typeface="Arial" charset="0"/>
                  <a:sym typeface="Symbol" pitchFamily="18" charset="2"/>
                </a:rPr>
                <a:t></a:t>
              </a:r>
              <a:r>
                <a:rPr lang="en-US" altLang="zh-CN" sz="800" b="0">
                  <a:latin typeface="Arial" charset="0"/>
                </a:rPr>
                <a:t> </a:t>
              </a:r>
              <a:endParaRPr lang="en-US" altLang="zh-CN" sz="1800" b="0">
                <a:latin typeface="Arial" charset="0"/>
              </a:endParaRPr>
            </a:p>
          </p:txBody>
        </p:sp>
        <p:sp>
          <p:nvSpPr>
            <p:cNvPr id="46148" name="AutoShape 68"/>
            <p:cNvSpPr>
              <a:spLocks noChangeArrowheads="1"/>
            </p:cNvSpPr>
            <p:nvPr/>
          </p:nvSpPr>
          <p:spPr bwMode="auto">
            <a:xfrm>
              <a:off x="2496" y="2222"/>
              <a:ext cx="52" cy="86"/>
            </a:xfrm>
            <a:prstGeom prst="triangle">
              <a:avLst>
                <a:gd name="adj" fmla="val 50000"/>
              </a:avLst>
            </a:prstGeom>
            <a:solidFill>
              <a:srgbClr val="FFFFFF"/>
            </a:solidFill>
            <a:ln w="9525">
              <a:solidFill>
                <a:srgbClr val="000000"/>
              </a:solidFill>
              <a:miter lim="800000"/>
              <a:headEnd/>
              <a:tailEnd/>
            </a:ln>
          </p:spPr>
          <p:txBody>
            <a:bodyPr/>
            <a:lstStyle/>
            <a:p>
              <a:endParaRPr lang="en-US"/>
            </a:p>
          </p:txBody>
        </p:sp>
        <p:sp>
          <p:nvSpPr>
            <p:cNvPr id="46149" name="AutoShape 69"/>
            <p:cNvSpPr>
              <a:spLocks noChangeArrowheads="1"/>
            </p:cNvSpPr>
            <p:nvPr/>
          </p:nvSpPr>
          <p:spPr bwMode="auto">
            <a:xfrm>
              <a:off x="2832" y="2222"/>
              <a:ext cx="48" cy="72"/>
            </a:xfrm>
            <a:prstGeom prst="triangle">
              <a:avLst>
                <a:gd name="adj" fmla="val 50000"/>
              </a:avLst>
            </a:prstGeom>
            <a:solidFill>
              <a:srgbClr val="FFFFFF"/>
            </a:solidFill>
            <a:ln w="9525">
              <a:solidFill>
                <a:srgbClr val="000000"/>
              </a:solidFill>
              <a:miter lim="800000"/>
              <a:headEnd/>
              <a:tailEnd/>
            </a:ln>
          </p:spPr>
          <p:txBody>
            <a:bodyPr/>
            <a:lstStyle/>
            <a:p>
              <a:endParaRPr lang="en-US"/>
            </a:p>
          </p:txBody>
        </p:sp>
        <p:sp>
          <p:nvSpPr>
            <p:cNvPr id="46150" name="AutoShape 70"/>
            <p:cNvSpPr>
              <a:spLocks noChangeArrowheads="1"/>
            </p:cNvSpPr>
            <p:nvPr/>
          </p:nvSpPr>
          <p:spPr bwMode="auto">
            <a:xfrm>
              <a:off x="2683" y="2222"/>
              <a:ext cx="47" cy="86"/>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51" name="AutoShape 71"/>
            <p:cNvSpPr>
              <a:spLocks noChangeArrowheads="1"/>
            </p:cNvSpPr>
            <p:nvPr/>
          </p:nvSpPr>
          <p:spPr bwMode="auto">
            <a:xfrm>
              <a:off x="2971" y="2222"/>
              <a:ext cx="47" cy="86"/>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52" name="Line 72"/>
            <p:cNvSpPr>
              <a:spLocks noChangeShapeType="1"/>
            </p:cNvSpPr>
            <p:nvPr/>
          </p:nvSpPr>
          <p:spPr bwMode="auto">
            <a:xfrm flipV="1">
              <a:off x="3312" y="2260"/>
              <a:ext cx="624" cy="0"/>
            </a:xfrm>
            <a:prstGeom prst="line">
              <a:avLst/>
            </a:prstGeom>
            <a:noFill/>
            <a:ln w="12700">
              <a:solidFill>
                <a:srgbClr val="000000"/>
              </a:solidFill>
              <a:prstDash val="sysDot"/>
              <a:round/>
              <a:headEnd/>
              <a:tailEnd/>
            </a:ln>
            <a:effectLst/>
          </p:spPr>
          <p:txBody>
            <a:bodyPr/>
            <a:lstStyle/>
            <a:p>
              <a:endParaRPr lang="en-US"/>
            </a:p>
          </p:txBody>
        </p:sp>
        <p:sp>
          <p:nvSpPr>
            <p:cNvPr id="46153" name="Text Box 73"/>
            <p:cNvSpPr txBox="1">
              <a:spLocks noChangeArrowheads="1"/>
            </p:cNvSpPr>
            <p:nvPr/>
          </p:nvSpPr>
          <p:spPr bwMode="auto">
            <a:xfrm>
              <a:off x="4032" y="2222"/>
              <a:ext cx="672" cy="144"/>
            </a:xfrm>
            <a:prstGeom prst="rect">
              <a:avLst/>
            </a:prstGeom>
            <a:noFill/>
            <a:ln w="9525">
              <a:solidFill>
                <a:srgbClr val="000000"/>
              </a:solidFill>
              <a:miter lim="800000"/>
              <a:headEnd/>
              <a:tailEnd/>
            </a:ln>
          </p:spPr>
          <p:txBody>
            <a:bodyPr lIns="0" rIns="0"/>
            <a:lstStyle/>
            <a:p>
              <a:pPr algn="l"/>
              <a:r>
                <a:rPr lang="en-US" altLang="zh-CN" sz="800" b="0">
                  <a:latin typeface="Arial" charset="0"/>
                  <a:sym typeface="Symbol" pitchFamily="18" charset="2"/>
                </a:rPr>
                <a:t></a:t>
              </a:r>
              <a:r>
                <a:rPr lang="en-US" altLang="zh-CN" sz="800" b="0">
                  <a:latin typeface="Arial" charset="0"/>
                </a:rPr>
                <a:t>     </a:t>
              </a:r>
              <a:r>
                <a:rPr lang="en-US" altLang="zh-CN" sz="800" b="0">
                  <a:latin typeface="Arial" charset="0"/>
                  <a:sym typeface="Symbol" pitchFamily="18" charset="2"/>
                </a:rPr>
                <a:t></a:t>
              </a:r>
              <a:r>
                <a:rPr lang="en-US" altLang="zh-CN" sz="800" b="0">
                  <a:latin typeface="Arial" charset="0"/>
                </a:rPr>
                <a:t>      ………...       </a:t>
              </a:r>
              <a:r>
                <a:rPr lang="en-US" altLang="zh-CN" sz="800" b="0">
                  <a:latin typeface="Arial" charset="0"/>
                  <a:sym typeface="Symbol" pitchFamily="18" charset="2"/>
                </a:rPr>
                <a:t></a:t>
              </a:r>
              <a:r>
                <a:rPr lang="en-US" altLang="zh-CN" sz="800" b="0">
                  <a:latin typeface="Arial" charset="0"/>
                </a:rPr>
                <a:t> </a:t>
              </a:r>
              <a:endParaRPr lang="en-US" altLang="zh-CN" sz="1800" b="0">
                <a:latin typeface="Arial" charset="0"/>
              </a:endParaRPr>
            </a:p>
          </p:txBody>
        </p:sp>
        <p:sp>
          <p:nvSpPr>
            <p:cNvPr id="46154" name="AutoShape 74"/>
            <p:cNvSpPr>
              <a:spLocks noChangeArrowheads="1"/>
            </p:cNvSpPr>
            <p:nvPr/>
          </p:nvSpPr>
          <p:spPr bwMode="auto">
            <a:xfrm>
              <a:off x="4032" y="2222"/>
              <a:ext cx="52" cy="86"/>
            </a:xfrm>
            <a:prstGeom prst="triangle">
              <a:avLst>
                <a:gd name="adj" fmla="val 50000"/>
              </a:avLst>
            </a:prstGeom>
            <a:solidFill>
              <a:srgbClr val="FFFFFF"/>
            </a:solidFill>
            <a:ln w="9525">
              <a:solidFill>
                <a:srgbClr val="000000"/>
              </a:solidFill>
              <a:miter lim="800000"/>
              <a:headEnd/>
              <a:tailEnd/>
            </a:ln>
          </p:spPr>
          <p:txBody>
            <a:bodyPr/>
            <a:lstStyle/>
            <a:p>
              <a:endParaRPr lang="en-US"/>
            </a:p>
          </p:txBody>
        </p:sp>
        <p:sp>
          <p:nvSpPr>
            <p:cNvPr id="46155" name="AutoShape 75"/>
            <p:cNvSpPr>
              <a:spLocks noChangeArrowheads="1"/>
            </p:cNvSpPr>
            <p:nvPr/>
          </p:nvSpPr>
          <p:spPr bwMode="auto">
            <a:xfrm>
              <a:off x="4368" y="2222"/>
              <a:ext cx="48" cy="72"/>
            </a:xfrm>
            <a:prstGeom prst="triangle">
              <a:avLst>
                <a:gd name="adj" fmla="val 50000"/>
              </a:avLst>
            </a:prstGeom>
            <a:solidFill>
              <a:srgbClr val="FFFFFF"/>
            </a:solidFill>
            <a:ln w="9525">
              <a:solidFill>
                <a:srgbClr val="000000"/>
              </a:solidFill>
              <a:miter lim="800000"/>
              <a:headEnd/>
              <a:tailEnd/>
            </a:ln>
          </p:spPr>
          <p:txBody>
            <a:bodyPr/>
            <a:lstStyle/>
            <a:p>
              <a:endParaRPr lang="en-US"/>
            </a:p>
          </p:txBody>
        </p:sp>
        <p:sp>
          <p:nvSpPr>
            <p:cNvPr id="46156" name="AutoShape 76"/>
            <p:cNvSpPr>
              <a:spLocks noChangeArrowheads="1"/>
            </p:cNvSpPr>
            <p:nvPr/>
          </p:nvSpPr>
          <p:spPr bwMode="auto">
            <a:xfrm>
              <a:off x="4219" y="2222"/>
              <a:ext cx="47" cy="86"/>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57" name="AutoShape 77"/>
            <p:cNvSpPr>
              <a:spLocks noChangeArrowheads="1"/>
            </p:cNvSpPr>
            <p:nvPr/>
          </p:nvSpPr>
          <p:spPr bwMode="auto">
            <a:xfrm>
              <a:off x="4507" y="2222"/>
              <a:ext cx="47" cy="86"/>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58" name="Text Box 78"/>
            <p:cNvSpPr txBox="1">
              <a:spLocks noChangeArrowheads="1"/>
            </p:cNvSpPr>
            <p:nvPr/>
          </p:nvSpPr>
          <p:spPr bwMode="auto">
            <a:xfrm>
              <a:off x="4320" y="1776"/>
              <a:ext cx="384" cy="83"/>
            </a:xfrm>
            <a:prstGeom prst="rect">
              <a:avLst/>
            </a:prstGeom>
            <a:solidFill>
              <a:srgbClr val="FFFFFF"/>
            </a:solidFill>
            <a:ln w="9525">
              <a:solidFill>
                <a:srgbClr val="FF0000"/>
              </a:solidFill>
              <a:miter lim="800000"/>
              <a:headEnd/>
              <a:tailEnd/>
            </a:ln>
          </p:spPr>
          <p:txBody>
            <a:bodyPr lIns="0" tIns="0" rIns="0" bIns="0">
              <a:spAutoFit/>
            </a:bodyPr>
            <a:lstStyle/>
            <a:p>
              <a:pPr>
                <a:spcBef>
                  <a:spcPts val="600"/>
                </a:spcBef>
                <a:spcAft>
                  <a:spcPts val="600"/>
                </a:spcAft>
              </a:pPr>
              <a:r>
                <a:rPr lang="en-US" altLang="zh-CN" sz="800" b="0">
                  <a:latin typeface="Arial" charset="0"/>
                </a:rPr>
                <a:t>Base Station</a:t>
              </a:r>
              <a:endParaRPr lang="en-US" altLang="zh-CN" sz="1800" b="0">
                <a:latin typeface="Arial" charset="0"/>
              </a:endParaRPr>
            </a:p>
          </p:txBody>
        </p:sp>
        <p:sp>
          <p:nvSpPr>
            <p:cNvPr id="46159" name="Text Box 79"/>
            <p:cNvSpPr txBox="1">
              <a:spLocks noChangeArrowheads="1"/>
            </p:cNvSpPr>
            <p:nvPr/>
          </p:nvSpPr>
          <p:spPr bwMode="auto">
            <a:xfrm>
              <a:off x="1152" y="1632"/>
              <a:ext cx="672" cy="144"/>
            </a:xfrm>
            <a:prstGeom prst="rect">
              <a:avLst/>
            </a:prstGeom>
            <a:noFill/>
            <a:ln w="9525">
              <a:solidFill>
                <a:srgbClr val="000000"/>
              </a:solidFill>
              <a:miter lim="800000"/>
              <a:headEnd/>
              <a:tailEnd/>
            </a:ln>
          </p:spPr>
          <p:txBody>
            <a:bodyPr lIns="0" rIns="0"/>
            <a:lstStyle/>
            <a:p>
              <a:pPr algn="l"/>
              <a:r>
                <a:rPr lang="en-US" altLang="zh-CN" sz="800" b="0">
                  <a:latin typeface="Arial" charset="0"/>
                </a:rPr>
                <a:t> </a:t>
              </a:r>
              <a:endParaRPr lang="en-US" altLang="zh-CN" sz="1800" b="0">
                <a:latin typeface="Arial" charset="0"/>
              </a:endParaRPr>
            </a:p>
          </p:txBody>
        </p:sp>
        <p:sp>
          <p:nvSpPr>
            <p:cNvPr id="46160" name="Text Box 80"/>
            <p:cNvSpPr txBox="1">
              <a:spLocks noChangeArrowheads="1"/>
            </p:cNvSpPr>
            <p:nvPr/>
          </p:nvSpPr>
          <p:spPr bwMode="auto">
            <a:xfrm>
              <a:off x="1824" y="1632"/>
              <a:ext cx="672" cy="144"/>
            </a:xfrm>
            <a:prstGeom prst="rect">
              <a:avLst/>
            </a:prstGeom>
            <a:noFill/>
            <a:ln w="9525">
              <a:solidFill>
                <a:srgbClr val="000000"/>
              </a:solidFill>
              <a:miter lim="800000"/>
              <a:headEnd/>
              <a:tailEnd/>
            </a:ln>
          </p:spPr>
          <p:txBody>
            <a:bodyPr lIns="0" rIns="0"/>
            <a:lstStyle/>
            <a:p>
              <a:pPr algn="l"/>
              <a:r>
                <a:rPr lang="en-US" altLang="zh-CN" sz="800" b="0">
                  <a:latin typeface="Arial" charset="0"/>
                </a:rPr>
                <a:t> </a:t>
              </a:r>
              <a:endParaRPr lang="en-US" altLang="zh-CN" sz="1800" b="0">
                <a:latin typeface="Arial" charset="0"/>
              </a:endParaRPr>
            </a:p>
          </p:txBody>
        </p:sp>
        <p:sp>
          <p:nvSpPr>
            <p:cNvPr id="46161" name="AutoShape 81"/>
            <p:cNvSpPr>
              <a:spLocks noChangeArrowheads="1"/>
            </p:cNvSpPr>
            <p:nvPr/>
          </p:nvSpPr>
          <p:spPr bwMode="auto">
            <a:xfrm>
              <a:off x="1339" y="1632"/>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62" name="AutoShape 82"/>
            <p:cNvSpPr>
              <a:spLocks noChangeArrowheads="1"/>
            </p:cNvSpPr>
            <p:nvPr/>
          </p:nvSpPr>
          <p:spPr bwMode="auto">
            <a:xfrm>
              <a:off x="1675" y="1632"/>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63" name="AutoShape 83"/>
            <p:cNvSpPr>
              <a:spLocks noChangeArrowheads="1"/>
            </p:cNvSpPr>
            <p:nvPr/>
          </p:nvSpPr>
          <p:spPr bwMode="auto">
            <a:xfrm>
              <a:off x="2011" y="1632"/>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64" name="AutoShape 84"/>
            <p:cNvSpPr>
              <a:spLocks noChangeArrowheads="1"/>
            </p:cNvSpPr>
            <p:nvPr/>
          </p:nvSpPr>
          <p:spPr bwMode="auto">
            <a:xfrm>
              <a:off x="2347" y="1632"/>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65" name="Text Box 85"/>
            <p:cNvSpPr txBox="1">
              <a:spLocks noChangeArrowheads="1"/>
            </p:cNvSpPr>
            <p:nvPr/>
          </p:nvSpPr>
          <p:spPr bwMode="auto">
            <a:xfrm>
              <a:off x="2496" y="1632"/>
              <a:ext cx="672" cy="144"/>
            </a:xfrm>
            <a:prstGeom prst="rect">
              <a:avLst/>
            </a:prstGeom>
            <a:noFill/>
            <a:ln w="9525">
              <a:solidFill>
                <a:srgbClr val="000000"/>
              </a:solidFill>
              <a:miter lim="800000"/>
              <a:headEnd/>
              <a:tailEnd/>
            </a:ln>
          </p:spPr>
          <p:txBody>
            <a:bodyPr lIns="0" rIns="0"/>
            <a:lstStyle/>
            <a:p>
              <a:pPr algn="l"/>
              <a:r>
                <a:rPr lang="en-US" altLang="zh-CN" sz="800" b="0">
                  <a:latin typeface="Arial" charset="0"/>
                </a:rPr>
                <a:t> </a:t>
              </a:r>
              <a:endParaRPr lang="en-US" altLang="zh-CN" sz="1800" b="0">
                <a:latin typeface="Arial" charset="0"/>
              </a:endParaRPr>
            </a:p>
          </p:txBody>
        </p:sp>
        <p:sp>
          <p:nvSpPr>
            <p:cNvPr id="46166" name="AutoShape 86"/>
            <p:cNvSpPr>
              <a:spLocks noChangeArrowheads="1"/>
            </p:cNvSpPr>
            <p:nvPr/>
          </p:nvSpPr>
          <p:spPr bwMode="auto">
            <a:xfrm>
              <a:off x="2683" y="1632"/>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67" name="AutoShape 87"/>
            <p:cNvSpPr>
              <a:spLocks noChangeArrowheads="1"/>
            </p:cNvSpPr>
            <p:nvPr/>
          </p:nvSpPr>
          <p:spPr bwMode="auto">
            <a:xfrm>
              <a:off x="2971" y="1632"/>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68" name="Line 88"/>
            <p:cNvSpPr>
              <a:spLocks noChangeShapeType="1"/>
            </p:cNvSpPr>
            <p:nvPr/>
          </p:nvSpPr>
          <p:spPr bwMode="auto">
            <a:xfrm flipV="1">
              <a:off x="3312" y="1704"/>
              <a:ext cx="624" cy="0"/>
            </a:xfrm>
            <a:prstGeom prst="line">
              <a:avLst/>
            </a:prstGeom>
            <a:noFill/>
            <a:ln w="12700">
              <a:solidFill>
                <a:srgbClr val="000000"/>
              </a:solidFill>
              <a:prstDash val="sysDot"/>
              <a:round/>
              <a:headEnd/>
              <a:tailEnd/>
            </a:ln>
            <a:effectLst/>
          </p:spPr>
          <p:txBody>
            <a:bodyPr/>
            <a:lstStyle/>
            <a:p>
              <a:endParaRPr lang="en-US"/>
            </a:p>
          </p:txBody>
        </p:sp>
        <p:sp>
          <p:nvSpPr>
            <p:cNvPr id="46169" name="Text Box 89"/>
            <p:cNvSpPr txBox="1">
              <a:spLocks noChangeArrowheads="1"/>
            </p:cNvSpPr>
            <p:nvPr/>
          </p:nvSpPr>
          <p:spPr bwMode="auto">
            <a:xfrm>
              <a:off x="4032" y="1632"/>
              <a:ext cx="672" cy="144"/>
            </a:xfrm>
            <a:prstGeom prst="rect">
              <a:avLst/>
            </a:prstGeom>
            <a:noFill/>
            <a:ln w="9525">
              <a:solidFill>
                <a:srgbClr val="000000"/>
              </a:solidFill>
              <a:miter lim="800000"/>
              <a:headEnd/>
              <a:tailEnd/>
            </a:ln>
          </p:spPr>
          <p:txBody>
            <a:bodyPr lIns="0" rIns="0"/>
            <a:lstStyle/>
            <a:p>
              <a:pPr algn="l"/>
              <a:endParaRPr lang="en-US" sz="1800" b="0">
                <a:latin typeface="Arial" charset="0"/>
              </a:endParaRPr>
            </a:p>
          </p:txBody>
        </p:sp>
        <p:sp>
          <p:nvSpPr>
            <p:cNvPr id="46170" name="AutoShape 90"/>
            <p:cNvSpPr>
              <a:spLocks noChangeArrowheads="1"/>
            </p:cNvSpPr>
            <p:nvPr/>
          </p:nvSpPr>
          <p:spPr bwMode="auto">
            <a:xfrm>
              <a:off x="4219" y="1632"/>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71" name="AutoShape 91"/>
            <p:cNvSpPr>
              <a:spLocks noChangeArrowheads="1"/>
            </p:cNvSpPr>
            <p:nvPr/>
          </p:nvSpPr>
          <p:spPr bwMode="auto">
            <a:xfrm>
              <a:off x="4507" y="1632"/>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72" name="Text Box 92"/>
            <p:cNvSpPr txBox="1">
              <a:spLocks noChangeArrowheads="1"/>
            </p:cNvSpPr>
            <p:nvPr/>
          </p:nvSpPr>
          <p:spPr bwMode="auto">
            <a:xfrm>
              <a:off x="1152" y="2016"/>
              <a:ext cx="672" cy="144"/>
            </a:xfrm>
            <a:prstGeom prst="rect">
              <a:avLst/>
            </a:prstGeom>
            <a:noFill/>
            <a:ln w="9525">
              <a:solidFill>
                <a:srgbClr val="000000"/>
              </a:solidFill>
              <a:miter lim="800000"/>
              <a:headEnd/>
              <a:tailEnd/>
            </a:ln>
          </p:spPr>
          <p:txBody>
            <a:bodyPr lIns="0" rIns="0"/>
            <a:lstStyle/>
            <a:p>
              <a:pPr algn="l"/>
              <a:r>
                <a:rPr lang="en-US" altLang="zh-CN" sz="800" b="0">
                  <a:latin typeface="Arial" charset="0"/>
                </a:rPr>
                <a:t> </a:t>
              </a:r>
              <a:endParaRPr lang="en-US" altLang="zh-CN" sz="1800" b="0">
                <a:latin typeface="Arial" charset="0"/>
              </a:endParaRPr>
            </a:p>
          </p:txBody>
        </p:sp>
        <p:sp>
          <p:nvSpPr>
            <p:cNvPr id="46173" name="Text Box 93"/>
            <p:cNvSpPr txBox="1">
              <a:spLocks noChangeArrowheads="1"/>
            </p:cNvSpPr>
            <p:nvPr/>
          </p:nvSpPr>
          <p:spPr bwMode="auto">
            <a:xfrm>
              <a:off x="1824" y="2016"/>
              <a:ext cx="672" cy="144"/>
            </a:xfrm>
            <a:prstGeom prst="rect">
              <a:avLst/>
            </a:prstGeom>
            <a:noFill/>
            <a:ln w="9525">
              <a:solidFill>
                <a:srgbClr val="000000"/>
              </a:solidFill>
              <a:miter lim="800000"/>
              <a:headEnd/>
              <a:tailEnd/>
            </a:ln>
          </p:spPr>
          <p:txBody>
            <a:bodyPr lIns="0" rIns="0"/>
            <a:lstStyle/>
            <a:p>
              <a:pPr algn="l"/>
              <a:r>
                <a:rPr lang="en-US" altLang="zh-CN" sz="800" b="0">
                  <a:latin typeface="Arial" charset="0"/>
                </a:rPr>
                <a:t> </a:t>
              </a:r>
              <a:endParaRPr lang="en-US" altLang="zh-CN" sz="1800" b="0">
                <a:latin typeface="Arial" charset="0"/>
              </a:endParaRPr>
            </a:p>
          </p:txBody>
        </p:sp>
        <p:sp>
          <p:nvSpPr>
            <p:cNvPr id="46174" name="AutoShape 94"/>
            <p:cNvSpPr>
              <a:spLocks noChangeArrowheads="1"/>
            </p:cNvSpPr>
            <p:nvPr/>
          </p:nvSpPr>
          <p:spPr bwMode="auto">
            <a:xfrm>
              <a:off x="1339" y="2016"/>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75" name="AutoShape 95"/>
            <p:cNvSpPr>
              <a:spLocks noChangeArrowheads="1"/>
            </p:cNvSpPr>
            <p:nvPr/>
          </p:nvSpPr>
          <p:spPr bwMode="auto">
            <a:xfrm>
              <a:off x="1675" y="2016"/>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76" name="AutoShape 96"/>
            <p:cNvSpPr>
              <a:spLocks noChangeArrowheads="1"/>
            </p:cNvSpPr>
            <p:nvPr/>
          </p:nvSpPr>
          <p:spPr bwMode="auto">
            <a:xfrm>
              <a:off x="2011" y="2016"/>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77" name="AutoShape 97"/>
            <p:cNvSpPr>
              <a:spLocks noChangeArrowheads="1"/>
            </p:cNvSpPr>
            <p:nvPr/>
          </p:nvSpPr>
          <p:spPr bwMode="auto">
            <a:xfrm>
              <a:off x="2347" y="2016"/>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78" name="Text Box 98"/>
            <p:cNvSpPr txBox="1">
              <a:spLocks noChangeArrowheads="1"/>
            </p:cNvSpPr>
            <p:nvPr/>
          </p:nvSpPr>
          <p:spPr bwMode="auto">
            <a:xfrm>
              <a:off x="2496" y="2016"/>
              <a:ext cx="672" cy="144"/>
            </a:xfrm>
            <a:prstGeom prst="rect">
              <a:avLst/>
            </a:prstGeom>
            <a:noFill/>
            <a:ln w="9525">
              <a:solidFill>
                <a:srgbClr val="000000"/>
              </a:solidFill>
              <a:miter lim="800000"/>
              <a:headEnd/>
              <a:tailEnd/>
            </a:ln>
          </p:spPr>
          <p:txBody>
            <a:bodyPr lIns="0" rIns="0"/>
            <a:lstStyle/>
            <a:p>
              <a:pPr algn="l"/>
              <a:endParaRPr lang="en-US" sz="1800" b="0">
                <a:latin typeface="Arial" charset="0"/>
              </a:endParaRPr>
            </a:p>
          </p:txBody>
        </p:sp>
        <p:sp>
          <p:nvSpPr>
            <p:cNvPr id="46179" name="AutoShape 99"/>
            <p:cNvSpPr>
              <a:spLocks noChangeArrowheads="1"/>
            </p:cNvSpPr>
            <p:nvPr/>
          </p:nvSpPr>
          <p:spPr bwMode="auto">
            <a:xfrm>
              <a:off x="2683" y="2016"/>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80" name="AutoShape 100"/>
            <p:cNvSpPr>
              <a:spLocks noChangeArrowheads="1"/>
            </p:cNvSpPr>
            <p:nvPr/>
          </p:nvSpPr>
          <p:spPr bwMode="auto">
            <a:xfrm>
              <a:off x="2971" y="2016"/>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81" name="Line 101"/>
            <p:cNvSpPr>
              <a:spLocks noChangeShapeType="1"/>
            </p:cNvSpPr>
            <p:nvPr/>
          </p:nvSpPr>
          <p:spPr bwMode="auto">
            <a:xfrm flipV="1">
              <a:off x="3312" y="2088"/>
              <a:ext cx="624" cy="0"/>
            </a:xfrm>
            <a:prstGeom prst="line">
              <a:avLst/>
            </a:prstGeom>
            <a:noFill/>
            <a:ln w="12700">
              <a:solidFill>
                <a:srgbClr val="000000"/>
              </a:solidFill>
              <a:prstDash val="sysDot"/>
              <a:round/>
              <a:headEnd/>
              <a:tailEnd/>
            </a:ln>
            <a:effectLst/>
          </p:spPr>
          <p:txBody>
            <a:bodyPr/>
            <a:lstStyle/>
            <a:p>
              <a:endParaRPr lang="en-US"/>
            </a:p>
          </p:txBody>
        </p:sp>
        <p:sp>
          <p:nvSpPr>
            <p:cNvPr id="46182" name="Text Box 102"/>
            <p:cNvSpPr txBox="1">
              <a:spLocks noChangeArrowheads="1"/>
            </p:cNvSpPr>
            <p:nvPr/>
          </p:nvSpPr>
          <p:spPr bwMode="auto">
            <a:xfrm>
              <a:off x="4032" y="2016"/>
              <a:ext cx="672" cy="144"/>
            </a:xfrm>
            <a:prstGeom prst="rect">
              <a:avLst/>
            </a:prstGeom>
            <a:noFill/>
            <a:ln w="9525">
              <a:solidFill>
                <a:srgbClr val="000000"/>
              </a:solidFill>
              <a:miter lim="800000"/>
              <a:headEnd/>
              <a:tailEnd/>
            </a:ln>
          </p:spPr>
          <p:txBody>
            <a:bodyPr lIns="0" rIns="0"/>
            <a:lstStyle/>
            <a:p>
              <a:pPr algn="l"/>
              <a:r>
                <a:rPr lang="en-US" altLang="zh-CN" sz="800" b="0">
                  <a:latin typeface="Arial" charset="0"/>
                </a:rPr>
                <a:t> </a:t>
              </a:r>
              <a:endParaRPr lang="en-US" altLang="zh-CN" sz="1800" b="0">
                <a:latin typeface="Arial" charset="0"/>
              </a:endParaRPr>
            </a:p>
          </p:txBody>
        </p:sp>
        <p:sp>
          <p:nvSpPr>
            <p:cNvPr id="46183" name="AutoShape 103"/>
            <p:cNvSpPr>
              <a:spLocks noChangeArrowheads="1"/>
            </p:cNvSpPr>
            <p:nvPr/>
          </p:nvSpPr>
          <p:spPr bwMode="auto">
            <a:xfrm>
              <a:off x="4219" y="2016"/>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84" name="AutoShape 104"/>
            <p:cNvSpPr>
              <a:spLocks noChangeArrowheads="1"/>
            </p:cNvSpPr>
            <p:nvPr/>
          </p:nvSpPr>
          <p:spPr bwMode="auto">
            <a:xfrm>
              <a:off x="4507" y="2016"/>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85" name="AutoShape 105"/>
            <p:cNvSpPr>
              <a:spLocks noChangeArrowheads="1"/>
            </p:cNvSpPr>
            <p:nvPr/>
          </p:nvSpPr>
          <p:spPr bwMode="auto">
            <a:xfrm>
              <a:off x="1152" y="1642"/>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86" name="AutoShape 106"/>
            <p:cNvSpPr>
              <a:spLocks noChangeArrowheads="1"/>
            </p:cNvSpPr>
            <p:nvPr/>
          </p:nvSpPr>
          <p:spPr bwMode="auto">
            <a:xfrm>
              <a:off x="1488" y="1642"/>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87" name="AutoShape 107"/>
            <p:cNvSpPr>
              <a:spLocks noChangeArrowheads="1"/>
            </p:cNvSpPr>
            <p:nvPr/>
          </p:nvSpPr>
          <p:spPr bwMode="auto">
            <a:xfrm>
              <a:off x="1824" y="1642"/>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88" name="AutoShape 108"/>
            <p:cNvSpPr>
              <a:spLocks noChangeArrowheads="1"/>
            </p:cNvSpPr>
            <p:nvPr/>
          </p:nvSpPr>
          <p:spPr bwMode="auto">
            <a:xfrm>
              <a:off x="2160" y="1642"/>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89" name="AutoShape 109"/>
            <p:cNvSpPr>
              <a:spLocks noChangeArrowheads="1"/>
            </p:cNvSpPr>
            <p:nvPr/>
          </p:nvSpPr>
          <p:spPr bwMode="auto">
            <a:xfrm>
              <a:off x="2544" y="1642"/>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90" name="AutoShape 110"/>
            <p:cNvSpPr>
              <a:spLocks noChangeArrowheads="1"/>
            </p:cNvSpPr>
            <p:nvPr/>
          </p:nvSpPr>
          <p:spPr bwMode="auto">
            <a:xfrm>
              <a:off x="2832" y="1642"/>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91" name="AutoShape 111"/>
            <p:cNvSpPr>
              <a:spLocks noChangeArrowheads="1"/>
            </p:cNvSpPr>
            <p:nvPr/>
          </p:nvSpPr>
          <p:spPr bwMode="auto">
            <a:xfrm>
              <a:off x="4032" y="1642"/>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92" name="AutoShape 112"/>
            <p:cNvSpPr>
              <a:spLocks noChangeArrowheads="1"/>
            </p:cNvSpPr>
            <p:nvPr/>
          </p:nvSpPr>
          <p:spPr bwMode="auto">
            <a:xfrm>
              <a:off x="4368" y="1651"/>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93" name="AutoShape 113"/>
            <p:cNvSpPr>
              <a:spLocks noChangeArrowheads="1"/>
            </p:cNvSpPr>
            <p:nvPr/>
          </p:nvSpPr>
          <p:spPr bwMode="auto">
            <a:xfrm>
              <a:off x="1152" y="2026"/>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94" name="AutoShape 114"/>
            <p:cNvSpPr>
              <a:spLocks noChangeArrowheads="1"/>
            </p:cNvSpPr>
            <p:nvPr/>
          </p:nvSpPr>
          <p:spPr bwMode="auto">
            <a:xfrm>
              <a:off x="1488" y="2026"/>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95" name="AutoShape 115"/>
            <p:cNvSpPr>
              <a:spLocks noChangeArrowheads="1"/>
            </p:cNvSpPr>
            <p:nvPr/>
          </p:nvSpPr>
          <p:spPr bwMode="auto">
            <a:xfrm>
              <a:off x="1824" y="2026"/>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96" name="AutoShape 116"/>
            <p:cNvSpPr>
              <a:spLocks noChangeArrowheads="1"/>
            </p:cNvSpPr>
            <p:nvPr/>
          </p:nvSpPr>
          <p:spPr bwMode="auto">
            <a:xfrm>
              <a:off x="2160" y="2026"/>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97" name="AutoShape 117"/>
            <p:cNvSpPr>
              <a:spLocks noChangeArrowheads="1"/>
            </p:cNvSpPr>
            <p:nvPr/>
          </p:nvSpPr>
          <p:spPr bwMode="auto">
            <a:xfrm>
              <a:off x="2496" y="2026"/>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98" name="AutoShape 118"/>
            <p:cNvSpPr>
              <a:spLocks noChangeArrowheads="1"/>
            </p:cNvSpPr>
            <p:nvPr/>
          </p:nvSpPr>
          <p:spPr bwMode="auto">
            <a:xfrm>
              <a:off x="2832" y="2026"/>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199" name="AutoShape 119"/>
            <p:cNvSpPr>
              <a:spLocks noChangeArrowheads="1"/>
            </p:cNvSpPr>
            <p:nvPr/>
          </p:nvSpPr>
          <p:spPr bwMode="auto">
            <a:xfrm>
              <a:off x="4368" y="2026"/>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200" name="AutoShape 120"/>
            <p:cNvSpPr>
              <a:spLocks noChangeArrowheads="1"/>
            </p:cNvSpPr>
            <p:nvPr/>
          </p:nvSpPr>
          <p:spPr bwMode="auto">
            <a:xfrm>
              <a:off x="4032" y="2026"/>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201" name="AutoShape 121"/>
            <p:cNvSpPr>
              <a:spLocks noChangeArrowheads="1"/>
            </p:cNvSpPr>
            <p:nvPr/>
          </p:nvSpPr>
          <p:spPr bwMode="auto">
            <a:xfrm>
              <a:off x="4656" y="1288"/>
              <a:ext cx="48" cy="86"/>
            </a:xfrm>
            <a:prstGeom prst="triangle">
              <a:avLst>
                <a:gd name="adj" fmla="val 50000"/>
              </a:avLst>
            </a:prstGeom>
            <a:solidFill>
              <a:srgbClr val="FFFFFF"/>
            </a:solidFill>
            <a:ln w="9525">
              <a:solidFill>
                <a:srgbClr val="000000"/>
              </a:solidFill>
              <a:miter lim="800000"/>
              <a:headEnd/>
              <a:tailEnd/>
            </a:ln>
          </p:spPr>
          <p:txBody>
            <a:bodyPr/>
            <a:lstStyle/>
            <a:p>
              <a:endParaRPr lang="en-US"/>
            </a:p>
          </p:txBody>
        </p:sp>
        <p:sp>
          <p:nvSpPr>
            <p:cNvPr id="46202" name="AutoShape 122"/>
            <p:cNvSpPr>
              <a:spLocks noChangeArrowheads="1"/>
            </p:cNvSpPr>
            <p:nvPr/>
          </p:nvSpPr>
          <p:spPr bwMode="auto">
            <a:xfrm>
              <a:off x="4656" y="2409"/>
              <a:ext cx="48"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203" name="Text Box 123"/>
            <p:cNvSpPr txBox="1">
              <a:spLocks noChangeArrowheads="1"/>
            </p:cNvSpPr>
            <p:nvPr/>
          </p:nvSpPr>
          <p:spPr bwMode="auto">
            <a:xfrm>
              <a:off x="1152" y="2400"/>
              <a:ext cx="672" cy="144"/>
            </a:xfrm>
            <a:prstGeom prst="rect">
              <a:avLst/>
            </a:prstGeom>
            <a:noFill/>
            <a:ln w="9525">
              <a:solidFill>
                <a:srgbClr val="000000"/>
              </a:solidFill>
              <a:miter lim="800000"/>
              <a:headEnd/>
              <a:tailEnd/>
            </a:ln>
          </p:spPr>
          <p:txBody>
            <a:bodyPr lIns="0" rIns="0"/>
            <a:lstStyle/>
            <a:p>
              <a:pPr algn="l"/>
              <a:r>
                <a:rPr lang="en-US" altLang="zh-CN" sz="800" b="0">
                  <a:latin typeface="Arial" charset="0"/>
                </a:rPr>
                <a:t> </a:t>
              </a:r>
              <a:endParaRPr lang="en-US" altLang="zh-CN" sz="1800" b="0">
                <a:latin typeface="Arial" charset="0"/>
              </a:endParaRPr>
            </a:p>
          </p:txBody>
        </p:sp>
        <p:sp>
          <p:nvSpPr>
            <p:cNvPr id="46204" name="Text Box 124"/>
            <p:cNvSpPr txBox="1">
              <a:spLocks noChangeArrowheads="1"/>
            </p:cNvSpPr>
            <p:nvPr/>
          </p:nvSpPr>
          <p:spPr bwMode="auto">
            <a:xfrm>
              <a:off x="1824" y="2400"/>
              <a:ext cx="672" cy="144"/>
            </a:xfrm>
            <a:prstGeom prst="rect">
              <a:avLst/>
            </a:prstGeom>
            <a:noFill/>
            <a:ln w="9525">
              <a:solidFill>
                <a:srgbClr val="000000"/>
              </a:solidFill>
              <a:miter lim="800000"/>
              <a:headEnd/>
              <a:tailEnd/>
            </a:ln>
          </p:spPr>
          <p:txBody>
            <a:bodyPr lIns="0" rIns="0"/>
            <a:lstStyle/>
            <a:p>
              <a:pPr algn="l"/>
              <a:r>
                <a:rPr lang="en-US" altLang="zh-CN" sz="800" b="0">
                  <a:latin typeface="Arial" charset="0"/>
                </a:rPr>
                <a:t> </a:t>
              </a:r>
              <a:endParaRPr lang="en-US" altLang="zh-CN" sz="1800" b="0">
                <a:latin typeface="Arial" charset="0"/>
              </a:endParaRPr>
            </a:p>
          </p:txBody>
        </p:sp>
        <p:sp>
          <p:nvSpPr>
            <p:cNvPr id="46205" name="Text Box 125"/>
            <p:cNvSpPr txBox="1">
              <a:spLocks noChangeArrowheads="1"/>
            </p:cNvSpPr>
            <p:nvPr/>
          </p:nvSpPr>
          <p:spPr bwMode="auto">
            <a:xfrm>
              <a:off x="2496" y="2400"/>
              <a:ext cx="672" cy="144"/>
            </a:xfrm>
            <a:prstGeom prst="rect">
              <a:avLst/>
            </a:prstGeom>
            <a:noFill/>
            <a:ln w="9525">
              <a:solidFill>
                <a:srgbClr val="000000"/>
              </a:solidFill>
              <a:miter lim="800000"/>
              <a:headEnd/>
              <a:tailEnd/>
            </a:ln>
          </p:spPr>
          <p:txBody>
            <a:bodyPr lIns="0" rIns="0"/>
            <a:lstStyle/>
            <a:p>
              <a:pPr algn="l"/>
              <a:endParaRPr lang="en-US" sz="1800" b="0">
                <a:latin typeface="Arial" charset="0"/>
              </a:endParaRPr>
            </a:p>
          </p:txBody>
        </p:sp>
        <p:sp>
          <p:nvSpPr>
            <p:cNvPr id="46206" name="Line 126"/>
            <p:cNvSpPr>
              <a:spLocks noChangeShapeType="1"/>
            </p:cNvSpPr>
            <p:nvPr/>
          </p:nvSpPr>
          <p:spPr bwMode="auto">
            <a:xfrm flipV="1">
              <a:off x="3312" y="2472"/>
              <a:ext cx="624" cy="0"/>
            </a:xfrm>
            <a:prstGeom prst="line">
              <a:avLst/>
            </a:prstGeom>
            <a:noFill/>
            <a:ln w="12700">
              <a:solidFill>
                <a:srgbClr val="000000"/>
              </a:solidFill>
              <a:prstDash val="sysDot"/>
              <a:round/>
              <a:headEnd/>
              <a:tailEnd/>
            </a:ln>
            <a:effectLst/>
          </p:spPr>
          <p:txBody>
            <a:bodyPr/>
            <a:lstStyle/>
            <a:p>
              <a:endParaRPr lang="en-US"/>
            </a:p>
          </p:txBody>
        </p:sp>
        <p:sp>
          <p:nvSpPr>
            <p:cNvPr id="46207" name="Text Box 127"/>
            <p:cNvSpPr txBox="1">
              <a:spLocks noChangeArrowheads="1"/>
            </p:cNvSpPr>
            <p:nvPr/>
          </p:nvSpPr>
          <p:spPr bwMode="auto">
            <a:xfrm>
              <a:off x="4032" y="2400"/>
              <a:ext cx="672" cy="144"/>
            </a:xfrm>
            <a:prstGeom prst="rect">
              <a:avLst/>
            </a:prstGeom>
            <a:noFill/>
            <a:ln w="9525">
              <a:solidFill>
                <a:srgbClr val="000000"/>
              </a:solidFill>
              <a:miter lim="800000"/>
              <a:headEnd/>
              <a:tailEnd/>
            </a:ln>
          </p:spPr>
          <p:txBody>
            <a:bodyPr lIns="0" rIns="0"/>
            <a:lstStyle/>
            <a:p>
              <a:pPr algn="l"/>
              <a:r>
                <a:rPr lang="en-US" altLang="zh-CN" sz="800" b="0">
                  <a:latin typeface="Arial" charset="0"/>
                </a:rPr>
                <a:t> </a:t>
              </a:r>
              <a:endParaRPr lang="en-US" altLang="zh-CN" sz="1800" b="0">
                <a:latin typeface="Arial" charset="0"/>
              </a:endParaRPr>
            </a:p>
          </p:txBody>
        </p:sp>
        <p:sp>
          <p:nvSpPr>
            <p:cNvPr id="46208" name="AutoShape 128"/>
            <p:cNvSpPr>
              <a:spLocks noChangeArrowheads="1"/>
            </p:cNvSpPr>
            <p:nvPr/>
          </p:nvSpPr>
          <p:spPr bwMode="auto">
            <a:xfrm>
              <a:off x="1152" y="2410"/>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209" name="AutoShape 129"/>
            <p:cNvSpPr>
              <a:spLocks noChangeArrowheads="1"/>
            </p:cNvSpPr>
            <p:nvPr/>
          </p:nvSpPr>
          <p:spPr bwMode="auto">
            <a:xfrm>
              <a:off x="1488" y="2410"/>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210" name="AutoShape 130"/>
            <p:cNvSpPr>
              <a:spLocks noChangeArrowheads="1"/>
            </p:cNvSpPr>
            <p:nvPr/>
          </p:nvSpPr>
          <p:spPr bwMode="auto">
            <a:xfrm>
              <a:off x="1824" y="2410"/>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211" name="AutoShape 131"/>
            <p:cNvSpPr>
              <a:spLocks noChangeArrowheads="1"/>
            </p:cNvSpPr>
            <p:nvPr/>
          </p:nvSpPr>
          <p:spPr bwMode="auto">
            <a:xfrm>
              <a:off x="2160" y="2410"/>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212" name="AutoShape 132"/>
            <p:cNvSpPr>
              <a:spLocks noChangeArrowheads="1"/>
            </p:cNvSpPr>
            <p:nvPr/>
          </p:nvSpPr>
          <p:spPr bwMode="auto">
            <a:xfrm>
              <a:off x="2496" y="2410"/>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213" name="AutoShape 133"/>
            <p:cNvSpPr>
              <a:spLocks noChangeArrowheads="1"/>
            </p:cNvSpPr>
            <p:nvPr/>
          </p:nvSpPr>
          <p:spPr bwMode="auto">
            <a:xfrm>
              <a:off x="2832" y="2410"/>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214" name="AutoShape 134"/>
            <p:cNvSpPr>
              <a:spLocks noChangeArrowheads="1"/>
            </p:cNvSpPr>
            <p:nvPr/>
          </p:nvSpPr>
          <p:spPr bwMode="auto">
            <a:xfrm>
              <a:off x="4368" y="2410"/>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215" name="AutoShape 135"/>
            <p:cNvSpPr>
              <a:spLocks noChangeArrowheads="1"/>
            </p:cNvSpPr>
            <p:nvPr/>
          </p:nvSpPr>
          <p:spPr bwMode="auto">
            <a:xfrm>
              <a:off x="4032" y="2410"/>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216" name="AutoShape 136"/>
            <p:cNvSpPr>
              <a:spLocks noChangeArrowheads="1"/>
            </p:cNvSpPr>
            <p:nvPr/>
          </p:nvSpPr>
          <p:spPr bwMode="auto">
            <a:xfrm>
              <a:off x="4656" y="2601"/>
              <a:ext cx="48"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217" name="Text Box 137"/>
            <p:cNvSpPr txBox="1">
              <a:spLocks noChangeArrowheads="1"/>
            </p:cNvSpPr>
            <p:nvPr/>
          </p:nvSpPr>
          <p:spPr bwMode="auto">
            <a:xfrm>
              <a:off x="1152" y="2592"/>
              <a:ext cx="672" cy="144"/>
            </a:xfrm>
            <a:prstGeom prst="rect">
              <a:avLst/>
            </a:prstGeom>
            <a:noFill/>
            <a:ln w="9525">
              <a:solidFill>
                <a:srgbClr val="000000"/>
              </a:solidFill>
              <a:miter lim="800000"/>
              <a:headEnd/>
              <a:tailEnd/>
            </a:ln>
          </p:spPr>
          <p:txBody>
            <a:bodyPr lIns="0" rIns="0"/>
            <a:lstStyle/>
            <a:p>
              <a:pPr algn="l"/>
              <a:r>
                <a:rPr lang="en-US" altLang="zh-CN" sz="800" b="0">
                  <a:latin typeface="Arial" charset="0"/>
                </a:rPr>
                <a:t> </a:t>
              </a:r>
              <a:endParaRPr lang="en-US" altLang="zh-CN" sz="1800" b="0">
                <a:latin typeface="Arial" charset="0"/>
              </a:endParaRPr>
            </a:p>
          </p:txBody>
        </p:sp>
        <p:sp>
          <p:nvSpPr>
            <p:cNvPr id="46218" name="Text Box 138"/>
            <p:cNvSpPr txBox="1">
              <a:spLocks noChangeArrowheads="1"/>
            </p:cNvSpPr>
            <p:nvPr/>
          </p:nvSpPr>
          <p:spPr bwMode="auto">
            <a:xfrm>
              <a:off x="1824" y="2592"/>
              <a:ext cx="672" cy="144"/>
            </a:xfrm>
            <a:prstGeom prst="rect">
              <a:avLst/>
            </a:prstGeom>
            <a:noFill/>
            <a:ln w="9525">
              <a:solidFill>
                <a:srgbClr val="000000"/>
              </a:solidFill>
              <a:miter lim="800000"/>
              <a:headEnd/>
              <a:tailEnd/>
            </a:ln>
          </p:spPr>
          <p:txBody>
            <a:bodyPr lIns="0" rIns="0"/>
            <a:lstStyle/>
            <a:p>
              <a:pPr algn="l"/>
              <a:r>
                <a:rPr lang="en-US" altLang="zh-CN" sz="800" b="0">
                  <a:latin typeface="Arial" charset="0"/>
                </a:rPr>
                <a:t> </a:t>
              </a:r>
              <a:endParaRPr lang="en-US" altLang="zh-CN" sz="1800" b="0">
                <a:latin typeface="Arial" charset="0"/>
              </a:endParaRPr>
            </a:p>
          </p:txBody>
        </p:sp>
        <p:sp>
          <p:nvSpPr>
            <p:cNvPr id="46219" name="Text Box 139"/>
            <p:cNvSpPr txBox="1">
              <a:spLocks noChangeArrowheads="1"/>
            </p:cNvSpPr>
            <p:nvPr/>
          </p:nvSpPr>
          <p:spPr bwMode="auto">
            <a:xfrm>
              <a:off x="2496" y="2592"/>
              <a:ext cx="672" cy="144"/>
            </a:xfrm>
            <a:prstGeom prst="rect">
              <a:avLst/>
            </a:prstGeom>
            <a:noFill/>
            <a:ln w="9525">
              <a:solidFill>
                <a:srgbClr val="000000"/>
              </a:solidFill>
              <a:miter lim="800000"/>
              <a:headEnd/>
              <a:tailEnd/>
            </a:ln>
          </p:spPr>
          <p:txBody>
            <a:bodyPr lIns="0" rIns="0"/>
            <a:lstStyle/>
            <a:p>
              <a:pPr algn="l"/>
              <a:endParaRPr lang="en-US" sz="1800" b="0">
                <a:latin typeface="Arial" charset="0"/>
              </a:endParaRPr>
            </a:p>
          </p:txBody>
        </p:sp>
        <p:sp>
          <p:nvSpPr>
            <p:cNvPr id="46220" name="Line 140"/>
            <p:cNvSpPr>
              <a:spLocks noChangeShapeType="1"/>
            </p:cNvSpPr>
            <p:nvPr/>
          </p:nvSpPr>
          <p:spPr bwMode="auto">
            <a:xfrm flipV="1">
              <a:off x="3312" y="2664"/>
              <a:ext cx="624" cy="0"/>
            </a:xfrm>
            <a:prstGeom prst="line">
              <a:avLst/>
            </a:prstGeom>
            <a:noFill/>
            <a:ln w="12700">
              <a:solidFill>
                <a:srgbClr val="000000"/>
              </a:solidFill>
              <a:prstDash val="sysDot"/>
              <a:round/>
              <a:headEnd/>
              <a:tailEnd/>
            </a:ln>
            <a:effectLst/>
          </p:spPr>
          <p:txBody>
            <a:bodyPr/>
            <a:lstStyle/>
            <a:p>
              <a:endParaRPr lang="en-US"/>
            </a:p>
          </p:txBody>
        </p:sp>
        <p:sp>
          <p:nvSpPr>
            <p:cNvPr id="46221" name="Text Box 141"/>
            <p:cNvSpPr txBox="1">
              <a:spLocks noChangeArrowheads="1"/>
            </p:cNvSpPr>
            <p:nvPr/>
          </p:nvSpPr>
          <p:spPr bwMode="auto">
            <a:xfrm>
              <a:off x="4032" y="2592"/>
              <a:ext cx="672" cy="144"/>
            </a:xfrm>
            <a:prstGeom prst="rect">
              <a:avLst/>
            </a:prstGeom>
            <a:noFill/>
            <a:ln w="9525">
              <a:solidFill>
                <a:srgbClr val="000000"/>
              </a:solidFill>
              <a:miter lim="800000"/>
              <a:headEnd/>
              <a:tailEnd/>
            </a:ln>
          </p:spPr>
          <p:txBody>
            <a:bodyPr lIns="0" rIns="0"/>
            <a:lstStyle/>
            <a:p>
              <a:pPr algn="l"/>
              <a:r>
                <a:rPr lang="en-US" altLang="zh-CN" sz="800" b="0">
                  <a:latin typeface="Arial" charset="0"/>
                </a:rPr>
                <a:t> </a:t>
              </a:r>
              <a:endParaRPr lang="en-US" altLang="zh-CN" sz="1800" b="0">
                <a:latin typeface="Arial" charset="0"/>
              </a:endParaRPr>
            </a:p>
          </p:txBody>
        </p:sp>
        <p:sp>
          <p:nvSpPr>
            <p:cNvPr id="46222" name="AutoShape 142"/>
            <p:cNvSpPr>
              <a:spLocks noChangeArrowheads="1"/>
            </p:cNvSpPr>
            <p:nvPr/>
          </p:nvSpPr>
          <p:spPr bwMode="auto">
            <a:xfrm>
              <a:off x="1152" y="2602"/>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223" name="AutoShape 143"/>
            <p:cNvSpPr>
              <a:spLocks noChangeArrowheads="1"/>
            </p:cNvSpPr>
            <p:nvPr/>
          </p:nvSpPr>
          <p:spPr bwMode="auto">
            <a:xfrm>
              <a:off x="1488" y="2602"/>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224" name="AutoShape 144"/>
            <p:cNvSpPr>
              <a:spLocks noChangeArrowheads="1"/>
            </p:cNvSpPr>
            <p:nvPr/>
          </p:nvSpPr>
          <p:spPr bwMode="auto">
            <a:xfrm>
              <a:off x="1824" y="2602"/>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225" name="AutoShape 145"/>
            <p:cNvSpPr>
              <a:spLocks noChangeArrowheads="1"/>
            </p:cNvSpPr>
            <p:nvPr/>
          </p:nvSpPr>
          <p:spPr bwMode="auto">
            <a:xfrm>
              <a:off x="2160" y="2602"/>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226" name="AutoShape 146"/>
            <p:cNvSpPr>
              <a:spLocks noChangeArrowheads="1"/>
            </p:cNvSpPr>
            <p:nvPr/>
          </p:nvSpPr>
          <p:spPr bwMode="auto">
            <a:xfrm>
              <a:off x="2496" y="2602"/>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227" name="AutoShape 147"/>
            <p:cNvSpPr>
              <a:spLocks noChangeArrowheads="1"/>
            </p:cNvSpPr>
            <p:nvPr/>
          </p:nvSpPr>
          <p:spPr bwMode="auto">
            <a:xfrm>
              <a:off x="2832" y="2602"/>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228" name="AutoShape 148"/>
            <p:cNvSpPr>
              <a:spLocks noChangeArrowheads="1"/>
            </p:cNvSpPr>
            <p:nvPr/>
          </p:nvSpPr>
          <p:spPr bwMode="auto">
            <a:xfrm>
              <a:off x="4368" y="2602"/>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229" name="AutoShape 149"/>
            <p:cNvSpPr>
              <a:spLocks noChangeArrowheads="1"/>
            </p:cNvSpPr>
            <p:nvPr/>
          </p:nvSpPr>
          <p:spPr bwMode="auto">
            <a:xfrm>
              <a:off x="4032" y="2602"/>
              <a:ext cx="47" cy="87"/>
            </a:xfrm>
            <a:prstGeom prst="triangle">
              <a:avLst>
                <a:gd name="adj" fmla="val 50000"/>
              </a:avLst>
            </a:prstGeom>
            <a:solidFill>
              <a:srgbClr val="00FFFF"/>
            </a:solidFill>
            <a:ln w="9525">
              <a:solidFill>
                <a:srgbClr val="000000"/>
              </a:solidFill>
              <a:miter lim="800000"/>
              <a:headEnd/>
              <a:tailEnd/>
            </a:ln>
          </p:spPr>
          <p:txBody>
            <a:bodyPr/>
            <a:lstStyle/>
            <a:p>
              <a:endParaRPr lang="en-US"/>
            </a:p>
          </p:txBody>
        </p:sp>
        <p:sp>
          <p:nvSpPr>
            <p:cNvPr id="46230" name="Line 150"/>
            <p:cNvSpPr>
              <a:spLocks noChangeShapeType="1"/>
            </p:cNvSpPr>
            <p:nvPr/>
          </p:nvSpPr>
          <p:spPr bwMode="auto">
            <a:xfrm>
              <a:off x="3024" y="2736"/>
              <a:ext cx="1008" cy="0"/>
            </a:xfrm>
            <a:prstGeom prst="line">
              <a:avLst/>
            </a:prstGeom>
            <a:noFill/>
            <a:ln w="9525">
              <a:solidFill>
                <a:schemeClr val="tx1"/>
              </a:solidFill>
              <a:miter lim="800000"/>
              <a:headEnd/>
              <a:tailEnd/>
            </a:ln>
            <a:effectLst/>
          </p:spPr>
          <p:txBody>
            <a:bodyPr wrap="none"/>
            <a:lstStyle/>
            <a:p>
              <a:endParaRPr lang="en-US"/>
            </a:p>
          </p:txBody>
        </p:sp>
        <p:sp>
          <p:nvSpPr>
            <p:cNvPr id="46231" name="Line 151"/>
            <p:cNvSpPr>
              <a:spLocks noChangeShapeType="1"/>
            </p:cNvSpPr>
            <p:nvPr/>
          </p:nvSpPr>
          <p:spPr bwMode="auto">
            <a:xfrm>
              <a:off x="2920" y="1144"/>
              <a:ext cx="1200" cy="0"/>
            </a:xfrm>
            <a:prstGeom prst="line">
              <a:avLst/>
            </a:prstGeom>
            <a:noFill/>
            <a:ln w="9525">
              <a:solidFill>
                <a:schemeClr val="tx1"/>
              </a:solidFill>
              <a:miter lim="800000"/>
              <a:headEnd/>
              <a:tailEnd/>
            </a:ln>
            <a:effectLst/>
          </p:spPr>
          <p:txBody>
            <a:bodyPr wrap="none"/>
            <a:lstStyle/>
            <a:p>
              <a:endParaRPr lang="en-US"/>
            </a:p>
          </p:txBody>
        </p:sp>
      </p:grpSp>
      <p:sp>
        <p:nvSpPr>
          <p:cNvPr id="46232" name="Line 152"/>
          <p:cNvSpPr>
            <a:spLocks noChangeShapeType="1"/>
          </p:cNvSpPr>
          <p:nvPr/>
        </p:nvSpPr>
        <p:spPr bwMode="auto">
          <a:xfrm flipH="1" flipV="1">
            <a:off x="6477000" y="4191000"/>
            <a:ext cx="457200" cy="228600"/>
          </a:xfrm>
          <a:prstGeom prst="line">
            <a:avLst/>
          </a:prstGeom>
          <a:noFill/>
          <a:ln w="9525">
            <a:solidFill>
              <a:schemeClr val="tx1"/>
            </a:solidFill>
            <a:prstDash val="dash"/>
            <a:miter lim="800000"/>
            <a:headEnd/>
            <a:tailEnd type="triangle" w="sm" len="med"/>
          </a:ln>
          <a:effectLst/>
        </p:spPr>
        <p:txBody>
          <a:bodyPr wrap="none"/>
          <a:lstStyle/>
          <a:p>
            <a:endParaRPr lang="en-US"/>
          </a:p>
        </p:txBody>
      </p:sp>
      <p:sp>
        <p:nvSpPr>
          <p:cNvPr id="46233" name="Line 153"/>
          <p:cNvSpPr>
            <a:spLocks noChangeShapeType="1"/>
          </p:cNvSpPr>
          <p:nvPr/>
        </p:nvSpPr>
        <p:spPr bwMode="auto">
          <a:xfrm flipH="1">
            <a:off x="6553200" y="5726113"/>
            <a:ext cx="152400" cy="0"/>
          </a:xfrm>
          <a:prstGeom prst="line">
            <a:avLst/>
          </a:prstGeom>
          <a:noFill/>
          <a:ln w="9525">
            <a:solidFill>
              <a:schemeClr val="tx1"/>
            </a:solidFill>
            <a:prstDash val="dash"/>
            <a:miter lim="800000"/>
            <a:headEnd/>
            <a:tailEnd type="triangle" w="sm" len="med"/>
          </a:ln>
          <a:effectLst/>
        </p:spPr>
        <p:txBody>
          <a:bodyPr wrap="none"/>
          <a:lstStyle/>
          <a:p>
            <a:endParaRPr lang="en-US"/>
          </a:p>
        </p:txBody>
      </p:sp>
      <p:pic>
        <p:nvPicPr>
          <p:cNvPr id="46234" name="Picture 154" descr="DSCF0029"/>
          <p:cNvPicPr>
            <a:picLocks noChangeAspect="1" noChangeArrowheads="1"/>
          </p:cNvPicPr>
          <p:nvPr/>
        </p:nvPicPr>
        <p:blipFill>
          <a:blip r:embed="rId7" cstate="print"/>
          <a:srcRect/>
          <a:stretch>
            <a:fillRect/>
          </a:stretch>
        </p:blipFill>
        <p:spPr bwMode="auto">
          <a:xfrm>
            <a:off x="8229600" y="2438400"/>
            <a:ext cx="857250" cy="1143000"/>
          </a:xfrm>
          <a:prstGeom prst="rect">
            <a:avLst/>
          </a:prstGeom>
          <a:noFill/>
          <a:ln w="9525">
            <a:noFill/>
            <a:miter lim="800000"/>
            <a:headEnd/>
            <a:tailEnd/>
          </a:ln>
        </p:spPr>
      </p:pic>
      <p:pic>
        <p:nvPicPr>
          <p:cNvPr id="46235" name="Picture 155" descr="DSCF0053"/>
          <p:cNvPicPr>
            <a:picLocks noChangeAspect="1" noChangeArrowheads="1"/>
          </p:cNvPicPr>
          <p:nvPr/>
        </p:nvPicPr>
        <p:blipFill>
          <a:blip r:embed="rId8" cstate="print"/>
          <a:srcRect/>
          <a:stretch>
            <a:fillRect/>
          </a:stretch>
        </p:blipFill>
        <p:spPr bwMode="auto">
          <a:xfrm>
            <a:off x="7569200" y="342900"/>
            <a:ext cx="1574800" cy="1181100"/>
          </a:xfrm>
          <a:prstGeom prst="rect">
            <a:avLst/>
          </a:prstGeom>
          <a:noFill/>
          <a:ln w="9525">
            <a:noFill/>
            <a:miter lim="800000"/>
            <a:headEnd/>
            <a:tailEnd/>
          </a:ln>
        </p:spPr>
      </p:pic>
      <p:pic>
        <p:nvPicPr>
          <p:cNvPr id="46236" name="Picture 156" descr="mica2"/>
          <p:cNvPicPr>
            <a:picLocks noChangeAspect="1" noChangeArrowheads="1"/>
          </p:cNvPicPr>
          <p:nvPr/>
        </p:nvPicPr>
        <p:blipFill>
          <a:blip r:embed="rId9" cstate="print"/>
          <a:srcRect/>
          <a:stretch>
            <a:fillRect/>
          </a:stretch>
        </p:blipFill>
        <p:spPr bwMode="auto">
          <a:xfrm>
            <a:off x="7620000" y="6183313"/>
            <a:ext cx="952500" cy="598487"/>
          </a:xfrm>
          <a:prstGeom prst="rect">
            <a:avLst/>
          </a:prstGeom>
          <a:noFill/>
        </p:spPr>
      </p:pic>
      <p:pic>
        <p:nvPicPr>
          <p:cNvPr id="46237" name="Picture 157" descr="stargate in field"/>
          <p:cNvPicPr>
            <a:picLocks noChangeAspect="1" noChangeArrowheads="1"/>
          </p:cNvPicPr>
          <p:nvPr/>
        </p:nvPicPr>
        <p:blipFill>
          <a:blip r:embed="rId10" cstate="print"/>
          <a:srcRect/>
          <a:stretch>
            <a:fillRect/>
          </a:stretch>
        </p:blipFill>
        <p:spPr bwMode="auto">
          <a:xfrm>
            <a:off x="6705600" y="5268913"/>
            <a:ext cx="1219200" cy="914400"/>
          </a:xfrm>
          <a:prstGeom prst="rect">
            <a:avLst/>
          </a:prstGeom>
          <a:noFill/>
        </p:spPr>
      </p:pic>
      <p:pic>
        <p:nvPicPr>
          <p:cNvPr id="46238" name="Picture 158" descr="xsm outside in box"/>
          <p:cNvPicPr>
            <a:picLocks noChangeAspect="1" noChangeArrowheads="1"/>
          </p:cNvPicPr>
          <p:nvPr/>
        </p:nvPicPr>
        <p:blipFill>
          <a:blip r:embed="rId11" cstate="print"/>
          <a:srcRect/>
          <a:stretch>
            <a:fillRect/>
          </a:stretch>
        </p:blipFill>
        <p:spPr bwMode="auto">
          <a:xfrm>
            <a:off x="6831013" y="3843338"/>
            <a:ext cx="1017587" cy="1109662"/>
          </a:xfrm>
          <a:prstGeom prst="rect">
            <a:avLst/>
          </a:prstGeom>
          <a:noFill/>
        </p:spPr>
      </p:pic>
      <p:pic>
        <p:nvPicPr>
          <p:cNvPr id="46239" name="Picture 159" descr="Picture1"/>
          <p:cNvPicPr>
            <a:picLocks noChangeAspect="1" noChangeArrowheads="1"/>
          </p:cNvPicPr>
          <p:nvPr/>
        </p:nvPicPr>
        <p:blipFill>
          <a:blip r:embed="rId12" cstate="print"/>
          <a:srcRect/>
          <a:stretch>
            <a:fillRect/>
          </a:stretch>
        </p:blipFill>
        <p:spPr bwMode="auto">
          <a:xfrm>
            <a:off x="6599238" y="914400"/>
            <a:ext cx="1173162" cy="650875"/>
          </a:xfrm>
          <a:prstGeom prst="rect">
            <a:avLst/>
          </a:prstGeom>
          <a:noFill/>
        </p:spPr>
      </p:pic>
      <p:pic>
        <p:nvPicPr>
          <p:cNvPr id="46240" name="Picture 160" descr="250px-Challenger2"/>
          <p:cNvPicPr>
            <a:picLocks noChangeAspect="1" noChangeArrowheads="1"/>
          </p:cNvPicPr>
          <p:nvPr/>
        </p:nvPicPr>
        <p:blipFill>
          <a:blip r:embed="rId13" cstate="print"/>
          <a:srcRect/>
          <a:stretch>
            <a:fillRect/>
          </a:stretch>
        </p:blipFill>
        <p:spPr bwMode="auto">
          <a:xfrm>
            <a:off x="5181600" y="200025"/>
            <a:ext cx="1428750" cy="1019175"/>
          </a:xfrm>
          <a:prstGeom prst="rect">
            <a:avLst/>
          </a:prstGeom>
          <a:noFill/>
        </p:spPr>
      </p:pic>
      <p:pic>
        <p:nvPicPr>
          <p:cNvPr id="46241" name="Picture 161" descr="car_wires"/>
          <p:cNvPicPr>
            <a:picLocks noChangeAspect="1" noChangeArrowheads="1"/>
          </p:cNvPicPr>
          <p:nvPr/>
        </p:nvPicPr>
        <p:blipFill>
          <a:blip r:embed="rId14" cstate="print"/>
          <a:srcRect/>
          <a:stretch>
            <a:fillRect/>
          </a:stretch>
        </p:blipFill>
        <p:spPr bwMode="auto">
          <a:xfrm>
            <a:off x="76200" y="5510213"/>
            <a:ext cx="1676400" cy="1271587"/>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85800" y="304800"/>
            <a:ext cx="8305800" cy="1143000"/>
          </a:xfrm>
        </p:spPr>
        <p:txBody>
          <a:bodyPr/>
          <a:lstStyle/>
          <a:p>
            <a:r>
              <a:rPr lang="en-US" altLang="zh-CN" dirty="0">
                <a:ea typeface="宋体" pitchFamily="2" charset="-122"/>
              </a:rPr>
              <a:t>Industrial monitoring: </a:t>
            </a:r>
            <a:br>
              <a:rPr lang="en-US" altLang="zh-CN" dirty="0">
                <a:ea typeface="宋体" pitchFamily="2" charset="-122"/>
              </a:rPr>
            </a:br>
            <a:r>
              <a:rPr lang="en-US" altLang="zh-CN" dirty="0">
                <a:ea typeface="宋体" pitchFamily="2" charset="-122"/>
              </a:rPr>
              <a:t>Intel Semiconductor Factory monitoring … </a:t>
            </a:r>
          </a:p>
        </p:txBody>
      </p:sp>
      <p:pic>
        <p:nvPicPr>
          <p:cNvPr id="54275" name="Picture 3"/>
          <p:cNvPicPr>
            <a:picLocks noChangeAspect="1" noChangeArrowheads="1"/>
          </p:cNvPicPr>
          <p:nvPr/>
        </p:nvPicPr>
        <p:blipFill>
          <a:blip r:embed="rId3" cstate="print"/>
          <a:srcRect/>
          <a:stretch>
            <a:fillRect/>
          </a:stretch>
        </p:blipFill>
        <p:spPr bwMode="auto">
          <a:xfrm>
            <a:off x="973138" y="1676400"/>
            <a:ext cx="2836862" cy="4343400"/>
          </a:xfrm>
          <a:prstGeom prst="rect">
            <a:avLst/>
          </a:prstGeom>
          <a:noFill/>
        </p:spPr>
      </p:pic>
      <p:sp>
        <p:nvSpPr>
          <p:cNvPr id="54276" name="Rectangle 4"/>
          <p:cNvSpPr>
            <a:spLocks noChangeArrowheads="1"/>
          </p:cNvSpPr>
          <p:nvPr/>
        </p:nvSpPr>
        <p:spPr bwMode="auto">
          <a:xfrm>
            <a:off x="3886200" y="5715000"/>
            <a:ext cx="5181600" cy="609600"/>
          </a:xfrm>
          <a:prstGeom prst="rect">
            <a:avLst/>
          </a:prstGeom>
          <a:noFill/>
          <a:ln w="9525">
            <a:noFill/>
            <a:miter lim="800000"/>
            <a:headEnd/>
            <a:tailEnd/>
          </a:ln>
          <a:effectLst/>
        </p:spPr>
        <p:txBody>
          <a:bodyPr/>
          <a:lstStyle/>
          <a:p>
            <a:pPr marL="342900" indent="-342900" algn="l">
              <a:lnSpc>
                <a:spcPct val="110000"/>
              </a:lnSpc>
              <a:spcBef>
                <a:spcPct val="75000"/>
              </a:spcBef>
              <a:spcAft>
                <a:spcPct val="5000"/>
              </a:spcAft>
              <a:buClr>
                <a:schemeClr val="folHlink"/>
              </a:buClr>
              <a:buSzPct val="60000"/>
              <a:buFont typeface="Wingdings" pitchFamily="2" charset="2"/>
              <a:buNone/>
            </a:pPr>
            <a:r>
              <a:rPr lang="en-US" altLang="zh-CN" sz="1800" b="0" i="1">
                <a:latin typeface="Tahoma" pitchFamily="34" charset="0"/>
              </a:rPr>
              <a:t>    Preventative equipment maintenance: monitoring vibration signals … </a:t>
            </a:r>
            <a:endParaRPr lang="en-US" altLang="zh-CN" sz="1600" b="0" i="1">
              <a:latin typeface="Tahoma" pitchFamily="34" charset="0"/>
            </a:endParaRPr>
          </a:p>
        </p:txBody>
      </p:sp>
      <p:pic>
        <p:nvPicPr>
          <p:cNvPr id="54277" name="Picture 5"/>
          <p:cNvPicPr>
            <a:picLocks noChangeAspect="1" noChangeArrowheads="1"/>
          </p:cNvPicPr>
          <p:nvPr/>
        </p:nvPicPr>
        <p:blipFill>
          <a:blip r:embed="rId4" cstate="print"/>
          <a:srcRect/>
          <a:stretch>
            <a:fillRect/>
          </a:stretch>
        </p:blipFill>
        <p:spPr bwMode="auto">
          <a:xfrm>
            <a:off x="4038600" y="1676400"/>
            <a:ext cx="3571875" cy="2943225"/>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ltLang="zh-CN">
                <a:ea typeface="宋体" pitchFamily="2" charset="-122"/>
              </a:rPr>
              <a:t>Precision agriculture: smart vineyard </a:t>
            </a:r>
          </a:p>
        </p:txBody>
      </p:sp>
      <p:pic>
        <p:nvPicPr>
          <p:cNvPr id="56323" name="Picture 3" descr="vineyard"/>
          <p:cNvPicPr>
            <a:picLocks noChangeAspect="1" noChangeArrowheads="1"/>
          </p:cNvPicPr>
          <p:nvPr/>
        </p:nvPicPr>
        <p:blipFill>
          <a:blip r:embed="rId3" cstate="print"/>
          <a:srcRect/>
          <a:stretch>
            <a:fillRect/>
          </a:stretch>
        </p:blipFill>
        <p:spPr bwMode="auto">
          <a:xfrm>
            <a:off x="7848600" y="76200"/>
            <a:ext cx="1227138" cy="1828800"/>
          </a:xfrm>
          <a:prstGeom prst="rect">
            <a:avLst/>
          </a:prstGeom>
          <a:noFill/>
        </p:spPr>
      </p:pic>
      <p:pic>
        <p:nvPicPr>
          <p:cNvPr id="56324" name="Picture 4" descr="WSNOnSatImage"/>
          <p:cNvPicPr>
            <a:picLocks noChangeAspect="1" noChangeArrowheads="1"/>
          </p:cNvPicPr>
          <p:nvPr/>
        </p:nvPicPr>
        <p:blipFill>
          <a:blip r:embed="rId4" cstate="print"/>
          <a:srcRect/>
          <a:stretch>
            <a:fillRect/>
          </a:stretch>
        </p:blipFill>
        <p:spPr bwMode="auto">
          <a:xfrm>
            <a:off x="542925" y="1600200"/>
            <a:ext cx="3343275" cy="3429000"/>
          </a:xfrm>
          <a:prstGeom prst="rect">
            <a:avLst/>
          </a:prstGeom>
          <a:noFill/>
        </p:spPr>
      </p:pic>
      <p:pic>
        <p:nvPicPr>
          <p:cNvPr id="56325" name="Picture 5" descr="MoteOpenSolar3Vreg"/>
          <p:cNvPicPr>
            <a:picLocks noChangeAspect="1" noChangeArrowheads="1"/>
          </p:cNvPicPr>
          <p:nvPr/>
        </p:nvPicPr>
        <p:blipFill>
          <a:blip r:embed="rId5" cstate="print"/>
          <a:srcRect/>
          <a:stretch>
            <a:fillRect/>
          </a:stretch>
        </p:blipFill>
        <p:spPr bwMode="auto">
          <a:xfrm>
            <a:off x="5829300" y="3348038"/>
            <a:ext cx="3257550" cy="2443162"/>
          </a:xfrm>
          <a:prstGeom prst="rect">
            <a:avLst/>
          </a:prstGeom>
          <a:noFill/>
        </p:spPr>
      </p:pic>
      <p:pic>
        <p:nvPicPr>
          <p:cNvPr id="56326" name="Picture 6" descr="MoteInVineyard"/>
          <p:cNvPicPr>
            <a:picLocks noChangeAspect="1" noChangeArrowheads="1"/>
          </p:cNvPicPr>
          <p:nvPr/>
        </p:nvPicPr>
        <p:blipFill>
          <a:blip r:embed="rId6" cstate="print"/>
          <a:srcRect/>
          <a:stretch>
            <a:fillRect/>
          </a:stretch>
        </p:blipFill>
        <p:spPr bwMode="auto">
          <a:xfrm>
            <a:off x="4191000" y="2438400"/>
            <a:ext cx="1771650" cy="2362200"/>
          </a:xfrm>
          <a:prstGeom prst="rect">
            <a:avLst/>
          </a:prstGeom>
          <a:noFill/>
        </p:spPr>
      </p:pic>
      <p:sp>
        <p:nvSpPr>
          <p:cNvPr id="56327" name="Rectangle 7"/>
          <p:cNvSpPr>
            <a:spLocks noChangeArrowheads="1"/>
          </p:cNvSpPr>
          <p:nvPr/>
        </p:nvSpPr>
        <p:spPr bwMode="auto">
          <a:xfrm>
            <a:off x="304800" y="5791200"/>
            <a:ext cx="6553200" cy="609600"/>
          </a:xfrm>
          <a:prstGeom prst="rect">
            <a:avLst/>
          </a:prstGeom>
          <a:noFill/>
          <a:ln w="9525">
            <a:noFill/>
            <a:miter lim="800000"/>
            <a:headEnd/>
            <a:tailEnd/>
          </a:ln>
          <a:effectLst/>
        </p:spPr>
        <p:txBody>
          <a:bodyPr/>
          <a:lstStyle/>
          <a:p>
            <a:pPr marL="342900" indent="-342900" algn="l">
              <a:lnSpc>
                <a:spcPct val="110000"/>
              </a:lnSpc>
              <a:spcBef>
                <a:spcPct val="75000"/>
              </a:spcBef>
              <a:spcAft>
                <a:spcPct val="5000"/>
              </a:spcAft>
              <a:buClr>
                <a:schemeClr val="folHlink"/>
              </a:buClr>
              <a:buSzPct val="60000"/>
              <a:buFont typeface="Wingdings" pitchFamily="2" charset="2"/>
              <a:buNone/>
            </a:pPr>
            <a:r>
              <a:rPr lang="en-US" altLang="zh-CN" sz="1800" b="0" i="1">
                <a:latin typeface="Tahoma" pitchFamily="34" charset="0"/>
              </a:rPr>
              <a:t>    monitor soil humidity, temperature, chemistry …</a:t>
            </a:r>
            <a:endParaRPr lang="en-US" altLang="zh-CN" sz="1600" b="0" i="1">
              <a:latin typeface="Tahoma"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294481" y="84117"/>
            <a:ext cx="7793038" cy="1143000"/>
          </a:xfrm>
        </p:spPr>
        <p:txBody>
          <a:bodyPr/>
          <a:lstStyle/>
          <a:p>
            <a:r>
              <a:rPr lang="en-US" dirty="0" err="1"/>
              <a:t>TurtleNet</a:t>
            </a:r>
            <a:r>
              <a:rPr lang="en-US" dirty="0"/>
              <a:t>: track wood-turtles …</a:t>
            </a:r>
          </a:p>
        </p:txBody>
      </p:sp>
      <p:pic>
        <p:nvPicPr>
          <p:cNvPr id="64515" name="Picture 3" descr="snapper_equipped"/>
          <p:cNvPicPr>
            <a:picLocks noChangeAspect="1" noChangeArrowheads="1"/>
          </p:cNvPicPr>
          <p:nvPr/>
        </p:nvPicPr>
        <p:blipFill>
          <a:blip r:embed="rId3" cstate="print"/>
          <a:srcRect/>
          <a:stretch>
            <a:fillRect/>
          </a:stretch>
        </p:blipFill>
        <p:spPr bwMode="auto">
          <a:xfrm>
            <a:off x="3048000" y="1676400"/>
            <a:ext cx="2590800" cy="1722438"/>
          </a:xfrm>
          <a:prstGeom prst="rect">
            <a:avLst/>
          </a:prstGeom>
          <a:noFill/>
        </p:spPr>
      </p:pic>
      <p:pic>
        <p:nvPicPr>
          <p:cNvPr id="64516" name="Picture 4" descr="snapper_before"/>
          <p:cNvPicPr>
            <a:picLocks noChangeAspect="1" noChangeArrowheads="1"/>
          </p:cNvPicPr>
          <p:nvPr/>
        </p:nvPicPr>
        <p:blipFill>
          <a:blip r:embed="rId4" cstate="print"/>
          <a:srcRect/>
          <a:stretch>
            <a:fillRect/>
          </a:stretch>
        </p:blipFill>
        <p:spPr bwMode="auto">
          <a:xfrm>
            <a:off x="762000" y="1600200"/>
            <a:ext cx="2373313" cy="1577975"/>
          </a:xfrm>
          <a:prstGeom prst="rect">
            <a:avLst/>
          </a:prstGeom>
          <a:noFill/>
        </p:spPr>
      </p:pic>
      <p:pic>
        <p:nvPicPr>
          <p:cNvPr id="64517" name="Picture 5" descr="tinynode"/>
          <p:cNvPicPr>
            <a:picLocks noChangeAspect="1" noChangeArrowheads="1"/>
          </p:cNvPicPr>
          <p:nvPr/>
        </p:nvPicPr>
        <p:blipFill>
          <a:blip r:embed="rId5" cstate="print"/>
          <a:srcRect/>
          <a:stretch>
            <a:fillRect/>
          </a:stretch>
        </p:blipFill>
        <p:spPr bwMode="auto">
          <a:xfrm>
            <a:off x="5715000" y="3048000"/>
            <a:ext cx="2584450" cy="1938338"/>
          </a:xfrm>
          <a:prstGeom prst="rect">
            <a:avLst/>
          </a:prstGeom>
          <a:noFill/>
        </p:spPr>
      </p:pic>
      <p:pic>
        <p:nvPicPr>
          <p:cNvPr id="64518" name="Picture 6" descr="WoodTurtle"/>
          <p:cNvPicPr>
            <a:picLocks noChangeAspect="1" noChangeArrowheads="1"/>
          </p:cNvPicPr>
          <p:nvPr/>
        </p:nvPicPr>
        <p:blipFill>
          <a:blip r:embed="rId6" cstate="print"/>
          <a:srcRect/>
          <a:stretch>
            <a:fillRect/>
          </a:stretch>
        </p:blipFill>
        <p:spPr bwMode="auto">
          <a:xfrm>
            <a:off x="6934200" y="76200"/>
            <a:ext cx="2152650" cy="1601788"/>
          </a:xfrm>
          <a:prstGeom prst="rect">
            <a:avLst/>
          </a:prstGeom>
          <a:noFill/>
        </p:spPr>
      </p:pic>
      <p:pic>
        <p:nvPicPr>
          <p:cNvPr id="64519" name="Picture 7" descr="DSCN1272"/>
          <p:cNvPicPr>
            <a:picLocks noChangeAspect="1" noChangeArrowheads="1"/>
          </p:cNvPicPr>
          <p:nvPr/>
        </p:nvPicPr>
        <p:blipFill>
          <a:blip r:embed="rId7" cstate="print"/>
          <a:srcRect/>
          <a:stretch>
            <a:fillRect/>
          </a:stretch>
        </p:blipFill>
        <p:spPr bwMode="auto">
          <a:xfrm>
            <a:off x="5638800" y="19050"/>
            <a:ext cx="1600200" cy="1200150"/>
          </a:xfrm>
          <a:prstGeom prst="rect">
            <a:avLst/>
          </a:prstGeom>
          <a:noFill/>
        </p:spPr>
      </p:pic>
      <p:pic>
        <p:nvPicPr>
          <p:cNvPr id="64520" name="Picture 8" descr="wood_turtle"/>
          <p:cNvPicPr>
            <a:picLocks noChangeAspect="1" noChangeArrowheads="1"/>
          </p:cNvPicPr>
          <p:nvPr/>
        </p:nvPicPr>
        <p:blipFill>
          <a:blip r:embed="rId8" cstate="print"/>
          <a:srcRect/>
          <a:stretch>
            <a:fillRect/>
          </a:stretch>
        </p:blipFill>
        <p:spPr bwMode="auto">
          <a:xfrm>
            <a:off x="6870700" y="1433513"/>
            <a:ext cx="2216150" cy="1538287"/>
          </a:xfrm>
          <a:prstGeom prst="rect">
            <a:avLst/>
          </a:prstGeom>
          <a:noFill/>
        </p:spPr>
      </p:pic>
      <p:pic>
        <p:nvPicPr>
          <p:cNvPr id="64521" name="Picture 9" descr="cimbiti"/>
          <p:cNvPicPr>
            <a:picLocks noChangeAspect="1" noChangeArrowheads="1"/>
          </p:cNvPicPr>
          <p:nvPr/>
        </p:nvPicPr>
        <p:blipFill>
          <a:blip r:embed="rId9" cstate="print"/>
          <a:srcRect/>
          <a:stretch>
            <a:fillRect/>
          </a:stretch>
        </p:blipFill>
        <p:spPr bwMode="auto">
          <a:xfrm>
            <a:off x="457200" y="3657600"/>
            <a:ext cx="3810000" cy="3121025"/>
          </a:xfrm>
          <a:prstGeom prst="rect">
            <a:avLst/>
          </a:prstGeom>
          <a:noFill/>
        </p:spPr>
      </p:pic>
      <p:sp>
        <p:nvSpPr>
          <p:cNvPr id="64522" name="Rectangle 10"/>
          <p:cNvSpPr>
            <a:spLocks noChangeArrowheads="1"/>
          </p:cNvSpPr>
          <p:nvPr/>
        </p:nvSpPr>
        <p:spPr bwMode="auto">
          <a:xfrm>
            <a:off x="4495800" y="5334000"/>
            <a:ext cx="4724400" cy="609600"/>
          </a:xfrm>
          <a:prstGeom prst="rect">
            <a:avLst/>
          </a:prstGeom>
          <a:noFill/>
          <a:ln w="9525">
            <a:noFill/>
            <a:miter lim="800000"/>
            <a:headEnd/>
            <a:tailEnd/>
          </a:ln>
          <a:effectLst/>
        </p:spPr>
        <p:txBody>
          <a:bodyPr/>
          <a:lstStyle/>
          <a:p>
            <a:pPr marL="342900" indent="-342900" algn="l">
              <a:lnSpc>
                <a:spcPct val="110000"/>
              </a:lnSpc>
              <a:spcBef>
                <a:spcPct val="75000"/>
              </a:spcBef>
              <a:spcAft>
                <a:spcPct val="5000"/>
              </a:spcAft>
              <a:buClr>
                <a:schemeClr val="folHlink"/>
              </a:buClr>
              <a:buSzPct val="60000"/>
              <a:buFont typeface="Wingdings" pitchFamily="2" charset="2"/>
              <a:buNone/>
            </a:pPr>
            <a:r>
              <a:rPr lang="en-US" altLang="zh-CN" sz="1800" b="0" i="1">
                <a:latin typeface="Tahoma" pitchFamily="34" charset="0"/>
              </a:rPr>
              <a:t>    </a:t>
            </a:r>
            <a:r>
              <a:rPr lang="en-US" altLang="zh-CN" sz="2000" b="0" i="1">
                <a:latin typeface="Tahoma" pitchFamily="34" charset="0"/>
              </a:rPr>
              <a:t>the turtle came out of the water to sun itself for only brief periods and went back into the colder water</a:t>
            </a:r>
            <a:r>
              <a:rPr lang="en-US" altLang="zh-CN" sz="2000" b="0">
                <a:latin typeface="Tahoma" pitchFamily="34" charset="0"/>
              </a:rPr>
              <a:t> </a:t>
            </a:r>
            <a:r>
              <a:rPr lang="en-US" altLang="zh-CN" sz="1800" b="0" i="1">
                <a:latin typeface="Tahoma" pitchFamily="34" charset="0"/>
              </a:rPr>
              <a:t>…</a:t>
            </a:r>
          </a:p>
        </p:txBody>
      </p:sp>
      <p:sp>
        <p:nvSpPr>
          <p:cNvPr id="64523" name="AutoShape 11"/>
          <p:cNvSpPr>
            <a:spLocks noChangeArrowheads="1"/>
          </p:cNvSpPr>
          <p:nvPr/>
        </p:nvSpPr>
        <p:spPr bwMode="auto">
          <a:xfrm rot="8027485">
            <a:off x="2514600" y="3200400"/>
            <a:ext cx="533400" cy="533400"/>
          </a:xfrm>
          <a:prstGeom prst="right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endParaRPr lang="en-US"/>
          </a:p>
        </p:txBody>
      </p:sp>
      <p:sp>
        <p:nvSpPr>
          <p:cNvPr id="64524" name="AutoShape 12"/>
          <p:cNvSpPr>
            <a:spLocks noChangeArrowheads="1"/>
          </p:cNvSpPr>
          <p:nvPr/>
        </p:nvSpPr>
        <p:spPr bwMode="auto">
          <a:xfrm>
            <a:off x="4191000" y="5715000"/>
            <a:ext cx="609600" cy="228600"/>
          </a:xfrm>
          <a:prstGeom prst="rightArrow">
            <a:avLst>
              <a:gd name="adj1" fmla="val 50000"/>
              <a:gd name="adj2" fmla="val 66667"/>
            </a:avLst>
          </a:prstGeom>
          <a:solidFill>
            <a:schemeClr val="accent1"/>
          </a:solidFill>
          <a:ln w="9525">
            <a:solidFill>
              <a:schemeClr val="tx1"/>
            </a:solidFill>
            <a:miter lim="800000"/>
            <a:headEnd/>
            <a:tailEnd/>
          </a:ln>
          <a:effectLst/>
        </p:spPr>
        <p:txBody>
          <a:bodyPr wrap="none" anchor="ct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t>SealNet: use nature to help scientific study</a:t>
            </a:r>
          </a:p>
        </p:txBody>
      </p:sp>
      <p:sp>
        <p:nvSpPr>
          <p:cNvPr id="66563" name="Rectangle 3"/>
          <p:cNvSpPr>
            <a:spLocks noGrp="1" noChangeArrowheads="1"/>
          </p:cNvSpPr>
          <p:nvPr>
            <p:ph type="body" idx="1"/>
          </p:nvPr>
        </p:nvSpPr>
        <p:spPr>
          <a:xfrm>
            <a:off x="2514600" y="1676400"/>
            <a:ext cx="6629400" cy="4724400"/>
          </a:xfrm>
        </p:spPr>
        <p:txBody>
          <a:bodyPr/>
          <a:lstStyle/>
          <a:p>
            <a:pPr>
              <a:lnSpc>
                <a:spcPct val="140000"/>
              </a:lnSpc>
            </a:pPr>
            <a:r>
              <a:rPr lang="en-US" dirty="0"/>
              <a:t>To measure ocean’s </a:t>
            </a:r>
            <a:r>
              <a:rPr lang="en-US" i="1" dirty="0"/>
              <a:t>temperature and salinity </a:t>
            </a:r>
            <a:r>
              <a:rPr lang="en-US" dirty="0"/>
              <a:t>levels, as well as the seal’s location and depth. </a:t>
            </a:r>
          </a:p>
          <a:p>
            <a:pPr>
              <a:lnSpc>
                <a:spcPct val="140000"/>
              </a:lnSpc>
            </a:pPr>
            <a:r>
              <a:rPr lang="en-US" dirty="0"/>
              <a:t>Sensing data are collected for every dive; Each time the seals resurfaced to breathe, that data was relayed via satellite to certain data centers in US and France </a:t>
            </a:r>
          </a:p>
          <a:p>
            <a:pPr lvl="1">
              <a:lnSpc>
                <a:spcPct val="140000"/>
              </a:lnSpc>
            </a:pPr>
            <a:r>
              <a:rPr lang="en-US" dirty="0"/>
              <a:t>As the seals migrated and foraged for food during their winter journey, they circumnavigated the Antarctic continent and its continental shelf, diving down to 2,000 feet more than 60 times a day </a:t>
            </a:r>
          </a:p>
        </p:txBody>
      </p:sp>
      <p:pic>
        <p:nvPicPr>
          <p:cNvPr id="66564" name="Picture 4" descr="sealtracking_x220"/>
          <p:cNvPicPr>
            <a:picLocks noChangeAspect="1" noChangeArrowheads="1"/>
          </p:cNvPicPr>
          <p:nvPr/>
        </p:nvPicPr>
        <p:blipFill>
          <a:blip r:embed="rId3" cstate="print"/>
          <a:srcRect/>
          <a:stretch>
            <a:fillRect/>
          </a:stretch>
        </p:blipFill>
        <p:spPr bwMode="auto">
          <a:xfrm>
            <a:off x="342900" y="1771650"/>
            <a:ext cx="2095500" cy="440055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t>Social dynamics and networking</a:t>
            </a:r>
          </a:p>
        </p:txBody>
      </p:sp>
      <p:pic>
        <p:nvPicPr>
          <p:cNvPr id="68612" name="Picture 4"/>
          <p:cNvPicPr>
            <a:picLocks noChangeAspect="1" noChangeArrowheads="1"/>
          </p:cNvPicPr>
          <p:nvPr/>
        </p:nvPicPr>
        <p:blipFill>
          <a:blip r:embed="rId3" cstate="print"/>
          <a:srcRect/>
          <a:stretch>
            <a:fillRect/>
          </a:stretch>
        </p:blipFill>
        <p:spPr bwMode="auto">
          <a:xfrm>
            <a:off x="381000" y="1600200"/>
            <a:ext cx="4486275" cy="2828925"/>
          </a:xfrm>
          <a:prstGeom prst="rect">
            <a:avLst/>
          </a:prstGeom>
          <a:noFill/>
        </p:spPr>
      </p:pic>
      <p:pic>
        <p:nvPicPr>
          <p:cNvPr id="68613" name="Picture 5"/>
          <p:cNvPicPr>
            <a:picLocks noChangeAspect="1" noChangeArrowheads="1"/>
          </p:cNvPicPr>
          <p:nvPr/>
        </p:nvPicPr>
        <p:blipFill>
          <a:blip r:embed="rId4" cstate="print"/>
          <a:srcRect/>
          <a:stretch>
            <a:fillRect/>
          </a:stretch>
        </p:blipFill>
        <p:spPr bwMode="auto">
          <a:xfrm>
            <a:off x="5410200" y="1828800"/>
            <a:ext cx="3048000" cy="2617788"/>
          </a:xfrm>
          <a:prstGeom prst="rect">
            <a:avLst/>
          </a:prstGeom>
          <a:noFill/>
        </p:spPr>
      </p:pic>
      <p:pic>
        <p:nvPicPr>
          <p:cNvPr id="68614" name="Picture 6"/>
          <p:cNvPicPr>
            <a:picLocks noChangeAspect="1" noChangeArrowheads="1"/>
          </p:cNvPicPr>
          <p:nvPr/>
        </p:nvPicPr>
        <p:blipFill>
          <a:blip r:embed="rId5" cstate="print"/>
          <a:srcRect/>
          <a:stretch>
            <a:fillRect/>
          </a:stretch>
        </p:blipFill>
        <p:spPr bwMode="auto">
          <a:xfrm>
            <a:off x="2667000" y="4267200"/>
            <a:ext cx="2667000" cy="2152650"/>
          </a:xfrm>
          <a:prstGeom prst="rect">
            <a:avLst/>
          </a:prstGeom>
          <a:noFill/>
        </p:spPr>
      </p:pic>
      <p:pic>
        <p:nvPicPr>
          <p:cNvPr id="68615" name="Picture 7"/>
          <p:cNvPicPr>
            <a:picLocks noChangeAspect="1" noChangeArrowheads="1"/>
          </p:cNvPicPr>
          <p:nvPr/>
        </p:nvPicPr>
        <p:blipFill>
          <a:blip r:embed="rId6" cstate="print"/>
          <a:srcRect/>
          <a:stretch>
            <a:fillRect/>
          </a:stretch>
        </p:blipFill>
        <p:spPr bwMode="auto">
          <a:xfrm>
            <a:off x="5257800" y="4800600"/>
            <a:ext cx="3200400" cy="1889125"/>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304800"/>
            <a:ext cx="5638800" cy="1143000"/>
          </a:xfrm>
        </p:spPr>
        <p:txBody>
          <a:bodyPr/>
          <a:lstStyle/>
          <a:p>
            <a:r>
              <a:rPr lang="en-US"/>
              <a:t>BikeNet: mobile sensing system for cyclist experience mapping</a:t>
            </a:r>
          </a:p>
        </p:txBody>
      </p:sp>
      <p:pic>
        <p:nvPicPr>
          <p:cNvPr id="70660" name="Picture 4"/>
          <p:cNvPicPr>
            <a:picLocks noChangeAspect="1" noChangeArrowheads="1"/>
          </p:cNvPicPr>
          <p:nvPr/>
        </p:nvPicPr>
        <p:blipFill>
          <a:blip r:embed="rId3" cstate="print"/>
          <a:srcRect/>
          <a:stretch>
            <a:fillRect/>
          </a:stretch>
        </p:blipFill>
        <p:spPr bwMode="auto">
          <a:xfrm>
            <a:off x="5791200" y="300038"/>
            <a:ext cx="3276600" cy="1300162"/>
          </a:xfrm>
          <a:prstGeom prst="rect">
            <a:avLst/>
          </a:prstGeom>
          <a:noFill/>
        </p:spPr>
      </p:pic>
      <p:pic>
        <p:nvPicPr>
          <p:cNvPr id="70661" name="Picture 5"/>
          <p:cNvPicPr>
            <a:picLocks noChangeAspect="1" noChangeArrowheads="1"/>
          </p:cNvPicPr>
          <p:nvPr/>
        </p:nvPicPr>
        <p:blipFill>
          <a:blip r:embed="rId4" cstate="print"/>
          <a:srcRect/>
          <a:stretch>
            <a:fillRect/>
          </a:stretch>
        </p:blipFill>
        <p:spPr bwMode="auto">
          <a:xfrm>
            <a:off x="381000" y="1676400"/>
            <a:ext cx="3886200" cy="2038350"/>
          </a:xfrm>
          <a:prstGeom prst="rect">
            <a:avLst/>
          </a:prstGeom>
          <a:noFill/>
        </p:spPr>
      </p:pic>
      <p:pic>
        <p:nvPicPr>
          <p:cNvPr id="70662" name="Picture 6"/>
          <p:cNvPicPr>
            <a:picLocks noChangeAspect="1" noChangeArrowheads="1"/>
          </p:cNvPicPr>
          <p:nvPr/>
        </p:nvPicPr>
        <p:blipFill>
          <a:blip r:embed="rId5" cstate="print"/>
          <a:srcRect/>
          <a:stretch>
            <a:fillRect/>
          </a:stretch>
        </p:blipFill>
        <p:spPr bwMode="auto">
          <a:xfrm>
            <a:off x="338138" y="3962400"/>
            <a:ext cx="2100262" cy="1630363"/>
          </a:xfrm>
          <a:prstGeom prst="rect">
            <a:avLst/>
          </a:prstGeom>
          <a:noFill/>
        </p:spPr>
      </p:pic>
      <p:pic>
        <p:nvPicPr>
          <p:cNvPr id="70663" name="Picture 7"/>
          <p:cNvPicPr>
            <a:picLocks noChangeAspect="1" noChangeArrowheads="1"/>
          </p:cNvPicPr>
          <p:nvPr/>
        </p:nvPicPr>
        <p:blipFill>
          <a:blip r:embed="rId6" cstate="print"/>
          <a:srcRect/>
          <a:stretch>
            <a:fillRect/>
          </a:stretch>
        </p:blipFill>
        <p:spPr bwMode="auto">
          <a:xfrm>
            <a:off x="4724400" y="1676400"/>
            <a:ext cx="3762375" cy="2379663"/>
          </a:xfrm>
          <a:prstGeom prst="rect">
            <a:avLst/>
          </a:prstGeom>
          <a:noFill/>
        </p:spPr>
      </p:pic>
      <p:sp>
        <p:nvSpPr>
          <p:cNvPr id="70665" name="Rectangle 9"/>
          <p:cNvSpPr>
            <a:spLocks noGrp="1" noChangeArrowheads="1"/>
          </p:cNvSpPr>
          <p:nvPr>
            <p:ph type="body" idx="1"/>
          </p:nvPr>
        </p:nvSpPr>
        <p:spPr>
          <a:xfrm>
            <a:off x="2590800" y="4191000"/>
            <a:ext cx="6629400" cy="2438400"/>
          </a:xfrm>
          <a:noFill/>
          <a:ln/>
        </p:spPr>
        <p:txBody>
          <a:bodyPr/>
          <a:lstStyle/>
          <a:p>
            <a:pPr>
              <a:lnSpc>
                <a:spcPct val="130000"/>
              </a:lnSpc>
            </a:pPr>
            <a:r>
              <a:rPr lang="en-US" dirty="0"/>
              <a:t>Monitor cyclist performance/fitness: speed, distance traveled, calories burned, heart rate, galvanic skin response, etc</a:t>
            </a:r>
          </a:p>
          <a:p>
            <a:pPr>
              <a:lnSpc>
                <a:spcPct val="130000"/>
              </a:lnSpc>
            </a:pPr>
            <a:r>
              <a:rPr lang="en-US" dirty="0"/>
              <a:t>Collect environmental data: pollution, allergen, noise, and terrain condition monitoring/mapping, etc</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a:t>
            </a:r>
          </a:p>
        </p:txBody>
      </p:sp>
      <p:sp>
        <p:nvSpPr>
          <p:cNvPr id="3" name="Content Placeholder 2"/>
          <p:cNvSpPr>
            <a:spLocks noGrp="1"/>
          </p:cNvSpPr>
          <p:nvPr>
            <p:ph idx="1"/>
          </p:nvPr>
        </p:nvSpPr>
        <p:spPr/>
        <p:txBody>
          <a:bodyPr/>
          <a:lstStyle/>
          <a:p>
            <a:r>
              <a:rPr lang="en-US" dirty="0"/>
              <a:t>From Internet to </a:t>
            </a:r>
            <a:r>
              <a:rPr lang="en-US" dirty="0" err="1"/>
              <a:t>sensornet</a:t>
            </a:r>
            <a:r>
              <a:rPr lang="en-US" dirty="0"/>
              <a:t>/</a:t>
            </a:r>
            <a:r>
              <a:rPr lang="en-US" dirty="0" err="1"/>
              <a:t>IoT</a:t>
            </a:r>
            <a:endParaRPr lang="en-US" dirty="0"/>
          </a:p>
          <a:p>
            <a:r>
              <a:rPr lang="en-US" dirty="0">
                <a:solidFill>
                  <a:srgbClr val="FF0000"/>
                </a:solidFill>
              </a:rPr>
              <a:t>From </a:t>
            </a:r>
            <a:r>
              <a:rPr lang="en-US" dirty="0" err="1">
                <a:solidFill>
                  <a:srgbClr val="FF0000"/>
                </a:solidFill>
              </a:rPr>
              <a:t>sensornet</a:t>
            </a:r>
            <a:r>
              <a:rPr lang="en-US" dirty="0">
                <a:solidFill>
                  <a:srgbClr val="FF0000"/>
                </a:solidFill>
              </a:rPr>
              <a:t>/</a:t>
            </a:r>
            <a:r>
              <a:rPr lang="en-US" dirty="0" err="1">
                <a:solidFill>
                  <a:srgbClr val="FF0000"/>
                </a:solidFill>
              </a:rPr>
              <a:t>IoT</a:t>
            </a:r>
            <a:r>
              <a:rPr lang="en-US" dirty="0">
                <a:solidFill>
                  <a:srgbClr val="FF0000"/>
                </a:solidFill>
              </a:rPr>
              <a:t> to WCPS</a:t>
            </a:r>
          </a:p>
          <a:p>
            <a:r>
              <a:rPr lang="en-US" dirty="0"/>
              <a:t>General challenges of WCPS</a:t>
            </a:r>
          </a:p>
          <a:p>
            <a:r>
              <a:rPr lang="en-US" dirty="0"/>
              <a:t>Challenges to wireless networking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304800"/>
            <a:ext cx="8305800" cy="1143000"/>
          </a:xfrm>
        </p:spPr>
        <p:txBody>
          <a:bodyPr/>
          <a:lstStyle/>
          <a:p>
            <a:pPr eaLnBrk="1" hangingPunct="1"/>
            <a:r>
              <a:rPr lang="en-US" altLang="zh-CN" dirty="0">
                <a:ea typeface="宋体" pitchFamily="2" charset="-122"/>
              </a:rPr>
              <a:t>From open-loop sensor networks </a:t>
            </a:r>
            <a:br>
              <a:rPr lang="en-US" altLang="zh-CN" dirty="0">
                <a:ea typeface="宋体" pitchFamily="2" charset="-122"/>
              </a:rPr>
            </a:br>
            <a:r>
              <a:rPr lang="en-US" altLang="zh-CN" dirty="0">
                <a:ea typeface="宋体" pitchFamily="2" charset="-122"/>
              </a:rPr>
              <a:t>to closed-loop cyber-physical systems (CPS)</a:t>
            </a:r>
          </a:p>
        </p:txBody>
      </p:sp>
      <p:sp>
        <p:nvSpPr>
          <p:cNvPr id="9219" name="Rectangle 3"/>
          <p:cNvSpPr>
            <a:spLocks noGrp="1" noChangeArrowheads="1"/>
          </p:cNvSpPr>
          <p:nvPr>
            <p:ph type="body" idx="1"/>
          </p:nvPr>
        </p:nvSpPr>
        <p:spPr>
          <a:xfrm>
            <a:off x="685800" y="1524000"/>
            <a:ext cx="5486400" cy="4724400"/>
          </a:xfrm>
        </p:spPr>
        <p:txBody>
          <a:bodyPr/>
          <a:lstStyle/>
          <a:p>
            <a:pPr eaLnBrk="1" hangingPunct="1"/>
            <a:r>
              <a:rPr lang="en-US" altLang="zh-CN" dirty="0">
                <a:ea typeface="宋体" pitchFamily="2" charset="-122"/>
              </a:rPr>
              <a:t>Sensing, networking, and computing tightly coupled with the control of the physical world</a:t>
            </a:r>
          </a:p>
          <a:p>
            <a:pPr lvl="1" eaLnBrk="1" hangingPunct="1"/>
            <a:r>
              <a:rPr lang="en-US" altLang="zh-CN" sz="1800" dirty="0">
                <a:ea typeface="宋体" pitchFamily="2" charset="-122"/>
              </a:rPr>
              <a:t>Automotive </a:t>
            </a:r>
          </a:p>
          <a:p>
            <a:pPr lvl="1" eaLnBrk="1" hangingPunct="1"/>
            <a:r>
              <a:rPr lang="en-US" altLang="zh-CN" sz="1800" dirty="0">
                <a:ea typeface="宋体" pitchFamily="2" charset="-122"/>
              </a:rPr>
              <a:t>Alternative energy grid</a:t>
            </a:r>
          </a:p>
          <a:p>
            <a:pPr lvl="1" eaLnBrk="1" hangingPunct="1"/>
            <a:r>
              <a:rPr lang="en-US" altLang="zh-CN" sz="1800" dirty="0">
                <a:ea typeface="宋体" pitchFamily="2" charset="-122"/>
              </a:rPr>
              <a:t>Industrial monitoring and control</a:t>
            </a:r>
          </a:p>
          <a:p>
            <a:pPr eaLnBrk="1" hangingPunct="1"/>
            <a:r>
              <a:rPr lang="en-US" altLang="zh-CN" dirty="0">
                <a:ea typeface="宋体" pitchFamily="2" charset="-122"/>
              </a:rPr>
              <a:t>Wireless networks as carriers of mission-critical sensing and control information</a:t>
            </a:r>
          </a:p>
          <a:p>
            <a:pPr lvl="1" eaLnBrk="1" hangingPunct="1"/>
            <a:r>
              <a:rPr lang="en-US" altLang="zh-CN" sz="1800" dirty="0">
                <a:ea typeface="宋体" pitchFamily="2" charset="-122"/>
              </a:rPr>
              <a:t>Stringent requirements on </a:t>
            </a:r>
            <a:r>
              <a:rPr lang="en-US" altLang="zh-CN" sz="1800" i="1" dirty="0">
                <a:ea typeface="宋体" pitchFamily="2" charset="-122"/>
              </a:rPr>
              <a:t>predictable</a:t>
            </a:r>
            <a:r>
              <a:rPr lang="en-US" altLang="zh-CN" sz="1800" dirty="0">
                <a:ea typeface="宋体" pitchFamily="2" charset="-122"/>
              </a:rPr>
              <a:t> QoS such as reliability and latency</a:t>
            </a:r>
          </a:p>
        </p:txBody>
      </p:sp>
      <p:pic>
        <p:nvPicPr>
          <p:cNvPr id="9220" name="Picture 4" descr="Plant"/>
          <p:cNvPicPr>
            <a:picLocks noChangeAspect="1" noChangeArrowheads="1"/>
          </p:cNvPicPr>
          <p:nvPr/>
        </p:nvPicPr>
        <p:blipFill>
          <a:blip r:embed="rId2" cstate="print"/>
          <a:srcRect/>
          <a:stretch>
            <a:fillRect/>
          </a:stretch>
        </p:blipFill>
        <p:spPr bwMode="auto">
          <a:xfrm>
            <a:off x="6453188" y="5562600"/>
            <a:ext cx="2614612" cy="898525"/>
          </a:xfrm>
          <a:prstGeom prst="rect">
            <a:avLst/>
          </a:prstGeom>
          <a:noFill/>
          <a:ln w="9525">
            <a:noFill/>
            <a:miter lim="800000"/>
            <a:headEnd/>
            <a:tailEnd/>
          </a:ln>
        </p:spPr>
      </p:pic>
      <p:pic>
        <p:nvPicPr>
          <p:cNvPr id="9221" name="Picture 7" descr="vehicular_sensor_networks"/>
          <p:cNvPicPr>
            <a:picLocks noChangeAspect="1" noChangeArrowheads="1"/>
          </p:cNvPicPr>
          <p:nvPr/>
        </p:nvPicPr>
        <p:blipFill>
          <a:blip r:embed="rId3" cstate="print"/>
          <a:srcRect/>
          <a:stretch>
            <a:fillRect/>
          </a:stretch>
        </p:blipFill>
        <p:spPr bwMode="auto">
          <a:xfrm>
            <a:off x="6534150" y="1695450"/>
            <a:ext cx="1371600" cy="1077913"/>
          </a:xfrm>
          <a:prstGeom prst="rect">
            <a:avLst/>
          </a:prstGeom>
          <a:noFill/>
          <a:ln w="9525">
            <a:noFill/>
            <a:miter lim="800000"/>
            <a:headEnd/>
            <a:tailEnd/>
          </a:ln>
        </p:spPr>
      </p:pic>
      <p:pic>
        <p:nvPicPr>
          <p:cNvPr id="9224" name="Picture 5" descr="auto_networks"/>
          <p:cNvPicPr>
            <a:picLocks noChangeAspect="1" noChangeArrowheads="1"/>
          </p:cNvPicPr>
          <p:nvPr/>
        </p:nvPicPr>
        <p:blipFill>
          <a:blip r:embed="rId4" cstate="print"/>
          <a:srcRect/>
          <a:stretch>
            <a:fillRect/>
          </a:stretch>
        </p:blipFill>
        <p:spPr bwMode="auto">
          <a:xfrm>
            <a:off x="7915275" y="1798638"/>
            <a:ext cx="1057275" cy="671512"/>
          </a:xfrm>
          <a:prstGeom prst="rect">
            <a:avLst/>
          </a:prstGeom>
          <a:noFill/>
          <a:ln w="9525">
            <a:noFill/>
            <a:miter lim="800000"/>
            <a:headEnd/>
            <a:tailEnd/>
          </a:ln>
        </p:spPr>
      </p:pic>
      <p:pic>
        <p:nvPicPr>
          <p:cNvPr id="9225" name="Picture 6" descr="bywire1"/>
          <p:cNvPicPr>
            <a:picLocks noChangeAspect="1" noChangeArrowheads="1"/>
          </p:cNvPicPr>
          <p:nvPr/>
        </p:nvPicPr>
        <p:blipFill>
          <a:blip r:embed="rId5" cstate="print"/>
          <a:srcRect/>
          <a:stretch>
            <a:fillRect/>
          </a:stretch>
        </p:blipFill>
        <p:spPr bwMode="auto">
          <a:xfrm>
            <a:off x="8286750" y="2241550"/>
            <a:ext cx="519113" cy="533400"/>
          </a:xfrm>
          <a:prstGeom prst="rect">
            <a:avLst/>
          </a:prstGeom>
          <a:noFill/>
          <a:ln w="9525">
            <a:noFill/>
            <a:miter lim="800000"/>
            <a:headEnd/>
            <a:tailEnd/>
          </a:ln>
        </p:spPr>
      </p:pic>
      <p:grpSp>
        <p:nvGrpSpPr>
          <p:cNvPr id="2" name="Group 1"/>
          <p:cNvGrpSpPr/>
          <p:nvPr/>
        </p:nvGrpSpPr>
        <p:grpSpPr>
          <a:xfrm>
            <a:off x="6927851" y="3024759"/>
            <a:ext cx="1878012" cy="2070100"/>
            <a:chOff x="6732588" y="4127500"/>
            <a:chExt cx="1878012" cy="2070100"/>
          </a:xfrm>
        </p:grpSpPr>
        <p:pic>
          <p:nvPicPr>
            <p:cNvPr id="9222" name="Picture 10" descr="bio-solar-house2_48"/>
            <p:cNvPicPr>
              <a:picLocks noChangeAspect="1" noChangeArrowheads="1"/>
            </p:cNvPicPr>
            <p:nvPr/>
          </p:nvPicPr>
          <p:blipFill>
            <a:blip r:embed="rId6" cstate="print"/>
            <a:srcRect/>
            <a:stretch>
              <a:fillRect/>
            </a:stretch>
          </p:blipFill>
          <p:spPr bwMode="auto">
            <a:xfrm>
              <a:off x="6732588" y="5422900"/>
              <a:ext cx="1143000" cy="774700"/>
            </a:xfrm>
            <a:prstGeom prst="rect">
              <a:avLst/>
            </a:prstGeom>
            <a:noFill/>
            <a:ln w="9525">
              <a:noFill/>
              <a:miter lim="800000"/>
              <a:headEnd/>
              <a:tailEnd/>
            </a:ln>
          </p:spPr>
        </p:pic>
        <p:pic>
          <p:nvPicPr>
            <p:cNvPr id="9223" name="Picture 11" descr="HooverDam-Front"/>
            <p:cNvPicPr>
              <a:picLocks noChangeAspect="1" noChangeArrowheads="1"/>
            </p:cNvPicPr>
            <p:nvPr/>
          </p:nvPicPr>
          <p:blipFill>
            <a:blip r:embed="rId7" cstate="print"/>
            <a:srcRect/>
            <a:stretch>
              <a:fillRect/>
            </a:stretch>
          </p:blipFill>
          <p:spPr bwMode="auto">
            <a:xfrm>
              <a:off x="7875588" y="5170488"/>
              <a:ext cx="735012" cy="938212"/>
            </a:xfrm>
            <a:prstGeom prst="rect">
              <a:avLst/>
            </a:prstGeom>
            <a:noFill/>
            <a:ln w="9525">
              <a:noFill/>
              <a:miter lim="800000"/>
              <a:headEnd/>
              <a:tailEnd/>
            </a:ln>
          </p:spPr>
        </p:pic>
        <p:pic>
          <p:nvPicPr>
            <p:cNvPr id="9226" name="Picture 8" descr="28wind_350"/>
            <p:cNvPicPr>
              <a:picLocks noChangeAspect="1" noChangeArrowheads="1"/>
            </p:cNvPicPr>
            <p:nvPr/>
          </p:nvPicPr>
          <p:blipFill>
            <a:blip r:embed="rId8" cstate="print"/>
            <a:srcRect/>
            <a:stretch>
              <a:fillRect/>
            </a:stretch>
          </p:blipFill>
          <p:spPr bwMode="auto">
            <a:xfrm>
              <a:off x="6961188" y="4127500"/>
              <a:ext cx="973137" cy="1390650"/>
            </a:xfrm>
            <a:prstGeom prst="rect">
              <a:avLst/>
            </a:prstGeom>
            <a:noFill/>
            <a:ln w="9525">
              <a:noFill/>
              <a:miter lim="800000"/>
              <a:headEnd/>
              <a:tailEnd/>
            </a:ln>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Vehicular CPS</a:t>
            </a:r>
          </a:p>
        </p:txBody>
      </p:sp>
      <p:pic>
        <p:nvPicPr>
          <p:cNvPr id="4" name="Picture 17" descr="vehicular_sensor_networks"/>
          <p:cNvPicPr>
            <a:picLocks noChangeAspect="1" noChangeArrowheads="1"/>
          </p:cNvPicPr>
          <p:nvPr/>
        </p:nvPicPr>
        <p:blipFill>
          <a:blip r:embed="rId2" cstate="print"/>
          <a:srcRect/>
          <a:stretch>
            <a:fillRect/>
          </a:stretch>
        </p:blipFill>
        <p:spPr bwMode="auto">
          <a:xfrm>
            <a:off x="4876800" y="3886200"/>
            <a:ext cx="3581400" cy="2818696"/>
          </a:xfrm>
          <a:prstGeom prst="rect">
            <a:avLst/>
          </a:prstGeom>
          <a:noFill/>
          <a:ln w="9525">
            <a:noFill/>
            <a:miter lim="800000"/>
            <a:headEnd/>
            <a:tailEnd/>
          </a:ln>
        </p:spPr>
      </p:pic>
      <p:pic>
        <p:nvPicPr>
          <p:cNvPr id="5" name="Picture 18" descr="auto_networks"/>
          <p:cNvPicPr>
            <a:picLocks noChangeAspect="1" noChangeArrowheads="1"/>
          </p:cNvPicPr>
          <p:nvPr/>
        </p:nvPicPr>
        <p:blipFill>
          <a:blip r:embed="rId3" cstate="print"/>
          <a:srcRect/>
          <a:stretch>
            <a:fillRect/>
          </a:stretch>
        </p:blipFill>
        <p:spPr bwMode="auto">
          <a:xfrm>
            <a:off x="574056" y="1752600"/>
            <a:ext cx="2416794" cy="1535113"/>
          </a:xfrm>
          <a:prstGeom prst="rect">
            <a:avLst/>
          </a:prstGeom>
          <a:noFill/>
          <a:ln w="9525">
            <a:noFill/>
            <a:miter lim="800000"/>
            <a:headEnd/>
            <a:tailEnd/>
          </a:ln>
        </p:spPr>
      </p:pic>
      <p:pic>
        <p:nvPicPr>
          <p:cNvPr id="6" name="Picture 19" descr="bywire1"/>
          <p:cNvPicPr>
            <a:picLocks noChangeAspect="1" noChangeArrowheads="1"/>
          </p:cNvPicPr>
          <p:nvPr/>
        </p:nvPicPr>
        <p:blipFill>
          <a:blip r:embed="rId4" cstate="print"/>
          <a:srcRect/>
          <a:stretch>
            <a:fillRect/>
          </a:stretch>
        </p:blipFill>
        <p:spPr bwMode="auto">
          <a:xfrm>
            <a:off x="3352800" y="1676400"/>
            <a:ext cx="2152278" cy="22098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a:t>
            </a:r>
          </a:p>
        </p:txBody>
      </p:sp>
      <p:sp>
        <p:nvSpPr>
          <p:cNvPr id="3" name="Content Placeholder 2"/>
          <p:cNvSpPr>
            <a:spLocks noGrp="1"/>
          </p:cNvSpPr>
          <p:nvPr>
            <p:ph idx="1"/>
          </p:nvPr>
        </p:nvSpPr>
        <p:spPr/>
        <p:txBody>
          <a:bodyPr/>
          <a:lstStyle/>
          <a:p>
            <a:r>
              <a:rPr lang="en-US" dirty="0"/>
              <a:t>From Internet to </a:t>
            </a:r>
            <a:r>
              <a:rPr lang="en-US" dirty="0" err="1"/>
              <a:t>sensornet</a:t>
            </a:r>
            <a:r>
              <a:rPr lang="en-US" dirty="0"/>
              <a:t>/</a:t>
            </a:r>
            <a:r>
              <a:rPr lang="en-US" dirty="0" err="1"/>
              <a:t>IoT</a:t>
            </a:r>
            <a:endParaRPr lang="en-US" dirty="0"/>
          </a:p>
          <a:p>
            <a:r>
              <a:rPr lang="en-US" dirty="0"/>
              <a:t>From </a:t>
            </a:r>
            <a:r>
              <a:rPr lang="en-US" dirty="0" err="1"/>
              <a:t>sensornet</a:t>
            </a:r>
            <a:r>
              <a:rPr lang="en-US" dirty="0"/>
              <a:t>/</a:t>
            </a:r>
            <a:r>
              <a:rPr lang="en-US" dirty="0" err="1"/>
              <a:t>IoT</a:t>
            </a:r>
            <a:r>
              <a:rPr lang="en-US" dirty="0"/>
              <a:t> to WCPS</a:t>
            </a:r>
          </a:p>
          <a:p>
            <a:r>
              <a:rPr lang="en-US" dirty="0"/>
              <a:t>General challenges of WCPS</a:t>
            </a:r>
          </a:p>
          <a:p>
            <a:r>
              <a:rPr lang="en-US" dirty="0"/>
              <a:t>Challenges to wireless networking </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http://www.google.com/url?sa=i&amp;source=images&amp;cd=&amp;docid=leIwd8QTj23v6M&amp;tbnid=WwdGtqUsYE3Z0M:&amp;ved=0CAUQjBw4UQ&amp;url=http%3A%2F%2Ffacilities.uiowa.edu%2Fuem%2Frenewable-energy%2Fsolar-charging-station.jpg&amp;ei=BUY9U7-AIqqqsATToIGYBg&amp;psig=AFQjCNEfHi9F5rVSUu9YUJCTxj9wQY6Rww&amp;ust=1396610949611334"/>
          <p:cNvSpPr>
            <a:spLocks noChangeAspect="1" noChangeArrowheads="1"/>
          </p:cNvSpPr>
          <p:nvPr/>
        </p:nvSpPr>
        <p:spPr bwMode="auto">
          <a:xfrm>
            <a:off x="63500" y="-136525"/>
            <a:ext cx="4114800" cy="2190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3461" name="Picture 5" descr="C:\Users\hongwei\Pictures\hunters_point_microgri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1493519"/>
            <a:ext cx="5867399" cy="3840481"/>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2"/>
          <p:cNvSpPr txBox="1">
            <a:spLocks/>
          </p:cNvSpPr>
          <p:nvPr/>
        </p:nvSpPr>
        <p:spPr bwMode="auto">
          <a:xfrm>
            <a:off x="5181600" y="5562600"/>
            <a:ext cx="2589047"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50000"/>
              </a:lnSpc>
              <a:spcBef>
                <a:spcPct val="75000"/>
              </a:spcBef>
              <a:spcAft>
                <a:spcPct val="5000"/>
              </a:spcAft>
              <a:buClr>
                <a:schemeClr val="folHlink"/>
              </a:buClr>
              <a:buSzPct val="60000"/>
              <a:buFont typeface="Wingdings" pitchFamily="2" charset="2"/>
              <a:buChar char="n"/>
              <a:defRPr sz="2000">
                <a:solidFill>
                  <a:schemeClr val="tx1"/>
                </a:solidFill>
                <a:latin typeface="+mn-lt"/>
                <a:ea typeface="+mn-ea"/>
                <a:cs typeface="+mn-cs"/>
              </a:defRPr>
            </a:lvl1pPr>
            <a:lvl2pPr marL="742950" indent="-285750" algn="l" rtl="0" eaLnBrk="0" fontAlgn="base" hangingPunct="0">
              <a:lnSpc>
                <a:spcPct val="150000"/>
              </a:lnSpc>
              <a:spcBef>
                <a:spcPct val="20000"/>
              </a:spcBef>
              <a:spcAft>
                <a:spcPct val="0"/>
              </a:spcAft>
              <a:buClr>
                <a:srgbClr val="504785"/>
              </a:buClr>
              <a:buSzPct val="55000"/>
              <a:buFont typeface="Wingdings" pitchFamily="2" charset="2"/>
              <a:buChar char="p"/>
              <a:defRPr sz="1800">
                <a:solidFill>
                  <a:schemeClr val="tx1"/>
                </a:solidFill>
                <a:latin typeface="+mn-lt"/>
              </a:defRPr>
            </a:lvl2pPr>
            <a:lvl3pPr marL="1143000" indent="-228600" algn="l" rtl="0" eaLnBrk="0" fontAlgn="base" hangingPunct="0">
              <a:lnSpc>
                <a:spcPct val="150000"/>
              </a:lnSpc>
              <a:spcBef>
                <a:spcPct val="20000"/>
              </a:spcBef>
              <a:spcAft>
                <a:spcPct val="0"/>
              </a:spcAft>
              <a:buClr>
                <a:schemeClr val="folHlink"/>
              </a:buClr>
              <a:buSzPct val="50000"/>
              <a:buFont typeface="Wingdings" pitchFamily="2" charset="2"/>
              <a:buChar char="n"/>
              <a:defRPr sz="1600">
                <a:solidFill>
                  <a:schemeClr val="tx1"/>
                </a:solidFill>
                <a:latin typeface="+mn-lt"/>
              </a:defRPr>
            </a:lvl3pPr>
            <a:lvl4pPr marL="1600200" indent="-228600" algn="l" rtl="0" eaLnBrk="0" fontAlgn="base" hangingPunct="0">
              <a:lnSpc>
                <a:spcPct val="150000"/>
              </a:lnSpc>
              <a:spcBef>
                <a:spcPct val="20000"/>
              </a:spcBef>
              <a:spcAft>
                <a:spcPct val="0"/>
              </a:spcAft>
              <a:buClr>
                <a:schemeClr val="accent2"/>
              </a:buClr>
              <a:buSzPct val="55000"/>
              <a:buFont typeface="Wingdings" pitchFamily="2" charset="2"/>
              <a:buChar char="n"/>
              <a:defRPr sz="1400">
                <a:solidFill>
                  <a:schemeClr val="tx1"/>
                </a:solidFill>
                <a:latin typeface="+mn-lt"/>
              </a:defRPr>
            </a:lvl4pPr>
            <a:lvl5pPr marL="2057400" indent="-228600" algn="l" rtl="0" eaLnBrk="0" fontAlgn="base" hangingPunct="0">
              <a:lnSpc>
                <a:spcPct val="150000"/>
              </a:lnSpc>
              <a:spcBef>
                <a:spcPct val="20000"/>
              </a:spcBef>
              <a:spcAft>
                <a:spcPct val="0"/>
              </a:spcAft>
              <a:buClr>
                <a:schemeClr val="accent1"/>
              </a:buClr>
              <a:buSzPct val="50000"/>
              <a:buFont typeface="Wingdings" pitchFamily="2" charset="2"/>
              <a:buChar char="n"/>
              <a:defRPr sz="1400">
                <a:solidFill>
                  <a:schemeClr val="tx1"/>
                </a:solidFill>
                <a:latin typeface="+mn-lt"/>
              </a:defRPr>
            </a:lvl5pPr>
            <a:lvl6pPr marL="2514600" indent="-228600" algn="l" rtl="0" fontAlgn="base">
              <a:lnSpc>
                <a:spcPct val="150000"/>
              </a:lnSpc>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lnSpc>
                <a:spcPct val="150000"/>
              </a:lnSpc>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lnSpc>
                <a:spcPct val="150000"/>
              </a:lnSpc>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lnSpc>
                <a:spcPct val="150000"/>
              </a:lnSpc>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0" indent="0">
              <a:lnSpc>
                <a:spcPct val="100000"/>
              </a:lnSpc>
              <a:spcBef>
                <a:spcPts val="0"/>
              </a:spcBef>
              <a:spcAft>
                <a:spcPts val="0"/>
              </a:spcAft>
              <a:buFont typeface="Wingdings" pitchFamily="2" charset="2"/>
              <a:buNone/>
            </a:pPr>
            <a:r>
              <a:rPr lang="en-US" kern="0" dirty="0">
                <a:solidFill>
                  <a:srgbClr val="339933"/>
                </a:solidFill>
              </a:rPr>
              <a:t>EVs as </a:t>
            </a:r>
          </a:p>
          <a:p>
            <a:pPr marL="0" indent="0">
              <a:lnSpc>
                <a:spcPct val="100000"/>
              </a:lnSpc>
              <a:spcBef>
                <a:spcPts val="0"/>
              </a:spcBef>
              <a:spcAft>
                <a:spcPts val="0"/>
              </a:spcAft>
              <a:buFont typeface="Wingdings" pitchFamily="2" charset="2"/>
              <a:buNone/>
            </a:pPr>
            <a:r>
              <a:rPr lang="en-US" kern="0" dirty="0">
                <a:solidFill>
                  <a:srgbClr val="339933"/>
                </a:solidFill>
              </a:rPr>
              <a:t>controllable load</a:t>
            </a:r>
          </a:p>
        </p:txBody>
      </p:sp>
      <p:sp>
        <p:nvSpPr>
          <p:cNvPr id="16" name="Content Placeholder 2"/>
          <p:cNvSpPr txBox="1">
            <a:spLocks/>
          </p:cNvSpPr>
          <p:nvPr/>
        </p:nvSpPr>
        <p:spPr bwMode="auto">
          <a:xfrm>
            <a:off x="914400" y="5562600"/>
            <a:ext cx="2817647"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50000"/>
              </a:lnSpc>
              <a:spcBef>
                <a:spcPct val="75000"/>
              </a:spcBef>
              <a:spcAft>
                <a:spcPct val="5000"/>
              </a:spcAft>
              <a:buClr>
                <a:schemeClr val="folHlink"/>
              </a:buClr>
              <a:buSzPct val="60000"/>
              <a:buFont typeface="Wingdings" pitchFamily="2" charset="2"/>
              <a:buChar char="n"/>
              <a:defRPr sz="2000">
                <a:solidFill>
                  <a:schemeClr val="tx1"/>
                </a:solidFill>
                <a:latin typeface="+mn-lt"/>
                <a:ea typeface="+mn-ea"/>
                <a:cs typeface="+mn-cs"/>
              </a:defRPr>
            </a:lvl1pPr>
            <a:lvl2pPr marL="742950" indent="-285750" algn="l" rtl="0" eaLnBrk="0" fontAlgn="base" hangingPunct="0">
              <a:lnSpc>
                <a:spcPct val="150000"/>
              </a:lnSpc>
              <a:spcBef>
                <a:spcPct val="20000"/>
              </a:spcBef>
              <a:spcAft>
                <a:spcPct val="0"/>
              </a:spcAft>
              <a:buClr>
                <a:srgbClr val="504785"/>
              </a:buClr>
              <a:buSzPct val="55000"/>
              <a:buFont typeface="Wingdings" pitchFamily="2" charset="2"/>
              <a:buChar char="p"/>
              <a:defRPr sz="1800">
                <a:solidFill>
                  <a:schemeClr val="tx1"/>
                </a:solidFill>
                <a:latin typeface="+mn-lt"/>
              </a:defRPr>
            </a:lvl2pPr>
            <a:lvl3pPr marL="1143000" indent="-228600" algn="l" rtl="0" eaLnBrk="0" fontAlgn="base" hangingPunct="0">
              <a:lnSpc>
                <a:spcPct val="150000"/>
              </a:lnSpc>
              <a:spcBef>
                <a:spcPct val="20000"/>
              </a:spcBef>
              <a:spcAft>
                <a:spcPct val="0"/>
              </a:spcAft>
              <a:buClr>
                <a:schemeClr val="folHlink"/>
              </a:buClr>
              <a:buSzPct val="50000"/>
              <a:buFont typeface="Wingdings" pitchFamily="2" charset="2"/>
              <a:buChar char="n"/>
              <a:defRPr sz="1600">
                <a:solidFill>
                  <a:schemeClr val="tx1"/>
                </a:solidFill>
                <a:latin typeface="+mn-lt"/>
              </a:defRPr>
            </a:lvl3pPr>
            <a:lvl4pPr marL="1600200" indent="-228600" algn="l" rtl="0" eaLnBrk="0" fontAlgn="base" hangingPunct="0">
              <a:lnSpc>
                <a:spcPct val="150000"/>
              </a:lnSpc>
              <a:spcBef>
                <a:spcPct val="20000"/>
              </a:spcBef>
              <a:spcAft>
                <a:spcPct val="0"/>
              </a:spcAft>
              <a:buClr>
                <a:schemeClr val="accent2"/>
              </a:buClr>
              <a:buSzPct val="55000"/>
              <a:buFont typeface="Wingdings" pitchFamily="2" charset="2"/>
              <a:buChar char="n"/>
              <a:defRPr sz="1400">
                <a:solidFill>
                  <a:schemeClr val="tx1"/>
                </a:solidFill>
                <a:latin typeface="+mn-lt"/>
              </a:defRPr>
            </a:lvl4pPr>
            <a:lvl5pPr marL="2057400" indent="-228600" algn="l" rtl="0" eaLnBrk="0" fontAlgn="base" hangingPunct="0">
              <a:lnSpc>
                <a:spcPct val="150000"/>
              </a:lnSpc>
              <a:spcBef>
                <a:spcPct val="20000"/>
              </a:spcBef>
              <a:spcAft>
                <a:spcPct val="0"/>
              </a:spcAft>
              <a:buClr>
                <a:schemeClr val="accent1"/>
              </a:buClr>
              <a:buSzPct val="50000"/>
              <a:buFont typeface="Wingdings" pitchFamily="2" charset="2"/>
              <a:buChar char="n"/>
              <a:defRPr sz="1400">
                <a:solidFill>
                  <a:schemeClr val="tx1"/>
                </a:solidFill>
                <a:latin typeface="+mn-lt"/>
              </a:defRPr>
            </a:lvl5pPr>
            <a:lvl6pPr marL="2514600" indent="-228600" algn="l" rtl="0" fontAlgn="base">
              <a:lnSpc>
                <a:spcPct val="150000"/>
              </a:lnSpc>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lnSpc>
                <a:spcPct val="150000"/>
              </a:lnSpc>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lnSpc>
                <a:spcPct val="150000"/>
              </a:lnSpc>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lnSpc>
                <a:spcPct val="150000"/>
              </a:lnSpc>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0" indent="0" algn="r">
              <a:lnSpc>
                <a:spcPct val="100000"/>
              </a:lnSpc>
              <a:spcBef>
                <a:spcPts val="0"/>
              </a:spcBef>
              <a:spcAft>
                <a:spcPts val="0"/>
              </a:spcAft>
              <a:buFont typeface="Wingdings" pitchFamily="2" charset="2"/>
              <a:buNone/>
            </a:pPr>
            <a:r>
              <a:rPr lang="en-US" kern="0" dirty="0">
                <a:solidFill>
                  <a:srgbClr val="339933"/>
                </a:solidFill>
              </a:rPr>
              <a:t>EVs as </a:t>
            </a:r>
          </a:p>
          <a:p>
            <a:pPr marL="0" indent="0" algn="r">
              <a:lnSpc>
                <a:spcPct val="100000"/>
              </a:lnSpc>
              <a:spcBef>
                <a:spcPts val="0"/>
              </a:spcBef>
              <a:spcAft>
                <a:spcPts val="0"/>
              </a:spcAft>
              <a:buFont typeface="Wingdings" pitchFamily="2" charset="2"/>
              <a:buNone/>
            </a:pPr>
            <a:r>
              <a:rPr lang="en-US" kern="0" dirty="0">
                <a:solidFill>
                  <a:srgbClr val="339933"/>
                </a:solidFill>
              </a:rPr>
              <a:t>distributed storage</a:t>
            </a:r>
          </a:p>
        </p:txBody>
      </p:sp>
      <p:sp>
        <p:nvSpPr>
          <p:cNvPr id="17" name="Title 1"/>
          <p:cNvSpPr>
            <a:spLocks noGrp="1"/>
          </p:cNvSpPr>
          <p:nvPr>
            <p:ph type="title"/>
          </p:nvPr>
        </p:nvSpPr>
        <p:spPr>
          <a:xfrm>
            <a:off x="381000" y="76200"/>
            <a:ext cx="7793038" cy="1143000"/>
          </a:xfrm>
        </p:spPr>
        <p:txBody>
          <a:bodyPr/>
          <a:lstStyle/>
          <a:p>
            <a:pPr algn="ctr"/>
            <a:r>
              <a:rPr lang="en-US" dirty="0"/>
              <a:t>Micro power grid</a:t>
            </a:r>
          </a:p>
        </p:txBody>
      </p:sp>
      <p:cxnSp>
        <p:nvCxnSpPr>
          <p:cNvPr id="13" name="Straight Arrow Connector 12"/>
          <p:cNvCxnSpPr/>
          <p:nvPr/>
        </p:nvCxnSpPr>
        <p:spPr bwMode="auto">
          <a:xfrm flipH="1" flipV="1">
            <a:off x="5257800" y="5181600"/>
            <a:ext cx="152400" cy="304800"/>
          </a:xfrm>
          <a:prstGeom prst="straightConnector1">
            <a:avLst/>
          </a:prstGeom>
          <a:solidFill>
            <a:schemeClr val="accent1"/>
          </a:solidFill>
          <a:ln w="28575" cap="flat" cmpd="sng" algn="ctr">
            <a:solidFill>
              <a:srgbClr val="339933"/>
            </a:solidFill>
            <a:prstDash val="solid"/>
            <a:miter lim="800000"/>
            <a:headEnd type="none" w="med" len="med"/>
            <a:tailEnd type="arrow"/>
          </a:ln>
          <a:effectLst/>
        </p:spPr>
      </p:cxnSp>
      <p:cxnSp>
        <p:nvCxnSpPr>
          <p:cNvPr id="21" name="Straight Arrow Connector 20"/>
          <p:cNvCxnSpPr/>
          <p:nvPr/>
        </p:nvCxnSpPr>
        <p:spPr bwMode="auto">
          <a:xfrm flipV="1">
            <a:off x="3200400" y="4876800"/>
            <a:ext cx="152400" cy="609600"/>
          </a:xfrm>
          <a:prstGeom prst="straightConnector1">
            <a:avLst/>
          </a:prstGeom>
          <a:solidFill>
            <a:schemeClr val="accent1"/>
          </a:solidFill>
          <a:ln w="28575" cap="flat" cmpd="sng" algn="ctr">
            <a:solidFill>
              <a:srgbClr val="339933"/>
            </a:solidFill>
            <a:prstDash val="solid"/>
            <a:miter lim="800000"/>
            <a:headEnd type="none" w="med" len="med"/>
            <a:tailEnd type="arrow"/>
          </a:ln>
          <a:effectLst/>
        </p:spPr>
      </p:cxnSp>
      <p:sp>
        <p:nvSpPr>
          <p:cNvPr id="9" name="Content Placeholder 2"/>
          <p:cNvSpPr txBox="1">
            <a:spLocks/>
          </p:cNvSpPr>
          <p:nvPr/>
        </p:nvSpPr>
        <p:spPr bwMode="auto">
          <a:xfrm>
            <a:off x="1592798" y="5486400"/>
            <a:ext cx="6019800" cy="91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50000"/>
              </a:lnSpc>
              <a:spcBef>
                <a:spcPct val="75000"/>
              </a:spcBef>
              <a:spcAft>
                <a:spcPct val="5000"/>
              </a:spcAft>
              <a:buClr>
                <a:schemeClr val="folHlink"/>
              </a:buClr>
              <a:buSzPct val="60000"/>
              <a:buFont typeface="Wingdings" pitchFamily="2" charset="2"/>
              <a:buChar char="n"/>
              <a:defRPr sz="2000">
                <a:solidFill>
                  <a:schemeClr val="tx1"/>
                </a:solidFill>
                <a:latin typeface="+mn-lt"/>
                <a:ea typeface="+mn-ea"/>
                <a:cs typeface="+mn-cs"/>
              </a:defRPr>
            </a:lvl1pPr>
            <a:lvl2pPr marL="742950" indent="-285750" algn="l" rtl="0" eaLnBrk="0" fontAlgn="base" hangingPunct="0">
              <a:lnSpc>
                <a:spcPct val="150000"/>
              </a:lnSpc>
              <a:spcBef>
                <a:spcPct val="20000"/>
              </a:spcBef>
              <a:spcAft>
                <a:spcPct val="0"/>
              </a:spcAft>
              <a:buClr>
                <a:srgbClr val="504785"/>
              </a:buClr>
              <a:buSzPct val="55000"/>
              <a:buFont typeface="Wingdings" pitchFamily="2" charset="2"/>
              <a:buChar char="p"/>
              <a:defRPr sz="1800">
                <a:solidFill>
                  <a:schemeClr val="tx1"/>
                </a:solidFill>
                <a:latin typeface="+mn-lt"/>
              </a:defRPr>
            </a:lvl2pPr>
            <a:lvl3pPr marL="1143000" indent="-228600" algn="l" rtl="0" eaLnBrk="0" fontAlgn="base" hangingPunct="0">
              <a:lnSpc>
                <a:spcPct val="150000"/>
              </a:lnSpc>
              <a:spcBef>
                <a:spcPct val="20000"/>
              </a:spcBef>
              <a:spcAft>
                <a:spcPct val="0"/>
              </a:spcAft>
              <a:buClr>
                <a:schemeClr val="folHlink"/>
              </a:buClr>
              <a:buSzPct val="50000"/>
              <a:buFont typeface="Wingdings" pitchFamily="2" charset="2"/>
              <a:buChar char="n"/>
              <a:defRPr sz="1600">
                <a:solidFill>
                  <a:schemeClr val="tx1"/>
                </a:solidFill>
                <a:latin typeface="+mn-lt"/>
              </a:defRPr>
            </a:lvl3pPr>
            <a:lvl4pPr marL="1600200" indent="-228600" algn="l" rtl="0" eaLnBrk="0" fontAlgn="base" hangingPunct="0">
              <a:lnSpc>
                <a:spcPct val="150000"/>
              </a:lnSpc>
              <a:spcBef>
                <a:spcPct val="20000"/>
              </a:spcBef>
              <a:spcAft>
                <a:spcPct val="0"/>
              </a:spcAft>
              <a:buClr>
                <a:schemeClr val="accent2"/>
              </a:buClr>
              <a:buSzPct val="55000"/>
              <a:buFont typeface="Wingdings" pitchFamily="2" charset="2"/>
              <a:buChar char="n"/>
              <a:defRPr sz="1400">
                <a:solidFill>
                  <a:schemeClr val="tx1"/>
                </a:solidFill>
                <a:latin typeface="+mn-lt"/>
              </a:defRPr>
            </a:lvl4pPr>
            <a:lvl5pPr marL="2057400" indent="-228600" algn="l" rtl="0" eaLnBrk="0" fontAlgn="base" hangingPunct="0">
              <a:lnSpc>
                <a:spcPct val="150000"/>
              </a:lnSpc>
              <a:spcBef>
                <a:spcPct val="20000"/>
              </a:spcBef>
              <a:spcAft>
                <a:spcPct val="0"/>
              </a:spcAft>
              <a:buClr>
                <a:schemeClr val="accent1"/>
              </a:buClr>
              <a:buSzPct val="50000"/>
              <a:buFont typeface="Wingdings" pitchFamily="2" charset="2"/>
              <a:buChar char="n"/>
              <a:defRPr sz="1400">
                <a:solidFill>
                  <a:schemeClr val="tx1"/>
                </a:solidFill>
                <a:latin typeface="+mn-lt"/>
              </a:defRPr>
            </a:lvl5pPr>
            <a:lvl6pPr marL="2514600" indent="-228600" algn="l" rtl="0" fontAlgn="base">
              <a:lnSpc>
                <a:spcPct val="150000"/>
              </a:lnSpc>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lnSpc>
                <a:spcPct val="150000"/>
              </a:lnSpc>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lnSpc>
                <a:spcPct val="150000"/>
              </a:lnSpc>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lnSpc>
                <a:spcPct val="150000"/>
              </a:lnSpc>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0" indent="0" algn="ctr">
              <a:lnSpc>
                <a:spcPct val="100000"/>
              </a:lnSpc>
              <a:spcBef>
                <a:spcPts val="0"/>
              </a:spcBef>
              <a:spcAft>
                <a:spcPts val="0"/>
              </a:spcAft>
              <a:buFont typeface="Wingdings" pitchFamily="2" charset="2"/>
              <a:buNone/>
            </a:pPr>
            <a:r>
              <a:rPr lang="en-US" sz="1800" kern="0" dirty="0">
                <a:solidFill>
                  <a:srgbClr val="339933"/>
                </a:solidFill>
              </a:rPr>
              <a:t>Coordination among distributed energy sources, controllable loads, energy storage, </a:t>
            </a:r>
            <a:r>
              <a:rPr lang="en-US" sz="1800" kern="0" dirty="0" err="1">
                <a:solidFill>
                  <a:srgbClr val="339933"/>
                </a:solidFill>
              </a:rPr>
              <a:t>etc</a:t>
            </a:r>
            <a:endParaRPr lang="en-US" sz="1800" kern="0" dirty="0">
              <a:solidFill>
                <a:srgbClr val="339933"/>
              </a:solidFill>
            </a:endParaRPr>
          </a:p>
        </p:txBody>
      </p:sp>
    </p:spTree>
    <p:extLst>
      <p:ext uri="{BB962C8B-B14F-4D97-AF65-F5344CB8AC3E}">
        <p14:creationId xmlns:p14="http://schemas.microsoft.com/office/powerpoint/2010/main" val="188651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9" grpId="0"/>
      <p:bldP spid="9"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a:xfrm>
            <a:off x="609600" y="303562"/>
            <a:ext cx="7315200" cy="461962"/>
          </a:xfrm>
        </p:spPr>
        <p:txBody>
          <a:bodyPr/>
          <a:lstStyle/>
          <a:p>
            <a:r>
              <a:rPr lang="en-US" sz="2400" dirty="0"/>
              <a:t>Industrial Automation </a:t>
            </a:r>
          </a:p>
        </p:txBody>
      </p:sp>
      <p:pic>
        <p:nvPicPr>
          <p:cNvPr id="31748" name="Picture 8"/>
          <p:cNvPicPr>
            <a:picLocks noChangeAspect="1" noChangeArrowheads="1"/>
          </p:cNvPicPr>
          <p:nvPr/>
        </p:nvPicPr>
        <p:blipFill>
          <a:blip r:embed="rId3" cstate="print"/>
          <a:srcRect/>
          <a:stretch>
            <a:fillRect/>
          </a:stretch>
        </p:blipFill>
        <p:spPr bwMode="auto">
          <a:xfrm>
            <a:off x="9411789" y="990600"/>
            <a:ext cx="3758340" cy="2819400"/>
          </a:xfrm>
          <a:prstGeom prst="rect">
            <a:avLst/>
          </a:prstGeom>
          <a:noFill/>
          <a:ln w="9525">
            <a:noFill/>
            <a:miter lim="800000"/>
            <a:headEnd/>
            <a:tailEnd/>
          </a:ln>
        </p:spPr>
      </p:pic>
      <p:sp>
        <p:nvSpPr>
          <p:cNvPr id="31749" name="Text Box 9"/>
          <p:cNvSpPr txBox="1">
            <a:spLocks noChangeArrowheads="1"/>
          </p:cNvSpPr>
          <p:nvPr/>
        </p:nvSpPr>
        <p:spPr bwMode="auto">
          <a:xfrm>
            <a:off x="9335589" y="3886200"/>
            <a:ext cx="4032873" cy="661291"/>
          </a:xfrm>
          <a:prstGeom prst="rect">
            <a:avLst/>
          </a:prstGeom>
          <a:noFill/>
          <a:ln w="9525">
            <a:noFill/>
            <a:miter lim="800000"/>
            <a:headEnd/>
            <a:tailEnd/>
          </a:ln>
        </p:spPr>
        <p:txBody>
          <a:bodyPr/>
          <a:lstStyle/>
          <a:p>
            <a:pPr algn="ctr">
              <a:spcBef>
                <a:spcPts val="600"/>
              </a:spcBef>
              <a:spcAft>
                <a:spcPts val="1200"/>
              </a:spcAft>
            </a:pPr>
            <a:r>
              <a:rPr lang="en-US" sz="1000" b="1" dirty="0">
                <a:solidFill>
                  <a:srgbClr val="2053A3"/>
                </a:solidFill>
                <a:latin typeface="Times New Roman" pitchFamily="18" charset="0"/>
              </a:rPr>
              <a:t>Worldwide Market for </a:t>
            </a:r>
            <a:r>
              <a:rPr lang="en-US" sz="1000" b="1" i="1" dirty="0">
                <a:solidFill>
                  <a:srgbClr val="2053A3"/>
                </a:solidFill>
                <a:latin typeface="Times New Roman" pitchFamily="18" charset="0"/>
              </a:rPr>
              <a:t>Wireless Devices </a:t>
            </a:r>
            <a:r>
              <a:rPr lang="en-US" sz="1000" b="1" dirty="0">
                <a:solidFill>
                  <a:srgbClr val="2053A3"/>
                </a:solidFill>
                <a:latin typeface="Times New Roman" pitchFamily="18" charset="0"/>
              </a:rPr>
              <a:t>in Process Manufacturing</a:t>
            </a:r>
          </a:p>
          <a:p>
            <a:pPr algn="ctr">
              <a:spcBef>
                <a:spcPts val="600"/>
              </a:spcBef>
              <a:spcAft>
                <a:spcPts val="1200"/>
              </a:spcAft>
            </a:pPr>
            <a:r>
              <a:rPr lang="en-US" sz="1000" b="1" dirty="0">
                <a:solidFill>
                  <a:srgbClr val="2053A3"/>
                </a:solidFill>
                <a:latin typeface="Times New Roman" pitchFamily="18" charset="0"/>
              </a:rPr>
              <a:t>($Millions) ©2008 ARC Advisory Group</a:t>
            </a:r>
          </a:p>
          <a:p>
            <a:endParaRPr lang="en-US" sz="2400" dirty="0"/>
          </a:p>
        </p:txBody>
      </p:sp>
      <p:pic>
        <p:nvPicPr>
          <p:cNvPr id="2" name="Picture 2" descr="http://image.slidesharecdn.com/industrialinternetbigdatausamarketstudy-150407022017-conversion-gate01/95/industrial-internet-big-data-usa-market-study-13-638.jpg?cb=14283913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2600" y="4362742"/>
            <a:ext cx="3297438" cy="247566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FAD33C25-1553-7B4D-80ED-0DB4D45B138F}"/>
              </a:ext>
            </a:extLst>
          </p:cNvPr>
          <p:cNvGrpSpPr/>
          <p:nvPr/>
        </p:nvGrpSpPr>
        <p:grpSpPr>
          <a:xfrm>
            <a:off x="762001" y="3471210"/>
            <a:ext cx="6316882" cy="3262602"/>
            <a:chOff x="579218" y="762000"/>
            <a:chExt cx="6316882" cy="3262602"/>
          </a:xfrm>
        </p:grpSpPr>
        <p:pic>
          <p:nvPicPr>
            <p:cNvPr id="7" name="Picture 2" descr="http://wikid.eu/images/1/1f/WirelessHART-logo-big(3).jpg">
              <a:extLst>
                <a:ext uri="{FF2B5EF4-FFF2-40B4-BE49-F238E27FC236}">
                  <a16:creationId xmlns:a16="http://schemas.microsoft.com/office/drawing/2014/main" id="{B2A39BE6-DB51-CA4D-90ED-155FE8CA52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218" y="1143000"/>
              <a:ext cx="3200400" cy="6347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www.isa.org/uploadedImages/Content/News_and_Press_Releases/Press_Releases/2014/April/isa-100-wireless.jpg">
              <a:extLst>
                <a:ext uri="{FF2B5EF4-FFF2-40B4-BE49-F238E27FC236}">
                  <a16:creationId xmlns:a16="http://schemas.microsoft.com/office/drawing/2014/main" id="{C985BCBC-D6B7-2245-B787-E36F5CDF43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762000"/>
              <a:ext cx="2247900" cy="16573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t0.gstatic.com/images?q=tbn:ANd9GcROIZKr2vCixkbgvPTtlDAKE0aHAPYnkUj_kY2frEwB7adTi7MbhQ">
              <a:extLst>
                <a:ext uri="{FF2B5EF4-FFF2-40B4-BE49-F238E27FC236}">
                  <a16:creationId xmlns:a16="http://schemas.microsoft.com/office/drawing/2014/main" id="{924EE6C5-6859-A242-8462-6FCC198B4C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706" y="3048000"/>
              <a:ext cx="3019425" cy="5143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s://twatteyne.files.wordpress.com/2013/10/logo_6tisch.png">
              <a:extLst>
                <a:ext uri="{FF2B5EF4-FFF2-40B4-BE49-F238E27FC236}">
                  <a16:creationId xmlns:a16="http://schemas.microsoft.com/office/drawing/2014/main" id="{87781FD7-4D37-7F4B-8CAB-1EAD5AB6EF6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53000" y="2780190"/>
              <a:ext cx="1812925" cy="1244412"/>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a:extLst>
              <a:ext uri="{FF2B5EF4-FFF2-40B4-BE49-F238E27FC236}">
                <a16:creationId xmlns:a16="http://schemas.microsoft.com/office/drawing/2014/main" id="{8B8EB9A0-02EC-D54B-A9A6-DF1CF860FC26}"/>
              </a:ext>
            </a:extLst>
          </p:cNvPr>
          <p:cNvSpPr/>
          <p:nvPr/>
        </p:nvSpPr>
        <p:spPr bwMode="auto">
          <a:xfrm>
            <a:off x="533400" y="1947210"/>
            <a:ext cx="8305800" cy="457200"/>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Symbol" pitchFamily="18" charset="2"/>
              <a:ea typeface="宋体" pitchFamily="2" charset="-122"/>
            </a:endParaRPr>
          </a:p>
        </p:txBody>
      </p:sp>
      <p:grpSp>
        <p:nvGrpSpPr>
          <p:cNvPr id="12" name="Group 11">
            <a:extLst>
              <a:ext uri="{FF2B5EF4-FFF2-40B4-BE49-F238E27FC236}">
                <a16:creationId xmlns:a16="http://schemas.microsoft.com/office/drawing/2014/main" id="{A28C8626-E20F-0248-BA62-7FC8339CE366}"/>
              </a:ext>
            </a:extLst>
          </p:cNvPr>
          <p:cNvGrpSpPr/>
          <p:nvPr/>
        </p:nvGrpSpPr>
        <p:grpSpPr>
          <a:xfrm>
            <a:off x="761697" y="1219200"/>
            <a:ext cx="6651070" cy="1456020"/>
            <a:chOff x="762000" y="4832604"/>
            <a:chExt cx="6651070" cy="1456020"/>
          </a:xfrm>
        </p:grpSpPr>
        <p:pic>
          <p:nvPicPr>
            <p:cNvPr id="13" name="Picture 10" descr="http://www.iiconsortium.org/images/logos/2ic-logo-sm.gif">
              <a:extLst>
                <a:ext uri="{FF2B5EF4-FFF2-40B4-BE49-F238E27FC236}">
                  <a16:creationId xmlns:a16="http://schemas.microsoft.com/office/drawing/2014/main" id="{892CB646-4991-5B41-83B6-45104546F8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 y="4832604"/>
              <a:ext cx="3104595" cy="13798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http://www.renesas.com/media/edge_ol/global/12/img_head.jpg">
              <a:extLst>
                <a:ext uri="{FF2B5EF4-FFF2-40B4-BE49-F238E27FC236}">
                  <a16:creationId xmlns:a16="http://schemas.microsoft.com/office/drawing/2014/main" id="{BE26FB06-C3F3-0249-9E3E-77476661FE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33395" y="4908804"/>
              <a:ext cx="2479675" cy="13798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0752784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Picture 5" descr="Emerson 702.JPG"/>
          <p:cNvPicPr>
            <a:picLocks noChangeAspect="1"/>
          </p:cNvPicPr>
          <p:nvPr/>
        </p:nvPicPr>
        <p:blipFill>
          <a:blip r:embed="rId4" cstate="print"/>
          <a:srcRect/>
          <a:stretch>
            <a:fillRect/>
          </a:stretch>
        </p:blipFill>
        <p:spPr bwMode="auto">
          <a:xfrm>
            <a:off x="7848600" y="1524000"/>
            <a:ext cx="950913" cy="1676400"/>
          </a:xfrm>
          <a:prstGeom prst="rect">
            <a:avLst/>
          </a:prstGeom>
          <a:noFill/>
          <a:ln w="9525">
            <a:noFill/>
            <a:miter lim="800000"/>
            <a:headEnd/>
            <a:tailEnd/>
          </a:ln>
        </p:spPr>
      </p:pic>
      <p:sp>
        <p:nvSpPr>
          <p:cNvPr id="975874" name="Rectangle 2"/>
          <p:cNvSpPr>
            <a:spLocks noGrp="1" noChangeArrowheads="1"/>
          </p:cNvSpPr>
          <p:nvPr>
            <p:ph type="title"/>
          </p:nvPr>
        </p:nvSpPr>
        <p:spPr/>
        <p:txBody>
          <a:bodyPr/>
          <a:lstStyle/>
          <a:p>
            <a:r>
              <a:rPr lang="en-US" dirty="0"/>
              <a:t>Standardization efforts</a:t>
            </a:r>
            <a:endParaRPr lang="nb-NO" dirty="0"/>
          </a:p>
        </p:txBody>
      </p:sp>
      <p:sp>
        <p:nvSpPr>
          <p:cNvPr id="70661" name="Rectangle 3"/>
          <p:cNvSpPr>
            <a:spLocks noGrp="1" noChangeArrowheads="1"/>
          </p:cNvSpPr>
          <p:nvPr>
            <p:ph type="body" idx="1"/>
          </p:nvPr>
        </p:nvSpPr>
        <p:spPr>
          <a:xfrm>
            <a:off x="685800" y="1600200"/>
            <a:ext cx="8178800" cy="4800600"/>
          </a:xfrm>
        </p:spPr>
        <p:txBody>
          <a:bodyPr/>
          <a:lstStyle/>
          <a:p>
            <a:r>
              <a:rPr lang="en-US" sz="1800" dirty="0" err="1"/>
              <a:t>WirelessHART</a:t>
            </a:r>
            <a:endParaRPr lang="en-US" sz="1800" dirty="0"/>
          </a:p>
          <a:p>
            <a:pPr lvl="1"/>
            <a:r>
              <a:rPr lang="en-US" sz="1600" dirty="0"/>
              <a:t>Part of HART Field Communication Specification, Revision 7.0 </a:t>
            </a:r>
          </a:p>
          <a:p>
            <a:pPr lvl="2"/>
            <a:r>
              <a:rPr lang="en-US" sz="1400" dirty="0">
                <a:ea typeface="ＭＳ Ｐゴシック" pitchFamily="34" charset="-128"/>
              </a:rPr>
              <a:t>Ratified September 2007</a:t>
            </a:r>
            <a:endParaRPr lang="nb-NO" sz="1400" dirty="0">
              <a:ea typeface="ＭＳ Ｐゴシック" pitchFamily="34" charset="-128"/>
            </a:endParaRPr>
          </a:p>
          <a:p>
            <a:pPr lvl="2"/>
            <a:r>
              <a:rPr lang="en-US" sz="1400" dirty="0">
                <a:ea typeface="ＭＳ Ｐゴシック" pitchFamily="34" charset="-128"/>
              </a:rPr>
              <a:t>Allows for wireless transmission of HART protocol </a:t>
            </a:r>
          </a:p>
          <a:p>
            <a:pPr lvl="1"/>
            <a:r>
              <a:rPr lang="en-US" sz="1600" dirty="0"/>
              <a:t>Based on IEEE 802.15.4 PHY with modified MAC Layer </a:t>
            </a:r>
          </a:p>
          <a:p>
            <a:pPr lvl="2"/>
            <a:r>
              <a:rPr lang="en-US" sz="1200" dirty="0"/>
              <a:t>Adaptive frequency hopping</a:t>
            </a:r>
          </a:p>
          <a:p>
            <a:pPr lvl="2"/>
            <a:r>
              <a:rPr lang="en-US" sz="1200" dirty="0"/>
              <a:t>Time-division multiple access (TDMA)</a:t>
            </a:r>
          </a:p>
          <a:p>
            <a:pPr lvl="2"/>
            <a:endParaRPr lang="en-US" sz="1200" dirty="0">
              <a:ea typeface="ＭＳ Ｐゴシック" pitchFamily="34" charset="-128"/>
            </a:endParaRPr>
          </a:p>
          <a:p>
            <a:pPr lvl="2"/>
            <a:endParaRPr lang="en-US" sz="1200" dirty="0">
              <a:ea typeface="ＭＳ Ｐゴシック" pitchFamily="34" charset="-128"/>
            </a:endParaRPr>
          </a:p>
          <a:p>
            <a:pPr lvl="2"/>
            <a:endParaRPr lang="en-US" sz="1200" dirty="0">
              <a:ea typeface="ＭＳ Ｐゴシック" pitchFamily="34" charset="-128"/>
            </a:endParaRPr>
          </a:p>
          <a:p>
            <a:pPr lvl="2"/>
            <a:endParaRPr lang="en-US" sz="1200" dirty="0">
              <a:ea typeface="ＭＳ Ｐゴシック" pitchFamily="34" charset="-128"/>
            </a:endParaRPr>
          </a:p>
          <a:p>
            <a:pPr lvl="2"/>
            <a:endParaRPr lang="en-US" sz="1200" dirty="0">
              <a:ea typeface="ＭＳ Ｐゴシック" pitchFamily="34" charset="-128"/>
            </a:endParaRPr>
          </a:p>
          <a:p>
            <a:pPr lvl="2"/>
            <a:endParaRPr lang="en-US" sz="1200" dirty="0">
              <a:ea typeface="ＭＳ Ｐゴシック" pitchFamily="34" charset="-128"/>
            </a:endParaRPr>
          </a:p>
          <a:p>
            <a:pPr lvl="1"/>
            <a:r>
              <a:rPr lang="en-US" sz="1600" dirty="0"/>
              <a:t>Full mesh network topology</a:t>
            </a:r>
            <a:endParaRPr lang="en-US" sz="1400" dirty="0">
              <a:ea typeface="ＭＳ Ｐゴシック" pitchFamily="34" charset="-128"/>
            </a:endParaRPr>
          </a:p>
        </p:txBody>
      </p:sp>
      <p:sp>
        <p:nvSpPr>
          <p:cNvPr id="70662" name="Rectangle 6"/>
          <p:cNvSpPr>
            <a:spLocks noChangeArrowheads="1"/>
          </p:cNvSpPr>
          <p:nvPr/>
        </p:nvSpPr>
        <p:spPr bwMode="auto">
          <a:xfrm>
            <a:off x="0" y="2586038"/>
            <a:ext cx="184150" cy="369887"/>
          </a:xfrm>
          <a:prstGeom prst="rect">
            <a:avLst/>
          </a:prstGeom>
          <a:noFill/>
          <a:ln w="15875">
            <a:noFill/>
            <a:miter lim="800000"/>
            <a:headEnd/>
            <a:tailEnd/>
          </a:ln>
        </p:spPr>
        <p:txBody>
          <a:bodyPr wrap="none" anchor="ctr">
            <a:spAutoFit/>
          </a:bodyPr>
          <a:lstStyle/>
          <a:p>
            <a:endParaRPr lang="en-US"/>
          </a:p>
        </p:txBody>
      </p:sp>
      <p:graphicFrame>
        <p:nvGraphicFramePr>
          <p:cNvPr id="975877" name="Object 2"/>
          <p:cNvGraphicFramePr>
            <a:graphicFrameLocks noChangeAspect="1"/>
          </p:cNvGraphicFramePr>
          <p:nvPr/>
        </p:nvGraphicFramePr>
        <p:xfrm>
          <a:off x="1676400" y="4213225"/>
          <a:ext cx="5675312" cy="1882775"/>
        </p:xfrm>
        <a:graphic>
          <a:graphicData uri="http://schemas.openxmlformats.org/presentationml/2006/ole">
            <mc:AlternateContent xmlns:mc="http://schemas.openxmlformats.org/markup-compatibility/2006">
              <mc:Choice xmlns:v="urn:schemas-microsoft-com:vml" Requires="v">
                <p:oleObj spid="_x0000_s2091" name="Visio" r:id="rId5" imgW="5508688" imgH="1681043" progId="Visio.Drawing.11">
                  <p:embed/>
                </p:oleObj>
              </mc:Choice>
              <mc:Fallback>
                <p:oleObj name="Visio" r:id="rId5" imgW="5508688" imgH="1681043" progId="Visio.Drawing.11">
                  <p:embed/>
                  <p:pic>
                    <p:nvPicPr>
                      <p:cNvPr id="975877"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4213225"/>
                        <a:ext cx="5675312" cy="1882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Content Placeholder 3"/>
          <p:cNvSpPr>
            <a:spLocks noGrp="1"/>
          </p:cNvSpPr>
          <p:nvPr>
            <p:ph idx="1"/>
          </p:nvPr>
        </p:nvSpPr>
        <p:spPr>
          <a:xfrm>
            <a:off x="228600" y="1981200"/>
            <a:ext cx="8534400" cy="3817937"/>
          </a:xfrm>
        </p:spPr>
        <p:txBody>
          <a:bodyPr/>
          <a:lstStyle/>
          <a:p>
            <a:pPr lvl="1">
              <a:lnSpc>
                <a:spcPct val="90000"/>
              </a:lnSpc>
            </a:pPr>
            <a:r>
              <a:rPr lang="en-US" dirty="0"/>
              <a:t>Network Manager</a:t>
            </a:r>
          </a:p>
          <a:p>
            <a:pPr lvl="2">
              <a:lnSpc>
                <a:spcPct val="90000"/>
              </a:lnSpc>
            </a:pPr>
            <a:r>
              <a:rPr lang="en-US" dirty="0">
                <a:ea typeface="ＭＳ Ｐゴシック" pitchFamily="34" charset="-128"/>
              </a:rPr>
              <a:t>Makes all decisions</a:t>
            </a:r>
          </a:p>
          <a:p>
            <a:pPr lvl="2">
              <a:lnSpc>
                <a:spcPct val="90000"/>
              </a:lnSpc>
            </a:pPr>
            <a:r>
              <a:rPr lang="en-US" dirty="0">
                <a:ea typeface="ＭＳ Ｐゴシック" pitchFamily="34" charset="-128"/>
              </a:rPr>
              <a:t>Devices can be “dumb”</a:t>
            </a:r>
          </a:p>
          <a:p>
            <a:pPr lvl="2">
              <a:lnSpc>
                <a:spcPct val="90000"/>
              </a:lnSpc>
            </a:pPr>
            <a:endParaRPr lang="en-US" dirty="0">
              <a:ea typeface="ＭＳ Ｐゴシック" pitchFamily="34" charset="-128"/>
            </a:endParaRPr>
          </a:p>
          <a:p>
            <a:pPr lvl="2">
              <a:lnSpc>
                <a:spcPct val="90000"/>
              </a:lnSpc>
            </a:pPr>
            <a:endParaRPr lang="en-US" dirty="0">
              <a:ea typeface="ＭＳ Ｐゴシック" pitchFamily="34" charset="-128"/>
            </a:endParaRPr>
          </a:p>
          <a:p>
            <a:pPr lvl="2">
              <a:lnSpc>
                <a:spcPct val="90000"/>
              </a:lnSpc>
            </a:pPr>
            <a:endParaRPr lang="en-US" dirty="0">
              <a:ea typeface="ＭＳ Ｐゴシック" pitchFamily="34" charset="-128"/>
            </a:endParaRPr>
          </a:p>
          <a:p>
            <a:pPr lvl="2">
              <a:lnSpc>
                <a:spcPct val="90000"/>
              </a:lnSpc>
            </a:pPr>
            <a:endParaRPr lang="en-US" dirty="0">
              <a:ea typeface="ＭＳ Ｐゴシック" pitchFamily="34" charset="-128"/>
            </a:endParaRPr>
          </a:p>
          <a:p>
            <a:pPr lvl="2">
              <a:lnSpc>
                <a:spcPct val="90000"/>
              </a:lnSpc>
            </a:pPr>
            <a:endParaRPr lang="en-US" dirty="0">
              <a:ea typeface="ＭＳ Ｐゴシック" pitchFamily="34" charset="-128"/>
            </a:endParaRPr>
          </a:p>
          <a:p>
            <a:pPr lvl="2">
              <a:lnSpc>
                <a:spcPct val="90000"/>
              </a:lnSpc>
            </a:pPr>
            <a:endParaRPr lang="en-US" dirty="0">
              <a:ea typeface="ＭＳ Ｐゴシック" pitchFamily="34" charset="-128"/>
            </a:endParaRPr>
          </a:p>
          <a:p>
            <a:pPr lvl="2">
              <a:lnSpc>
                <a:spcPct val="90000"/>
              </a:lnSpc>
            </a:pPr>
            <a:endParaRPr lang="en-US" dirty="0">
              <a:ea typeface="ＭＳ Ｐゴシック" pitchFamily="34" charset="-128"/>
            </a:endParaRPr>
          </a:p>
          <a:p>
            <a:pPr lvl="2">
              <a:lnSpc>
                <a:spcPct val="90000"/>
              </a:lnSpc>
            </a:pPr>
            <a:endParaRPr lang="en-US" dirty="0">
              <a:ea typeface="ＭＳ Ｐゴシック" pitchFamily="34" charset="-128"/>
            </a:endParaRPr>
          </a:p>
          <a:p>
            <a:pPr lvl="1">
              <a:lnSpc>
                <a:spcPct val="90000"/>
              </a:lnSpc>
            </a:pPr>
            <a:r>
              <a:rPr lang="en-US" dirty="0"/>
              <a:t>Presently mainly supported by “</a:t>
            </a:r>
            <a:r>
              <a:rPr lang="en-US" sz="1800" dirty="0">
                <a:ea typeface="ＭＳ Ｐゴシック" pitchFamily="34" charset="-128"/>
              </a:rPr>
              <a:t>Dust Networks Inc.”</a:t>
            </a:r>
          </a:p>
          <a:p>
            <a:pPr lvl="2">
              <a:lnSpc>
                <a:spcPct val="90000"/>
              </a:lnSpc>
            </a:pPr>
            <a:r>
              <a:rPr lang="en-US" sz="1600" dirty="0" err="1">
                <a:ea typeface="ＭＳ Ｐゴシック" pitchFamily="34" charset="-128"/>
              </a:rPr>
              <a:t>SoC</a:t>
            </a:r>
            <a:r>
              <a:rPr lang="en-US" sz="1600" dirty="0">
                <a:ea typeface="ＭＳ Ｐゴシック" pitchFamily="34" charset="-128"/>
              </a:rPr>
              <a:t> and module products</a:t>
            </a:r>
          </a:p>
        </p:txBody>
      </p:sp>
      <p:pic>
        <p:nvPicPr>
          <p:cNvPr id="72708" name="Picture 5" descr="DN-147 HART Graphic v4r15"/>
          <p:cNvPicPr>
            <a:picLocks noChangeAspect="1" noChangeArrowheads="1"/>
          </p:cNvPicPr>
          <p:nvPr/>
        </p:nvPicPr>
        <p:blipFill>
          <a:blip r:embed="rId3" cstate="print"/>
          <a:srcRect l="36470" t="22742" r="8235" b="52760"/>
          <a:stretch>
            <a:fillRect/>
          </a:stretch>
        </p:blipFill>
        <p:spPr bwMode="auto">
          <a:xfrm>
            <a:off x="3892550" y="1752600"/>
            <a:ext cx="4946650" cy="2776537"/>
          </a:xfrm>
          <a:prstGeom prst="rect">
            <a:avLst/>
          </a:prstGeom>
          <a:noFill/>
          <a:ln w="9525">
            <a:noFill/>
            <a:miter lim="800000"/>
            <a:headEnd/>
            <a:tailEnd/>
          </a:ln>
        </p:spPr>
      </p:pic>
      <p:sp>
        <p:nvSpPr>
          <p:cNvPr id="5" name="Title 4"/>
          <p:cNvSpPr>
            <a:spLocks noGrp="1"/>
          </p:cNvSpPr>
          <p:nvPr>
            <p:ph type="title"/>
          </p:nvPr>
        </p:nvSpPr>
        <p:spPr/>
        <p:txBody>
          <a:bodyPr/>
          <a:lstStyle/>
          <a:p>
            <a:endParaRPr lang="en-US"/>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74755" name="Content Placeholder 3"/>
          <p:cNvSpPr>
            <a:spLocks noGrp="1"/>
          </p:cNvSpPr>
          <p:nvPr>
            <p:ph idx="1"/>
          </p:nvPr>
        </p:nvSpPr>
        <p:spPr>
          <a:xfrm>
            <a:off x="762000" y="1600200"/>
            <a:ext cx="8534400" cy="5059362"/>
          </a:xfrm>
        </p:spPr>
        <p:txBody>
          <a:bodyPr/>
          <a:lstStyle/>
          <a:p>
            <a:r>
              <a:rPr lang="en-US" sz="2400" dirty="0"/>
              <a:t>ISA SP100.11a</a:t>
            </a:r>
          </a:p>
          <a:p>
            <a:pPr lvl="1"/>
            <a:r>
              <a:rPr lang="en-US" sz="2000" dirty="0"/>
              <a:t>ISA: Instrumentation, Systems, and Automation Society </a:t>
            </a:r>
          </a:p>
          <a:p>
            <a:pPr lvl="1"/>
            <a:r>
              <a:rPr lang="en-US" sz="2000" dirty="0"/>
              <a:t>ISA develops standards for ANSI</a:t>
            </a:r>
          </a:p>
          <a:p>
            <a:pPr lvl="1">
              <a:buNone/>
            </a:pPr>
            <a:r>
              <a:rPr lang="en-US" sz="2000" dirty="0"/>
              <a:t>    ISA SP100 scope includes all types of manufacturing</a:t>
            </a:r>
          </a:p>
          <a:p>
            <a:pPr lvl="1">
              <a:buNone/>
            </a:pPr>
            <a:r>
              <a:rPr lang="en-US" sz="2000" dirty="0"/>
              <a:t>    ISA 100.11a is first standard for wireless industrial monitoring and control</a:t>
            </a:r>
          </a:p>
          <a:p>
            <a:r>
              <a:rPr lang="en-US" sz="2200" dirty="0"/>
              <a:t>WIA-PA (China-led effort)</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76807" name="Content Placeholder 3"/>
          <p:cNvSpPr>
            <a:spLocks noGrp="1"/>
          </p:cNvSpPr>
          <p:nvPr>
            <p:ph idx="1"/>
          </p:nvPr>
        </p:nvSpPr>
        <p:spPr>
          <a:xfrm>
            <a:off x="685800" y="1524000"/>
            <a:ext cx="7162800" cy="4986337"/>
          </a:xfrm>
        </p:spPr>
        <p:txBody>
          <a:bodyPr/>
          <a:lstStyle/>
          <a:p>
            <a:r>
              <a:rPr lang="en-US" dirty="0"/>
              <a:t>IETF</a:t>
            </a:r>
          </a:p>
          <a:p>
            <a:pPr lvl="1"/>
            <a:r>
              <a:rPr lang="en-US" dirty="0"/>
              <a:t>6TiSCH </a:t>
            </a:r>
          </a:p>
          <a:p>
            <a:pPr lvl="1"/>
            <a:r>
              <a:rPr lang="en-US" dirty="0"/>
              <a:t>RFC 4944 (6LowPAN)</a:t>
            </a:r>
          </a:p>
          <a:p>
            <a:pPr lvl="2"/>
            <a:r>
              <a:rPr lang="en-US" dirty="0">
                <a:ea typeface="ＭＳ Ｐゴシック" pitchFamily="34" charset="-128"/>
              </a:rPr>
              <a:t>IPV6 over 802.15.4</a:t>
            </a:r>
          </a:p>
          <a:p>
            <a:pPr lvl="1"/>
            <a:r>
              <a:rPr lang="en-US" dirty="0"/>
              <a:t>ROLL Working Group</a:t>
            </a:r>
          </a:p>
          <a:p>
            <a:pPr lvl="2"/>
            <a:r>
              <a:rPr lang="en-US" dirty="0">
                <a:ea typeface="ＭＳ Ｐゴシック" pitchFamily="34" charset="-128"/>
              </a:rPr>
              <a:t>Began May 2007</a:t>
            </a:r>
          </a:p>
          <a:p>
            <a:pPr lvl="2"/>
            <a:r>
              <a:rPr lang="en-US" dirty="0">
                <a:ea typeface="ＭＳ Ｐゴシック" pitchFamily="34" charset="-128"/>
              </a:rPr>
              <a:t>Routing over low-power </a:t>
            </a:r>
            <a:r>
              <a:rPr lang="en-US" dirty="0" err="1">
                <a:ea typeface="ＭＳ Ｐゴシック" pitchFamily="34" charset="-128"/>
              </a:rPr>
              <a:t>lossy</a:t>
            </a:r>
            <a:r>
              <a:rPr lang="en-US" dirty="0">
                <a:ea typeface="ＭＳ Ｐゴシック" pitchFamily="34" charset="-128"/>
              </a:rPr>
              <a:t> nets</a:t>
            </a:r>
          </a:p>
          <a:p>
            <a:pPr lvl="2"/>
            <a:r>
              <a:rPr lang="en-US" dirty="0">
                <a:ea typeface="ＭＳ Ｐゴシック" pitchFamily="34" charset="-128"/>
              </a:rPr>
              <a:t>Application areas:</a:t>
            </a:r>
          </a:p>
          <a:p>
            <a:pPr lvl="3"/>
            <a:r>
              <a:rPr lang="en-US" dirty="0">
                <a:ea typeface="ＭＳ Ｐゴシック" pitchFamily="34" charset="-128"/>
              </a:rPr>
              <a:t>Industrial</a:t>
            </a:r>
          </a:p>
          <a:p>
            <a:pPr lvl="3"/>
            <a:r>
              <a:rPr lang="en-US" dirty="0">
                <a:ea typeface="ＭＳ Ｐゴシック" pitchFamily="34" charset="-128"/>
              </a:rPr>
              <a:t>Home</a:t>
            </a:r>
          </a:p>
          <a:p>
            <a:pPr lvl="3"/>
            <a:r>
              <a:rPr lang="en-US" dirty="0">
                <a:ea typeface="ＭＳ Ｐゴシック" pitchFamily="34" charset="-128"/>
              </a:rPr>
              <a:t>Buildings</a:t>
            </a:r>
          </a:p>
          <a:p>
            <a:pPr lvl="3">
              <a:buNone/>
            </a:pPr>
            <a:r>
              <a:rPr lang="en-US" dirty="0">
                <a:ea typeface="ＭＳ Ｐゴシック" pitchFamily="34" charset="-128"/>
              </a:rPr>
              <a:t>     Etc. </a:t>
            </a:r>
          </a:p>
          <a:p>
            <a:pPr lvl="1"/>
            <a:endParaRPr lang="en-US" dirty="0">
              <a:ea typeface="ＭＳ Ｐゴシック" pitchFamily="34" charset="-128"/>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Others </a:t>
            </a:r>
          </a:p>
          <a:p>
            <a:pPr lvl="1"/>
            <a:r>
              <a:rPr lang="en-US" dirty="0"/>
              <a:t>IEEE 802.15.4e: time-synchronized frequency hopping </a:t>
            </a:r>
          </a:p>
          <a:p>
            <a:pPr lvl="1"/>
            <a:r>
              <a:rPr lang="en-US" dirty="0"/>
              <a:t>IEEE 802.15.4g: grid smart metering </a:t>
            </a:r>
          </a:p>
          <a:p>
            <a:pPr lvl="1"/>
            <a:endParaRPr lang="en-US" dirty="0"/>
          </a:p>
          <a:p>
            <a:pPr lvl="1"/>
            <a:r>
              <a:rPr lang="en-US" dirty="0"/>
              <a:t>IEEE 802.15.4a: UWB/CSS physical layer </a:t>
            </a:r>
          </a:p>
          <a:p>
            <a:pPr lvl="1"/>
            <a:r>
              <a:rPr lang="en-US" dirty="0"/>
              <a:t>IEEE 802.11s: mesh networking </a:t>
            </a:r>
          </a:p>
          <a:p>
            <a:pPr lvl="1"/>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Healthcare CPS</a:t>
            </a:r>
          </a:p>
        </p:txBody>
      </p:sp>
      <p:sp>
        <p:nvSpPr>
          <p:cNvPr id="4" name="Rectangle 3"/>
          <p:cNvSpPr txBox="1">
            <a:spLocks noChangeArrowheads="1"/>
          </p:cNvSpPr>
          <p:nvPr/>
        </p:nvSpPr>
        <p:spPr bwMode="auto">
          <a:xfrm>
            <a:off x="1676400" y="1981200"/>
            <a:ext cx="5562600" cy="68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50000"/>
              </a:lnSpc>
              <a:spcBef>
                <a:spcPct val="75000"/>
              </a:spcBef>
              <a:spcAft>
                <a:spcPct val="5000"/>
              </a:spcAft>
              <a:buClr>
                <a:schemeClr val="folHlink"/>
              </a:buClr>
              <a:buSzPct val="60000"/>
              <a:buFont typeface="Wingdings" pitchFamily="2" charset="2"/>
              <a:buNone/>
              <a:tabLst/>
              <a:defRPr/>
            </a:pPr>
            <a:r>
              <a:rPr kumimoji="0" lang="en-US" altLang="zh-CN" sz="2000" b="0" i="0" u="none" strike="noStrike" kern="0" cap="none" spc="0" normalizeH="0" baseline="0" noProof="0" dirty="0">
                <a:ln>
                  <a:noFill/>
                </a:ln>
                <a:solidFill>
                  <a:schemeClr val="tx1"/>
                </a:solidFill>
                <a:effectLst/>
                <a:uLnTx/>
                <a:uFillTx/>
                <a:latin typeface="+mn-lt"/>
                <a:ea typeface="宋体" pitchFamily="2" charset="-122"/>
                <a:cs typeface="+mn-cs"/>
              </a:rPr>
              <a:t>Medical implant: artificial retina …</a:t>
            </a:r>
          </a:p>
        </p:txBody>
      </p:sp>
      <p:pic>
        <p:nvPicPr>
          <p:cNvPr id="5" name="Picture 7" descr="Picture1"/>
          <p:cNvPicPr>
            <a:picLocks noChangeAspect="1" noChangeArrowheads="1"/>
          </p:cNvPicPr>
          <p:nvPr/>
        </p:nvPicPr>
        <p:blipFill>
          <a:blip r:embed="rId2" cstate="print"/>
          <a:srcRect/>
          <a:stretch>
            <a:fillRect/>
          </a:stretch>
        </p:blipFill>
        <p:spPr bwMode="auto">
          <a:xfrm>
            <a:off x="282575" y="1676400"/>
            <a:ext cx="1317625" cy="1371600"/>
          </a:xfrm>
          <a:prstGeom prst="rect">
            <a:avLst/>
          </a:prstGeom>
          <a:noFill/>
        </p:spPr>
      </p:pic>
      <p:pic>
        <p:nvPicPr>
          <p:cNvPr id="6" name="Picture 9" descr="assisted_living"/>
          <p:cNvPicPr>
            <a:picLocks noChangeAspect="1" noChangeArrowheads="1"/>
          </p:cNvPicPr>
          <p:nvPr/>
        </p:nvPicPr>
        <p:blipFill>
          <a:blip r:embed="rId3" cstate="print"/>
          <a:srcRect/>
          <a:stretch>
            <a:fillRect/>
          </a:stretch>
        </p:blipFill>
        <p:spPr bwMode="auto">
          <a:xfrm>
            <a:off x="609600" y="5029200"/>
            <a:ext cx="1284287" cy="1838325"/>
          </a:xfrm>
          <a:prstGeom prst="rect">
            <a:avLst/>
          </a:prstGeom>
          <a:noFill/>
        </p:spPr>
      </p:pic>
      <p:sp>
        <p:nvSpPr>
          <p:cNvPr id="8" name="Rectangle 11"/>
          <p:cNvSpPr>
            <a:spLocks noChangeArrowheads="1"/>
          </p:cNvSpPr>
          <p:nvPr/>
        </p:nvSpPr>
        <p:spPr bwMode="auto">
          <a:xfrm>
            <a:off x="1981200" y="5943600"/>
            <a:ext cx="6248400" cy="685800"/>
          </a:xfrm>
          <a:prstGeom prst="rect">
            <a:avLst/>
          </a:prstGeom>
          <a:noFill/>
          <a:ln w="9525">
            <a:noFill/>
            <a:miter lim="800000"/>
            <a:headEnd/>
            <a:tailEnd/>
          </a:ln>
          <a:effectLst/>
        </p:spPr>
        <p:txBody>
          <a:bodyPr/>
          <a:lstStyle/>
          <a:p>
            <a:pPr marL="342900" indent="-342900" algn="l">
              <a:lnSpc>
                <a:spcPct val="150000"/>
              </a:lnSpc>
              <a:spcBef>
                <a:spcPct val="75000"/>
              </a:spcBef>
              <a:spcAft>
                <a:spcPct val="5000"/>
              </a:spcAft>
              <a:buClr>
                <a:schemeClr val="folHlink"/>
              </a:buClr>
              <a:buSzPct val="60000"/>
              <a:buFont typeface="Wingdings" pitchFamily="2" charset="2"/>
              <a:buNone/>
            </a:pPr>
            <a:r>
              <a:rPr lang="en-US" sz="2000" b="0" dirty="0">
                <a:latin typeface="Tahoma" pitchFamily="34" charset="0"/>
              </a:rPr>
              <a:t>Assisted living: health monitoring &amp; coordination …</a:t>
            </a:r>
          </a:p>
        </p:txBody>
      </p:sp>
      <p:pic>
        <p:nvPicPr>
          <p:cNvPr id="10" name="Picture 9" descr="intuit1-BB.jpg"/>
          <p:cNvPicPr>
            <a:picLocks noChangeAspect="1"/>
          </p:cNvPicPr>
          <p:nvPr/>
        </p:nvPicPr>
        <p:blipFill>
          <a:blip r:embed="rId4" cstate="print"/>
          <a:stretch>
            <a:fillRect/>
          </a:stretch>
        </p:blipFill>
        <p:spPr>
          <a:xfrm>
            <a:off x="4038600" y="2829832"/>
            <a:ext cx="1905000" cy="2580368"/>
          </a:xfrm>
          <a:prstGeom prst="rect">
            <a:avLst/>
          </a:prstGeom>
        </p:spPr>
      </p:pic>
      <p:sp>
        <p:nvSpPr>
          <p:cNvPr id="11" name="Rectangle 11"/>
          <p:cNvSpPr>
            <a:spLocks noChangeArrowheads="1"/>
          </p:cNvSpPr>
          <p:nvPr/>
        </p:nvSpPr>
        <p:spPr bwMode="auto">
          <a:xfrm>
            <a:off x="6019800" y="3810000"/>
            <a:ext cx="6248400" cy="685800"/>
          </a:xfrm>
          <a:prstGeom prst="rect">
            <a:avLst/>
          </a:prstGeom>
          <a:noFill/>
          <a:ln w="9525">
            <a:noFill/>
            <a:miter lim="800000"/>
            <a:headEnd/>
            <a:tailEnd/>
          </a:ln>
          <a:effectLst/>
        </p:spPr>
        <p:txBody>
          <a:bodyPr/>
          <a:lstStyle/>
          <a:p>
            <a:pPr marL="342900" indent="-342900" algn="l">
              <a:lnSpc>
                <a:spcPct val="150000"/>
              </a:lnSpc>
              <a:spcBef>
                <a:spcPct val="75000"/>
              </a:spcBef>
              <a:spcAft>
                <a:spcPct val="5000"/>
              </a:spcAft>
              <a:buClr>
                <a:schemeClr val="folHlink"/>
              </a:buClr>
              <a:buSzPct val="60000"/>
              <a:buFont typeface="Wingdings" pitchFamily="2" charset="2"/>
              <a:buNone/>
            </a:pPr>
            <a:r>
              <a:rPr lang="en-US" sz="2000" b="0" dirty="0">
                <a:latin typeface="Tahoma" pitchFamily="34" charset="0"/>
              </a:rPr>
              <a:t>Remote, robotic surgery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a:t>
            </a:r>
          </a:p>
        </p:txBody>
      </p:sp>
      <p:sp>
        <p:nvSpPr>
          <p:cNvPr id="3" name="Content Placeholder 2"/>
          <p:cNvSpPr>
            <a:spLocks noGrp="1"/>
          </p:cNvSpPr>
          <p:nvPr>
            <p:ph idx="1"/>
          </p:nvPr>
        </p:nvSpPr>
        <p:spPr/>
        <p:txBody>
          <a:bodyPr/>
          <a:lstStyle/>
          <a:p>
            <a:r>
              <a:rPr lang="en-US" dirty="0"/>
              <a:t>From Internet to </a:t>
            </a:r>
            <a:r>
              <a:rPr lang="en-US" dirty="0" err="1"/>
              <a:t>sensornet</a:t>
            </a:r>
            <a:r>
              <a:rPr lang="en-US" dirty="0"/>
              <a:t>/</a:t>
            </a:r>
            <a:r>
              <a:rPr lang="en-US" dirty="0" err="1"/>
              <a:t>IoT</a:t>
            </a:r>
            <a:endParaRPr lang="en-US" dirty="0"/>
          </a:p>
          <a:p>
            <a:r>
              <a:rPr lang="en-US" dirty="0"/>
              <a:t>From </a:t>
            </a:r>
            <a:r>
              <a:rPr lang="en-US" dirty="0" err="1"/>
              <a:t>sensornet</a:t>
            </a:r>
            <a:r>
              <a:rPr lang="en-US" dirty="0"/>
              <a:t>/</a:t>
            </a:r>
            <a:r>
              <a:rPr lang="en-US" dirty="0" err="1"/>
              <a:t>IoT</a:t>
            </a:r>
            <a:r>
              <a:rPr lang="en-US" dirty="0"/>
              <a:t> to WCPS</a:t>
            </a:r>
          </a:p>
          <a:p>
            <a:r>
              <a:rPr lang="en-US" dirty="0">
                <a:solidFill>
                  <a:srgbClr val="FF0000"/>
                </a:solidFill>
              </a:rPr>
              <a:t>General challenges of WCPS</a:t>
            </a:r>
          </a:p>
          <a:p>
            <a:r>
              <a:rPr lang="en-US" dirty="0"/>
              <a:t>Challenges to wireless networking </a:t>
            </a:r>
          </a:p>
          <a:p>
            <a:endParaRPr lang="en-US" dirty="0"/>
          </a:p>
          <a:p>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Complex systems</a:t>
            </a:r>
          </a:p>
        </p:txBody>
      </p:sp>
      <p:sp>
        <p:nvSpPr>
          <p:cNvPr id="3" name="Content Placeholder 2"/>
          <p:cNvSpPr>
            <a:spLocks noGrp="1"/>
          </p:cNvSpPr>
          <p:nvPr>
            <p:ph idx="1"/>
          </p:nvPr>
        </p:nvSpPr>
        <p:spPr>
          <a:xfrm>
            <a:off x="685800" y="1524000"/>
            <a:ext cx="8305800" cy="4724400"/>
          </a:xfrm>
        </p:spPr>
        <p:txBody>
          <a:bodyPr/>
          <a:lstStyle/>
          <a:p>
            <a:r>
              <a:rPr lang="en-US" dirty="0"/>
              <a:t>Integrated sensing, communication, computing, control, and physical  systems</a:t>
            </a:r>
          </a:p>
          <a:p>
            <a:pPr lvl="1"/>
            <a:r>
              <a:rPr lang="en-US" dirty="0"/>
              <a:t>Complex interactions among potentially conflicting actuations</a:t>
            </a:r>
          </a:p>
          <a:p>
            <a:pPr lvl="2"/>
            <a:r>
              <a:rPr lang="en-US" dirty="0"/>
              <a:t>E.g., in vehicular CPS, numerous safety features, such as adaptive cruise control, forward/rear crash avoidance, and curve speed control, may desire to apply varying amounts of braking torque at various rates under various, potentially overlapping conditions</a:t>
            </a:r>
          </a:p>
          <a:p>
            <a:pPr lvl="1"/>
            <a:r>
              <a:rPr lang="en-US" dirty="0"/>
              <a:t>Continuous &amp; discrete dynamics + discrete control </a:t>
            </a:r>
          </a:p>
          <a:p>
            <a:pPr lvl="1"/>
            <a:r>
              <a:rPr lang="en-US" dirty="0"/>
              <a:t>Dynamics and uncertainties in all aspects of CPS: cyber and physical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a:t>
            </a:r>
          </a:p>
        </p:txBody>
      </p:sp>
      <p:sp>
        <p:nvSpPr>
          <p:cNvPr id="3" name="Content Placeholder 2"/>
          <p:cNvSpPr>
            <a:spLocks noGrp="1"/>
          </p:cNvSpPr>
          <p:nvPr>
            <p:ph idx="1"/>
          </p:nvPr>
        </p:nvSpPr>
        <p:spPr>
          <a:xfrm>
            <a:off x="685800" y="1600200"/>
            <a:ext cx="7772400" cy="4724400"/>
          </a:xfrm>
        </p:spPr>
        <p:txBody>
          <a:bodyPr/>
          <a:lstStyle/>
          <a:p>
            <a:r>
              <a:rPr lang="en-US" dirty="0">
                <a:solidFill>
                  <a:srgbClr val="FF0000"/>
                </a:solidFill>
              </a:rPr>
              <a:t>From Internet to </a:t>
            </a:r>
            <a:r>
              <a:rPr lang="en-US" dirty="0" err="1">
                <a:solidFill>
                  <a:srgbClr val="FF0000"/>
                </a:solidFill>
              </a:rPr>
              <a:t>sensornet</a:t>
            </a:r>
            <a:r>
              <a:rPr lang="en-US" dirty="0">
                <a:solidFill>
                  <a:srgbClr val="FF0000"/>
                </a:solidFill>
              </a:rPr>
              <a:t>/</a:t>
            </a:r>
            <a:r>
              <a:rPr lang="en-US" dirty="0" err="1">
                <a:solidFill>
                  <a:srgbClr val="FF0000"/>
                </a:solidFill>
              </a:rPr>
              <a:t>IoT</a:t>
            </a:r>
            <a:endParaRPr lang="en-US" dirty="0">
              <a:solidFill>
                <a:srgbClr val="FF0000"/>
              </a:solidFill>
            </a:endParaRPr>
          </a:p>
          <a:p>
            <a:r>
              <a:rPr lang="en-US" dirty="0"/>
              <a:t>From </a:t>
            </a:r>
            <a:r>
              <a:rPr lang="en-US" dirty="0" err="1"/>
              <a:t>sensornet</a:t>
            </a:r>
            <a:r>
              <a:rPr lang="en-US" dirty="0"/>
              <a:t>/</a:t>
            </a:r>
            <a:r>
              <a:rPr lang="en-US" dirty="0" err="1"/>
              <a:t>IoT</a:t>
            </a:r>
            <a:r>
              <a:rPr lang="en-US" dirty="0"/>
              <a:t> to WCPS</a:t>
            </a:r>
          </a:p>
          <a:p>
            <a:r>
              <a:rPr lang="en-US" dirty="0"/>
              <a:t>General challenges of WCPS</a:t>
            </a:r>
          </a:p>
          <a:p>
            <a:r>
              <a:rPr lang="en-US" dirty="0"/>
              <a:t>Challenges to wireless networking </a:t>
            </a:r>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Real-time, networked control</a:t>
            </a:r>
          </a:p>
        </p:txBody>
      </p:sp>
      <p:sp>
        <p:nvSpPr>
          <p:cNvPr id="3" name="Content Placeholder 2"/>
          <p:cNvSpPr>
            <a:spLocks noGrp="1"/>
          </p:cNvSpPr>
          <p:nvPr>
            <p:ph idx="1"/>
          </p:nvPr>
        </p:nvSpPr>
        <p:spPr>
          <a:xfrm>
            <a:off x="685800" y="1600200"/>
            <a:ext cx="8382000" cy="4953000"/>
          </a:xfrm>
        </p:spPr>
        <p:txBody>
          <a:bodyPr/>
          <a:lstStyle/>
          <a:p>
            <a:r>
              <a:rPr lang="en-US" sz="1800" dirty="0"/>
              <a:t>Communication requirements</a:t>
            </a:r>
          </a:p>
          <a:p>
            <a:pPr lvl="1"/>
            <a:r>
              <a:rPr lang="en-US" sz="1600" i="1" dirty="0"/>
              <a:t>Large delay </a:t>
            </a:r>
            <a:r>
              <a:rPr lang="en-US" sz="1600" dirty="0"/>
              <a:t>implies reduced stability region (e.g., in proportional-integral control), longer settling time, larger maximum overshoot in control </a:t>
            </a:r>
          </a:p>
          <a:p>
            <a:pPr lvl="2"/>
            <a:r>
              <a:rPr lang="en-US" sz="1400" dirty="0"/>
              <a:t>Low latency is even more important than information accuracy, since control systems are usually robust to information inaccuracy</a:t>
            </a:r>
          </a:p>
          <a:p>
            <a:pPr lvl="1"/>
            <a:r>
              <a:rPr lang="en-US" sz="1600" dirty="0"/>
              <a:t>Many control techniques have been developed for systems with constant time delay; </a:t>
            </a:r>
            <a:r>
              <a:rPr lang="en-US" sz="1600" i="1" dirty="0"/>
              <a:t>variable time delays </a:t>
            </a:r>
            <a:r>
              <a:rPr lang="en-US" sz="1600" dirty="0"/>
              <a:t>can be much more difficult to compensate for, especially if delay jitter is large; </a:t>
            </a:r>
          </a:p>
          <a:p>
            <a:pPr lvl="1">
              <a:buNone/>
            </a:pPr>
            <a:r>
              <a:rPr lang="en-US" sz="1600" dirty="0"/>
              <a:t>     Large jitter in messaging latency also increases max. end-to-end latency (see next slide). </a:t>
            </a:r>
          </a:p>
          <a:p>
            <a:pPr lvl="1"/>
            <a:r>
              <a:rPr lang="en-US" sz="1600" dirty="0"/>
              <a:t>To stabilize a system that is open-loop unstable, we need certain </a:t>
            </a:r>
            <a:r>
              <a:rPr lang="en-US" sz="1600" i="1" dirty="0"/>
              <a:t>minimum rate of quantized feedback information</a:t>
            </a:r>
            <a:r>
              <a:rPr lang="en-US" sz="1600" dirty="0"/>
              <a:t> which depends on the open-loop poles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524000"/>
            <a:ext cx="8305800" cy="4724400"/>
          </a:xfrm>
        </p:spPr>
        <p:txBody>
          <a:bodyPr/>
          <a:lstStyle/>
          <a:p>
            <a:r>
              <a:rPr lang="en-US" dirty="0"/>
              <a:t>End-to-end real-time scheduling in networked, distributed systems</a:t>
            </a:r>
          </a:p>
          <a:p>
            <a:pPr lvl="1"/>
            <a:r>
              <a:rPr lang="en-US" dirty="0"/>
              <a:t>Large jitter in job completion time increases the maximum end-to-end completion time and reduces schedulability of end-to-end tasks </a:t>
            </a:r>
          </a:p>
          <a:p>
            <a:pPr lvl="2"/>
            <a:r>
              <a:rPr lang="en-US" dirty="0"/>
              <a:t>Implication to communication: large jitter in messaging latency increases max. end-to-end latency</a:t>
            </a:r>
          </a:p>
          <a:p>
            <a:r>
              <a:rPr lang="en-US" dirty="0"/>
              <a:t>Implications</a:t>
            </a:r>
          </a:p>
          <a:p>
            <a:pPr lvl="1"/>
            <a:r>
              <a:rPr lang="en-US" dirty="0"/>
              <a:t>Low delay and delay jitter in network data delivery </a:t>
            </a:r>
          </a:p>
          <a:p>
            <a:pPr lvl="2"/>
            <a:r>
              <a:rPr lang="en-US" dirty="0"/>
              <a:t>Jitter control in priority-based network real-time scheduling</a:t>
            </a:r>
          </a:p>
          <a:p>
            <a:pPr lvl="1"/>
            <a:r>
              <a:rPr lang="en-US" dirty="0"/>
              <a:t>Necessary data rate/throughput, even though small in some cases </a:t>
            </a:r>
          </a:p>
          <a:p>
            <a:pPr lvl="1"/>
            <a:r>
              <a:rPr lang="en-US" dirty="0"/>
              <a:t>Control-networking co-design requires </a:t>
            </a:r>
            <a:r>
              <a:rPr lang="en-US" i="1" dirty="0"/>
              <a:t>predictability</a:t>
            </a:r>
          </a:p>
          <a:p>
            <a:pPr lvl="7">
              <a:lnSpc>
                <a:spcPct val="100000"/>
              </a:lnSpc>
            </a:pP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a:t>
            </a:r>
          </a:p>
        </p:txBody>
      </p:sp>
      <p:sp>
        <p:nvSpPr>
          <p:cNvPr id="3" name="Content Placeholder 2"/>
          <p:cNvSpPr>
            <a:spLocks noGrp="1"/>
          </p:cNvSpPr>
          <p:nvPr>
            <p:ph idx="1"/>
          </p:nvPr>
        </p:nvSpPr>
        <p:spPr/>
        <p:txBody>
          <a:bodyPr/>
          <a:lstStyle/>
          <a:p>
            <a:r>
              <a:rPr lang="en-US" dirty="0"/>
              <a:t>From Internet to </a:t>
            </a:r>
            <a:r>
              <a:rPr lang="en-US" dirty="0" err="1"/>
              <a:t>sensornet</a:t>
            </a:r>
            <a:r>
              <a:rPr lang="en-US" dirty="0"/>
              <a:t>/</a:t>
            </a:r>
            <a:r>
              <a:rPr lang="en-US" dirty="0" err="1"/>
              <a:t>IoT</a:t>
            </a:r>
            <a:endParaRPr lang="en-US" dirty="0"/>
          </a:p>
          <a:p>
            <a:r>
              <a:rPr lang="en-US" dirty="0"/>
              <a:t>From </a:t>
            </a:r>
            <a:r>
              <a:rPr lang="en-US" dirty="0" err="1"/>
              <a:t>sensornet</a:t>
            </a:r>
            <a:r>
              <a:rPr lang="en-US" dirty="0"/>
              <a:t>/</a:t>
            </a:r>
            <a:r>
              <a:rPr lang="en-US" dirty="0" err="1"/>
              <a:t>IoT</a:t>
            </a:r>
            <a:r>
              <a:rPr lang="en-US" dirty="0"/>
              <a:t> to WCPS</a:t>
            </a:r>
          </a:p>
          <a:p>
            <a:r>
              <a:rPr lang="en-US" dirty="0"/>
              <a:t>General challenges of WCPS</a:t>
            </a:r>
          </a:p>
          <a:p>
            <a:r>
              <a:rPr lang="en-US" dirty="0">
                <a:solidFill>
                  <a:srgbClr val="FF0000"/>
                </a:solidFill>
              </a:rPr>
              <a:t>Challenges to wireless networking </a:t>
            </a:r>
          </a:p>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zh-CN" dirty="0">
                <a:ea typeface="宋体" pitchFamily="2" charset="-122"/>
              </a:rPr>
              <a:t>Dynamics and uncertainties in WCPS</a:t>
            </a:r>
          </a:p>
        </p:txBody>
      </p:sp>
      <p:sp>
        <p:nvSpPr>
          <p:cNvPr id="10243" name="Rectangle 3"/>
          <p:cNvSpPr>
            <a:spLocks noGrp="1" noChangeArrowheads="1"/>
          </p:cNvSpPr>
          <p:nvPr>
            <p:ph type="body" idx="1"/>
          </p:nvPr>
        </p:nvSpPr>
        <p:spPr>
          <a:xfrm>
            <a:off x="762000" y="1600200"/>
            <a:ext cx="8382000" cy="5181600"/>
          </a:xfrm>
        </p:spPr>
        <p:txBody>
          <a:bodyPr/>
          <a:lstStyle/>
          <a:p>
            <a:pPr eaLnBrk="1" hangingPunct="1">
              <a:lnSpc>
                <a:spcPct val="140000"/>
              </a:lnSpc>
            </a:pPr>
            <a:r>
              <a:rPr lang="en-US" altLang="zh-CN">
                <a:ea typeface="宋体" pitchFamily="2" charset="-122"/>
              </a:rPr>
              <a:t>Within system</a:t>
            </a:r>
          </a:p>
          <a:p>
            <a:pPr lvl="1" eaLnBrk="1" hangingPunct="1">
              <a:lnSpc>
                <a:spcPct val="140000"/>
              </a:lnSpc>
            </a:pPr>
            <a:r>
              <a:rPr lang="en-US" altLang="ko-KR" sz="1800">
                <a:ea typeface="굴림" pitchFamily="34" charset="-127"/>
              </a:rPr>
              <a:t>Complex spatial and temporal dynamics in wireless communication</a:t>
            </a:r>
          </a:p>
          <a:p>
            <a:pPr lvl="1" eaLnBrk="1" hangingPunct="1">
              <a:lnSpc>
                <a:spcPct val="140000"/>
              </a:lnSpc>
            </a:pPr>
            <a:r>
              <a:rPr lang="en-US" altLang="ko-KR" sz="1800">
                <a:ea typeface="굴림" pitchFamily="34" charset="-127"/>
              </a:rPr>
              <a:t>Potentially unpredictable network traffic dynamics</a:t>
            </a:r>
          </a:p>
          <a:p>
            <a:pPr lvl="1" eaLnBrk="1" hangingPunct="1">
              <a:lnSpc>
                <a:spcPct val="140000"/>
              </a:lnSpc>
            </a:pPr>
            <a:r>
              <a:rPr lang="en-US" altLang="ko-KR" sz="1800">
                <a:ea typeface="굴림" pitchFamily="34" charset="-127"/>
              </a:rPr>
              <a:t>Dynamic application properties (e.g., QoS requirements and INP methods) across applications and over time</a:t>
            </a:r>
          </a:p>
          <a:p>
            <a:pPr lvl="1" eaLnBrk="1" hangingPunct="1">
              <a:lnSpc>
                <a:spcPct val="140000"/>
              </a:lnSpc>
            </a:pPr>
            <a:endParaRPr lang="en-US" altLang="zh-CN" sz="1800">
              <a:ea typeface="宋体" pitchFamily="2" charset="-122"/>
            </a:endParaRPr>
          </a:p>
          <a:p>
            <a:pPr eaLnBrk="1" hangingPunct="1">
              <a:lnSpc>
                <a:spcPct val="140000"/>
              </a:lnSpc>
            </a:pPr>
            <a:r>
              <a:rPr lang="en-US" altLang="zh-CN">
                <a:ea typeface="宋体" pitchFamily="2" charset="-122"/>
              </a:rPr>
              <a:t>From environment</a:t>
            </a:r>
          </a:p>
          <a:p>
            <a:pPr lvl="1" eaLnBrk="1" hangingPunct="1">
              <a:lnSpc>
                <a:spcPct val="140000"/>
              </a:lnSpc>
            </a:pPr>
            <a:r>
              <a:rPr lang="en-US" altLang="ko-KR" sz="1800">
                <a:ea typeface="굴림" pitchFamily="34" charset="-127"/>
              </a:rPr>
              <a:t>Dynamic environments: human/object movement, temperature, etc.</a:t>
            </a:r>
          </a:p>
          <a:p>
            <a:pPr lvl="1" eaLnBrk="1" hangingPunct="1">
              <a:lnSpc>
                <a:spcPct val="140000"/>
              </a:lnSpc>
            </a:pPr>
            <a:r>
              <a:rPr lang="en-US" altLang="ko-KR" sz="1800">
                <a:ea typeface="굴림" pitchFamily="34" charset="-127"/>
              </a:rPr>
              <a:t>Dynamic, interfering co-existing networks </a:t>
            </a:r>
          </a:p>
          <a:p>
            <a:pPr lvl="1" eaLnBrk="1" hangingPunct="1">
              <a:lnSpc>
                <a:spcPct val="140000"/>
              </a:lnSpc>
            </a:pPr>
            <a:r>
              <a:rPr lang="en-US" altLang="ko-KR" sz="1800">
                <a:ea typeface="굴림" pitchFamily="34" charset="-127"/>
              </a:rPr>
              <a:t>Malicious attacks (e.g., jamming)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zh-CN">
                <a:ea typeface="宋体" pitchFamily="2" charset="-122"/>
              </a:rPr>
              <a:t>Mote testbed</a:t>
            </a:r>
          </a:p>
        </p:txBody>
      </p:sp>
      <p:sp>
        <p:nvSpPr>
          <p:cNvPr id="16387" name="Rectangle 3"/>
          <p:cNvSpPr>
            <a:spLocks noGrp="1" noChangeArrowheads="1"/>
          </p:cNvSpPr>
          <p:nvPr>
            <p:ph type="body" idx="1"/>
          </p:nvPr>
        </p:nvSpPr>
        <p:spPr>
          <a:xfrm>
            <a:off x="609600" y="4572000"/>
            <a:ext cx="8382000" cy="2133600"/>
          </a:xfrm>
        </p:spPr>
        <p:txBody>
          <a:bodyPr/>
          <a:lstStyle/>
          <a:p>
            <a:pPr eaLnBrk="1" hangingPunct="1">
              <a:lnSpc>
                <a:spcPct val="130000"/>
              </a:lnSpc>
            </a:pPr>
            <a:r>
              <a:rPr lang="en-US" altLang="zh-CN" sz="1600">
                <a:ea typeface="宋体" pitchFamily="2" charset="-122"/>
              </a:rPr>
              <a:t>We use Mica2 motes that are deployed in a 14</a:t>
            </a:r>
            <a:r>
              <a:rPr lang="en-US" altLang="zh-CN" sz="1600">
                <a:ea typeface="宋体" pitchFamily="2" charset="-122"/>
                <a:sym typeface="Symbol" pitchFamily="18" charset="2"/>
              </a:rPr>
              <a:t></a:t>
            </a:r>
            <a:r>
              <a:rPr lang="en-US" altLang="zh-CN" sz="1600">
                <a:ea typeface="宋体" pitchFamily="2" charset="-122"/>
              </a:rPr>
              <a:t>7 grid</a:t>
            </a:r>
          </a:p>
          <a:p>
            <a:pPr eaLnBrk="1" hangingPunct="1">
              <a:lnSpc>
                <a:spcPct val="130000"/>
              </a:lnSpc>
            </a:pPr>
            <a:r>
              <a:rPr lang="en-US" altLang="zh-CN" sz="1600">
                <a:ea typeface="宋体" pitchFamily="2" charset="-122"/>
              </a:rPr>
              <a:t>Focus on links of the middle row</a:t>
            </a:r>
          </a:p>
          <a:p>
            <a:pPr eaLnBrk="1" hangingPunct="1">
              <a:lnSpc>
                <a:spcPct val="130000"/>
              </a:lnSpc>
            </a:pPr>
            <a:r>
              <a:rPr lang="en-US" altLang="zh-CN" sz="1600">
                <a:ea typeface="宋体" pitchFamily="2" charset="-122"/>
              </a:rPr>
              <a:t>Interferers randomly distributed in the rest 6 rows, with 7 motes on each row on average; interfering traffic is controlled by the probability </a:t>
            </a:r>
            <a:r>
              <a:rPr lang="en-US" altLang="zh-CN" sz="1600" i="1">
                <a:ea typeface="宋体" pitchFamily="2" charset="-122"/>
              </a:rPr>
              <a:t>d</a:t>
            </a:r>
            <a:r>
              <a:rPr lang="en-US" altLang="zh-CN" sz="1600">
                <a:ea typeface="宋体" pitchFamily="2" charset="-122"/>
              </a:rPr>
              <a:t> of generating a packet at an arbitrary time</a:t>
            </a:r>
          </a:p>
        </p:txBody>
      </p:sp>
      <p:pic>
        <p:nvPicPr>
          <p:cNvPr id="16388" name="Picture 4" descr="7by14-grid"/>
          <p:cNvPicPr>
            <a:picLocks noChangeAspect="1" noChangeArrowheads="1"/>
          </p:cNvPicPr>
          <p:nvPr/>
        </p:nvPicPr>
        <p:blipFill>
          <a:blip r:embed="rId2" cstate="print"/>
          <a:srcRect/>
          <a:stretch>
            <a:fillRect/>
          </a:stretch>
        </p:blipFill>
        <p:spPr bwMode="auto">
          <a:xfrm>
            <a:off x="4495800" y="1851025"/>
            <a:ext cx="4114800" cy="2644775"/>
          </a:xfrm>
          <a:prstGeom prst="rect">
            <a:avLst/>
          </a:prstGeom>
          <a:noFill/>
          <a:ln w="9525">
            <a:noFill/>
            <a:miter lim="800000"/>
            <a:headEnd/>
            <a:tailEnd/>
          </a:ln>
        </p:spPr>
      </p:pic>
      <p:grpSp>
        <p:nvGrpSpPr>
          <p:cNvPr id="2" name="Group 8"/>
          <p:cNvGrpSpPr>
            <a:grpSpLocks/>
          </p:cNvGrpSpPr>
          <p:nvPr/>
        </p:nvGrpSpPr>
        <p:grpSpPr bwMode="auto">
          <a:xfrm>
            <a:off x="609600" y="1676400"/>
            <a:ext cx="3857625" cy="2889250"/>
            <a:chOff x="384" y="1248"/>
            <a:chExt cx="2430" cy="1820"/>
          </a:xfrm>
        </p:grpSpPr>
        <p:pic>
          <p:nvPicPr>
            <p:cNvPr id="16390" name="Picture 5" descr="Stargate-matrix-kansei"/>
            <p:cNvPicPr>
              <a:picLocks noChangeAspect="1" noChangeArrowheads="1"/>
            </p:cNvPicPr>
            <p:nvPr/>
          </p:nvPicPr>
          <p:blipFill>
            <a:blip r:embed="rId3" cstate="print"/>
            <a:srcRect/>
            <a:stretch>
              <a:fillRect/>
            </a:stretch>
          </p:blipFill>
          <p:spPr bwMode="auto">
            <a:xfrm>
              <a:off x="384" y="1248"/>
              <a:ext cx="2426" cy="1820"/>
            </a:xfrm>
            <a:prstGeom prst="rect">
              <a:avLst/>
            </a:prstGeom>
            <a:noFill/>
            <a:ln w="9525">
              <a:noFill/>
              <a:miter lim="800000"/>
              <a:headEnd/>
              <a:tailEnd/>
            </a:ln>
          </p:spPr>
        </p:pic>
        <p:pic>
          <p:nvPicPr>
            <p:cNvPr id="16391" name="Picture 6" descr="Kansei-A-Node"/>
            <p:cNvPicPr>
              <a:picLocks noChangeAspect="1" noChangeArrowheads="1"/>
            </p:cNvPicPr>
            <p:nvPr/>
          </p:nvPicPr>
          <p:blipFill>
            <a:blip r:embed="rId4" cstate="print"/>
            <a:srcRect/>
            <a:stretch>
              <a:fillRect/>
            </a:stretch>
          </p:blipFill>
          <p:spPr bwMode="auto">
            <a:xfrm>
              <a:off x="1824" y="2323"/>
              <a:ext cx="990" cy="743"/>
            </a:xfrm>
            <a:prstGeom prst="rect">
              <a:avLst/>
            </a:prstGeom>
            <a:noFill/>
            <a:ln w="9525">
              <a:noFill/>
              <a:miter lim="800000"/>
              <a:headEnd/>
              <a:tailEnd/>
            </a:ln>
          </p:spPr>
        </p:pic>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zh-CN">
                <a:ea typeface="宋体" pitchFamily="2" charset="-122"/>
              </a:rPr>
              <a:t>Complex properties of wireless links</a:t>
            </a:r>
          </a:p>
        </p:txBody>
      </p:sp>
      <p:pic>
        <p:nvPicPr>
          <p:cNvPr id="17411" name="Picture 4" descr="PDR-BC-100"/>
          <p:cNvPicPr>
            <a:picLocks noChangeAspect="1" noChangeArrowheads="1"/>
          </p:cNvPicPr>
          <p:nvPr/>
        </p:nvPicPr>
        <p:blipFill>
          <a:blip r:embed="rId3" cstate="print"/>
          <a:srcRect/>
          <a:stretch>
            <a:fillRect/>
          </a:stretch>
        </p:blipFill>
        <p:spPr bwMode="auto">
          <a:xfrm>
            <a:off x="228600" y="1981200"/>
            <a:ext cx="4479925" cy="2895600"/>
          </a:xfrm>
          <a:prstGeom prst="rect">
            <a:avLst/>
          </a:prstGeom>
          <a:noFill/>
          <a:ln w="9525">
            <a:noFill/>
            <a:miter lim="800000"/>
            <a:headEnd/>
            <a:tailEnd/>
          </a:ln>
        </p:spPr>
      </p:pic>
      <p:grpSp>
        <p:nvGrpSpPr>
          <p:cNvPr id="2" name="Group 5"/>
          <p:cNvGrpSpPr>
            <a:grpSpLocks/>
          </p:cNvGrpSpPr>
          <p:nvPr/>
        </p:nvGrpSpPr>
        <p:grpSpPr bwMode="auto">
          <a:xfrm>
            <a:off x="4403725" y="1828800"/>
            <a:ext cx="4648200" cy="3048000"/>
            <a:chOff x="2352" y="1104"/>
            <a:chExt cx="2928" cy="1920"/>
          </a:xfrm>
        </p:grpSpPr>
        <p:grpSp>
          <p:nvGrpSpPr>
            <p:cNvPr id="3" name="Group 6"/>
            <p:cNvGrpSpPr>
              <a:grpSpLocks/>
            </p:cNvGrpSpPr>
            <p:nvPr/>
          </p:nvGrpSpPr>
          <p:grpSpPr bwMode="auto">
            <a:xfrm>
              <a:off x="2352" y="1104"/>
              <a:ext cx="2822" cy="1920"/>
              <a:chOff x="2736" y="1488"/>
              <a:chExt cx="2822" cy="1920"/>
            </a:xfrm>
          </p:grpSpPr>
          <p:pic>
            <p:nvPicPr>
              <p:cNvPr id="17423" name="Picture 7" descr="ts-pdr-5point5meters"/>
              <p:cNvPicPr>
                <a:picLocks noChangeAspect="1" noChangeArrowheads="1"/>
              </p:cNvPicPr>
              <p:nvPr/>
            </p:nvPicPr>
            <p:blipFill>
              <a:blip r:embed="rId4" cstate="print"/>
              <a:srcRect/>
              <a:stretch>
                <a:fillRect/>
              </a:stretch>
            </p:blipFill>
            <p:spPr bwMode="auto">
              <a:xfrm>
                <a:off x="2736" y="1584"/>
                <a:ext cx="2822" cy="1824"/>
              </a:xfrm>
              <a:prstGeom prst="rect">
                <a:avLst/>
              </a:prstGeom>
              <a:noFill/>
              <a:ln w="9525">
                <a:noFill/>
                <a:miter lim="800000"/>
                <a:headEnd/>
                <a:tailEnd/>
              </a:ln>
            </p:spPr>
          </p:pic>
          <p:sp>
            <p:nvSpPr>
              <p:cNvPr id="17424" name="Rectangle 8"/>
              <p:cNvSpPr>
                <a:spLocks noChangeArrowheads="1"/>
              </p:cNvSpPr>
              <p:nvPr/>
            </p:nvSpPr>
            <p:spPr bwMode="auto">
              <a:xfrm>
                <a:off x="3888" y="1488"/>
                <a:ext cx="567" cy="144"/>
              </a:xfrm>
              <a:prstGeom prst="rect">
                <a:avLst/>
              </a:prstGeom>
              <a:noFill/>
              <a:ln w="9525">
                <a:noFill/>
                <a:miter lim="800000"/>
                <a:headEnd/>
                <a:tailEnd/>
              </a:ln>
            </p:spPr>
            <p:txBody>
              <a:bodyPr wrap="none" lIns="0" tIns="0" rIns="0" bIns="0">
                <a:spAutoFit/>
              </a:bodyPr>
              <a:lstStyle/>
              <a:p>
                <a:r>
                  <a:rPr lang="en-US" altLang="zh-CN" sz="1500" b="0">
                    <a:solidFill>
                      <a:srgbClr val="000000"/>
                    </a:solidFill>
                    <a:latin typeface="Arial" charset="0"/>
                  </a:rPr>
                  <a:t>5.5 meters</a:t>
                </a:r>
                <a:endParaRPr lang="en-US" altLang="zh-CN" b="0"/>
              </a:p>
            </p:txBody>
          </p:sp>
        </p:grpSp>
        <p:sp>
          <p:nvSpPr>
            <p:cNvPr id="17422" name="Rectangle 9"/>
            <p:cNvSpPr>
              <a:spLocks noChangeArrowheads="1"/>
            </p:cNvSpPr>
            <p:nvPr/>
          </p:nvSpPr>
          <p:spPr bwMode="auto">
            <a:xfrm>
              <a:off x="4952" y="2592"/>
              <a:ext cx="328" cy="184"/>
            </a:xfrm>
            <a:prstGeom prst="rect">
              <a:avLst/>
            </a:prstGeom>
            <a:noFill/>
            <a:ln w="9525">
              <a:noFill/>
              <a:miter lim="800000"/>
              <a:headEnd/>
              <a:tailEnd/>
            </a:ln>
          </p:spPr>
          <p:txBody>
            <a:bodyPr wrap="none" anchor="ctr"/>
            <a:lstStyle/>
            <a:p>
              <a:r>
                <a:rPr lang="en-US" altLang="zh-CN" sz="1200" b="0">
                  <a:latin typeface="Tahoma" pitchFamily="34" charset="0"/>
                  <a:sym typeface="Symbol" pitchFamily="18" charset="2"/>
                </a:rPr>
                <a:t>(2 secs)</a:t>
              </a:r>
            </a:p>
          </p:txBody>
        </p:sp>
      </p:grpSp>
      <p:grpSp>
        <p:nvGrpSpPr>
          <p:cNvPr id="4" name="Group 10"/>
          <p:cNvGrpSpPr>
            <a:grpSpLocks/>
          </p:cNvGrpSpPr>
          <p:nvPr/>
        </p:nvGrpSpPr>
        <p:grpSpPr bwMode="auto">
          <a:xfrm>
            <a:off x="1435100" y="2079625"/>
            <a:ext cx="4114800" cy="3298825"/>
            <a:chOff x="912" y="1752"/>
            <a:chExt cx="2592" cy="2078"/>
          </a:xfrm>
        </p:grpSpPr>
        <p:sp>
          <p:nvSpPr>
            <p:cNvPr id="17418" name="Rectangle 11"/>
            <p:cNvSpPr>
              <a:spLocks noChangeArrowheads="1"/>
            </p:cNvSpPr>
            <p:nvPr/>
          </p:nvSpPr>
          <p:spPr bwMode="auto">
            <a:xfrm>
              <a:off x="1968" y="3504"/>
              <a:ext cx="1536" cy="326"/>
            </a:xfrm>
            <a:prstGeom prst="rect">
              <a:avLst/>
            </a:prstGeom>
            <a:solidFill>
              <a:schemeClr val="bg1"/>
            </a:solidFill>
            <a:ln w="9525">
              <a:noFill/>
              <a:miter lim="800000"/>
              <a:headEnd/>
              <a:tailEnd/>
            </a:ln>
          </p:spPr>
          <p:txBody>
            <a:bodyPr lIns="0" tIns="0" rIns="0" bIns="0">
              <a:spAutoFit/>
            </a:bodyPr>
            <a:lstStyle/>
            <a:p>
              <a:r>
                <a:rPr lang="en-US" altLang="zh-CN" sz="1700">
                  <a:solidFill>
                    <a:srgbClr val="FF3300"/>
                  </a:solidFill>
                  <a:latin typeface="Arial" charset="0"/>
                </a:rPr>
                <a:t>transitional region (unstable &amp; unreliable)</a:t>
              </a:r>
              <a:endParaRPr lang="en-US" altLang="zh-CN" sz="3200">
                <a:solidFill>
                  <a:srgbClr val="FF3300"/>
                </a:solidFill>
              </a:endParaRPr>
            </a:p>
          </p:txBody>
        </p:sp>
        <p:sp>
          <p:nvSpPr>
            <p:cNvPr id="17419" name="Line 12"/>
            <p:cNvSpPr>
              <a:spLocks noChangeShapeType="1"/>
            </p:cNvSpPr>
            <p:nvPr/>
          </p:nvSpPr>
          <p:spPr bwMode="auto">
            <a:xfrm flipH="1" flipV="1">
              <a:off x="2544" y="3384"/>
              <a:ext cx="192" cy="120"/>
            </a:xfrm>
            <a:prstGeom prst="line">
              <a:avLst/>
            </a:prstGeom>
            <a:noFill/>
            <a:ln w="9525">
              <a:solidFill>
                <a:srgbClr val="FF0000"/>
              </a:solidFill>
              <a:miter lim="800000"/>
              <a:headEnd/>
              <a:tailEnd type="triangle" w="med" len="med"/>
            </a:ln>
          </p:spPr>
          <p:txBody>
            <a:bodyPr wrap="none"/>
            <a:lstStyle/>
            <a:p>
              <a:endParaRPr lang="en-US"/>
            </a:p>
          </p:txBody>
        </p:sp>
        <p:sp>
          <p:nvSpPr>
            <p:cNvPr id="17420" name="Rectangle 13"/>
            <p:cNvSpPr>
              <a:spLocks noChangeArrowheads="1"/>
            </p:cNvSpPr>
            <p:nvPr/>
          </p:nvSpPr>
          <p:spPr bwMode="auto">
            <a:xfrm>
              <a:off x="912" y="1752"/>
              <a:ext cx="1632" cy="1632"/>
            </a:xfrm>
            <a:prstGeom prst="rect">
              <a:avLst/>
            </a:prstGeom>
            <a:solidFill>
              <a:srgbClr val="FF0000">
                <a:alpha val="25098"/>
              </a:srgbClr>
            </a:solidFill>
            <a:ln w="9525">
              <a:noFill/>
              <a:miter lim="800000"/>
              <a:headEnd/>
              <a:tailEnd/>
            </a:ln>
          </p:spPr>
          <p:txBody>
            <a:bodyPr wrap="none" anchor="ctr"/>
            <a:lstStyle/>
            <a:p>
              <a:endParaRPr lang="en-US"/>
            </a:p>
          </p:txBody>
        </p:sp>
      </p:grpSp>
      <p:sp>
        <p:nvSpPr>
          <p:cNvPr id="17414" name="Oval 14"/>
          <p:cNvSpPr>
            <a:spLocks noChangeArrowheads="1"/>
          </p:cNvSpPr>
          <p:nvPr/>
        </p:nvSpPr>
        <p:spPr bwMode="auto">
          <a:xfrm>
            <a:off x="2041525" y="1981200"/>
            <a:ext cx="228600" cy="1066800"/>
          </a:xfrm>
          <a:prstGeom prst="ellipse">
            <a:avLst/>
          </a:prstGeom>
          <a:noFill/>
          <a:ln w="9525">
            <a:solidFill>
              <a:srgbClr val="FF00FF"/>
            </a:solidFill>
            <a:miter lim="800000"/>
            <a:headEnd/>
            <a:tailEnd/>
          </a:ln>
        </p:spPr>
        <p:txBody>
          <a:bodyPr wrap="none" anchor="ctr"/>
          <a:lstStyle/>
          <a:p>
            <a:endParaRPr lang="en-US"/>
          </a:p>
        </p:txBody>
      </p:sp>
      <p:sp>
        <p:nvSpPr>
          <p:cNvPr id="17415" name="Freeform 15"/>
          <p:cNvSpPr>
            <a:spLocks/>
          </p:cNvSpPr>
          <p:nvPr/>
        </p:nvSpPr>
        <p:spPr bwMode="auto">
          <a:xfrm>
            <a:off x="2193925" y="2057400"/>
            <a:ext cx="2514600" cy="228600"/>
          </a:xfrm>
          <a:custGeom>
            <a:avLst/>
            <a:gdLst>
              <a:gd name="T0" fmla="*/ 0 w 1584"/>
              <a:gd name="T1" fmla="*/ 228600 h 144"/>
              <a:gd name="T2" fmla="*/ 1371600 w 1584"/>
              <a:gd name="T3" fmla="*/ 0 h 144"/>
              <a:gd name="T4" fmla="*/ 2514600 w 1584"/>
              <a:gd name="T5" fmla="*/ 228600 h 144"/>
              <a:gd name="T6" fmla="*/ 0 60000 65536"/>
              <a:gd name="T7" fmla="*/ 0 60000 65536"/>
              <a:gd name="T8" fmla="*/ 0 60000 65536"/>
              <a:gd name="T9" fmla="*/ 0 w 1584"/>
              <a:gd name="T10" fmla="*/ 0 h 144"/>
              <a:gd name="T11" fmla="*/ 1584 w 1584"/>
              <a:gd name="T12" fmla="*/ 144 h 144"/>
            </a:gdLst>
            <a:ahLst/>
            <a:cxnLst>
              <a:cxn ang="T6">
                <a:pos x="T0" y="T1"/>
              </a:cxn>
              <a:cxn ang="T7">
                <a:pos x="T2" y="T3"/>
              </a:cxn>
              <a:cxn ang="T8">
                <a:pos x="T4" y="T5"/>
              </a:cxn>
            </a:cxnLst>
            <a:rect l="T9" t="T10" r="T11" b="T12"/>
            <a:pathLst>
              <a:path w="1584" h="144">
                <a:moveTo>
                  <a:pt x="0" y="144"/>
                </a:moveTo>
                <a:cubicBezTo>
                  <a:pt x="300" y="72"/>
                  <a:pt x="600" y="0"/>
                  <a:pt x="864" y="0"/>
                </a:cubicBezTo>
                <a:cubicBezTo>
                  <a:pt x="1128" y="0"/>
                  <a:pt x="1464" y="120"/>
                  <a:pt x="1584" y="144"/>
                </a:cubicBezTo>
              </a:path>
            </a:pathLst>
          </a:custGeom>
          <a:noFill/>
          <a:ln w="9525">
            <a:solidFill>
              <a:srgbClr val="FF00FF"/>
            </a:solidFill>
            <a:miter lim="800000"/>
            <a:headEnd/>
            <a:tailEnd type="triangle" w="med" len="med"/>
          </a:ln>
        </p:spPr>
        <p:txBody>
          <a:bodyPr wrap="none"/>
          <a:lstStyle/>
          <a:p>
            <a:endParaRPr lang="en-US"/>
          </a:p>
        </p:txBody>
      </p:sp>
      <p:sp>
        <p:nvSpPr>
          <p:cNvPr id="17416" name="Rectangle 16"/>
          <p:cNvSpPr>
            <a:spLocks noChangeArrowheads="1"/>
          </p:cNvSpPr>
          <p:nvPr/>
        </p:nvSpPr>
        <p:spPr bwMode="auto">
          <a:xfrm>
            <a:off x="-533400" y="6096000"/>
            <a:ext cx="9829800" cy="685800"/>
          </a:xfrm>
          <a:prstGeom prst="rect">
            <a:avLst/>
          </a:prstGeom>
          <a:noFill/>
          <a:ln w="9525">
            <a:noFill/>
            <a:miter lim="800000"/>
            <a:headEnd/>
            <a:tailEnd/>
          </a:ln>
        </p:spPr>
        <p:txBody>
          <a:bodyPr/>
          <a:lstStyle/>
          <a:p>
            <a:pPr marL="742950" lvl="1" indent="-285750" algn="l">
              <a:lnSpc>
                <a:spcPct val="90000"/>
              </a:lnSpc>
              <a:spcBef>
                <a:spcPct val="20000"/>
              </a:spcBef>
              <a:buClr>
                <a:srgbClr val="504785"/>
              </a:buClr>
              <a:buSzPct val="55000"/>
              <a:buFont typeface="Wingdings" pitchFamily="2" charset="2"/>
              <a:buChar char="p"/>
            </a:pPr>
            <a:endParaRPr lang="en-US" altLang="zh-CN" sz="1400" b="0">
              <a:latin typeface="Tahoma" pitchFamily="34" charset="0"/>
            </a:endParaRPr>
          </a:p>
        </p:txBody>
      </p:sp>
      <p:sp>
        <p:nvSpPr>
          <p:cNvPr id="17417" name="Rectangle 17"/>
          <p:cNvSpPr>
            <a:spLocks noGrp="1" noChangeArrowheads="1"/>
          </p:cNvSpPr>
          <p:nvPr>
            <p:ph type="body" idx="1"/>
          </p:nvPr>
        </p:nvSpPr>
        <p:spPr>
          <a:xfrm>
            <a:off x="914400" y="5791200"/>
            <a:ext cx="7772400" cy="609600"/>
          </a:xfrm>
          <a:noFill/>
        </p:spPr>
        <p:txBody>
          <a:bodyPr/>
          <a:lstStyle/>
          <a:p>
            <a:pPr eaLnBrk="1" hangingPunct="1">
              <a:buFont typeface="Wingdings" pitchFamily="2" charset="2"/>
              <a:buNone/>
            </a:pPr>
            <a:r>
              <a:rPr lang="en-US" altLang="zh-CN" sz="1800">
                <a:ea typeface="宋体" pitchFamily="2" charset="-122"/>
              </a:rPr>
              <a:t>Link estimation becomes a basic element of routing in wireless networks.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304800"/>
            <a:ext cx="8458200" cy="1143000"/>
          </a:xfrm>
        </p:spPr>
        <p:txBody>
          <a:bodyPr/>
          <a:lstStyle/>
          <a:p>
            <a:pPr eaLnBrk="1" hangingPunct="1"/>
            <a:r>
              <a:rPr lang="en-US" altLang="zh-CN" dirty="0">
                <a:ea typeface="宋体" pitchFamily="2" charset="-122"/>
              </a:rPr>
              <a:t>Co-Channel Interference Control: </a:t>
            </a:r>
            <a:br>
              <a:rPr lang="en-US" altLang="zh-CN" dirty="0">
                <a:ea typeface="宋体" pitchFamily="2" charset="-122"/>
              </a:rPr>
            </a:br>
            <a:r>
              <a:rPr lang="en-US" altLang="zh-CN" dirty="0">
                <a:ea typeface="宋体" pitchFamily="2" charset="-122"/>
              </a:rPr>
              <a:t>A Fundamental Problem in Wireless Communication</a:t>
            </a:r>
          </a:p>
        </p:txBody>
      </p:sp>
      <p:sp>
        <p:nvSpPr>
          <p:cNvPr id="18435" name="Rectangle 3"/>
          <p:cNvSpPr>
            <a:spLocks noGrp="1" noChangeArrowheads="1"/>
          </p:cNvSpPr>
          <p:nvPr>
            <p:ph type="body" idx="1"/>
          </p:nvPr>
        </p:nvSpPr>
        <p:spPr>
          <a:xfrm>
            <a:off x="685800" y="1676400"/>
            <a:ext cx="8458200" cy="5029200"/>
          </a:xfrm>
        </p:spPr>
        <p:txBody>
          <a:bodyPr/>
          <a:lstStyle/>
          <a:p>
            <a:pPr eaLnBrk="1" hangingPunct="1">
              <a:lnSpc>
                <a:spcPct val="200000"/>
              </a:lnSpc>
            </a:pPr>
            <a:r>
              <a:rPr lang="en-US" altLang="zh-CN" sz="2000" dirty="0">
                <a:ea typeface="宋体" pitchFamily="2" charset="-122"/>
              </a:rPr>
              <a:t>Open problem for </a:t>
            </a:r>
            <a:r>
              <a:rPr lang="en-US" altLang="zh-CN" dirty="0">
                <a:ea typeface="宋体" pitchFamily="2" charset="-122"/>
              </a:rPr>
              <a:t>over </a:t>
            </a:r>
            <a:r>
              <a:rPr lang="en-US" altLang="zh-CN" sz="2000" dirty="0">
                <a:ea typeface="宋体" pitchFamily="2" charset="-122"/>
              </a:rPr>
              <a:t>40 years</a:t>
            </a:r>
          </a:p>
          <a:p>
            <a:pPr lvl="1" eaLnBrk="1" hangingPunct="1">
              <a:lnSpc>
                <a:spcPct val="200000"/>
              </a:lnSpc>
            </a:pPr>
            <a:r>
              <a:rPr lang="en-US" altLang="zh-CN" dirty="0">
                <a:ea typeface="宋体" pitchFamily="2" charset="-122"/>
              </a:rPr>
              <a:t>ALOHA protocol considered i</a:t>
            </a:r>
            <a:r>
              <a:rPr lang="en-US" altLang="zh-CN" sz="1800" dirty="0">
                <a:ea typeface="宋体" pitchFamily="2" charset="-122"/>
              </a:rPr>
              <a:t>nterference from concurrent transmitters (1970)</a:t>
            </a:r>
          </a:p>
          <a:p>
            <a:pPr lvl="1" eaLnBrk="1" hangingPunct="1">
              <a:lnSpc>
                <a:spcPct val="200000"/>
              </a:lnSpc>
            </a:pPr>
            <a:r>
              <a:rPr lang="en-US" altLang="zh-CN" sz="1800" dirty="0">
                <a:ea typeface="宋体" pitchFamily="2" charset="-122"/>
              </a:rPr>
              <a:t>Hidden terminal issue first identified by Dr. Leonard </a:t>
            </a:r>
            <a:r>
              <a:rPr lang="en-US" altLang="zh-CN" sz="1800" dirty="0" err="1">
                <a:ea typeface="宋体" pitchFamily="2" charset="-122"/>
              </a:rPr>
              <a:t>Kleinrock</a:t>
            </a:r>
            <a:r>
              <a:rPr lang="en-US" altLang="zh-CN" sz="1800" dirty="0">
                <a:ea typeface="宋体" pitchFamily="2" charset="-122"/>
              </a:rPr>
              <a:t> </a:t>
            </a:r>
            <a:r>
              <a:rPr lang="en-US" altLang="zh-CN" dirty="0">
                <a:ea typeface="宋体" pitchFamily="2" charset="-122"/>
              </a:rPr>
              <a:t>(1975)</a:t>
            </a:r>
          </a:p>
          <a:p>
            <a:pPr lvl="1" eaLnBrk="1" hangingPunct="1">
              <a:lnSpc>
                <a:spcPct val="200000"/>
              </a:lnSpc>
            </a:pPr>
            <a:endParaRPr lang="en-US" altLang="zh-CN" sz="1800" dirty="0">
              <a:ea typeface="宋体" pitchFamily="2" charset="-122"/>
            </a:endParaRPr>
          </a:p>
          <a:p>
            <a:pPr eaLnBrk="1" hangingPunct="1">
              <a:lnSpc>
                <a:spcPct val="200000"/>
              </a:lnSpc>
            </a:pPr>
            <a:r>
              <a:rPr lang="en-US" altLang="zh-CN" sz="2000" dirty="0">
                <a:ea typeface="宋体" pitchFamily="2" charset="-122"/>
              </a:rPr>
              <a:t>Lack of field-deployable </a:t>
            </a:r>
            <a:r>
              <a:rPr lang="en-US" altLang="zh-CN" dirty="0">
                <a:ea typeface="宋体" pitchFamily="2" charset="-122"/>
              </a:rPr>
              <a:t>approaches to predictable </a:t>
            </a:r>
            <a:r>
              <a:rPr lang="en-US" altLang="zh-CN" sz="2000" dirty="0">
                <a:ea typeface="宋体" pitchFamily="2" charset="-122"/>
              </a:rPr>
              <a:t>interference control </a:t>
            </a:r>
          </a:p>
        </p:txBody>
      </p:sp>
      <p:sp>
        <p:nvSpPr>
          <p:cNvPr id="2" name="AutoShape 2" descr="http://www.google.com/url?sa=i&amp;source=images&amp;cd=&amp;docid=xPh-L2DfMdLq2M&amp;tbnid=uJyR8Nsi_cQOiM:&amp;ved=0CAUQjBw4HA&amp;url=http%3A%2F%2Fupload.wikimedia.org%2Fwikipedia%2Fcommons%2Fthumb%2F2%2F2b%2FWifi_hidden_station_problem.svg%2F667px-Wifi_hidden_station_problem.svg.png&amp;ei=YBJHU66UNKWEygGBo4GYDg&amp;psig=AFQjCNEtF-C3xQTTEMutY5v8pISwbl_0KA&amp;ust=1397253088910981"/>
          <p:cNvSpPr>
            <a:spLocks noChangeAspect="1" noChangeArrowheads="1"/>
          </p:cNvSpPr>
          <p:nvPr/>
        </p:nvSpPr>
        <p:spPr bwMode="auto">
          <a:xfrm>
            <a:off x="63500" y="-136525"/>
            <a:ext cx="6353175" cy="567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ttp://www.google.com/url?sa=i&amp;source=images&amp;cd=&amp;docid=xPh-L2DfMdLq2M&amp;tbnid=uJyR8Nsi_cQOiM:&amp;ved=0CAUQjBw4HA&amp;url=http%3A%2F%2Fupload.wikimedia.org%2Fwikipedia%2Fcommons%2Fthumb%2F2%2F2b%2FWifi_hidden_station_problem.svg%2F667px-Wifi_hidden_station_problem.svg.png&amp;ei=YBJHU66UNKWEygGBo4GYDg&amp;psig=AFQjCNEtF-C3xQTTEMutY5v8pISwbl_0KA&amp;ust=1397253088910981"/>
          <p:cNvSpPr>
            <a:spLocks noChangeAspect="1" noChangeArrowheads="1"/>
          </p:cNvSpPr>
          <p:nvPr/>
        </p:nvSpPr>
        <p:spPr bwMode="auto">
          <a:xfrm>
            <a:off x="215900" y="15875"/>
            <a:ext cx="6353175" cy="567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44421" name="Picture 5" descr="C:\Users\hongwei\Pictures\667px-Wifi_hidden_station_problem_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84031" y="76200"/>
            <a:ext cx="583769" cy="5216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cs.virginia.edu/images/research/collision-detection.jpg"/>
          <p:cNvPicPr>
            <a:picLocks noChangeAspect="1" noChangeArrowheads="1"/>
          </p:cNvPicPr>
          <p:nvPr/>
        </p:nvPicPr>
        <p:blipFill>
          <a:blip r:embed="rId4" cstate="print"/>
          <a:srcRect/>
          <a:stretch>
            <a:fillRect/>
          </a:stretch>
        </p:blipFill>
        <p:spPr bwMode="auto">
          <a:xfrm>
            <a:off x="9296400" y="40151"/>
            <a:ext cx="1434856" cy="746125"/>
          </a:xfrm>
          <a:prstGeom prst="rect">
            <a:avLst/>
          </a:prstGeom>
          <a:noFill/>
        </p:spPr>
      </p:pic>
    </p:spTree>
    <p:extLst>
      <p:ext uri="{BB962C8B-B14F-4D97-AF65-F5344CB8AC3E}">
        <p14:creationId xmlns:p14="http://schemas.microsoft.com/office/powerpoint/2010/main" val="13322605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Hidden-Terminal Problem (Kleinrock’75)</a:t>
            </a:r>
          </a:p>
        </p:txBody>
      </p:sp>
      <p:sp>
        <p:nvSpPr>
          <p:cNvPr id="92173" name="Rectangle 13"/>
          <p:cNvSpPr>
            <a:spLocks noChangeArrowheads="1"/>
          </p:cNvSpPr>
          <p:nvPr/>
        </p:nvSpPr>
        <p:spPr bwMode="auto">
          <a:xfrm>
            <a:off x="1947838" y="3101975"/>
            <a:ext cx="15388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Myriad Roman" charset="0"/>
              </a:rPr>
              <a:t>A</a:t>
            </a:r>
            <a:endParaRPr kumimoji="0" lang="en-US" sz="2400" b="0" i="0" u="none" strike="noStrike" cap="none" normalizeH="0" baseline="0" dirty="0">
              <a:ln>
                <a:noFill/>
              </a:ln>
              <a:solidFill>
                <a:schemeClr val="tx1"/>
              </a:solidFill>
              <a:effectLst/>
              <a:latin typeface="Arial" pitchFamily="34" charset="0"/>
            </a:endParaRPr>
          </a:p>
        </p:txBody>
      </p:sp>
      <p:sp>
        <p:nvSpPr>
          <p:cNvPr id="92174" name="Rectangle 14"/>
          <p:cNvSpPr>
            <a:spLocks noChangeArrowheads="1"/>
          </p:cNvSpPr>
          <p:nvPr/>
        </p:nvSpPr>
        <p:spPr bwMode="auto">
          <a:xfrm>
            <a:off x="3008288" y="3101975"/>
            <a:ext cx="15388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Myriad Roman" charset="0"/>
              </a:rPr>
              <a:t>B</a:t>
            </a:r>
            <a:endParaRPr kumimoji="0" lang="en-US" sz="2400" b="0" i="0" u="none" strike="noStrike" cap="none" normalizeH="0" baseline="0" dirty="0">
              <a:ln>
                <a:noFill/>
              </a:ln>
              <a:solidFill>
                <a:schemeClr val="tx1"/>
              </a:solidFill>
              <a:effectLst/>
              <a:latin typeface="Arial" pitchFamily="34" charset="0"/>
            </a:endParaRPr>
          </a:p>
        </p:txBody>
      </p:sp>
      <p:sp>
        <p:nvSpPr>
          <p:cNvPr id="92175" name="Rectangle 15"/>
          <p:cNvSpPr>
            <a:spLocks noChangeArrowheads="1"/>
          </p:cNvSpPr>
          <p:nvPr/>
        </p:nvSpPr>
        <p:spPr bwMode="auto">
          <a:xfrm>
            <a:off x="4048100" y="3101975"/>
            <a:ext cx="166712"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Myriad Roman" charset="0"/>
              </a:rPr>
              <a:t>C</a:t>
            </a:r>
            <a:endParaRPr kumimoji="0" lang="en-US" sz="2400" b="0" i="0" u="none" strike="noStrike" cap="none" normalizeH="0" baseline="0" dirty="0">
              <a:ln>
                <a:noFill/>
              </a:ln>
              <a:solidFill>
                <a:schemeClr val="tx1"/>
              </a:solidFill>
              <a:effectLst/>
              <a:latin typeface="Arial" pitchFamily="34" charset="0"/>
            </a:endParaRPr>
          </a:p>
        </p:txBody>
      </p:sp>
      <p:sp>
        <p:nvSpPr>
          <p:cNvPr id="92177" name="Rectangle 17"/>
          <p:cNvSpPr>
            <a:spLocks noChangeArrowheads="1"/>
          </p:cNvSpPr>
          <p:nvPr/>
        </p:nvSpPr>
        <p:spPr bwMode="auto">
          <a:xfrm>
            <a:off x="5091088" y="3101975"/>
            <a:ext cx="166712"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Myriad Roman" charset="0"/>
              </a:rPr>
              <a:t>D</a:t>
            </a:r>
            <a:endParaRPr kumimoji="0" lang="en-US" sz="2400" b="0" i="0" u="none" strike="noStrike" cap="none" normalizeH="0" baseline="0" dirty="0">
              <a:ln>
                <a:noFill/>
              </a:ln>
              <a:solidFill>
                <a:schemeClr val="tx1"/>
              </a:solidFill>
              <a:effectLst/>
              <a:latin typeface="Arial" pitchFamily="34" charset="0"/>
            </a:endParaRPr>
          </a:p>
        </p:txBody>
      </p:sp>
      <p:sp>
        <p:nvSpPr>
          <p:cNvPr id="21" name="Right Arrow 20"/>
          <p:cNvSpPr/>
          <p:nvPr/>
        </p:nvSpPr>
        <p:spPr bwMode="auto">
          <a:xfrm>
            <a:off x="2149450" y="3165144"/>
            <a:ext cx="762000" cy="152400"/>
          </a:xfrm>
          <a:prstGeom prst="rightArrow">
            <a:avLst/>
          </a:prstGeom>
          <a:solidFill>
            <a:srgbClr val="339933"/>
          </a:solidFill>
          <a:ln w="9525" cap="flat" cmpd="sng" algn="ctr">
            <a:solidFill>
              <a:srgbClr val="339933"/>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Symbol" pitchFamily="18" charset="2"/>
              <a:ea typeface="宋体" pitchFamily="2" charset="-122"/>
            </a:endParaRPr>
          </a:p>
        </p:txBody>
      </p:sp>
      <p:sp>
        <p:nvSpPr>
          <p:cNvPr id="22" name="Right Arrow 21"/>
          <p:cNvSpPr/>
          <p:nvPr/>
        </p:nvSpPr>
        <p:spPr bwMode="auto">
          <a:xfrm>
            <a:off x="4283050" y="3159456"/>
            <a:ext cx="762000" cy="152400"/>
          </a:xfrm>
          <a:prstGeom prst="rightArrow">
            <a:avLst/>
          </a:prstGeom>
          <a:solidFill>
            <a:srgbClr val="FFCC00"/>
          </a:solidFill>
          <a:ln w="9525" cap="flat" cmpd="sng" algn="ctr">
            <a:solidFill>
              <a:srgbClr val="FFCC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Symbol" pitchFamily="18" charset="2"/>
              <a:ea typeface="宋体" pitchFamily="2" charset="-122"/>
            </a:endParaRPr>
          </a:p>
        </p:txBody>
      </p:sp>
      <p:sp>
        <p:nvSpPr>
          <p:cNvPr id="23" name="Right Arrow 22"/>
          <p:cNvSpPr/>
          <p:nvPr/>
        </p:nvSpPr>
        <p:spPr bwMode="auto">
          <a:xfrm rot="10800000">
            <a:off x="3216250" y="3124200"/>
            <a:ext cx="762000" cy="228600"/>
          </a:xfrm>
          <a:prstGeom prst="rightArrow">
            <a:avLst/>
          </a:prstGeom>
          <a:solidFill>
            <a:srgbClr val="FF0000"/>
          </a:solidFill>
          <a:ln w="952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Symbol" pitchFamily="18" charset="2"/>
              <a:ea typeface="宋体" pitchFamily="2" charset="-122"/>
            </a:endParaRPr>
          </a:p>
        </p:txBody>
      </p:sp>
      <p:sp>
        <p:nvSpPr>
          <p:cNvPr id="25" name="Explosion 1 24"/>
          <p:cNvSpPr/>
          <p:nvPr/>
        </p:nvSpPr>
        <p:spPr bwMode="auto">
          <a:xfrm>
            <a:off x="2835250" y="2590800"/>
            <a:ext cx="533400" cy="609600"/>
          </a:xfrm>
          <a:prstGeom prst="irregularSeal1">
            <a:avLst/>
          </a:prstGeom>
          <a:solidFill>
            <a:srgbClr val="FF0000"/>
          </a:solidFill>
          <a:ln w="952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Symbol" pitchFamily="18" charset="2"/>
              <a:ea typeface="宋体" pitchFamily="2" charset="-122"/>
            </a:endParaRPr>
          </a:p>
        </p:txBody>
      </p:sp>
      <p:sp>
        <p:nvSpPr>
          <p:cNvPr id="27" name="Right Arrow 26"/>
          <p:cNvSpPr/>
          <p:nvPr/>
        </p:nvSpPr>
        <p:spPr bwMode="auto">
          <a:xfrm>
            <a:off x="4283050" y="3165144"/>
            <a:ext cx="762000" cy="152400"/>
          </a:xfrm>
          <a:prstGeom prst="rightArrow">
            <a:avLst/>
          </a:prstGeom>
          <a:solidFill>
            <a:srgbClr val="339933"/>
          </a:solidFill>
          <a:ln w="9525" cap="flat" cmpd="sng" algn="ctr">
            <a:solidFill>
              <a:srgbClr val="339933"/>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Symbol" pitchFamily="18" charset="2"/>
              <a:ea typeface="宋体" pitchFamily="2" charset="-122"/>
            </a:endParaRPr>
          </a:p>
        </p:txBody>
      </p:sp>
      <p:sp>
        <p:nvSpPr>
          <p:cNvPr id="16" name="Content Placeholder 2"/>
          <p:cNvSpPr>
            <a:spLocks noGrp="1"/>
          </p:cNvSpPr>
          <p:nvPr>
            <p:ph idx="1"/>
          </p:nvPr>
        </p:nvSpPr>
        <p:spPr>
          <a:xfrm>
            <a:off x="838200" y="4876800"/>
            <a:ext cx="8153400" cy="609600"/>
          </a:xfrm>
        </p:spPr>
        <p:txBody>
          <a:bodyPr/>
          <a:lstStyle/>
          <a:p>
            <a:pPr marL="0" indent="0">
              <a:lnSpc>
                <a:spcPct val="100000"/>
              </a:lnSpc>
              <a:buNone/>
            </a:pPr>
            <a:r>
              <a:rPr lang="en-US" dirty="0">
                <a:solidFill>
                  <a:srgbClr val="FF0000"/>
                </a:solidFill>
              </a:rPr>
              <a:t>A fundamental problem for real-time cyber-physical-human systems</a:t>
            </a:r>
          </a:p>
        </p:txBody>
      </p:sp>
      <p:grpSp>
        <p:nvGrpSpPr>
          <p:cNvPr id="9" name="Group 8"/>
          <p:cNvGrpSpPr/>
          <p:nvPr/>
        </p:nvGrpSpPr>
        <p:grpSpPr>
          <a:xfrm>
            <a:off x="2301690" y="2977488"/>
            <a:ext cx="422434" cy="527712"/>
            <a:chOff x="2301690" y="2977488"/>
            <a:chExt cx="422434" cy="527712"/>
          </a:xfrm>
        </p:grpSpPr>
        <p:cxnSp>
          <p:nvCxnSpPr>
            <p:cNvPr id="4" name="Straight Connector 3"/>
            <p:cNvCxnSpPr/>
            <p:nvPr/>
          </p:nvCxnSpPr>
          <p:spPr bwMode="auto">
            <a:xfrm>
              <a:off x="2301690" y="2977488"/>
              <a:ext cx="422434" cy="527712"/>
            </a:xfrm>
            <a:prstGeom prst="line">
              <a:avLst/>
            </a:prstGeom>
            <a:solidFill>
              <a:schemeClr val="accent1"/>
            </a:solidFill>
            <a:ln w="19050" cap="flat" cmpd="sng" algn="ctr">
              <a:solidFill>
                <a:srgbClr val="FF0000"/>
              </a:solidFill>
              <a:prstDash val="solid"/>
              <a:miter lim="800000"/>
              <a:headEnd type="none" w="med" len="med"/>
              <a:tailEnd type="none" w="med" len="med"/>
            </a:ln>
            <a:effectLst/>
          </p:spPr>
        </p:cxnSp>
        <p:cxnSp>
          <p:nvCxnSpPr>
            <p:cNvPr id="17" name="Straight Connector 16"/>
            <p:cNvCxnSpPr/>
            <p:nvPr/>
          </p:nvCxnSpPr>
          <p:spPr bwMode="auto">
            <a:xfrm flipV="1">
              <a:off x="2301690" y="2977488"/>
              <a:ext cx="422434" cy="527712"/>
            </a:xfrm>
            <a:prstGeom prst="line">
              <a:avLst/>
            </a:prstGeom>
            <a:solidFill>
              <a:schemeClr val="accent1"/>
            </a:solidFill>
            <a:ln w="19050" cap="flat" cmpd="sng" algn="ctr">
              <a:solidFill>
                <a:srgbClr val="FF0000"/>
              </a:solidFill>
              <a:prstDash val="solid"/>
              <a:miter lim="800000"/>
              <a:headEnd type="none" w="med" len="med"/>
              <a:tailEnd type="none" w="med" len="med"/>
            </a:ln>
            <a:effectLst/>
          </p:spPr>
        </p:cxnSp>
      </p:grpSp>
    </p:spTree>
    <p:extLst>
      <p:ext uri="{BB962C8B-B14F-4D97-AF65-F5344CB8AC3E}">
        <p14:creationId xmlns:p14="http://schemas.microsoft.com/office/powerpoint/2010/main" val="100182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1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17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217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strips(downRigh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strips(downRight)">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1" nodeType="clickEffect">
                                  <p:stCondLst>
                                    <p:cond delay="0"/>
                                  </p:stCondLst>
                                  <p:childTnLst>
                                    <p:animEffect transition="out" filter="blinds(horizontal)">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par>
                                <p:cTn id="28" presetID="18" presetClass="entr" presetSubtype="6"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strips(downRight)">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strips(downLeft)">
                                      <p:cBhvr>
                                        <p:cTn id="35" dur="500"/>
                                        <p:tgtEl>
                                          <p:spTgt spid="23"/>
                                        </p:tgtEl>
                                      </p:cBhvr>
                                    </p:animEffect>
                                  </p:childTnLst>
                                </p:cTn>
                              </p:par>
                            </p:childTnLst>
                          </p:cTn>
                        </p:par>
                        <p:par>
                          <p:cTn id="36" fill="hold">
                            <p:stCondLst>
                              <p:cond delay="500"/>
                            </p:stCondLst>
                            <p:childTnLst>
                              <p:par>
                                <p:cTn id="37" presetID="1" presetClass="entr" presetSubtype="0" fill="hold" grpId="0" nodeType="afterEffect">
                                  <p:stCondLst>
                                    <p:cond delay="50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nodeType="withEffect">
                                  <p:stCondLst>
                                    <p:cond delay="50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3" grpId="0"/>
      <p:bldP spid="92174" grpId="0"/>
      <p:bldP spid="92175" grpId="0"/>
      <p:bldP spid="92177" grpId="0"/>
      <p:bldP spid="21" grpId="0" animBg="1"/>
      <p:bldP spid="22" grpId="0" animBg="1"/>
      <p:bldP spid="22" grpId="1" animBg="1"/>
      <p:bldP spid="23" grpId="0" animBg="1"/>
      <p:bldP spid="25" grpId="0" animBg="1"/>
      <p:bldP spid="27" grpId="0" animBg="1"/>
      <p:bldP spid="16"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RTS-CTS Based Interference Control</a:t>
            </a:r>
          </a:p>
        </p:txBody>
      </p:sp>
      <p:sp>
        <p:nvSpPr>
          <p:cNvPr id="3" name="Content Placeholder 2"/>
          <p:cNvSpPr>
            <a:spLocks noGrp="1"/>
          </p:cNvSpPr>
          <p:nvPr>
            <p:ph idx="1"/>
          </p:nvPr>
        </p:nvSpPr>
        <p:spPr>
          <a:xfrm>
            <a:off x="685800" y="1600200"/>
            <a:ext cx="7772400" cy="1066800"/>
          </a:xfrm>
        </p:spPr>
        <p:txBody>
          <a:bodyPr/>
          <a:lstStyle/>
          <a:p>
            <a:pPr>
              <a:lnSpc>
                <a:spcPct val="100000"/>
              </a:lnSpc>
            </a:pPr>
            <a:r>
              <a:rPr lang="en-US" dirty="0"/>
              <a:t>RTS: request to send           CTS: clear to send</a:t>
            </a:r>
          </a:p>
          <a:p>
            <a:pPr>
              <a:lnSpc>
                <a:spcPct val="100000"/>
              </a:lnSpc>
            </a:pPr>
            <a:r>
              <a:rPr lang="en-US" dirty="0"/>
              <a:t>Used in IEEE 802.11 MAC, which is the basis of DSRC</a:t>
            </a:r>
          </a:p>
        </p:txBody>
      </p:sp>
      <p:pic>
        <p:nvPicPr>
          <p:cNvPr id="92162" name="Picture 2" descr="http://www.cs.virginia.edu/images/research/collision-detection.jpg"/>
          <p:cNvPicPr>
            <a:picLocks noChangeAspect="1" noChangeArrowheads="1"/>
          </p:cNvPicPr>
          <p:nvPr/>
        </p:nvPicPr>
        <p:blipFill>
          <a:blip r:embed="rId3" cstate="print"/>
          <a:srcRect/>
          <a:stretch>
            <a:fillRect/>
          </a:stretch>
        </p:blipFill>
        <p:spPr bwMode="auto">
          <a:xfrm>
            <a:off x="7543800" y="152400"/>
            <a:ext cx="1434856" cy="746125"/>
          </a:xfrm>
          <a:prstGeom prst="rect">
            <a:avLst/>
          </a:prstGeom>
          <a:noFill/>
        </p:spPr>
      </p:pic>
      <p:sp>
        <p:nvSpPr>
          <p:cNvPr id="92173" name="Rectangle 13"/>
          <p:cNvSpPr>
            <a:spLocks noChangeArrowheads="1"/>
          </p:cNvSpPr>
          <p:nvPr/>
        </p:nvSpPr>
        <p:spPr bwMode="auto">
          <a:xfrm>
            <a:off x="1389151" y="3854443"/>
            <a:ext cx="264888" cy="464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Myriad Roman" charset="0"/>
              </a:rPr>
              <a:t>A</a:t>
            </a:r>
            <a:endParaRPr kumimoji="0" lang="en-US" sz="2400" b="0" i="0" u="none" strike="noStrike" cap="none" normalizeH="0" baseline="0" dirty="0">
              <a:ln>
                <a:noFill/>
              </a:ln>
              <a:solidFill>
                <a:schemeClr val="tx1"/>
              </a:solidFill>
              <a:effectLst/>
              <a:latin typeface="Arial" pitchFamily="34" charset="0"/>
            </a:endParaRPr>
          </a:p>
        </p:txBody>
      </p:sp>
      <p:sp>
        <p:nvSpPr>
          <p:cNvPr id="92174" name="Rectangle 14"/>
          <p:cNvSpPr>
            <a:spLocks noChangeArrowheads="1"/>
          </p:cNvSpPr>
          <p:nvPr/>
        </p:nvSpPr>
        <p:spPr bwMode="auto">
          <a:xfrm>
            <a:off x="3214507" y="3854443"/>
            <a:ext cx="264888" cy="464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Myriad Roman" charset="0"/>
              </a:rPr>
              <a:t>B</a:t>
            </a:r>
            <a:endParaRPr kumimoji="0" lang="en-US" sz="2400" b="0" i="0" u="none" strike="noStrike" cap="none" normalizeH="0" baseline="0" dirty="0">
              <a:ln>
                <a:noFill/>
              </a:ln>
              <a:solidFill>
                <a:schemeClr val="tx1"/>
              </a:solidFill>
              <a:effectLst/>
              <a:latin typeface="Arial" pitchFamily="34" charset="0"/>
            </a:endParaRPr>
          </a:p>
        </p:txBody>
      </p:sp>
      <p:sp>
        <p:nvSpPr>
          <p:cNvPr id="92175" name="Rectangle 15"/>
          <p:cNvSpPr>
            <a:spLocks noChangeArrowheads="1"/>
          </p:cNvSpPr>
          <p:nvPr/>
        </p:nvSpPr>
        <p:spPr bwMode="auto">
          <a:xfrm>
            <a:off x="5004339" y="3854443"/>
            <a:ext cx="286962" cy="464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Myriad Roman" charset="0"/>
              </a:rPr>
              <a:t>C</a:t>
            </a:r>
            <a:endParaRPr kumimoji="0" lang="en-US" sz="2400" b="0" i="0" u="none" strike="noStrike" cap="none" normalizeH="0" baseline="0" dirty="0">
              <a:ln>
                <a:noFill/>
              </a:ln>
              <a:solidFill>
                <a:schemeClr val="tx1"/>
              </a:solidFill>
              <a:effectLst/>
              <a:latin typeface="Arial" pitchFamily="34" charset="0"/>
            </a:endParaRPr>
          </a:p>
        </p:txBody>
      </p:sp>
      <p:sp>
        <p:nvSpPr>
          <p:cNvPr id="92177" name="Rectangle 17"/>
          <p:cNvSpPr>
            <a:spLocks noChangeArrowheads="1"/>
          </p:cNvSpPr>
          <p:nvPr/>
        </p:nvSpPr>
        <p:spPr bwMode="auto">
          <a:xfrm>
            <a:off x="6799638" y="3854443"/>
            <a:ext cx="286962" cy="464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Myriad Roman" charset="0"/>
              </a:rPr>
              <a:t>D</a:t>
            </a:r>
            <a:endParaRPr kumimoji="0" lang="en-US" sz="2400" b="0" i="0" u="none" strike="noStrike" cap="none" normalizeH="0" baseline="0" dirty="0">
              <a:ln>
                <a:noFill/>
              </a:ln>
              <a:solidFill>
                <a:schemeClr val="tx1"/>
              </a:solidFill>
              <a:effectLst/>
              <a:latin typeface="Arial" pitchFamily="34" charset="0"/>
            </a:endParaRPr>
          </a:p>
        </p:txBody>
      </p:sp>
      <p:sp>
        <p:nvSpPr>
          <p:cNvPr id="21" name="Right Arrow 20"/>
          <p:cNvSpPr/>
          <p:nvPr/>
        </p:nvSpPr>
        <p:spPr bwMode="auto">
          <a:xfrm>
            <a:off x="1736187" y="3878168"/>
            <a:ext cx="1311633" cy="255742"/>
          </a:xfrm>
          <a:prstGeom prst="rightArrow">
            <a:avLst/>
          </a:prstGeom>
          <a:solidFill>
            <a:srgbClr val="339933"/>
          </a:solidFill>
          <a:ln w="9525" cap="flat" cmpd="sng" algn="ctr">
            <a:solidFill>
              <a:srgbClr val="339933"/>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Symbol" pitchFamily="18" charset="2"/>
              <a:ea typeface="宋体" pitchFamily="2" charset="-122"/>
            </a:endParaRPr>
          </a:p>
        </p:txBody>
      </p:sp>
      <p:sp>
        <p:nvSpPr>
          <p:cNvPr id="22" name="Right Arrow 21"/>
          <p:cNvSpPr/>
          <p:nvPr/>
        </p:nvSpPr>
        <p:spPr bwMode="auto">
          <a:xfrm>
            <a:off x="5408760" y="3850872"/>
            <a:ext cx="1311633" cy="255742"/>
          </a:xfrm>
          <a:prstGeom prst="rightArrow">
            <a:avLst/>
          </a:prstGeom>
          <a:solidFill>
            <a:srgbClr val="FFCC00"/>
          </a:solidFill>
          <a:ln w="9525" cap="flat" cmpd="sng" algn="ctr">
            <a:solidFill>
              <a:srgbClr val="FFCC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Symbol" pitchFamily="18" charset="2"/>
              <a:ea typeface="宋体" pitchFamily="2" charset="-122"/>
            </a:endParaRPr>
          </a:p>
        </p:txBody>
      </p:sp>
      <p:sp>
        <p:nvSpPr>
          <p:cNvPr id="27" name="Right Arrow 26"/>
          <p:cNvSpPr/>
          <p:nvPr/>
        </p:nvSpPr>
        <p:spPr bwMode="auto">
          <a:xfrm>
            <a:off x="5408760" y="3829110"/>
            <a:ext cx="1311633" cy="255742"/>
          </a:xfrm>
          <a:prstGeom prst="rightArrow">
            <a:avLst/>
          </a:prstGeom>
          <a:solidFill>
            <a:srgbClr val="339933"/>
          </a:solidFill>
          <a:ln w="9525" cap="flat" cmpd="sng" algn="ctr">
            <a:solidFill>
              <a:srgbClr val="339933"/>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Symbol" pitchFamily="18" charset="2"/>
              <a:ea typeface="宋体" pitchFamily="2" charset="-122"/>
            </a:endParaRPr>
          </a:p>
        </p:txBody>
      </p:sp>
      <p:sp>
        <p:nvSpPr>
          <p:cNvPr id="17" name="Right Arrow 16"/>
          <p:cNvSpPr/>
          <p:nvPr/>
        </p:nvSpPr>
        <p:spPr bwMode="auto">
          <a:xfrm>
            <a:off x="1752600" y="3878168"/>
            <a:ext cx="1311633" cy="255742"/>
          </a:xfrm>
          <a:prstGeom prst="rightArrow">
            <a:avLst/>
          </a:prstGeom>
          <a:solidFill>
            <a:srgbClr val="FFCC00"/>
          </a:solidFill>
          <a:ln w="9525" cap="flat" cmpd="sng" algn="ctr">
            <a:solidFill>
              <a:srgbClr val="FFCC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Symbol" pitchFamily="18" charset="2"/>
              <a:ea typeface="宋体" pitchFamily="2" charset="-122"/>
            </a:endParaRPr>
          </a:p>
        </p:txBody>
      </p:sp>
      <p:sp>
        <p:nvSpPr>
          <p:cNvPr id="18" name="Right Arrow 17"/>
          <p:cNvSpPr/>
          <p:nvPr/>
        </p:nvSpPr>
        <p:spPr bwMode="auto">
          <a:xfrm rot="10800000">
            <a:off x="1736367" y="3878168"/>
            <a:ext cx="1311633" cy="255742"/>
          </a:xfrm>
          <a:prstGeom prst="rightArrow">
            <a:avLst/>
          </a:prstGeom>
          <a:solidFill>
            <a:srgbClr val="339933"/>
          </a:solidFill>
          <a:ln w="38100" cap="flat" cmpd="sng" algn="ctr">
            <a:solidFill>
              <a:srgbClr val="FFCC00"/>
            </a:solidFill>
            <a:prstDash val="solid"/>
            <a:miter lim="800000"/>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Symbol" pitchFamily="18" charset="2"/>
              <a:ea typeface="宋体" pitchFamily="2" charset="-122"/>
            </a:endParaRPr>
          </a:p>
        </p:txBody>
      </p:sp>
      <p:sp>
        <p:nvSpPr>
          <p:cNvPr id="19" name="Right Arrow 18"/>
          <p:cNvSpPr/>
          <p:nvPr/>
        </p:nvSpPr>
        <p:spPr bwMode="auto">
          <a:xfrm>
            <a:off x="3565167" y="3878168"/>
            <a:ext cx="1311633" cy="255742"/>
          </a:xfrm>
          <a:prstGeom prst="rightArrow">
            <a:avLst/>
          </a:prstGeom>
          <a:gradFill flip="none" rotWithShape="1">
            <a:gsLst>
              <a:gs pos="0">
                <a:srgbClr val="339933">
                  <a:shade val="30000"/>
                  <a:satMod val="115000"/>
                </a:srgbClr>
              </a:gs>
              <a:gs pos="50000">
                <a:srgbClr val="339933">
                  <a:shade val="67500"/>
                  <a:satMod val="115000"/>
                </a:srgbClr>
              </a:gs>
              <a:gs pos="100000">
                <a:srgbClr val="339933">
                  <a:shade val="100000"/>
                  <a:satMod val="115000"/>
                </a:srgbClr>
              </a:gs>
            </a:gsLst>
            <a:lin ang="16200000" scaled="1"/>
            <a:tileRect/>
          </a:gradFill>
          <a:ln w="38100" cap="flat" cmpd="sng" algn="ctr">
            <a:solidFill>
              <a:srgbClr val="FFCC00"/>
            </a:solidFill>
            <a:prstDash val="sysDash"/>
            <a:miter lim="800000"/>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Symbol" pitchFamily="18" charset="2"/>
              <a:ea typeface="宋体" pitchFamily="2" charset="-122"/>
            </a:endParaRPr>
          </a:p>
        </p:txBody>
      </p:sp>
      <p:sp>
        <p:nvSpPr>
          <p:cNvPr id="20" name="TextBox 19"/>
          <p:cNvSpPr txBox="1"/>
          <p:nvPr/>
        </p:nvSpPr>
        <p:spPr>
          <a:xfrm>
            <a:off x="4419600" y="4124980"/>
            <a:ext cx="2590800" cy="923330"/>
          </a:xfrm>
          <a:prstGeom prst="rect">
            <a:avLst/>
          </a:prstGeom>
          <a:noFill/>
        </p:spPr>
        <p:txBody>
          <a:bodyPr wrap="square" rtlCol="0">
            <a:spAutoFit/>
          </a:bodyPr>
          <a:lstStyle/>
          <a:p>
            <a:pPr algn="l"/>
            <a:r>
              <a:rPr lang="en-US" sz="1800" b="0" dirty="0">
                <a:solidFill>
                  <a:srgbClr val="3333FF"/>
                </a:solidFill>
                <a:latin typeface="+mn-lt"/>
              </a:rPr>
              <a:t>After receiving CTS from B, C waits until A’s transmission finishes</a:t>
            </a:r>
          </a:p>
        </p:txBody>
      </p:sp>
      <p:sp>
        <p:nvSpPr>
          <p:cNvPr id="24" name="Right Arrow 23"/>
          <p:cNvSpPr/>
          <p:nvPr/>
        </p:nvSpPr>
        <p:spPr bwMode="auto">
          <a:xfrm rot="10800000">
            <a:off x="5393967" y="3829263"/>
            <a:ext cx="1311633" cy="255742"/>
          </a:xfrm>
          <a:prstGeom prst="rightArrow">
            <a:avLst/>
          </a:prstGeom>
          <a:solidFill>
            <a:srgbClr val="339933"/>
          </a:solidFill>
          <a:ln w="38100" cap="flat" cmpd="sng" algn="ctr">
            <a:solidFill>
              <a:srgbClr val="FFCC00"/>
            </a:solidFill>
            <a:prstDash val="solid"/>
            <a:miter lim="800000"/>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Symbol" pitchFamily="18" charset="2"/>
              <a:ea typeface="宋体" pitchFamily="2" charset="-122"/>
            </a:endParaRPr>
          </a:p>
        </p:txBody>
      </p:sp>
      <p:sp>
        <p:nvSpPr>
          <p:cNvPr id="25" name="TextBox 24"/>
          <p:cNvSpPr txBox="1"/>
          <p:nvPr/>
        </p:nvSpPr>
        <p:spPr>
          <a:xfrm>
            <a:off x="1981200" y="3524310"/>
            <a:ext cx="762000" cy="400110"/>
          </a:xfrm>
          <a:prstGeom prst="rect">
            <a:avLst/>
          </a:prstGeom>
          <a:noFill/>
        </p:spPr>
        <p:txBody>
          <a:bodyPr wrap="square" rtlCol="0">
            <a:spAutoFit/>
          </a:bodyPr>
          <a:lstStyle/>
          <a:p>
            <a:r>
              <a:rPr lang="en-US" sz="2000" dirty="0">
                <a:solidFill>
                  <a:srgbClr val="FFC000"/>
                </a:solidFill>
                <a:latin typeface="+mn-lt"/>
              </a:rPr>
              <a:t>RTS</a:t>
            </a:r>
            <a:endParaRPr lang="en-US" dirty="0">
              <a:solidFill>
                <a:srgbClr val="FFC000"/>
              </a:solidFill>
              <a:latin typeface="+mn-lt"/>
            </a:endParaRPr>
          </a:p>
        </p:txBody>
      </p:sp>
      <p:sp>
        <p:nvSpPr>
          <p:cNvPr id="28" name="TextBox 27"/>
          <p:cNvSpPr txBox="1"/>
          <p:nvPr/>
        </p:nvSpPr>
        <p:spPr>
          <a:xfrm>
            <a:off x="3733800" y="3524310"/>
            <a:ext cx="762000" cy="400110"/>
          </a:xfrm>
          <a:prstGeom prst="rect">
            <a:avLst/>
          </a:prstGeom>
          <a:noFill/>
        </p:spPr>
        <p:txBody>
          <a:bodyPr wrap="square" rtlCol="0">
            <a:spAutoFit/>
          </a:bodyPr>
          <a:lstStyle/>
          <a:p>
            <a:r>
              <a:rPr lang="en-US" sz="2000" dirty="0">
                <a:solidFill>
                  <a:srgbClr val="FFC000"/>
                </a:solidFill>
                <a:latin typeface="+mn-lt"/>
              </a:rPr>
              <a:t>CTS</a:t>
            </a:r>
            <a:endParaRPr lang="en-US" dirty="0">
              <a:solidFill>
                <a:srgbClr val="FFC000"/>
              </a:solidFill>
              <a:latin typeface="+mn-lt"/>
            </a:endParaRPr>
          </a:p>
        </p:txBody>
      </p:sp>
      <p:sp>
        <p:nvSpPr>
          <p:cNvPr id="29" name="TextBox 28"/>
          <p:cNvSpPr txBox="1"/>
          <p:nvPr/>
        </p:nvSpPr>
        <p:spPr>
          <a:xfrm>
            <a:off x="1981200" y="3519055"/>
            <a:ext cx="762000" cy="400110"/>
          </a:xfrm>
          <a:prstGeom prst="rect">
            <a:avLst/>
          </a:prstGeom>
          <a:noFill/>
        </p:spPr>
        <p:txBody>
          <a:bodyPr wrap="square" rtlCol="0">
            <a:spAutoFit/>
          </a:bodyPr>
          <a:lstStyle/>
          <a:p>
            <a:r>
              <a:rPr lang="en-US" sz="2000" dirty="0">
                <a:solidFill>
                  <a:srgbClr val="FFC000"/>
                </a:solidFill>
                <a:latin typeface="+mn-lt"/>
              </a:rPr>
              <a:t>CTS</a:t>
            </a:r>
            <a:endParaRPr lang="en-US" dirty="0">
              <a:solidFill>
                <a:srgbClr val="FFC000"/>
              </a:solidFill>
              <a:latin typeface="+mn-lt"/>
            </a:endParaRPr>
          </a:p>
        </p:txBody>
      </p:sp>
      <p:sp>
        <p:nvSpPr>
          <p:cNvPr id="30" name="TextBox 29"/>
          <p:cNvSpPr txBox="1"/>
          <p:nvPr/>
        </p:nvSpPr>
        <p:spPr>
          <a:xfrm>
            <a:off x="1905000" y="3524310"/>
            <a:ext cx="958949" cy="400110"/>
          </a:xfrm>
          <a:prstGeom prst="rect">
            <a:avLst/>
          </a:prstGeom>
          <a:noFill/>
        </p:spPr>
        <p:txBody>
          <a:bodyPr wrap="square" rtlCol="0">
            <a:spAutoFit/>
          </a:bodyPr>
          <a:lstStyle/>
          <a:p>
            <a:r>
              <a:rPr lang="en-US" sz="2000" dirty="0">
                <a:solidFill>
                  <a:srgbClr val="339933"/>
                </a:solidFill>
                <a:latin typeface="+mn-lt"/>
              </a:rPr>
              <a:t>Data</a:t>
            </a:r>
            <a:endParaRPr lang="en-US" dirty="0">
              <a:solidFill>
                <a:srgbClr val="339933"/>
              </a:solidFill>
              <a:latin typeface="+mn-lt"/>
            </a:endParaRPr>
          </a:p>
        </p:txBody>
      </p:sp>
      <p:sp>
        <p:nvSpPr>
          <p:cNvPr id="31" name="TextBox 30"/>
          <p:cNvSpPr txBox="1"/>
          <p:nvPr/>
        </p:nvSpPr>
        <p:spPr>
          <a:xfrm>
            <a:off x="5638800" y="3505200"/>
            <a:ext cx="762000" cy="400110"/>
          </a:xfrm>
          <a:prstGeom prst="rect">
            <a:avLst/>
          </a:prstGeom>
          <a:noFill/>
        </p:spPr>
        <p:txBody>
          <a:bodyPr wrap="square" rtlCol="0">
            <a:spAutoFit/>
          </a:bodyPr>
          <a:lstStyle/>
          <a:p>
            <a:r>
              <a:rPr lang="en-US" sz="2000" dirty="0">
                <a:solidFill>
                  <a:srgbClr val="FFC000"/>
                </a:solidFill>
                <a:latin typeface="+mn-lt"/>
              </a:rPr>
              <a:t>RTS</a:t>
            </a:r>
            <a:endParaRPr lang="en-US" dirty="0">
              <a:solidFill>
                <a:srgbClr val="FFC000"/>
              </a:solidFill>
              <a:latin typeface="+mn-lt"/>
            </a:endParaRPr>
          </a:p>
        </p:txBody>
      </p:sp>
      <p:sp>
        <p:nvSpPr>
          <p:cNvPr id="32" name="TextBox 31"/>
          <p:cNvSpPr txBox="1"/>
          <p:nvPr/>
        </p:nvSpPr>
        <p:spPr>
          <a:xfrm>
            <a:off x="5638800" y="3505200"/>
            <a:ext cx="762000" cy="400110"/>
          </a:xfrm>
          <a:prstGeom prst="rect">
            <a:avLst/>
          </a:prstGeom>
          <a:noFill/>
        </p:spPr>
        <p:txBody>
          <a:bodyPr wrap="square" rtlCol="0">
            <a:spAutoFit/>
          </a:bodyPr>
          <a:lstStyle/>
          <a:p>
            <a:r>
              <a:rPr lang="en-US" sz="2000" dirty="0">
                <a:solidFill>
                  <a:srgbClr val="FFC000"/>
                </a:solidFill>
                <a:latin typeface="+mn-lt"/>
              </a:rPr>
              <a:t>CTS</a:t>
            </a:r>
            <a:endParaRPr lang="en-US" dirty="0">
              <a:solidFill>
                <a:srgbClr val="FFC000"/>
              </a:solidFill>
              <a:latin typeface="+mn-lt"/>
            </a:endParaRPr>
          </a:p>
        </p:txBody>
      </p:sp>
      <p:sp>
        <p:nvSpPr>
          <p:cNvPr id="33" name="TextBox 32"/>
          <p:cNvSpPr txBox="1"/>
          <p:nvPr/>
        </p:nvSpPr>
        <p:spPr>
          <a:xfrm>
            <a:off x="5594251" y="3505200"/>
            <a:ext cx="958949" cy="400110"/>
          </a:xfrm>
          <a:prstGeom prst="rect">
            <a:avLst/>
          </a:prstGeom>
          <a:noFill/>
        </p:spPr>
        <p:txBody>
          <a:bodyPr wrap="square" rtlCol="0">
            <a:spAutoFit/>
          </a:bodyPr>
          <a:lstStyle/>
          <a:p>
            <a:r>
              <a:rPr lang="en-US" sz="2000" dirty="0">
                <a:solidFill>
                  <a:srgbClr val="339933"/>
                </a:solidFill>
                <a:latin typeface="+mn-lt"/>
              </a:rPr>
              <a:t>Data</a:t>
            </a:r>
            <a:endParaRPr lang="en-US" dirty="0">
              <a:solidFill>
                <a:srgbClr val="339933"/>
              </a:solidFill>
              <a:latin typeface="+mn-lt"/>
            </a:endParaRPr>
          </a:p>
        </p:txBody>
      </p:sp>
    </p:spTree>
    <p:extLst>
      <p:ext uri="{BB962C8B-B14F-4D97-AF65-F5344CB8AC3E}">
        <p14:creationId xmlns:p14="http://schemas.microsoft.com/office/powerpoint/2010/main" val="355676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1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17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217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strips(downRight)">
                                      <p:cBhvr>
                                        <p:cTn id="17" dur="500"/>
                                        <p:tgtEl>
                                          <p:spTgt spid="17"/>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17"/>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25"/>
                                        </p:tgtEl>
                                        <p:attrNameLst>
                                          <p:attrName>style.visibility</p:attrName>
                                        </p:attrNameLst>
                                      </p:cBhvr>
                                      <p:to>
                                        <p:strVal val="hidden"/>
                                      </p:to>
                                    </p:set>
                                  </p:childTnLst>
                                </p:cTn>
                              </p:par>
                              <p:par>
                                <p:cTn id="26" presetID="18" presetClass="entr" presetSubtype="12"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strips(downLeft)">
                                      <p:cBhvr>
                                        <p:cTn id="28" dur="500"/>
                                        <p:tgtEl>
                                          <p:spTgt spid="18"/>
                                        </p:tgtEl>
                                      </p:cBhvr>
                                    </p:animEffect>
                                  </p:childTnLst>
                                </p:cTn>
                              </p:par>
                              <p:par>
                                <p:cTn id="29" presetID="18" presetClass="entr" presetSubtype="6"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strips(downRight)">
                                      <p:cBhvr>
                                        <p:cTn id="31" dur="500"/>
                                        <p:tgtEl>
                                          <p:spTgt spid="19"/>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1" nodeType="clickEffect">
                                  <p:stCondLst>
                                    <p:cond delay="0"/>
                                  </p:stCondLst>
                                  <p:childTnLst>
                                    <p:set>
                                      <p:cBhvr>
                                        <p:cTn id="43" dur="1" fill="hold">
                                          <p:stCondLst>
                                            <p:cond delay="0"/>
                                          </p:stCondLst>
                                        </p:cTn>
                                        <p:tgtEl>
                                          <p:spTgt spid="18"/>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28"/>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29"/>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9"/>
                                        </p:tgtEl>
                                        <p:attrNameLst>
                                          <p:attrName>style.visibility</p:attrName>
                                        </p:attrNameLst>
                                      </p:cBhvr>
                                      <p:to>
                                        <p:strVal val="hidden"/>
                                      </p:to>
                                    </p:set>
                                  </p:childTnLst>
                                </p:cTn>
                              </p:par>
                              <p:par>
                                <p:cTn id="50" presetID="18" presetClass="entr" presetSubtype="6"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strips(downRight)">
                                      <p:cBhvr>
                                        <p:cTn id="52" dur="500"/>
                                        <p:tgtEl>
                                          <p:spTgt spid="21"/>
                                        </p:tgtEl>
                                      </p:cBhvr>
                                    </p:animEffec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21"/>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3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grpId="1" nodeType="clickEffect">
                                  <p:stCondLst>
                                    <p:cond delay="0"/>
                                  </p:stCondLst>
                                  <p:childTnLst>
                                    <p:animEffect transition="out" filter="blinds(horizontal)">
                                      <p:cBhvr>
                                        <p:cTn id="64" dur="500"/>
                                        <p:tgtEl>
                                          <p:spTgt spid="20"/>
                                        </p:tgtEl>
                                      </p:cBhvr>
                                    </p:animEffect>
                                    <p:set>
                                      <p:cBhvr>
                                        <p:cTn id="65" dur="1" fill="hold">
                                          <p:stCondLst>
                                            <p:cond delay="499"/>
                                          </p:stCondLst>
                                        </p:cTn>
                                        <p:tgtEl>
                                          <p:spTgt spid="20"/>
                                        </p:tgtEl>
                                        <p:attrNameLst>
                                          <p:attrName>style.visibility</p:attrName>
                                        </p:attrNameLst>
                                      </p:cBhvr>
                                      <p:to>
                                        <p:strVal val="hidden"/>
                                      </p:to>
                                    </p:set>
                                  </p:childTnLst>
                                </p:cTn>
                              </p:par>
                              <p:par>
                                <p:cTn id="66" presetID="18" presetClass="entr" presetSubtype="6" fill="hold" grpId="0"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strips(downRight)">
                                      <p:cBhvr>
                                        <p:cTn id="68" dur="500"/>
                                        <p:tgtEl>
                                          <p:spTgt spid="22"/>
                                        </p:tgtEl>
                                      </p:cBhvr>
                                    </p:animEffect>
                                  </p:childTnLst>
                                </p:cTn>
                              </p:par>
                              <p:par>
                                <p:cTn id="69" presetID="1" presetClass="entr" presetSubtype="0"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22"/>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31"/>
                                        </p:tgtEl>
                                        <p:attrNameLst>
                                          <p:attrName>style.visibility</p:attrName>
                                        </p:attrNameLst>
                                      </p:cBhvr>
                                      <p:to>
                                        <p:strVal val="hidden"/>
                                      </p:to>
                                    </p:set>
                                  </p:childTnLst>
                                </p:cTn>
                              </p:par>
                              <p:par>
                                <p:cTn id="77" presetID="18" presetClass="entr" presetSubtype="12"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strips(downLeft)">
                                      <p:cBhvr>
                                        <p:cTn id="79" dur="500"/>
                                        <p:tgtEl>
                                          <p:spTgt spid="24"/>
                                        </p:tgtEl>
                                      </p:cBhvr>
                                    </p:animEffect>
                                  </p:childTnLst>
                                </p:cTn>
                              </p:par>
                              <p:par>
                                <p:cTn id="80" presetID="1" presetClass="entr" presetSubtype="0"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xit" presetSubtype="0" fill="hold" grpId="1" nodeType="clickEffect">
                                  <p:stCondLst>
                                    <p:cond delay="0"/>
                                  </p:stCondLst>
                                  <p:childTnLst>
                                    <p:set>
                                      <p:cBhvr>
                                        <p:cTn id="85" dur="1" fill="hold">
                                          <p:stCondLst>
                                            <p:cond delay="0"/>
                                          </p:stCondLst>
                                        </p:cTn>
                                        <p:tgtEl>
                                          <p:spTgt spid="24"/>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32"/>
                                        </p:tgtEl>
                                        <p:attrNameLst>
                                          <p:attrName>style.visibility</p:attrName>
                                        </p:attrNameLst>
                                      </p:cBhvr>
                                      <p:to>
                                        <p:strVal val="hidden"/>
                                      </p:to>
                                    </p:set>
                                  </p:childTnLst>
                                </p:cTn>
                              </p:par>
                              <p:par>
                                <p:cTn id="88" presetID="18" presetClass="entr" presetSubtype="6" fill="hold" grpId="0" nodeType="with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strips(downRight)">
                                      <p:cBhvr>
                                        <p:cTn id="90" dur="500"/>
                                        <p:tgtEl>
                                          <p:spTgt spid="27"/>
                                        </p:tgtEl>
                                      </p:cBhvr>
                                    </p:animEffect>
                                  </p:childTnLst>
                                </p:cTn>
                              </p:par>
                              <p:par>
                                <p:cTn id="91" presetID="1" presetClass="entr" presetSubtype="0" fill="hold" grpId="0" nodeType="withEffect">
                                  <p:stCondLst>
                                    <p:cond delay="0"/>
                                  </p:stCondLst>
                                  <p:childTnLst>
                                    <p:set>
                                      <p:cBhvr>
                                        <p:cTn id="9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3" grpId="0"/>
      <p:bldP spid="92174" grpId="0"/>
      <p:bldP spid="92175" grpId="0"/>
      <p:bldP spid="92177" grpId="0"/>
      <p:bldP spid="21" grpId="0" animBg="1"/>
      <p:bldP spid="21" grpId="1" animBg="1"/>
      <p:bldP spid="22" grpId="0" animBg="1"/>
      <p:bldP spid="22" grpId="1" animBg="1"/>
      <p:bldP spid="27" grpId="0" animBg="1"/>
      <p:bldP spid="17" grpId="0" animBg="1"/>
      <p:bldP spid="17" grpId="1" animBg="1"/>
      <p:bldP spid="18" grpId="0" animBg="1"/>
      <p:bldP spid="18" grpId="1" animBg="1"/>
      <p:bldP spid="19" grpId="0" animBg="1"/>
      <p:bldP spid="19" grpId="1" animBg="1"/>
      <p:bldP spid="20" grpId="0"/>
      <p:bldP spid="20" grpId="1"/>
      <p:bldP spid="24" grpId="0" animBg="1"/>
      <p:bldP spid="24" grpId="1" animBg="1"/>
      <p:bldP spid="25" grpId="0"/>
      <p:bldP spid="25" grpId="1"/>
      <p:bldP spid="28" grpId="0"/>
      <p:bldP spid="28" grpId="1"/>
      <p:bldP spid="29" grpId="0"/>
      <p:bldP spid="29" grpId="1"/>
      <p:bldP spid="30" grpId="0"/>
      <p:bldP spid="30" grpId="1"/>
      <p:bldP spid="31" grpId="0"/>
      <p:bldP spid="31" grpId="1"/>
      <p:bldP spid="32" grpId="0"/>
      <p:bldP spid="32" grpId="1"/>
      <p:bldP spid="3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8229600" cy="1143000"/>
          </a:xfrm>
        </p:spPr>
        <p:txBody>
          <a:bodyPr/>
          <a:lstStyle/>
          <a:p>
            <a:r>
              <a:rPr lang="en-US" dirty="0"/>
              <a:t>Does It Work: Multi-Hop Traffic?</a:t>
            </a:r>
          </a:p>
        </p:txBody>
      </p:sp>
      <p:sp>
        <p:nvSpPr>
          <p:cNvPr id="5" name="Rectangle 3"/>
          <p:cNvSpPr txBox="1">
            <a:spLocks noChangeArrowheads="1"/>
          </p:cNvSpPr>
          <p:nvPr/>
        </p:nvSpPr>
        <p:spPr bwMode="auto">
          <a:xfrm>
            <a:off x="5638800" y="1524000"/>
            <a:ext cx="35052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50000"/>
              </a:lnSpc>
              <a:spcBef>
                <a:spcPct val="75000"/>
              </a:spcBef>
              <a:spcAft>
                <a:spcPct val="5000"/>
              </a:spcAft>
              <a:buClr>
                <a:schemeClr val="folHlink"/>
              </a:buClr>
              <a:buSzPct val="60000"/>
              <a:buFont typeface="Wingdings" pitchFamily="2" charset="2"/>
              <a:buChar char="n"/>
              <a:tabLst/>
              <a:defRPr/>
            </a:pPr>
            <a:r>
              <a:rPr kumimoji="0" lang="en-US" altLang="zh-CN" sz="1800" b="0" i="0" u="none" strike="noStrike" kern="0" cap="none" spc="0" normalizeH="0" baseline="0" noProof="0" dirty="0">
                <a:ln>
                  <a:noFill/>
                </a:ln>
                <a:solidFill>
                  <a:schemeClr val="tx1"/>
                </a:solidFill>
                <a:effectLst/>
                <a:uLnTx/>
                <a:uFillTx/>
                <a:latin typeface="+mn-lt"/>
                <a:ea typeface="宋体" pitchFamily="2" charset="-122"/>
                <a:cs typeface="+mn-cs"/>
              </a:rPr>
              <a:t>RTS-CTS based S-MAC</a:t>
            </a:r>
          </a:p>
          <a:p>
            <a:pPr marL="342900" marR="0" lvl="0" indent="-342900" algn="l" defTabSz="914400" rtl="0" eaLnBrk="0" fontAlgn="base" latinLnBrk="0" hangingPunct="0">
              <a:lnSpc>
                <a:spcPct val="150000"/>
              </a:lnSpc>
              <a:spcBef>
                <a:spcPct val="75000"/>
              </a:spcBef>
              <a:spcAft>
                <a:spcPct val="5000"/>
              </a:spcAft>
              <a:buClr>
                <a:schemeClr val="folHlink"/>
              </a:buClr>
              <a:buSzPct val="60000"/>
              <a:buFont typeface="Wingdings" pitchFamily="2" charset="2"/>
              <a:buChar char="n"/>
              <a:tabLst/>
              <a:defRPr/>
            </a:pPr>
            <a:r>
              <a:rPr kumimoji="0" lang="en-US" altLang="zh-CN" sz="1800" b="0" i="0" u="none" strike="noStrike" kern="0" cap="none" spc="0" normalizeH="0" baseline="0" noProof="0" dirty="0">
                <a:ln>
                  <a:noFill/>
                </a:ln>
                <a:solidFill>
                  <a:schemeClr val="tx1"/>
                </a:solidFill>
                <a:effectLst/>
                <a:uLnTx/>
                <a:uFillTx/>
                <a:latin typeface="+mn-lt"/>
                <a:ea typeface="宋体" pitchFamily="2" charset="-122"/>
                <a:cs typeface="+mn-cs"/>
              </a:rPr>
              <a:t>Retransmission does not help much, and may even decrease reliability and throughput; </a:t>
            </a:r>
          </a:p>
          <a:p>
            <a:pPr marL="342900" marR="0" lvl="0" indent="-342900" algn="l" defTabSz="914400" rtl="0" eaLnBrk="0" fontAlgn="base" latinLnBrk="0" hangingPunct="0">
              <a:lnSpc>
                <a:spcPct val="150000"/>
              </a:lnSpc>
              <a:spcBef>
                <a:spcPct val="75000"/>
              </a:spcBef>
              <a:spcAft>
                <a:spcPct val="5000"/>
              </a:spcAft>
              <a:buClr>
                <a:schemeClr val="folHlink"/>
              </a:buClr>
              <a:buSzPct val="60000"/>
              <a:buFont typeface="Wingdings" pitchFamily="2" charset="2"/>
              <a:buNone/>
              <a:tabLst/>
              <a:defRPr/>
            </a:pPr>
            <a:r>
              <a:rPr kumimoji="0" lang="en-US" altLang="zh-CN" sz="1800" b="0" i="0" u="none" strike="noStrike" kern="0" cap="none" spc="0" normalizeH="0" baseline="0" noProof="0" dirty="0">
                <a:ln>
                  <a:noFill/>
                </a:ln>
                <a:solidFill>
                  <a:schemeClr val="tx1"/>
                </a:solidFill>
                <a:effectLst/>
                <a:uLnTx/>
                <a:uFillTx/>
                <a:latin typeface="+mn-lt"/>
                <a:ea typeface="宋体" pitchFamily="2" charset="-122"/>
                <a:cs typeface="+mn-cs"/>
              </a:rPr>
              <a:t>     Similar observations when adjusting contention window.</a:t>
            </a:r>
          </a:p>
          <a:p>
            <a:pPr marL="342900" marR="0" lvl="0" indent="-342900" algn="l" defTabSz="914400" rtl="0" eaLnBrk="0" fontAlgn="base" latinLnBrk="0" hangingPunct="0">
              <a:lnSpc>
                <a:spcPct val="150000"/>
              </a:lnSpc>
              <a:spcBef>
                <a:spcPct val="75000"/>
              </a:spcBef>
              <a:spcAft>
                <a:spcPct val="5000"/>
              </a:spcAft>
              <a:buClr>
                <a:schemeClr val="folHlink"/>
              </a:buClr>
              <a:buSzPct val="60000"/>
              <a:buFont typeface="Wingdings" pitchFamily="2" charset="2"/>
              <a:buChar char="n"/>
              <a:tabLst/>
              <a:defRPr/>
            </a:pPr>
            <a:r>
              <a:rPr kumimoji="0" lang="en-US" altLang="zh-CN" sz="1800" b="0" i="0" u="none" strike="noStrike" kern="0" cap="none" spc="0" normalizeH="0" baseline="0" noProof="0" dirty="0">
                <a:ln>
                  <a:noFill/>
                </a:ln>
                <a:solidFill>
                  <a:schemeClr val="tx1"/>
                </a:solidFill>
                <a:effectLst/>
                <a:uLnTx/>
                <a:uFillTx/>
                <a:latin typeface="+mn-lt"/>
                <a:ea typeface="宋体" pitchFamily="2" charset="-122"/>
                <a:cs typeface="+mn-cs"/>
              </a:rPr>
              <a:t>One major reason: RTS-CTS based approach assumes </a:t>
            </a:r>
            <a:r>
              <a:rPr kumimoji="0" lang="en-US" altLang="zh-CN" sz="1800" b="0" i="1" u="none" strike="noStrike" kern="0" cap="none" spc="0" normalizeH="0" baseline="0" noProof="0" dirty="0">
                <a:ln>
                  <a:noFill/>
                </a:ln>
                <a:solidFill>
                  <a:schemeClr val="tx1"/>
                </a:solidFill>
                <a:effectLst/>
                <a:uLnTx/>
                <a:uFillTx/>
                <a:latin typeface="+mn-lt"/>
                <a:ea typeface="宋体" pitchFamily="2" charset="-122"/>
                <a:cs typeface="+mn-cs"/>
              </a:rPr>
              <a:t>equal</a:t>
            </a:r>
            <a:r>
              <a:rPr kumimoji="0" lang="en-US" altLang="zh-CN" sz="1800" b="0" i="0" u="none" strike="noStrike" kern="0" cap="none" spc="0" normalizeH="0" baseline="0" noProof="0" dirty="0">
                <a:ln>
                  <a:noFill/>
                </a:ln>
                <a:solidFill>
                  <a:schemeClr val="tx1"/>
                </a:solidFill>
                <a:effectLst/>
                <a:uLnTx/>
                <a:uFillTx/>
                <a:latin typeface="+mn-lt"/>
                <a:ea typeface="宋体" pitchFamily="2" charset="-122"/>
                <a:cs typeface="+mn-cs"/>
              </a:rPr>
              <a:t> comm. &amp; interference ranges</a:t>
            </a:r>
          </a:p>
        </p:txBody>
      </p:sp>
      <p:graphicFrame>
        <p:nvGraphicFramePr>
          <p:cNvPr id="6" name="Group 4"/>
          <p:cNvGraphicFramePr>
            <a:graphicFrameLocks noGrp="1"/>
          </p:cNvGraphicFramePr>
          <p:nvPr>
            <p:ph sz="half" idx="4294967295"/>
          </p:nvPr>
        </p:nvGraphicFramePr>
        <p:xfrm>
          <a:off x="685800" y="1752600"/>
          <a:ext cx="4724400" cy="1629664"/>
        </p:xfrm>
        <a:graphic>
          <a:graphicData uri="http://schemas.openxmlformats.org/drawingml/2006/table">
            <a:tbl>
              <a:tblPr/>
              <a:tblGrid>
                <a:gridCol w="2005013">
                  <a:extLst>
                    <a:ext uri="{9D8B030D-6E8A-4147-A177-3AD203B41FA5}">
                      <a16:colId xmlns:a16="http://schemas.microsoft.com/office/drawing/2014/main" val="20000"/>
                    </a:ext>
                  </a:extLst>
                </a:gridCol>
                <a:gridCol w="1001712">
                  <a:extLst>
                    <a:ext uri="{9D8B030D-6E8A-4147-A177-3AD203B41FA5}">
                      <a16:colId xmlns:a16="http://schemas.microsoft.com/office/drawing/2014/main" val="20001"/>
                    </a:ext>
                  </a:extLst>
                </a:gridCol>
                <a:gridCol w="858838">
                  <a:extLst>
                    <a:ext uri="{9D8B030D-6E8A-4147-A177-3AD203B41FA5}">
                      <a16:colId xmlns:a16="http://schemas.microsoft.com/office/drawing/2014/main" val="20002"/>
                    </a:ext>
                  </a:extLst>
                </a:gridCol>
                <a:gridCol w="858837">
                  <a:extLst>
                    <a:ext uri="{9D8B030D-6E8A-4147-A177-3AD203B41FA5}">
                      <a16:colId xmlns:a16="http://schemas.microsoft.com/office/drawing/2014/main" val="20003"/>
                    </a:ext>
                  </a:extLst>
                </a:gridCol>
              </a:tblGrid>
              <a:tr h="304800">
                <a:tc>
                  <a:txBody>
                    <a:bodyPr/>
                    <a:lstStyle/>
                    <a:p>
                      <a:pPr marL="0" marR="0" lvl="0" indent="0" algn="ctr" defTabSz="914400" rtl="0" eaLnBrk="1" fontAlgn="base" latinLnBrk="0" hangingPunct="1">
                        <a:lnSpc>
                          <a:spcPct val="150000"/>
                        </a:lnSpc>
                        <a:spcBef>
                          <a:spcPct val="75000"/>
                        </a:spcBef>
                        <a:spcAft>
                          <a:spcPct val="5000"/>
                        </a:spcAft>
                        <a:buClr>
                          <a:schemeClr val="folHlink"/>
                        </a:buClr>
                        <a:buSzPct val="60000"/>
                        <a:buFont typeface="Wingdings" pitchFamily="2" charset="2"/>
                        <a:buNone/>
                        <a:tabLst/>
                      </a:pPr>
                      <a:r>
                        <a:rPr kumimoji="0" lang="en-US" altLang="zh-CN" sz="1600" b="0" i="0" u="none" strike="noStrike" cap="none" normalizeH="0" baseline="0" dirty="0">
                          <a:ln>
                            <a:noFill/>
                          </a:ln>
                          <a:solidFill>
                            <a:schemeClr val="tx1"/>
                          </a:solidFill>
                          <a:effectLst/>
                          <a:latin typeface="Tahoma" pitchFamily="34" charset="0"/>
                          <a:ea typeface="宋体" pitchFamily="2" charset="-122"/>
                        </a:rPr>
                        <a:t>Max. # of </a:t>
                      </a:r>
                      <a:r>
                        <a:rPr kumimoji="0" lang="en-US" altLang="zh-CN" sz="1600" b="0" i="0" u="none" strike="noStrike" cap="none" normalizeH="0" baseline="0" dirty="0" err="1">
                          <a:ln>
                            <a:noFill/>
                          </a:ln>
                          <a:solidFill>
                            <a:schemeClr val="tx1"/>
                          </a:solidFill>
                          <a:effectLst/>
                          <a:latin typeface="Tahoma" pitchFamily="34" charset="0"/>
                          <a:ea typeface="宋体" pitchFamily="2" charset="-122"/>
                        </a:rPr>
                        <a:t>Tx</a:t>
                      </a:r>
                      <a:endParaRPr kumimoji="0" lang="en-US" altLang="zh-CN" sz="1600" b="0" i="0" u="none" strike="noStrike" cap="none" normalizeH="0" baseline="0" dirty="0">
                        <a:ln>
                          <a:noFill/>
                        </a:ln>
                        <a:solidFill>
                          <a:schemeClr val="tx1"/>
                        </a:solidFill>
                        <a:effectLst/>
                        <a:latin typeface="Tahoma" pitchFamily="34" charset="0"/>
                        <a:ea typeface="宋体" pitchFamily="2" charset="-122"/>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75000"/>
                        </a:spcBef>
                        <a:spcAft>
                          <a:spcPct val="5000"/>
                        </a:spcAft>
                        <a:buClr>
                          <a:schemeClr val="folHlink"/>
                        </a:buClr>
                        <a:buSzPct val="60000"/>
                        <a:buFont typeface="Wingdings" pitchFamily="2" charset="2"/>
                        <a:buNone/>
                        <a:tabLst/>
                      </a:pPr>
                      <a:r>
                        <a:rPr kumimoji="0" lang="en-US" altLang="zh-CN" sz="1600" b="0" i="0" u="none" strike="noStrike" cap="none" normalizeH="0" baseline="0" dirty="0">
                          <a:ln>
                            <a:noFill/>
                          </a:ln>
                          <a:solidFill>
                            <a:schemeClr val="tx1"/>
                          </a:solidFill>
                          <a:effectLst/>
                          <a:latin typeface="Tahoma" pitchFamily="34" charset="0"/>
                          <a:ea typeface="宋体" pitchFamily="2" charset="-122"/>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75000"/>
                        </a:spcBef>
                        <a:spcAft>
                          <a:spcPct val="5000"/>
                        </a:spcAft>
                        <a:buClr>
                          <a:schemeClr val="folHlink"/>
                        </a:buClr>
                        <a:buSzPct val="60000"/>
                        <a:buFont typeface="Wingdings" pitchFamily="2" charset="2"/>
                        <a:buNone/>
                        <a:tabLst/>
                      </a:pPr>
                      <a:r>
                        <a:rPr kumimoji="0" lang="en-US" altLang="zh-CN" sz="1600" b="0" i="0" u="none" strike="noStrike" cap="none" normalizeH="0" baseline="0" dirty="0">
                          <a:ln>
                            <a:noFill/>
                          </a:ln>
                          <a:solidFill>
                            <a:schemeClr val="tx1"/>
                          </a:solidFill>
                          <a:effectLst/>
                          <a:latin typeface="Tahoma" pitchFamily="34" charset="0"/>
                          <a:ea typeface="宋体" pitchFamily="2" charset="-122"/>
                        </a:rPr>
                        <a:t>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75000"/>
                        </a:spcBef>
                        <a:spcAft>
                          <a:spcPct val="5000"/>
                        </a:spcAft>
                        <a:buClr>
                          <a:schemeClr val="folHlink"/>
                        </a:buClr>
                        <a:buSzPct val="60000"/>
                        <a:buFont typeface="Wingdings" pitchFamily="2" charset="2"/>
                        <a:buNone/>
                        <a:tabLst/>
                      </a:pPr>
                      <a:r>
                        <a:rPr kumimoji="0" lang="en-US" altLang="zh-CN" sz="1600" b="0" i="0" u="none" strike="noStrike" cap="none" normalizeH="0" baseline="0" dirty="0">
                          <a:ln>
                            <a:noFill/>
                          </a:ln>
                          <a:solidFill>
                            <a:schemeClr val="tx1"/>
                          </a:solidFill>
                          <a:effectLst/>
                          <a:latin typeface="Tahoma" pitchFamily="34" charset="0"/>
                          <a:ea typeface="宋体" pitchFamily="2" charset="-122"/>
                        </a:rPr>
                        <a:t>3</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4800">
                <a:tc>
                  <a:txBody>
                    <a:bodyPr/>
                    <a:lstStyle/>
                    <a:p>
                      <a:pPr marL="0" marR="0" lvl="0" indent="0" algn="ctr" defTabSz="914400" rtl="0" eaLnBrk="1" fontAlgn="base" latinLnBrk="0" hangingPunct="1">
                        <a:lnSpc>
                          <a:spcPct val="150000"/>
                        </a:lnSpc>
                        <a:spcBef>
                          <a:spcPct val="75000"/>
                        </a:spcBef>
                        <a:spcAft>
                          <a:spcPct val="5000"/>
                        </a:spcAft>
                        <a:buClr>
                          <a:schemeClr val="folHlink"/>
                        </a:buClr>
                        <a:buSzPct val="60000"/>
                        <a:buFont typeface="Wingdings" pitchFamily="2" charset="2"/>
                        <a:buNone/>
                        <a:tabLst/>
                      </a:pPr>
                      <a:r>
                        <a:rPr kumimoji="0" lang="en-US" altLang="zh-CN" sz="1600" b="0" i="0" u="none" strike="noStrike" cap="none" normalizeH="0" baseline="0">
                          <a:ln>
                            <a:noFill/>
                          </a:ln>
                          <a:solidFill>
                            <a:schemeClr val="tx1"/>
                          </a:solidFill>
                          <a:effectLst/>
                          <a:latin typeface="Tahoma" pitchFamily="34" charset="0"/>
                          <a:ea typeface="宋体" pitchFamily="2" charset="-122"/>
                        </a:rPr>
                        <a:t>Reliability (%)</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75000"/>
                        </a:spcBef>
                        <a:spcAft>
                          <a:spcPct val="5000"/>
                        </a:spcAft>
                        <a:buClr>
                          <a:schemeClr val="folHlink"/>
                        </a:buClr>
                        <a:buSzPct val="60000"/>
                        <a:buFont typeface="Wingdings" pitchFamily="2" charset="2"/>
                        <a:buNone/>
                        <a:tabLst/>
                      </a:pPr>
                      <a:r>
                        <a:rPr kumimoji="0" lang="en-US" altLang="zh-CN" sz="1600" b="0" i="0" u="none" strike="noStrike" cap="none" normalizeH="0" baseline="0" dirty="0">
                          <a:ln>
                            <a:noFill/>
                          </a:ln>
                          <a:solidFill>
                            <a:schemeClr val="tx1"/>
                          </a:solidFill>
                          <a:effectLst/>
                          <a:latin typeface="Tahoma" pitchFamily="34" charset="0"/>
                          <a:ea typeface="宋体" pitchFamily="2" charset="-122"/>
                        </a:rPr>
                        <a:t>51.05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75000"/>
                        </a:spcBef>
                        <a:spcAft>
                          <a:spcPct val="5000"/>
                        </a:spcAft>
                        <a:buClr>
                          <a:schemeClr val="folHlink"/>
                        </a:buClr>
                        <a:buSzPct val="60000"/>
                        <a:buFont typeface="Wingdings" pitchFamily="2" charset="2"/>
                        <a:buNone/>
                        <a:tabLst/>
                      </a:pPr>
                      <a:r>
                        <a:rPr kumimoji="0" lang="en-US" altLang="zh-CN" sz="1600" b="0" i="0" u="none" strike="noStrike" cap="none" normalizeH="0" baseline="0" dirty="0">
                          <a:ln>
                            <a:noFill/>
                          </a:ln>
                          <a:solidFill>
                            <a:schemeClr val="tx1"/>
                          </a:solidFill>
                          <a:effectLst/>
                          <a:latin typeface="Tahoma" pitchFamily="34" charset="0"/>
                          <a:ea typeface="宋体" pitchFamily="2" charset="-122"/>
                        </a:rPr>
                        <a:t>54.74</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75000"/>
                        </a:spcBef>
                        <a:spcAft>
                          <a:spcPct val="5000"/>
                        </a:spcAft>
                        <a:buClr>
                          <a:schemeClr val="folHlink"/>
                        </a:buClr>
                        <a:buSzPct val="60000"/>
                        <a:buFont typeface="Wingdings" pitchFamily="2" charset="2"/>
                        <a:buNone/>
                        <a:tabLst/>
                      </a:pPr>
                      <a:r>
                        <a:rPr kumimoji="0" lang="en-US" altLang="zh-CN" sz="1600" b="0" i="0" u="none" strike="noStrike" cap="none" normalizeH="0" baseline="0" dirty="0">
                          <a:ln>
                            <a:noFill/>
                          </a:ln>
                          <a:solidFill>
                            <a:schemeClr val="tx1"/>
                          </a:solidFill>
                          <a:effectLst/>
                          <a:latin typeface="Tahoma" pitchFamily="34" charset="0"/>
                          <a:ea typeface="宋体" pitchFamily="2" charset="-122"/>
                        </a:rPr>
                        <a:t>54.63</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marL="0" marR="0" lvl="0" indent="0" algn="ctr" defTabSz="914400" rtl="0" eaLnBrk="1" fontAlgn="base" latinLnBrk="0" hangingPunct="1">
                        <a:lnSpc>
                          <a:spcPct val="150000"/>
                        </a:lnSpc>
                        <a:spcBef>
                          <a:spcPct val="75000"/>
                        </a:spcBef>
                        <a:spcAft>
                          <a:spcPct val="5000"/>
                        </a:spcAft>
                        <a:buClr>
                          <a:schemeClr val="folHlink"/>
                        </a:buClr>
                        <a:buSzPct val="60000"/>
                        <a:buFont typeface="Wingdings" pitchFamily="2" charset="2"/>
                        <a:buNone/>
                        <a:tabLst/>
                      </a:pPr>
                      <a:r>
                        <a:rPr kumimoji="0" lang="en-US" altLang="zh-CN" sz="1600" b="0" i="0" u="none" strike="noStrike" cap="none" normalizeH="0" baseline="0">
                          <a:ln>
                            <a:noFill/>
                          </a:ln>
                          <a:solidFill>
                            <a:schemeClr val="tx1"/>
                          </a:solidFill>
                          <a:effectLst/>
                          <a:latin typeface="Tahoma" pitchFamily="34" charset="0"/>
                          <a:ea typeface="宋体" pitchFamily="2" charset="-122"/>
                        </a:rPr>
                        <a:t>Latency (sec)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75000"/>
                        </a:spcBef>
                        <a:spcAft>
                          <a:spcPct val="5000"/>
                        </a:spcAft>
                        <a:buClr>
                          <a:schemeClr val="folHlink"/>
                        </a:buClr>
                        <a:buSzPct val="60000"/>
                        <a:buFont typeface="Wingdings" pitchFamily="2" charset="2"/>
                        <a:buNone/>
                        <a:tabLst/>
                      </a:pPr>
                      <a:r>
                        <a:rPr kumimoji="0" lang="en-US" altLang="zh-CN" sz="1600" b="0" i="0" u="none" strike="noStrike" cap="none" normalizeH="0" baseline="0">
                          <a:ln>
                            <a:noFill/>
                          </a:ln>
                          <a:solidFill>
                            <a:schemeClr val="tx1"/>
                          </a:solidFill>
                          <a:effectLst/>
                          <a:latin typeface="Tahoma" pitchFamily="34" charset="0"/>
                          <a:ea typeface="宋体" pitchFamily="2" charset="-122"/>
                        </a:rPr>
                        <a:t>0.21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75000"/>
                        </a:spcBef>
                        <a:spcAft>
                          <a:spcPct val="5000"/>
                        </a:spcAft>
                        <a:buClr>
                          <a:schemeClr val="folHlink"/>
                        </a:buClr>
                        <a:buSzPct val="60000"/>
                        <a:buFont typeface="Wingdings" pitchFamily="2" charset="2"/>
                        <a:buNone/>
                        <a:tabLst/>
                      </a:pPr>
                      <a:r>
                        <a:rPr kumimoji="0" lang="en-US" altLang="zh-CN" sz="1600" b="0" i="0" u="none" strike="noStrike" cap="none" normalizeH="0" baseline="0">
                          <a:ln>
                            <a:noFill/>
                          </a:ln>
                          <a:solidFill>
                            <a:schemeClr val="tx1"/>
                          </a:solidFill>
                          <a:effectLst/>
                          <a:latin typeface="Tahoma" pitchFamily="34" charset="0"/>
                          <a:ea typeface="宋体" pitchFamily="2" charset="-122"/>
                        </a:rPr>
                        <a:t>0.25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75000"/>
                        </a:spcBef>
                        <a:spcAft>
                          <a:spcPct val="5000"/>
                        </a:spcAft>
                        <a:buClr>
                          <a:schemeClr val="folHlink"/>
                        </a:buClr>
                        <a:buSzPct val="60000"/>
                        <a:buFont typeface="Wingdings" pitchFamily="2" charset="2"/>
                        <a:buNone/>
                        <a:tabLst/>
                      </a:pPr>
                      <a:r>
                        <a:rPr kumimoji="0" lang="en-US" altLang="zh-CN" sz="1600" b="0" i="0" u="none" strike="noStrike" cap="none" normalizeH="0" baseline="0">
                          <a:ln>
                            <a:noFill/>
                          </a:ln>
                          <a:solidFill>
                            <a:schemeClr val="tx1"/>
                          </a:solidFill>
                          <a:effectLst/>
                          <a:latin typeface="Tahoma" pitchFamily="34" charset="0"/>
                          <a:ea typeface="宋体" pitchFamily="2" charset="-122"/>
                        </a:rPr>
                        <a:t>0.26</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4800">
                <a:tc>
                  <a:txBody>
                    <a:bodyPr/>
                    <a:lstStyle/>
                    <a:p>
                      <a:pPr marL="0" marR="0" lvl="0" indent="0" algn="ctr" defTabSz="914400" rtl="0" eaLnBrk="1" fontAlgn="base" latinLnBrk="0" hangingPunct="1">
                        <a:lnSpc>
                          <a:spcPct val="150000"/>
                        </a:lnSpc>
                        <a:spcBef>
                          <a:spcPct val="75000"/>
                        </a:spcBef>
                        <a:spcAft>
                          <a:spcPct val="5000"/>
                        </a:spcAft>
                        <a:buClr>
                          <a:schemeClr val="folHlink"/>
                        </a:buClr>
                        <a:buSzPct val="60000"/>
                        <a:buFont typeface="Wingdings" pitchFamily="2" charset="2"/>
                        <a:buNone/>
                        <a:tabLst/>
                      </a:pPr>
                      <a:r>
                        <a:rPr kumimoji="0" lang="en-US" altLang="zh-CN" sz="1600" b="0" i="0" u="none" strike="noStrike" cap="none" normalizeH="0" baseline="0" dirty="0">
                          <a:ln>
                            <a:noFill/>
                          </a:ln>
                          <a:solidFill>
                            <a:schemeClr val="tx1"/>
                          </a:solidFill>
                          <a:effectLst/>
                          <a:latin typeface="Tahoma" pitchFamily="34" charset="0"/>
                          <a:ea typeface="宋体" pitchFamily="2" charset="-122"/>
                        </a:rPr>
                        <a:t>throughput (</a:t>
                      </a:r>
                      <a:r>
                        <a:rPr kumimoji="0" lang="en-US" altLang="zh-CN" sz="1600" b="0" i="0" u="none" strike="noStrike" cap="none" normalizeH="0" baseline="0" dirty="0" err="1">
                          <a:ln>
                            <a:noFill/>
                          </a:ln>
                          <a:solidFill>
                            <a:schemeClr val="tx1"/>
                          </a:solidFill>
                          <a:effectLst/>
                          <a:latin typeface="Tahoma" pitchFamily="34" charset="0"/>
                          <a:ea typeface="宋体" pitchFamily="2" charset="-122"/>
                        </a:rPr>
                        <a:t>pkt</a:t>
                      </a:r>
                      <a:r>
                        <a:rPr kumimoji="0" lang="en-US" altLang="zh-CN" sz="1600" b="0" i="0" u="none" strike="noStrike" cap="none" normalizeH="0" baseline="0" dirty="0">
                          <a:ln>
                            <a:noFill/>
                          </a:ln>
                          <a:solidFill>
                            <a:schemeClr val="tx1"/>
                          </a:solidFill>
                          <a:effectLst/>
                          <a:latin typeface="Tahoma" pitchFamily="34" charset="0"/>
                          <a:ea typeface="宋体" pitchFamily="2" charset="-122"/>
                        </a:rPr>
                        <a:t>/sec)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75000"/>
                        </a:spcBef>
                        <a:spcAft>
                          <a:spcPct val="5000"/>
                        </a:spcAft>
                        <a:buClr>
                          <a:schemeClr val="folHlink"/>
                        </a:buClr>
                        <a:buSzPct val="60000"/>
                        <a:buFont typeface="Wingdings" pitchFamily="2" charset="2"/>
                        <a:buNone/>
                        <a:tabLst/>
                      </a:pPr>
                      <a:r>
                        <a:rPr kumimoji="0" lang="en-US" altLang="zh-CN" sz="1600" b="0" i="0" u="none" strike="noStrike" cap="none" normalizeH="0" baseline="0">
                          <a:ln>
                            <a:noFill/>
                          </a:ln>
                          <a:solidFill>
                            <a:schemeClr val="tx1"/>
                          </a:solidFill>
                          <a:effectLst/>
                          <a:latin typeface="Tahoma" pitchFamily="34" charset="0"/>
                          <a:ea typeface="宋体" pitchFamily="2" charset="-122"/>
                        </a:rPr>
                        <a:t>4.01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75000"/>
                        </a:spcBef>
                        <a:spcAft>
                          <a:spcPct val="5000"/>
                        </a:spcAft>
                        <a:buClr>
                          <a:schemeClr val="folHlink"/>
                        </a:buClr>
                        <a:buSzPct val="60000"/>
                        <a:buFont typeface="Wingdings" pitchFamily="2" charset="2"/>
                        <a:buNone/>
                        <a:tabLst/>
                      </a:pPr>
                      <a:r>
                        <a:rPr kumimoji="0" lang="en-US" altLang="zh-CN" sz="1600" b="0" i="0" u="none" strike="noStrike" cap="none" normalizeH="0" baseline="0">
                          <a:ln>
                            <a:noFill/>
                          </a:ln>
                          <a:solidFill>
                            <a:schemeClr val="tx1"/>
                          </a:solidFill>
                          <a:effectLst/>
                          <a:latin typeface="Tahoma" pitchFamily="34" charset="0"/>
                          <a:ea typeface="宋体" pitchFamily="2" charset="-122"/>
                        </a:rPr>
                        <a:t>4.05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75000"/>
                        </a:spcBef>
                        <a:spcAft>
                          <a:spcPct val="5000"/>
                        </a:spcAft>
                        <a:buClr>
                          <a:schemeClr val="folHlink"/>
                        </a:buClr>
                        <a:buSzPct val="60000"/>
                        <a:buFont typeface="Wingdings" pitchFamily="2" charset="2"/>
                        <a:buNone/>
                        <a:tabLst/>
                      </a:pPr>
                      <a:r>
                        <a:rPr kumimoji="0" lang="en-US" altLang="zh-CN" sz="1600" b="0" i="0" u="none" strike="noStrike" cap="none" normalizeH="0" baseline="0">
                          <a:ln>
                            <a:noFill/>
                          </a:ln>
                          <a:solidFill>
                            <a:schemeClr val="tx1"/>
                          </a:solidFill>
                          <a:effectLst/>
                          <a:latin typeface="Tahoma" pitchFamily="34" charset="0"/>
                          <a:ea typeface="宋体" pitchFamily="2" charset="-122"/>
                        </a:rPr>
                        <a:t>3.63</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7" name="Picture 31" descr="packetReceptionDistribution-ver2-0"/>
          <p:cNvPicPr>
            <a:picLocks noChangeAspect="1" noChangeArrowheads="1"/>
          </p:cNvPicPr>
          <p:nvPr/>
        </p:nvPicPr>
        <p:blipFill>
          <a:blip r:embed="rId2" cstate="print"/>
          <a:srcRect/>
          <a:stretch>
            <a:fillRect/>
          </a:stretch>
        </p:blipFill>
        <p:spPr bwMode="auto">
          <a:xfrm>
            <a:off x="806450" y="3603625"/>
            <a:ext cx="4679950" cy="3025775"/>
          </a:xfrm>
          <a:prstGeom prst="rect">
            <a:avLst/>
          </a:prstGeom>
          <a:noFill/>
        </p:spPr>
      </p:pic>
      <p:pic>
        <p:nvPicPr>
          <p:cNvPr id="8" name="Picture 32" descr="car_wires"/>
          <p:cNvPicPr>
            <a:picLocks noChangeAspect="1" noChangeArrowheads="1"/>
          </p:cNvPicPr>
          <p:nvPr/>
        </p:nvPicPr>
        <p:blipFill>
          <a:blip r:embed="rId3" cstate="print"/>
          <a:srcRect/>
          <a:stretch>
            <a:fillRect/>
          </a:stretch>
        </p:blipFill>
        <p:spPr bwMode="auto">
          <a:xfrm>
            <a:off x="8213725" y="76200"/>
            <a:ext cx="854075" cy="1447800"/>
          </a:xfrm>
          <a:prstGeom prst="rect">
            <a:avLst/>
          </a:prstGeom>
          <a:noFill/>
        </p:spPr>
      </p:pic>
      <p:pic>
        <p:nvPicPr>
          <p:cNvPr id="9" name="Picture 33" descr="wellPackagedNode"/>
          <p:cNvPicPr>
            <a:picLocks noChangeAspect="1" noChangeArrowheads="1"/>
          </p:cNvPicPr>
          <p:nvPr/>
        </p:nvPicPr>
        <p:blipFill>
          <a:blip r:embed="rId4" cstate="print"/>
          <a:srcRect/>
          <a:stretch>
            <a:fillRect/>
          </a:stretch>
        </p:blipFill>
        <p:spPr bwMode="auto">
          <a:xfrm>
            <a:off x="7543800" y="152400"/>
            <a:ext cx="609600" cy="592138"/>
          </a:xfrm>
          <a:prstGeom prst="rect">
            <a:avLst/>
          </a:prstGeom>
          <a:noFill/>
        </p:spPr>
      </p:pic>
      <p:pic>
        <p:nvPicPr>
          <p:cNvPr id="10" name="Picture 34" descr="image002"/>
          <p:cNvPicPr>
            <a:picLocks noChangeAspect="1" noChangeArrowheads="1"/>
          </p:cNvPicPr>
          <p:nvPr/>
        </p:nvPicPr>
        <p:blipFill>
          <a:blip r:embed="rId5" cstate="print"/>
          <a:srcRect/>
          <a:stretch>
            <a:fillRect/>
          </a:stretch>
        </p:blipFill>
        <p:spPr bwMode="auto">
          <a:xfrm>
            <a:off x="6858000" y="76200"/>
            <a:ext cx="561975" cy="666750"/>
          </a:xfrm>
          <a:prstGeom prst="rect">
            <a:avLst/>
          </a:prstGeom>
          <a:noFill/>
        </p:spPr>
      </p:pic>
      <p:sp>
        <p:nvSpPr>
          <p:cNvPr id="11" name="Rectangle 35"/>
          <p:cNvSpPr>
            <a:spLocks noChangeArrowheads="1"/>
          </p:cNvSpPr>
          <p:nvPr/>
        </p:nvSpPr>
        <p:spPr bwMode="auto">
          <a:xfrm>
            <a:off x="4648200" y="152400"/>
            <a:ext cx="2133600" cy="609600"/>
          </a:xfrm>
          <a:prstGeom prst="rect">
            <a:avLst/>
          </a:prstGeom>
          <a:noFill/>
          <a:ln w="9525">
            <a:noFill/>
            <a:miter lim="800000"/>
            <a:headEnd/>
            <a:tailEnd/>
          </a:ln>
          <a:effectLst/>
        </p:spPr>
        <p:txBody>
          <a:bodyPr/>
          <a:lstStyle/>
          <a:p>
            <a:pPr marL="342900" indent="-342900" algn="l">
              <a:lnSpc>
                <a:spcPct val="150000"/>
              </a:lnSpc>
              <a:spcBef>
                <a:spcPct val="75000"/>
              </a:spcBef>
              <a:spcAft>
                <a:spcPct val="5000"/>
              </a:spcAft>
              <a:buClr>
                <a:schemeClr val="folHlink"/>
              </a:buClr>
              <a:buSzPct val="60000"/>
              <a:buFont typeface="Wingdings" pitchFamily="2" charset="2"/>
              <a:buNone/>
            </a:pPr>
            <a:r>
              <a:rPr lang="en-US" altLang="zh-CN" sz="1800" b="0">
                <a:latin typeface="Tahoma" pitchFamily="34" charset="0"/>
              </a:rPr>
              <a:t>A Line in the Sand:</a:t>
            </a:r>
            <a:endParaRPr lang="en-US" altLang="zh-CN" sz="1600" b="0">
              <a:latin typeface="Tahoma" pitchFamily="34" charset="0"/>
            </a:endParaRPr>
          </a:p>
        </p:txBody>
      </p:sp>
      <p:sp>
        <p:nvSpPr>
          <p:cNvPr id="12" name="Oval 11"/>
          <p:cNvSpPr/>
          <p:nvPr/>
        </p:nvSpPr>
        <p:spPr bwMode="auto">
          <a:xfrm>
            <a:off x="2703705" y="2119602"/>
            <a:ext cx="2728452" cy="639096"/>
          </a:xfrm>
          <a:prstGeom prst="ellipse">
            <a:avLst/>
          </a:prstGeom>
          <a:noFill/>
          <a:ln w="1905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Symbol" pitchFamily="18" charset="2"/>
              <a:ea typeface="宋体" pitchFamily="2" charset="-122"/>
            </a:endParaRPr>
          </a:p>
        </p:txBody>
      </p:sp>
      <p:sp>
        <p:nvSpPr>
          <p:cNvPr id="13" name="Oval 12"/>
          <p:cNvSpPr/>
          <p:nvPr/>
        </p:nvSpPr>
        <p:spPr bwMode="auto">
          <a:xfrm>
            <a:off x="4511298" y="2163306"/>
            <a:ext cx="936358" cy="533400"/>
          </a:xfrm>
          <a:prstGeom prst="ellipse">
            <a:avLst/>
          </a:prstGeom>
          <a:noFill/>
          <a:ln w="28575"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Symbol" pitchFamily="18" charset="2"/>
              <a:ea typeface="宋体" pitchFamily="2" charset="-122"/>
            </a:endParaRPr>
          </a:p>
        </p:txBody>
      </p:sp>
    </p:spTree>
    <p:extLst>
      <p:ext uri="{BB962C8B-B14F-4D97-AF65-F5344CB8AC3E}">
        <p14:creationId xmlns:p14="http://schemas.microsoft.com/office/powerpoint/2010/main" val="92383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wireless-diagram2"/>
          <p:cNvPicPr>
            <a:picLocks noChangeAspect="1" noChangeArrowheads="1"/>
          </p:cNvPicPr>
          <p:nvPr/>
        </p:nvPicPr>
        <p:blipFill>
          <a:blip r:embed="rId3" cstate="print"/>
          <a:srcRect/>
          <a:stretch>
            <a:fillRect/>
          </a:stretch>
        </p:blipFill>
        <p:spPr bwMode="auto">
          <a:xfrm>
            <a:off x="2895600" y="5970588"/>
            <a:ext cx="1143000" cy="887412"/>
          </a:xfrm>
          <a:prstGeom prst="rect">
            <a:avLst/>
          </a:prstGeom>
          <a:noFill/>
        </p:spPr>
      </p:pic>
      <p:sp>
        <p:nvSpPr>
          <p:cNvPr id="74755" name="Rectangle 3"/>
          <p:cNvSpPr>
            <a:spLocks noGrp="1" noChangeArrowheads="1"/>
          </p:cNvSpPr>
          <p:nvPr>
            <p:ph type="title"/>
          </p:nvPr>
        </p:nvSpPr>
        <p:spPr>
          <a:xfrm>
            <a:off x="55562" y="-404068"/>
            <a:ext cx="7793038" cy="1143000"/>
          </a:xfrm>
        </p:spPr>
        <p:txBody>
          <a:bodyPr/>
          <a:lstStyle/>
          <a:p>
            <a:r>
              <a:rPr lang="en-US" altLang="zh-CN" dirty="0">
                <a:ea typeface="宋体" pitchFamily="2" charset="-122"/>
              </a:rPr>
              <a:t>Retrospect on computing &amp; networking</a:t>
            </a:r>
          </a:p>
        </p:txBody>
      </p:sp>
      <p:pic>
        <p:nvPicPr>
          <p:cNvPr id="74756" name="Picture 4" descr="big-comp-tree"/>
          <p:cNvPicPr>
            <a:picLocks noChangeAspect="1" noChangeArrowheads="1"/>
          </p:cNvPicPr>
          <p:nvPr/>
        </p:nvPicPr>
        <p:blipFill>
          <a:blip r:embed="rId4" cstate="print"/>
          <a:srcRect/>
          <a:stretch>
            <a:fillRect/>
          </a:stretch>
        </p:blipFill>
        <p:spPr bwMode="auto">
          <a:xfrm>
            <a:off x="7848600" y="304800"/>
            <a:ext cx="1219200" cy="706438"/>
          </a:xfrm>
          <a:prstGeom prst="rect">
            <a:avLst/>
          </a:prstGeom>
          <a:noFill/>
        </p:spPr>
      </p:pic>
      <p:grpSp>
        <p:nvGrpSpPr>
          <p:cNvPr id="2" name="Group 5"/>
          <p:cNvGrpSpPr>
            <a:grpSpLocks/>
          </p:cNvGrpSpPr>
          <p:nvPr/>
        </p:nvGrpSpPr>
        <p:grpSpPr bwMode="auto">
          <a:xfrm>
            <a:off x="1361105" y="1959700"/>
            <a:ext cx="1828800" cy="1149350"/>
            <a:chOff x="384" y="1052"/>
            <a:chExt cx="1311" cy="916"/>
          </a:xfrm>
        </p:grpSpPr>
        <p:pic>
          <p:nvPicPr>
            <p:cNvPr id="74758" name="Picture 6" descr="eniac2"/>
            <p:cNvPicPr>
              <a:picLocks noChangeAspect="1" noChangeArrowheads="1"/>
            </p:cNvPicPr>
            <p:nvPr/>
          </p:nvPicPr>
          <p:blipFill>
            <a:blip r:embed="rId5" cstate="print"/>
            <a:srcRect/>
            <a:stretch>
              <a:fillRect/>
            </a:stretch>
          </p:blipFill>
          <p:spPr bwMode="auto">
            <a:xfrm>
              <a:off x="384" y="1052"/>
              <a:ext cx="768" cy="601"/>
            </a:xfrm>
            <a:prstGeom prst="rect">
              <a:avLst/>
            </a:prstGeom>
            <a:noFill/>
          </p:spPr>
        </p:pic>
        <p:pic>
          <p:nvPicPr>
            <p:cNvPr id="74759" name="Picture 7" descr="eniac1"/>
            <p:cNvPicPr>
              <a:picLocks noChangeAspect="1" noChangeArrowheads="1"/>
            </p:cNvPicPr>
            <p:nvPr/>
          </p:nvPicPr>
          <p:blipFill>
            <a:blip r:embed="rId6" cstate="print"/>
            <a:srcRect/>
            <a:stretch>
              <a:fillRect/>
            </a:stretch>
          </p:blipFill>
          <p:spPr bwMode="auto">
            <a:xfrm>
              <a:off x="1104" y="1223"/>
              <a:ext cx="591" cy="451"/>
            </a:xfrm>
            <a:prstGeom prst="rect">
              <a:avLst/>
            </a:prstGeom>
            <a:noFill/>
          </p:spPr>
        </p:pic>
        <p:pic>
          <p:nvPicPr>
            <p:cNvPr id="74760" name="Picture 8" descr="eniac3"/>
            <p:cNvPicPr>
              <a:picLocks noChangeAspect="1" noChangeArrowheads="1"/>
            </p:cNvPicPr>
            <p:nvPr/>
          </p:nvPicPr>
          <p:blipFill>
            <a:blip r:embed="rId7" cstate="print"/>
            <a:srcRect/>
            <a:stretch>
              <a:fillRect/>
            </a:stretch>
          </p:blipFill>
          <p:spPr bwMode="auto">
            <a:xfrm>
              <a:off x="672" y="1572"/>
              <a:ext cx="480" cy="396"/>
            </a:xfrm>
            <a:prstGeom prst="rect">
              <a:avLst/>
            </a:prstGeom>
            <a:noFill/>
          </p:spPr>
        </p:pic>
      </p:grpSp>
      <p:sp>
        <p:nvSpPr>
          <p:cNvPr id="74761" name="Rectangle 9"/>
          <p:cNvSpPr>
            <a:spLocks noGrp="1" noChangeArrowheads="1"/>
          </p:cNvSpPr>
          <p:nvPr>
            <p:ph type="body" idx="1"/>
          </p:nvPr>
        </p:nvSpPr>
        <p:spPr>
          <a:xfrm>
            <a:off x="3309146" y="2069141"/>
            <a:ext cx="3657600" cy="609600"/>
          </a:xfrm>
          <a:noFill/>
          <a:ln/>
        </p:spPr>
        <p:txBody>
          <a:bodyPr/>
          <a:lstStyle/>
          <a:p>
            <a:pPr>
              <a:lnSpc>
                <a:spcPct val="140000"/>
              </a:lnSpc>
              <a:buFont typeface="Wingdings" pitchFamily="2" charset="2"/>
              <a:buNone/>
            </a:pPr>
            <a:r>
              <a:rPr lang="en-US" altLang="zh-CN" sz="1800" dirty="0">
                <a:ea typeface="宋体" pitchFamily="2" charset="-122"/>
              </a:rPr>
              <a:t>ENIAC: first computer (1945)</a:t>
            </a:r>
          </a:p>
        </p:txBody>
      </p:sp>
      <p:grpSp>
        <p:nvGrpSpPr>
          <p:cNvPr id="3" name="Group 10"/>
          <p:cNvGrpSpPr>
            <a:grpSpLocks/>
          </p:cNvGrpSpPr>
          <p:nvPr/>
        </p:nvGrpSpPr>
        <p:grpSpPr bwMode="auto">
          <a:xfrm>
            <a:off x="3160088" y="2797969"/>
            <a:ext cx="1404937" cy="914400"/>
            <a:chOff x="891" y="2064"/>
            <a:chExt cx="1221" cy="912"/>
          </a:xfrm>
        </p:grpSpPr>
        <p:pic>
          <p:nvPicPr>
            <p:cNvPr id="74763" name="Picture 11" descr="450px-Apple-II"/>
            <p:cNvPicPr>
              <a:picLocks noChangeAspect="1" noChangeArrowheads="1"/>
            </p:cNvPicPr>
            <p:nvPr/>
          </p:nvPicPr>
          <p:blipFill>
            <a:blip r:embed="rId8" cstate="print"/>
            <a:srcRect/>
            <a:stretch>
              <a:fillRect/>
            </a:stretch>
          </p:blipFill>
          <p:spPr bwMode="auto">
            <a:xfrm>
              <a:off x="891" y="2064"/>
              <a:ext cx="708" cy="864"/>
            </a:xfrm>
            <a:prstGeom prst="rect">
              <a:avLst/>
            </a:prstGeom>
            <a:noFill/>
          </p:spPr>
        </p:pic>
        <p:pic>
          <p:nvPicPr>
            <p:cNvPr id="74764" name="Picture 12" descr="350px-Apple_II_plus_computer"/>
            <p:cNvPicPr>
              <a:picLocks noChangeAspect="1" noChangeArrowheads="1"/>
            </p:cNvPicPr>
            <p:nvPr/>
          </p:nvPicPr>
          <p:blipFill>
            <a:blip r:embed="rId9" cstate="print"/>
            <a:srcRect/>
            <a:stretch>
              <a:fillRect/>
            </a:stretch>
          </p:blipFill>
          <p:spPr bwMode="auto">
            <a:xfrm>
              <a:off x="1551" y="2160"/>
              <a:ext cx="561" cy="421"/>
            </a:xfrm>
            <a:prstGeom prst="rect">
              <a:avLst/>
            </a:prstGeom>
            <a:noFill/>
          </p:spPr>
        </p:pic>
        <p:pic>
          <p:nvPicPr>
            <p:cNvPr id="74765" name="Picture 13" descr="Apple_iigs"/>
            <p:cNvPicPr>
              <a:picLocks noChangeAspect="1" noChangeArrowheads="1"/>
            </p:cNvPicPr>
            <p:nvPr/>
          </p:nvPicPr>
          <p:blipFill>
            <a:blip r:embed="rId10" cstate="print"/>
            <a:srcRect/>
            <a:stretch>
              <a:fillRect/>
            </a:stretch>
          </p:blipFill>
          <p:spPr bwMode="auto">
            <a:xfrm>
              <a:off x="1551" y="2580"/>
              <a:ext cx="528" cy="396"/>
            </a:xfrm>
            <a:prstGeom prst="rect">
              <a:avLst/>
            </a:prstGeom>
            <a:noFill/>
          </p:spPr>
        </p:pic>
      </p:grpSp>
      <p:sp>
        <p:nvSpPr>
          <p:cNvPr id="74766" name="Rectangle 14"/>
          <p:cNvSpPr>
            <a:spLocks noChangeArrowheads="1"/>
          </p:cNvSpPr>
          <p:nvPr/>
        </p:nvSpPr>
        <p:spPr bwMode="auto">
          <a:xfrm>
            <a:off x="4717425" y="2797969"/>
            <a:ext cx="4267200" cy="609600"/>
          </a:xfrm>
          <a:prstGeom prst="rect">
            <a:avLst/>
          </a:prstGeom>
          <a:noFill/>
          <a:ln w="9525">
            <a:noFill/>
            <a:miter lim="800000"/>
            <a:headEnd/>
            <a:tailEnd/>
          </a:ln>
          <a:effectLst/>
        </p:spPr>
        <p:txBody>
          <a:bodyPr/>
          <a:lstStyle/>
          <a:p>
            <a:pPr marL="342900" indent="-342900" algn="l">
              <a:lnSpc>
                <a:spcPct val="140000"/>
              </a:lnSpc>
              <a:spcBef>
                <a:spcPct val="75000"/>
              </a:spcBef>
              <a:spcAft>
                <a:spcPct val="5000"/>
              </a:spcAft>
              <a:buClr>
                <a:schemeClr val="folHlink"/>
              </a:buClr>
              <a:buSzPct val="60000"/>
              <a:buFont typeface="Wingdings" pitchFamily="2" charset="2"/>
              <a:buNone/>
            </a:pPr>
            <a:r>
              <a:rPr lang="en-US" altLang="zh-CN" sz="1800" b="0">
                <a:latin typeface="Tahoma" pitchFamily="34" charset="0"/>
              </a:rPr>
              <a:t>Apple II: first successful PC (1977)</a:t>
            </a:r>
          </a:p>
        </p:txBody>
      </p:sp>
      <p:pic>
        <p:nvPicPr>
          <p:cNvPr id="74767" name="Picture 15" descr="sub_photo2"/>
          <p:cNvPicPr>
            <a:picLocks noChangeAspect="1" noChangeArrowheads="1"/>
          </p:cNvPicPr>
          <p:nvPr/>
        </p:nvPicPr>
        <p:blipFill>
          <a:blip r:embed="rId11" cstate="print"/>
          <a:srcRect/>
          <a:stretch>
            <a:fillRect/>
          </a:stretch>
        </p:blipFill>
        <p:spPr bwMode="auto">
          <a:xfrm>
            <a:off x="1981200" y="5257800"/>
            <a:ext cx="1074738" cy="1143000"/>
          </a:xfrm>
          <a:prstGeom prst="rect">
            <a:avLst/>
          </a:prstGeom>
          <a:noFill/>
        </p:spPr>
      </p:pic>
      <p:sp>
        <p:nvSpPr>
          <p:cNvPr id="74768" name="Rectangle 16"/>
          <p:cNvSpPr>
            <a:spLocks noChangeArrowheads="1"/>
          </p:cNvSpPr>
          <p:nvPr/>
        </p:nvSpPr>
        <p:spPr bwMode="auto">
          <a:xfrm>
            <a:off x="3625403" y="5399416"/>
            <a:ext cx="3581400" cy="609600"/>
          </a:xfrm>
          <a:prstGeom prst="rect">
            <a:avLst/>
          </a:prstGeom>
          <a:noFill/>
          <a:ln w="9525">
            <a:noFill/>
            <a:miter lim="800000"/>
            <a:headEnd/>
            <a:tailEnd/>
          </a:ln>
          <a:effectLst/>
        </p:spPr>
        <p:txBody>
          <a:bodyPr/>
          <a:lstStyle/>
          <a:p>
            <a:pPr marL="342900" indent="-342900" algn="l">
              <a:lnSpc>
                <a:spcPct val="140000"/>
              </a:lnSpc>
              <a:spcBef>
                <a:spcPct val="75000"/>
              </a:spcBef>
              <a:spcAft>
                <a:spcPct val="5000"/>
              </a:spcAft>
              <a:buClr>
                <a:schemeClr val="folHlink"/>
              </a:buClr>
              <a:buSzPct val="60000"/>
              <a:buFont typeface="Wingdings" pitchFamily="2" charset="2"/>
              <a:buNone/>
            </a:pPr>
            <a:r>
              <a:rPr lang="en-US" altLang="zh-CN" sz="1800" b="0" i="1" dirty="0">
                <a:latin typeface="Tahoma" pitchFamily="34" charset="0"/>
              </a:rPr>
              <a:t>Internet, wireless …</a:t>
            </a:r>
          </a:p>
        </p:txBody>
      </p:sp>
      <p:sp>
        <p:nvSpPr>
          <p:cNvPr id="74769" name="Rectangle 17"/>
          <p:cNvSpPr>
            <a:spLocks noChangeArrowheads="1"/>
          </p:cNvSpPr>
          <p:nvPr/>
        </p:nvSpPr>
        <p:spPr bwMode="auto">
          <a:xfrm>
            <a:off x="6470025" y="3788569"/>
            <a:ext cx="2971800" cy="609600"/>
          </a:xfrm>
          <a:prstGeom prst="rect">
            <a:avLst/>
          </a:prstGeom>
          <a:noFill/>
          <a:ln w="9525">
            <a:noFill/>
            <a:miter lim="800000"/>
            <a:headEnd/>
            <a:tailEnd/>
          </a:ln>
          <a:effectLst/>
        </p:spPr>
        <p:txBody>
          <a:bodyPr/>
          <a:lstStyle/>
          <a:p>
            <a:pPr marL="342900" indent="-342900" algn="l">
              <a:lnSpc>
                <a:spcPct val="140000"/>
              </a:lnSpc>
              <a:spcBef>
                <a:spcPct val="75000"/>
              </a:spcBef>
              <a:spcAft>
                <a:spcPct val="5000"/>
              </a:spcAft>
              <a:buClr>
                <a:schemeClr val="folHlink"/>
              </a:buClr>
              <a:buSzPct val="60000"/>
              <a:buFont typeface="Wingdings" pitchFamily="2" charset="2"/>
              <a:buNone/>
            </a:pPr>
            <a:r>
              <a:rPr lang="en-US" altLang="zh-CN" sz="1800" b="0">
                <a:latin typeface="Tahoma" pitchFamily="34" charset="0"/>
              </a:rPr>
              <a:t>Laptop, PDA … (1979 -)</a:t>
            </a:r>
          </a:p>
        </p:txBody>
      </p:sp>
      <p:grpSp>
        <p:nvGrpSpPr>
          <p:cNvPr id="4" name="Group 18"/>
          <p:cNvGrpSpPr>
            <a:grpSpLocks/>
          </p:cNvGrpSpPr>
          <p:nvPr/>
        </p:nvGrpSpPr>
        <p:grpSpPr bwMode="auto">
          <a:xfrm>
            <a:off x="4428434" y="3584722"/>
            <a:ext cx="1716087" cy="1143000"/>
            <a:chOff x="1296" y="2112"/>
            <a:chExt cx="1081" cy="720"/>
          </a:xfrm>
        </p:grpSpPr>
        <p:pic>
          <p:nvPicPr>
            <p:cNvPr id="74771" name="Picture 19" descr="IQUE%203600_thumb"/>
            <p:cNvPicPr>
              <a:picLocks noChangeAspect="1" noChangeArrowheads="1"/>
            </p:cNvPicPr>
            <p:nvPr/>
          </p:nvPicPr>
          <p:blipFill>
            <a:blip r:embed="rId12" cstate="print"/>
            <a:srcRect/>
            <a:stretch>
              <a:fillRect/>
            </a:stretch>
          </p:blipFill>
          <p:spPr bwMode="auto">
            <a:xfrm>
              <a:off x="1872" y="2304"/>
              <a:ext cx="303" cy="528"/>
            </a:xfrm>
            <a:prstGeom prst="rect">
              <a:avLst/>
            </a:prstGeom>
            <a:noFill/>
          </p:spPr>
        </p:pic>
        <p:pic>
          <p:nvPicPr>
            <p:cNvPr id="74772" name="Picture 20" descr="l030896"/>
            <p:cNvPicPr>
              <a:picLocks noChangeAspect="1" noChangeArrowheads="1"/>
            </p:cNvPicPr>
            <p:nvPr/>
          </p:nvPicPr>
          <p:blipFill>
            <a:blip r:embed="rId13" cstate="print"/>
            <a:srcRect/>
            <a:stretch>
              <a:fillRect/>
            </a:stretch>
          </p:blipFill>
          <p:spPr bwMode="auto">
            <a:xfrm>
              <a:off x="1296" y="2195"/>
              <a:ext cx="624" cy="445"/>
            </a:xfrm>
            <a:prstGeom prst="rect">
              <a:avLst/>
            </a:prstGeom>
            <a:noFill/>
          </p:spPr>
        </p:pic>
        <p:pic>
          <p:nvPicPr>
            <p:cNvPr id="74773" name="Picture 21" descr="22084"/>
            <p:cNvPicPr>
              <a:picLocks noChangeAspect="1" noChangeArrowheads="1"/>
            </p:cNvPicPr>
            <p:nvPr/>
          </p:nvPicPr>
          <p:blipFill>
            <a:blip r:embed="rId14" cstate="print"/>
            <a:srcRect/>
            <a:stretch>
              <a:fillRect/>
            </a:stretch>
          </p:blipFill>
          <p:spPr bwMode="auto">
            <a:xfrm>
              <a:off x="1776" y="2112"/>
              <a:ext cx="384" cy="306"/>
            </a:xfrm>
            <a:prstGeom prst="rect">
              <a:avLst/>
            </a:prstGeom>
            <a:noFill/>
          </p:spPr>
        </p:pic>
        <p:pic>
          <p:nvPicPr>
            <p:cNvPr id="74774" name="Picture 22" descr="Treo700waasa"/>
            <p:cNvPicPr>
              <a:picLocks noChangeAspect="1" noChangeArrowheads="1"/>
            </p:cNvPicPr>
            <p:nvPr/>
          </p:nvPicPr>
          <p:blipFill>
            <a:blip r:embed="rId15" cstate="print"/>
            <a:srcRect/>
            <a:stretch>
              <a:fillRect/>
            </a:stretch>
          </p:blipFill>
          <p:spPr bwMode="auto">
            <a:xfrm>
              <a:off x="2160" y="2112"/>
              <a:ext cx="217" cy="480"/>
            </a:xfrm>
            <a:prstGeom prst="rect">
              <a:avLst/>
            </a:prstGeom>
            <a:noFill/>
          </p:spPr>
        </p:pic>
      </p:grpSp>
      <p:pic>
        <p:nvPicPr>
          <p:cNvPr id="74775" name="Picture 23" descr="arpanet2"/>
          <p:cNvPicPr>
            <a:picLocks noChangeAspect="1" noChangeArrowheads="1"/>
          </p:cNvPicPr>
          <p:nvPr/>
        </p:nvPicPr>
        <p:blipFill>
          <a:blip r:embed="rId16" cstate="print"/>
          <a:srcRect b="8458"/>
          <a:stretch>
            <a:fillRect/>
          </a:stretch>
        </p:blipFill>
        <p:spPr bwMode="auto">
          <a:xfrm>
            <a:off x="223838" y="3352800"/>
            <a:ext cx="1833562" cy="1779588"/>
          </a:xfrm>
          <a:prstGeom prst="rect">
            <a:avLst/>
          </a:prstGeom>
          <a:noFill/>
        </p:spPr>
      </p:pic>
      <p:pic>
        <p:nvPicPr>
          <p:cNvPr id="74776" name="Picture 24" descr="imp"/>
          <p:cNvPicPr>
            <a:picLocks noChangeAspect="1" noChangeArrowheads="1"/>
          </p:cNvPicPr>
          <p:nvPr/>
        </p:nvPicPr>
        <p:blipFill>
          <a:blip r:embed="rId17" cstate="print"/>
          <a:srcRect/>
          <a:stretch>
            <a:fillRect/>
          </a:stretch>
        </p:blipFill>
        <p:spPr bwMode="auto">
          <a:xfrm>
            <a:off x="185738" y="4343400"/>
            <a:ext cx="957262" cy="1219200"/>
          </a:xfrm>
          <a:prstGeom prst="rect">
            <a:avLst/>
          </a:prstGeom>
          <a:noFill/>
        </p:spPr>
      </p:pic>
      <p:sp>
        <p:nvSpPr>
          <p:cNvPr id="74777" name="Rectangle 25"/>
          <p:cNvSpPr>
            <a:spLocks noChangeArrowheads="1"/>
          </p:cNvSpPr>
          <p:nvPr/>
        </p:nvSpPr>
        <p:spPr bwMode="auto">
          <a:xfrm>
            <a:off x="1600200" y="4648200"/>
            <a:ext cx="3352800" cy="609600"/>
          </a:xfrm>
          <a:prstGeom prst="rect">
            <a:avLst/>
          </a:prstGeom>
          <a:noFill/>
          <a:ln w="9525">
            <a:noFill/>
            <a:miter lim="800000"/>
            <a:headEnd/>
            <a:tailEnd/>
          </a:ln>
          <a:effectLst/>
        </p:spPr>
        <p:txBody>
          <a:bodyPr/>
          <a:lstStyle/>
          <a:p>
            <a:pPr marL="342900" indent="-342900" algn="l">
              <a:lnSpc>
                <a:spcPct val="140000"/>
              </a:lnSpc>
              <a:spcBef>
                <a:spcPct val="75000"/>
              </a:spcBef>
              <a:spcAft>
                <a:spcPct val="5000"/>
              </a:spcAft>
              <a:buClr>
                <a:schemeClr val="folHlink"/>
              </a:buClr>
              <a:buSzPct val="60000"/>
              <a:buFont typeface="Wingdings" pitchFamily="2" charset="2"/>
              <a:buNone/>
            </a:pPr>
            <a:r>
              <a:rPr lang="en-US" altLang="zh-CN" sz="1800" b="0" i="1">
                <a:latin typeface="Tahoma" pitchFamily="34" charset="0"/>
              </a:rPr>
              <a:t>First computer network (1969)</a:t>
            </a:r>
          </a:p>
        </p:txBody>
      </p:sp>
      <p:pic>
        <p:nvPicPr>
          <p:cNvPr id="6" name="Picture 5">
            <a:extLst>
              <a:ext uri="{FF2B5EF4-FFF2-40B4-BE49-F238E27FC236}">
                <a16:creationId xmlns:a16="http://schemas.microsoft.com/office/drawing/2014/main" id="{A0D0BFA4-8AC1-124C-8346-A2A3F7E0CD52}"/>
              </a:ext>
            </a:extLst>
          </p:cNvPr>
          <p:cNvPicPr>
            <a:picLocks noChangeAspect="1"/>
          </p:cNvPicPr>
          <p:nvPr/>
        </p:nvPicPr>
        <p:blipFill>
          <a:blip r:embed="rId18"/>
          <a:stretch>
            <a:fillRect/>
          </a:stretch>
        </p:blipFill>
        <p:spPr>
          <a:xfrm>
            <a:off x="645355" y="914400"/>
            <a:ext cx="1308564" cy="938268"/>
          </a:xfrm>
          <a:prstGeom prst="rect">
            <a:avLst/>
          </a:prstGeom>
        </p:spPr>
      </p:pic>
      <p:sp>
        <p:nvSpPr>
          <p:cNvPr id="29" name="Rectangle 9">
            <a:extLst>
              <a:ext uri="{FF2B5EF4-FFF2-40B4-BE49-F238E27FC236}">
                <a16:creationId xmlns:a16="http://schemas.microsoft.com/office/drawing/2014/main" id="{1D0184F3-693D-EC47-B3D0-859C1F00FB87}"/>
              </a:ext>
            </a:extLst>
          </p:cNvPr>
          <p:cNvSpPr txBox="1">
            <a:spLocks noChangeArrowheads="1"/>
          </p:cNvSpPr>
          <p:nvPr/>
        </p:nvSpPr>
        <p:spPr bwMode="auto">
          <a:xfrm>
            <a:off x="2028134" y="1086699"/>
            <a:ext cx="4982266" cy="4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40000"/>
              </a:lnSpc>
              <a:spcBef>
                <a:spcPct val="75000"/>
              </a:spcBef>
              <a:spcAft>
                <a:spcPct val="5000"/>
              </a:spcAft>
              <a:buClr>
                <a:schemeClr val="folHlink"/>
              </a:buClr>
              <a:buSzPct val="60000"/>
              <a:buFont typeface="Wingdings" pitchFamily="2" charset="2"/>
              <a:buChar char="n"/>
              <a:defRPr sz="2400">
                <a:solidFill>
                  <a:schemeClr val="tx1"/>
                </a:solidFill>
                <a:latin typeface="+mn-lt"/>
                <a:ea typeface="+mn-ea"/>
                <a:cs typeface="+mn-cs"/>
              </a:defRPr>
            </a:lvl1pPr>
            <a:lvl2pPr marL="742950" indent="-285750" algn="l" rtl="0" eaLnBrk="0" fontAlgn="base" hangingPunct="0">
              <a:lnSpc>
                <a:spcPct val="140000"/>
              </a:lnSpc>
              <a:spcBef>
                <a:spcPct val="20000"/>
              </a:spcBef>
              <a:spcAft>
                <a:spcPct val="0"/>
              </a:spcAft>
              <a:buClr>
                <a:schemeClr val="hlink"/>
              </a:buClr>
              <a:buSzPct val="55000"/>
              <a:buFont typeface="Wingdings" pitchFamily="2" charset="2"/>
              <a:buChar char="n"/>
              <a:defRPr sz="2000">
                <a:solidFill>
                  <a:schemeClr val="tx1"/>
                </a:solidFill>
                <a:latin typeface="+mn-lt"/>
              </a:defRPr>
            </a:lvl2pPr>
            <a:lvl3pPr marL="1143000" indent="-228600" algn="l" rtl="0" eaLnBrk="0" fontAlgn="base" hangingPunct="0">
              <a:lnSpc>
                <a:spcPct val="140000"/>
              </a:lnSpc>
              <a:spcBef>
                <a:spcPct val="20000"/>
              </a:spcBef>
              <a:spcAft>
                <a:spcPct val="0"/>
              </a:spcAft>
              <a:buClr>
                <a:schemeClr val="folHlink"/>
              </a:buClr>
              <a:buSzPct val="50000"/>
              <a:buFont typeface="Wingdings" pitchFamily="2" charset="2"/>
              <a:buChar char="n"/>
              <a:defRPr>
                <a:solidFill>
                  <a:schemeClr val="tx1"/>
                </a:solidFill>
                <a:latin typeface="+mn-lt"/>
              </a:defRPr>
            </a:lvl3pPr>
            <a:lvl4pPr marL="1600200" indent="-228600" algn="l" rtl="0" eaLnBrk="0" fontAlgn="base" hangingPunct="0">
              <a:lnSpc>
                <a:spcPct val="140000"/>
              </a:lnSpc>
              <a:spcBef>
                <a:spcPct val="20000"/>
              </a:spcBef>
              <a:spcAft>
                <a:spcPct val="0"/>
              </a:spcAft>
              <a:buClr>
                <a:schemeClr val="accent2"/>
              </a:buClr>
              <a:buSzPct val="55000"/>
              <a:buFont typeface="Wingdings" pitchFamily="2" charset="2"/>
              <a:buChar char="n"/>
              <a:defRPr sz="1600">
                <a:solidFill>
                  <a:schemeClr val="tx1"/>
                </a:solidFill>
                <a:latin typeface="+mn-lt"/>
              </a:defRPr>
            </a:lvl4pPr>
            <a:lvl5pPr marL="2057400" indent="-228600" algn="l" rtl="0" eaLnBrk="0" fontAlgn="base" hangingPunct="0">
              <a:lnSpc>
                <a:spcPct val="140000"/>
              </a:lnSpc>
              <a:spcBef>
                <a:spcPct val="20000"/>
              </a:spcBef>
              <a:spcAft>
                <a:spcPct val="0"/>
              </a:spcAft>
              <a:buClr>
                <a:schemeClr val="accent1"/>
              </a:buClr>
              <a:buSzPct val="50000"/>
              <a:buFont typeface="Wingdings" pitchFamily="2" charset="2"/>
              <a:buChar char="n"/>
              <a:defRPr sz="1600">
                <a:solidFill>
                  <a:schemeClr val="tx1"/>
                </a:solidFill>
                <a:latin typeface="+mn-lt"/>
              </a:defRPr>
            </a:lvl5pPr>
            <a:lvl6pPr marL="2514600" indent="-228600" algn="l" rtl="0" fontAlgn="base">
              <a:lnSpc>
                <a:spcPct val="140000"/>
              </a:lnSpc>
              <a:spcBef>
                <a:spcPct val="20000"/>
              </a:spcBef>
              <a:spcAft>
                <a:spcPct val="0"/>
              </a:spcAft>
              <a:buClr>
                <a:schemeClr val="accent1"/>
              </a:buClr>
              <a:buSzPct val="50000"/>
              <a:buFont typeface="Wingdings" pitchFamily="2" charset="2"/>
              <a:buChar char="n"/>
              <a:defRPr sz="1600">
                <a:solidFill>
                  <a:schemeClr val="tx1"/>
                </a:solidFill>
                <a:latin typeface="+mn-lt"/>
              </a:defRPr>
            </a:lvl6pPr>
            <a:lvl7pPr marL="2971800" indent="-228600" algn="l" rtl="0" fontAlgn="base">
              <a:lnSpc>
                <a:spcPct val="140000"/>
              </a:lnSpc>
              <a:spcBef>
                <a:spcPct val="20000"/>
              </a:spcBef>
              <a:spcAft>
                <a:spcPct val="0"/>
              </a:spcAft>
              <a:buClr>
                <a:schemeClr val="accent1"/>
              </a:buClr>
              <a:buSzPct val="50000"/>
              <a:buFont typeface="Wingdings" pitchFamily="2" charset="2"/>
              <a:buChar char="n"/>
              <a:defRPr sz="1600">
                <a:solidFill>
                  <a:schemeClr val="tx1"/>
                </a:solidFill>
                <a:latin typeface="+mn-lt"/>
              </a:defRPr>
            </a:lvl7pPr>
            <a:lvl8pPr marL="3429000" indent="-228600" algn="l" rtl="0" fontAlgn="base">
              <a:lnSpc>
                <a:spcPct val="140000"/>
              </a:lnSpc>
              <a:spcBef>
                <a:spcPct val="20000"/>
              </a:spcBef>
              <a:spcAft>
                <a:spcPct val="0"/>
              </a:spcAft>
              <a:buClr>
                <a:schemeClr val="accent1"/>
              </a:buClr>
              <a:buSzPct val="50000"/>
              <a:buFont typeface="Wingdings" pitchFamily="2" charset="2"/>
              <a:buChar char="n"/>
              <a:defRPr sz="1600">
                <a:solidFill>
                  <a:schemeClr val="tx1"/>
                </a:solidFill>
                <a:latin typeface="+mn-lt"/>
              </a:defRPr>
            </a:lvl8pPr>
            <a:lvl9pPr marL="3886200" indent="-228600" algn="l" rtl="0" fontAlgn="base">
              <a:lnSpc>
                <a:spcPct val="140000"/>
              </a:lnSpc>
              <a:spcBef>
                <a:spcPct val="20000"/>
              </a:spcBef>
              <a:spcAft>
                <a:spcPct val="0"/>
              </a:spcAft>
              <a:buClr>
                <a:schemeClr val="accent1"/>
              </a:buClr>
              <a:buSzPct val="50000"/>
              <a:buFont typeface="Wingdings" pitchFamily="2" charset="2"/>
              <a:buChar char="n"/>
              <a:defRPr sz="1600">
                <a:solidFill>
                  <a:schemeClr val="tx1"/>
                </a:solidFill>
                <a:latin typeface="+mn-lt"/>
              </a:defRPr>
            </a:lvl9pPr>
          </a:lstStyle>
          <a:p>
            <a:pPr>
              <a:buFont typeface="Wingdings" pitchFamily="2" charset="2"/>
              <a:buNone/>
            </a:pPr>
            <a:r>
              <a:rPr lang="en-US" altLang="zh-CN" sz="1800" kern="0" dirty="0">
                <a:ea typeface="宋体" pitchFamily="2" charset="-122"/>
              </a:rPr>
              <a:t>ISU Atanasoff-Berry Computer (1937-1942)</a:t>
            </a:r>
          </a:p>
        </p:txBody>
      </p:sp>
    </p:spTree>
    <p:extLst>
      <p:ext uri="{BB962C8B-B14F-4D97-AF65-F5344CB8AC3E}">
        <p14:creationId xmlns:p14="http://schemas.microsoft.com/office/powerpoint/2010/main" val="28183999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2" name="Picture 2" descr="D:\Hongwei\Dropbox\Research\publications\PRKS\Figures\NetEye\peer_pdr_satisfaction_ratio_bar.ep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1828800"/>
            <a:ext cx="4608855" cy="246462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66800" y="76200"/>
            <a:ext cx="8229600" cy="1143000"/>
          </a:xfrm>
        </p:spPr>
        <p:txBody>
          <a:bodyPr/>
          <a:lstStyle/>
          <a:p>
            <a:r>
              <a:rPr lang="en-US" dirty="0"/>
              <a:t>Negative Impact of Interference</a:t>
            </a:r>
          </a:p>
        </p:txBody>
      </p:sp>
      <p:sp>
        <p:nvSpPr>
          <p:cNvPr id="3" name="Oval 2"/>
          <p:cNvSpPr/>
          <p:nvPr/>
        </p:nvSpPr>
        <p:spPr bwMode="auto">
          <a:xfrm>
            <a:off x="2398563" y="1931228"/>
            <a:ext cx="1433052" cy="410496"/>
          </a:xfrm>
          <a:prstGeom prst="ellipse">
            <a:avLst/>
          </a:prstGeom>
          <a:noFill/>
          <a:ln w="1905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Symbol" pitchFamily="18" charset="2"/>
              <a:ea typeface="宋体" pitchFamily="2" charset="-122"/>
            </a:endParaRPr>
          </a:p>
        </p:txBody>
      </p:sp>
      <p:sp>
        <p:nvSpPr>
          <p:cNvPr id="17" name="Oval 16"/>
          <p:cNvSpPr/>
          <p:nvPr/>
        </p:nvSpPr>
        <p:spPr bwMode="auto">
          <a:xfrm>
            <a:off x="2079264" y="2850625"/>
            <a:ext cx="304308" cy="958886"/>
          </a:xfrm>
          <a:prstGeom prst="ellipse">
            <a:avLst/>
          </a:prstGeom>
          <a:noFill/>
          <a:ln w="1905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Symbol" pitchFamily="18" charset="2"/>
              <a:ea typeface="宋体" pitchFamily="2" charset="-122"/>
            </a:endParaRPr>
          </a:p>
        </p:txBody>
      </p:sp>
      <p:sp>
        <p:nvSpPr>
          <p:cNvPr id="18" name="Oval 17"/>
          <p:cNvSpPr/>
          <p:nvPr/>
        </p:nvSpPr>
        <p:spPr bwMode="auto">
          <a:xfrm>
            <a:off x="2977929" y="3125443"/>
            <a:ext cx="259326" cy="670808"/>
          </a:xfrm>
          <a:prstGeom prst="ellipse">
            <a:avLst/>
          </a:prstGeom>
          <a:noFill/>
          <a:ln w="1905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Symbol" pitchFamily="18" charset="2"/>
              <a:ea typeface="宋体" pitchFamily="2" charset="-122"/>
            </a:endParaRPr>
          </a:p>
        </p:txBody>
      </p:sp>
      <p:sp>
        <p:nvSpPr>
          <p:cNvPr id="19" name="Oval 18"/>
          <p:cNvSpPr/>
          <p:nvPr/>
        </p:nvSpPr>
        <p:spPr bwMode="auto">
          <a:xfrm>
            <a:off x="3883796" y="3282839"/>
            <a:ext cx="252867" cy="521675"/>
          </a:xfrm>
          <a:prstGeom prst="ellipse">
            <a:avLst/>
          </a:prstGeom>
          <a:noFill/>
          <a:ln w="1905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Symbol" pitchFamily="18" charset="2"/>
              <a:ea typeface="宋体" pitchFamily="2" charset="-122"/>
            </a:endParaRPr>
          </a:p>
        </p:txBody>
      </p:sp>
      <p:sp>
        <p:nvSpPr>
          <p:cNvPr id="20" name="Oval 19"/>
          <p:cNvSpPr/>
          <p:nvPr/>
        </p:nvSpPr>
        <p:spPr bwMode="auto">
          <a:xfrm>
            <a:off x="4761255" y="3242862"/>
            <a:ext cx="304799" cy="553389"/>
          </a:xfrm>
          <a:prstGeom prst="ellipse">
            <a:avLst/>
          </a:prstGeom>
          <a:noFill/>
          <a:ln w="1905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Symbol" pitchFamily="18" charset="2"/>
              <a:ea typeface="宋体" pitchFamily="2" charset="-122"/>
            </a:endParaRPr>
          </a:p>
        </p:txBody>
      </p:sp>
      <p:sp>
        <p:nvSpPr>
          <p:cNvPr id="28" name="Content Placeholder 2"/>
          <p:cNvSpPr>
            <a:spLocks noGrp="1"/>
          </p:cNvSpPr>
          <p:nvPr>
            <p:ph idx="1"/>
          </p:nvPr>
        </p:nvSpPr>
        <p:spPr>
          <a:xfrm>
            <a:off x="1484655" y="4674428"/>
            <a:ext cx="4191000" cy="735772"/>
          </a:xfrm>
        </p:spPr>
        <p:txBody>
          <a:bodyPr/>
          <a:lstStyle/>
          <a:p>
            <a:pPr marL="0" indent="0">
              <a:lnSpc>
                <a:spcPct val="100000"/>
              </a:lnSpc>
              <a:buClr>
                <a:srgbClr val="FF0000"/>
              </a:buClr>
              <a:buNone/>
            </a:pPr>
            <a:r>
              <a:rPr lang="en-US" sz="1600" dirty="0">
                <a:solidFill>
                  <a:srgbClr val="C00000"/>
                </a:solidFill>
              </a:rPr>
              <a:t>Cannot ensure packet delivery rate (PDR) as required by applications</a:t>
            </a:r>
          </a:p>
        </p:txBody>
      </p:sp>
      <p:pic>
        <p:nvPicPr>
          <p:cNvPr id="419843" name="Picture 3" descr="D:\Hongwei\Dropbox\Research\publications\PRKS\Figures\NetEye\pdr_cdf_90.ep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70740" y="1905000"/>
            <a:ext cx="4216660" cy="2209800"/>
          </a:xfrm>
          <a:prstGeom prst="rect">
            <a:avLst/>
          </a:prstGeom>
          <a:noFill/>
          <a:extLst>
            <a:ext uri="{909E8E84-426E-40DD-AFC4-6F175D3DCCD1}">
              <a14:hiddenFill xmlns:a14="http://schemas.microsoft.com/office/drawing/2010/main">
                <a:solidFill>
                  <a:srgbClr val="FFFFFF"/>
                </a:solidFill>
              </a14:hiddenFill>
            </a:ext>
          </a:extLst>
        </p:spPr>
      </p:pic>
      <p:sp>
        <p:nvSpPr>
          <p:cNvPr id="27" name="Content Placeholder 2"/>
          <p:cNvSpPr txBox="1">
            <a:spLocks/>
          </p:cNvSpPr>
          <p:nvPr/>
        </p:nvSpPr>
        <p:spPr bwMode="auto">
          <a:xfrm>
            <a:off x="9997640" y="4179757"/>
            <a:ext cx="2880733" cy="4684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50000"/>
              </a:lnSpc>
              <a:spcBef>
                <a:spcPct val="75000"/>
              </a:spcBef>
              <a:spcAft>
                <a:spcPct val="5000"/>
              </a:spcAft>
              <a:buClr>
                <a:schemeClr val="folHlink"/>
              </a:buClr>
              <a:buSzPct val="60000"/>
              <a:buFont typeface="Wingdings" pitchFamily="2" charset="2"/>
              <a:buChar char="n"/>
              <a:defRPr sz="2000">
                <a:solidFill>
                  <a:schemeClr val="tx1"/>
                </a:solidFill>
                <a:latin typeface="+mn-lt"/>
                <a:ea typeface="+mn-ea"/>
                <a:cs typeface="+mn-cs"/>
              </a:defRPr>
            </a:lvl1pPr>
            <a:lvl2pPr marL="742950" indent="-285750" algn="l" rtl="0" eaLnBrk="0" fontAlgn="base" hangingPunct="0">
              <a:lnSpc>
                <a:spcPct val="150000"/>
              </a:lnSpc>
              <a:spcBef>
                <a:spcPct val="20000"/>
              </a:spcBef>
              <a:spcAft>
                <a:spcPct val="0"/>
              </a:spcAft>
              <a:buClr>
                <a:srgbClr val="504785"/>
              </a:buClr>
              <a:buSzPct val="55000"/>
              <a:buFont typeface="Wingdings" pitchFamily="2" charset="2"/>
              <a:buChar char="p"/>
              <a:defRPr sz="1800">
                <a:solidFill>
                  <a:schemeClr val="tx1"/>
                </a:solidFill>
                <a:latin typeface="+mn-lt"/>
              </a:defRPr>
            </a:lvl2pPr>
            <a:lvl3pPr marL="1143000" indent="-228600" algn="l" rtl="0" eaLnBrk="0" fontAlgn="base" hangingPunct="0">
              <a:lnSpc>
                <a:spcPct val="150000"/>
              </a:lnSpc>
              <a:spcBef>
                <a:spcPct val="20000"/>
              </a:spcBef>
              <a:spcAft>
                <a:spcPct val="0"/>
              </a:spcAft>
              <a:buClr>
                <a:schemeClr val="folHlink"/>
              </a:buClr>
              <a:buSzPct val="50000"/>
              <a:buFont typeface="Wingdings" pitchFamily="2" charset="2"/>
              <a:buChar char="n"/>
              <a:defRPr sz="1600">
                <a:solidFill>
                  <a:schemeClr val="tx1"/>
                </a:solidFill>
                <a:latin typeface="+mn-lt"/>
              </a:defRPr>
            </a:lvl3pPr>
            <a:lvl4pPr marL="1600200" indent="-228600" algn="l" rtl="0" eaLnBrk="0" fontAlgn="base" hangingPunct="0">
              <a:lnSpc>
                <a:spcPct val="150000"/>
              </a:lnSpc>
              <a:spcBef>
                <a:spcPct val="20000"/>
              </a:spcBef>
              <a:spcAft>
                <a:spcPct val="0"/>
              </a:spcAft>
              <a:buClr>
                <a:schemeClr val="accent2"/>
              </a:buClr>
              <a:buSzPct val="55000"/>
              <a:buFont typeface="Wingdings" pitchFamily="2" charset="2"/>
              <a:buChar char="n"/>
              <a:defRPr sz="1400">
                <a:solidFill>
                  <a:schemeClr val="tx1"/>
                </a:solidFill>
                <a:latin typeface="+mn-lt"/>
              </a:defRPr>
            </a:lvl4pPr>
            <a:lvl5pPr marL="2057400" indent="-228600" algn="l" rtl="0" eaLnBrk="0" fontAlgn="base" hangingPunct="0">
              <a:lnSpc>
                <a:spcPct val="150000"/>
              </a:lnSpc>
              <a:spcBef>
                <a:spcPct val="20000"/>
              </a:spcBef>
              <a:spcAft>
                <a:spcPct val="0"/>
              </a:spcAft>
              <a:buClr>
                <a:schemeClr val="accent1"/>
              </a:buClr>
              <a:buSzPct val="50000"/>
              <a:buFont typeface="Wingdings" pitchFamily="2" charset="2"/>
              <a:buChar char="n"/>
              <a:defRPr sz="1400">
                <a:solidFill>
                  <a:schemeClr val="tx1"/>
                </a:solidFill>
                <a:latin typeface="+mn-lt"/>
              </a:defRPr>
            </a:lvl5pPr>
            <a:lvl6pPr marL="2514600" indent="-228600" algn="l" rtl="0" fontAlgn="base">
              <a:lnSpc>
                <a:spcPct val="150000"/>
              </a:lnSpc>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lnSpc>
                <a:spcPct val="150000"/>
              </a:lnSpc>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lnSpc>
                <a:spcPct val="150000"/>
              </a:lnSpc>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lnSpc>
                <a:spcPct val="150000"/>
              </a:lnSpc>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0" indent="0" algn="ctr">
              <a:lnSpc>
                <a:spcPct val="100000"/>
              </a:lnSpc>
              <a:spcBef>
                <a:spcPts val="0"/>
              </a:spcBef>
              <a:spcAft>
                <a:spcPts val="0"/>
              </a:spcAft>
              <a:buFont typeface="Wingdings" pitchFamily="2" charset="2"/>
              <a:buNone/>
            </a:pPr>
            <a:r>
              <a:rPr lang="en-US" sz="1600" b="0" kern="0" dirty="0"/>
              <a:t>PDR requirement = 90%</a:t>
            </a:r>
          </a:p>
        </p:txBody>
      </p:sp>
      <p:sp>
        <p:nvSpPr>
          <p:cNvPr id="32" name="Oval 31"/>
          <p:cNvSpPr/>
          <p:nvPr/>
        </p:nvSpPr>
        <p:spPr bwMode="auto">
          <a:xfrm>
            <a:off x="12085146" y="2219794"/>
            <a:ext cx="1098027" cy="523406"/>
          </a:xfrm>
          <a:prstGeom prst="ellipse">
            <a:avLst/>
          </a:prstGeom>
          <a:noFill/>
          <a:ln w="1905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Symbol" pitchFamily="18" charset="2"/>
              <a:ea typeface="宋体" pitchFamily="2" charset="-122"/>
            </a:endParaRPr>
          </a:p>
        </p:txBody>
      </p:sp>
      <p:cxnSp>
        <p:nvCxnSpPr>
          <p:cNvPr id="5" name="Straight Arrow Connector 4"/>
          <p:cNvCxnSpPr/>
          <p:nvPr/>
        </p:nvCxnSpPr>
        <p:spPr bwMode="auto">
          <a:xfrm>
            <a:off x="10516173" y="1828800"/>
            <a:ext cx="228600" cy="562896"/>
          </a:xfrm>
          <a:prstGeom prst="straightConnector1">
            <a:avLst/>
          </a:prstGeom>
          <a:solidFill>
            <a:schemeClr val="accent1"/>
          </a:solidFill>
          <a:ln w="19050" cap="flat" cmpd="sng" algn="ctr">
            <a:solidFill>
              <a:srgbClr val="FF3399"/>
            </a:solidFill>
            <a:prstDash val="solid"/>
            <a:miter lim="800000"/>
            <a:headEnd type="none" w="med" len="med"/>
            <a:tailEnd type="arrow"/>
          </a:ln>
          <a:effectLst/>
        </p:spPr>
      </p:cxnSp>
      <p:cxnSp>
        <p:nvCxnSpPr>
          <p:cNvPr id="33" name="Straight Arrow Connector 32"/>
          <p:cNvCxnSpPr/>
          <p:nvPr/>
        </p:nvCxnSpPr>
        <p:spPr bwMode="auto">
          <a:xfrm>
            <a:off x="11150758" y="1921722"/>
            <a:ext cx="228600" cy="562896"/>
          </a:xfrm>
          <a:prstGeom prst="straightConnector1">
            <a:avLst/>
          </a:prstGeom>
          <a:solidFill>
            <a:schemeClr val="accent1"/>
          </a:solidFill>
          <a:ln w="19050" cap="flat" cmpd="sng" algn="ctr">
            <a:solidFill>
              <a:srgbClr val="FF3399"/>
            </a:solidFill>
            <a:prstDash val="solid"/>
            <a:miter lim="800000"/>
            <a:headEnd type="none" w="med" len="med"/>
            <a:tailEnd type="arrow"/>
          </a:ln>
          <a:effectLst/>
        </p:spPr>
      </p:cxnSp>
      <p:sp>
        <p:nvSpPr>
          <p:cNvPr id="34" name="Content Placeholder 2"/>
          <p:cNvSpPr txBox="1">
            <a:spLocks/>
          </p:cNvSpPr>
          <p:nvPr/>
        </p:nvSpPr>
        <p:spPr bwMode="auto">
          <a:xfrm>
            <a:off x="9525573" y="4686300"/>
            <a:ext cx="3886200" cy="419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50000"/>
              </a:lnSpc>
              <a:spcBef>
                <a:spcPct val="75000"/>
              </a:spcBef>
              <a:spcAft>
                <a:spcPct val="5000"/>
              </a:spcAft>
              <a:buClr>
                <a:schemeClr val="folHlink"/>
              </a:buClr>
              <a:buSzPct val="60000"/>
              <a:buFont typeface="Wingdings" pitchFamily="2" charset="2"/>
              <a:buChar char="n"/>
              <a:defRPr sz="2000">
                <a:solidFill>
                  <a:schemeClr val="tx1"/>
                </a:solidFill>
                <a:latin typeface="+mn-lt"/>
                <a:ea typeface="+mn-ea"/>
                <a:cs typeface="+mn-cs"/>
              </a:defRPr>
            </a:lvl1pPr>
            <a:lvl2pPr marL="742950" indent="-285750" algn="l" rtl="0" eaLnBrk="0" fontAlgn="base" hangingPunct="0">
              <a:lnSpc>
                <a:spcPct val="150000"/>
              </a:lnSpc>
              <a:spcBef>
                <a:spcPct val="20000"/>
              </a:spcBef>
              <a:spcAft>
                <a:spcPct val="0"/>
              </a:spcAft>
              <a:buClr>
                <a:srgbClr val="504785"/>
              </a:buClr>
              <a:buSzPct val="55000"/>
              <a:buFont typeface="Wingdings" pitchFamily="2" charset="2"/>
              <a:buChar char="p"/>
              <a:defRPr sz="1800">
                <a:solidFill>
                  <a:schemeClr val="tx1"/>
                </a:solidFill>
                <a:latin typeface="+mn-lt"/>
              </a:defRPr>
            </a:lvl2pPr>
            <a:lvl3pPr marL="1143000" indent="-228600" algn="l" rtl="0" eaLnBrk="0" fontAlgn="base" hangingPunct="0">
              <a:lnSpc>
                <a:spcPct val="150000"/>
              </a:lnSpc>
              <a:spcBef>
                <a:spcPct val="20000"/>
              </a:spcBef>
              <a:spcAft>
                <a:spcPct val="0"/>
              </a:spcAft>
              <a:buClr>
                <a:schemeClr val="folHlink"/>
              </a:buClr>
              <a:buSzPct val="50000"/>
              <a:buFont typeface="Wingdings" pitchFamily="2" charset="2"/>
              <a:buChar char="n"/>
              <a:defRPr sz="1600">
                <a:solidFill>
                  <a:schemeClr val="tx1"/>
                </a:solidFill>
                <a:latin typeface="+mn-lt"/>
              </a:defRPr>
            </a:lvl3pPr>
            <a:lvl4pPr marL="1600200" indent="-228600" algn="l" rtl="0" eaLnBrk="0" fontAlgn="base" hangingPunct="0">
              <a:lnSpc>
                <a:spcPct val="150000"/>
              </a:lnSpc>
              <a:spcBef>
                <a:spcPct val="20000"/>
              </a:spcBef>
              <a:spcAft>
                <a:spcPct val="0"/>
              </a:spcAft>
              <a:buClr>
                <a:schemeClr val="accent2"/>
              </a:buClr>
              <a:buSzPct val="55000"/>
              <a:buFont typeface="Wingdings" pitchFamily="2" charset="2"/>
              <a:buChar char="n"/>
              <a:defRPr sz="1400">
                <a:solidFill>
                  <a:schemeClr val="tx1"/>
                </a:solidFill>
                <a:latin typeface="+mn-lt"/>
              </a:defRPr>
            </a:lvl4pPr>
            <a:lvl5pPr marL="2057400" indent="-228600" algn="l" rtl="0" eaLnBrk="0" fontAlgn="base" hangingPunct="0">
              <a:lnSpc>
                <a:spcPct val="150000"/>
              </a:lnSpc>
              <a:spcBef>
                <a:spcPct val="20000"/>
              </a:spcBef>
              <a:spcAft>
                <a:spcPct val="0"/>
              </a:spcAft>
              <a:buClr>
                <a:schemeClr val="accent1"/>
              </a:buClr>
              <a:buSzPct val="50000"/>
              <a:buFont typeface="Wingdings" pitchFamily="2" charset="2"/>
              <a:buChar char="n"/>
              <a:defRPr sz="1400">
                <a:solidFill>
                  <a:schemeClr val="tx1"/>
                </a:solidFill>
                <a:latin typeface="+mn-lt"/>
              </a:defRPr>
            </a:lvl5pPr>
            <a:lvl6pPr marL="2514600" indent="-228600" algn="l" rtl="0" fontAlgn="base">
              <a:lnSpc>
                <a:spcPct val="150000"/>
              </a:lnSpc>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lnSpc>
                <a:spcPct val="150000"/>
              </a:lnSpc>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lnSpc>
                <a:spcPct val="150000"/>
              </a:lnSpc>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lnSpc>
                <a:spcPct val="150000"/>
              </a:lnSpc>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0" indent="0">
              <a:lnSpc>
                <a:spcPct val="100000"/>
              </a:lnSpc>
              <a:buClr>
                <a:srgbClr val="FF0000"/>
              </a:buClr>
              <a:buFont typeface="Wingdings" pitchFamily="2" charset="2"/>
              <a:buNone/>
            </a:pPr>
            <a:r>
              <a:rPr lang="en-US" sz="1600" b="0" kern="0" dirty="0">
                <a:solidFill>
                  <a:srgbClr val="C00000"/>
                </a:solidFill>
              </a:rPr>
              <a:t>Link reliability (i.e., PDR) can be very low</a:t>
            </a:r>
          </a:p>
        </p:txBody>
      </p:sp>
    </p:spTree>
    <p:extLst>
      <p:ext uri="{BB962C8B-B14F-4D97-AF65-F5344CB8AC3E}">
        <p14:creationId xmlns:p14="http://schemas.microsoft.com/office/powerpoint/2010/main" val="288444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98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18" grpId="0" animBg="1"/>
      <p:bldP spid="19" grpId="0" animBg="1"/>
      <p:bldP spid="20" grpId="0" animBg="1"/>
      <p:bldP spid="28" grpId="0" uiExpand="1" build="p"/>
      <p:bldP spid="27" grpId="0"/>
      <p:bldP spid="32" grpId="0" animBg="1"/>
      <p:bldP spid="3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zh-CN">
                <a:ea typeface="宋体" pitchFamily="2" charset="-122"/>
              </a:rPr>
              <a:t>Traffic pattern affects link ETX</a:t>
            </a:r>
          </a:p>
        </p:txBody>
      </p:sp>
      <p:sp>
        <p:nvSpPr>
          <p:cNvPr id="18435" name="Rectangle 3"/>
          <p:cNvSpPr>
            <a:spLocks noGrp="1" noChangeArrowheads="1"/>
          </p:cNvSpPr>
          <p:nvPr>
            <p:ph type="body" idx="1"/>
          </p:nvPr>
        </p:nvSpPr>
        <p:spPr>
          <a:xfrm>
            <a:off x="0" y="5791200"/>
            <a:ext cx="8991600" cy="609600"/>
          </a:xfrm>
        </p:spPr>
        <p:txBody>
          <a:bodyPr/>
          <a:lstStyle/>
          <a:p>
            <a:pPr algn="ctr" eaLnBrk="1" hangingPunct="1">
              <a:lnSpc>
                <a:spcPct val="100000"/>
              </a:lnSpc>
              <a:spcBef>
                <a:spcPts val="0"/>
              </a:spcBef>
              <a:spcAft>
                <a:spcPts val="0"/>
              </a:spcAft>
              <a:buFont typeface="Wingdings" pitchFamily="2" charset="2"/>
              <a:buNone/>
            </a:pPr>
            <a:r>
              <a:rPr lang="en-US" altLang="zh-CN" sz="1600" dirty="0">
                <a:ea typeface="宋体" pitchFamily="2" charset="-122"/>
              </a:rPr>
              <a:t>Unicast ETX (expected # of transmissions to success) </a:t>
            </a:r>
          </a:p>
          <a:p>
            <a:pPr algn="ctr" eaLnBrk="1" hangingPunct="1">
              <a:lnSpc>
                <a:spcPct val="100000"/>
              </a:lnSpc>
              <a:spcBef>
                <a:spcPts val="0"/>
              </a:spcBef>
              <a:spcAft>
                <a:spcPts val="0"/>
              </a:spcAft>
              <a:buFont typeface="Wingdings" pitchFamily="2" charset="2"/>
              <a:buNone/>
            </a:pPr>
            <a:r>
              <a:rPr lang="en-US" altLang="zh-CN" sz="1600" dirty="0">
                <a:ea typeface="宋体" pitchFamily="2" charset="-122"/>
              </a:rPr>
              <a:t>in different traffic/interference scenarios</a:t>
            </a:r>
          </a:p>
        </p:txBody>
      </p:sp>
      <p:pic>
        <p:nvPicPr>
          <p:cNvPr id="18436" name="Picture 4" descr="ucETX-diffSce"/>
          <p:cNvPicPr>
            <a:picLocks noChangeAspect="1" noChangeArrowheads="1"/>
          </p:cNvPicPr>
          <p:nvPr/>
        </p:nvPicPr>
        <p:blipFill>
          <a:blip r:embed="rId3" cstate="print"/>
          <a:srcRect/>
          <a:stretch>
            <a:fillRect/>
          </a:stretch>
        </p:blipFill>
        <p:spPr bwMode="auto">
          <a:xfrm>
            <a:off x="1371600" y="1738313"/>
            <a:ext cx="5715000" cy="3671887"/>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zh-CN">
                <a:ea typeface="굴림" pitchFamily="34" charset="-127"/>
              </a:rPr>
              <a:t>Interactions among dynamics</a:t>
            </a:r>
            <a:endParaRPr lang="zh-CN" altLang="en-US">
              <a:ea typeface="굴림" pitchFamily="34" charset="-127"/>
            </a:endParaRPr>
          </a:p>
        </p:txBody>
      </p:sp>
      <p:sp>
        <p:nvSpPr>
          <p:cNvPr id="11267" name="Rectangle 3"/>
          <p:cNvSpPr>
            <a:spLocks noGrp="1" noChangeArrowheads="1"/>
          </p:cNvSpPr>
          <p:nvPr>
            <p:ph type="body" idx="1"/>
          </p:nvPr>
        </p:nvSpPr>
        <p:spPr>
          <a:xfrm>
            <a:off x="685800" y="1981200"/>
            <a:ext cx="7772400" cy="4724400"/>
          </a:xfrm>
        </p:spPr>
        <p:txBody>
          <a:bodyPr/>
          <a:lstStyle/>
          <a:p>
            <a:pPr eaLnBrk="1" hangingPunct="1"/>
            <a:r>
              <a:rPr lang="en-US" altLang="zh-CN">
                <a:ea typeface="굴림" pitchFamily="34" charset="-127"/>
              </a:rPr>
              <a:t>Traffic pattern </a:t>
            </a:r>
            <a:r>
              <a:rPr lang="en-US" altLang="zh-CN">
                <a:ea typeface="굴림" pitchFamily="34" charset="-127"/>
                <a:sym typeface="Symbol" pitchFamily="18" charset="2"/>
              </a:rPr>
              <a:t> co-channel interference  link properties  link est. &amp; routing </a:t>
            </a:r>
          </a:p>
          <a:p>
            <a:pPr eaLnBrk="1" hangingPunct="1">
              <a:lnSpc>
                <a:spcPct val="30000"/>
              </a:lnSpc>
            </a:pPr>
            <a:endParaRPr lang="en-US" altLang="zh-CN">
              <a:ea typeface="굴림" pitchFamily="34" charset="-127"/>
              <a:sym typeface="Symbol" pitchFamily="18" charset="2"/>
            </a:endParaRPr>
          </a:p>
          <a:p>
            <a:pPr eaLnBrk="1" hangingPunct="1"/>
            <a:r>
              <a:rPr lang="en-US" altLang="ko-KR">
                <a:ea typeface="굴림" pitchFamily="34" charset="-127"/>
              </a:rPr>
              <a:t>Co-existing network </a:t>
            </a:r>
            <a:r>
              <a:rPr lang="en-US" altLang="zh-CN">
                <a:ea typeface="굴림" pitchFamily="34" charset="-127"/>
                <a:sym typeface="Symbol" pitchFamily="18" charset="2"/>
              </a:rPr>
              <a:t></a:t>
            </a:r>
            <a:r>
              <a:rPr lang="en-US" altLang="ko-KR">
                <a:ea typeface="굴림" pitchFamily="34" charset="-127"/>
              </a:rPr>
              <a:t> cognitive channel hopping &amp; routing </a:t>
            </a:r>
            <a:r>
              <a:rPr lang="en-US" altLang="zh-CN">
                <a:ea typeface="굴림" pitchFamily="34" charset="-127"/>
                <a:sym typeface="Symbol" pitchFamily="18" charset="2"/>
              </a:rPr>
              <a:t> traffic pattern</a:t>
            </a:r>
          </a:p>
          <a:p>
            <a:pPr eaLnBrk="1" hangingPunct="1"/>
            <a:endParaRPr lang="zh-CN" altLang="en-US">
              <a:ea typeface="宋体" pitchFamily="2" charset="-122"/>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304800"/>
            <a:ext cx="8382000" cy="1143000"/>
          </a:xfrm>
        </p:spPr>
        <p:txBody>
          <a:bodyPr/>
          <a:lstStyle/>
          <a:p>
            <a:pPr eaLnBrk="1" hangingPunct="1"/>
            <a:r>
              <a:rPr lang="en-US" altLang="zh-CN" dirty="0">
                <a:ea typeface="宋体" pitchFamily="2" charset="-122"/>
              </a:rPr>
              <a:t>Challenges for predictable wireless communication </a:t>
            </a:r>
          </a:p>
        </p:txBody>
      </p:sp>
      <p:sp>
        <p:nvSpPr>
          <p:cNvPr id="12291" name="Rectangle 3"/>
          <p:cNvSpPr>
            <a:spLocks noGrp="1" noChangeArrowheads="1"/>
          </p:cNvSpPr>
          <p:nvPr>
            <p:ph type="body" idx="1"/>
          </p:nvPr>
        </p:nvSpPr>
        <p:spPr>
          <a:xfrm>
            <a:off x="685800" y="1600200"/>
            <a:ext cx="8229600" cy="4724400"/>
          </a:xfrm>
        </p:spPr>
        <p:txBody>
          <a:bodyPr/>
          <a:lstStyle/>
          <a:p>
            <a:pPr eaLnBrk="1" hangingPunct="1">
              <a:lnSpc>
                <a:spcPct val="140000"/>
              </a:lnSpc>
            </a:pPr>
            <a:r>
              <a:rPr lang="en-US" altLang="zh-CN" dirty="0">
                <a:ea typeface="宋体" pitchFamily="2" charset="-122"/>
              </a:rPr>
              <a:t>How to </a:t>
            </a:r>
            <a:r>
              <a:rPr lang="en-US" altLang="zh-CN" i="1" dirty="0">
                <a:ea typeface="宋体" pitchFamily="2" charset="-122"/>
              </a:rPr>
              <a:t>model</a:t>
            </a:r>
            <a:r>
              <a:rPr lang="en-US" altLang="zh-CN" dirty="0">
                <a:ea typeface="宋体" pitchFamily="2" charset="-122"/>
              </a:rPr>
              <a:t> systems and environmental dynamics, uncertainties, and their impacts?                                                                 How to use these models in </a:t>
            </a:r>
            <a:r>
              <a:rPr lang="en-US" altLang="zh-CN" i="1" dirty="0">
                <a:ea typeface="宋体" pitchFamily="2" charset="-122"/>
              </a:rPr>
              <a:t>capacity planning and admission control</a:t>
            </a:r>
            <a:r>
              <a:rPr lang="en-US" altLang="zh-CN" dirty="0">
                <a:ea typeface="宋体" pitchFamily="2" charset="-122"/>
              </a:rPr>
              <a:t>? </a:t>
            </a:r>
          </a:p>
          <a:p>
            <a:pPr eaLnBrk="1" hangingPunct="1">
              <a:lnSpc>
                <a:spcPct val="140000"/>
              </a:lnSpc>
            </a:pPr>
            <a:r>
              <a:rPr lang="en-US" altLang="zh-CN" dirty="0">
                <a:ea typeface="宋体" pitchFamily="2" charset="-122"/>
              </a:rPr>
              <a:t>How to effectively </a:t>
            </a:r>
            <a:r>
              <a:rPr lang="en-US" altLang="zh-CN" i="1" dirty="0">
                <a:ea typeface="宋体" pitchFamily="2" charset="-122"/>
              </a:rPr>
              <a:t>address</a:t>
            </a:r>
            <a:r>
              <a:rPr lang="en-US" altLang="zh-CN" dirty="0">
                <a:ea typeface="宋体" pitchFamily="2" charset="-122"/>
              </a:rPr>
              <a:t> these dynamics, uncertainties and their interactions? </a:t>
            </a:r>
          </a:p>
          <a:p>
            <a:pPr lvl="1" eaLnBrk="1" hangingPunct="1">
              <a:lnSpc>
                <a:spcPct val="140000"/>
              </a:lnSpc>
            </a:pPr>
            <a:r>
              <a:rPr lang="en-US" altLang="zh-CN" sz="1800" dirty="0">
                <a:ea typeface="宋体" pitchFamily="2" charset="-122"/>
              </a:rPr>
              <a:t>Implications for MAC, routing, transport control, as well as capacity planning and admission control with new, specific algorithmic solutions? </a:t>
            </a:r>
          </a:p>
          <a:p>
            <a:pPr eaLnBrk="1" hangingPunct="1">
              <a:lnSpc>
                <a:spcPct val="140000"/>
              </a:lnSpc>
            </a:pPr>
            <a:r>
              <a:rPr lang="en-US" altLang="zh-CN" dirty="0">
                <a:ea typeface="宋体" pitchFamily="2" charset="-122"/>
              </a:rPr>
              <a:t>How to </a:t>
            </a:r>
            <a:r>
              <a:rPr lang="en-US" altLang="zh-CN" i="1" dirty="0">
                <a:ea typeface="宋体" pitchFamily="2" charset="-122"/>
              </a:rPr>
              <a:t>evaluate</a:t>
            </a:r>
            <a:r>
              <a:rPr lang="en-US" altLang="zh-CN" dirty="0">
                <a:ea typeface="宋体" pitchFamily="2" charset="-122"/>
              </a:rPr>
              <a:t> protocols in realistic settings of systems and environmental dynamics?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www.ictas.vt.edu/kcUpload/images/Volkswagen-Trimaran-Concept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1600" y="-3993"/>
            <a:ext cx="2078852" cy="133437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11374408" y="226324"/>
            <a:ext cx="720785" cy="1237158"/>
            <a:chOff x="876300" y="1676400"/>
            <a:chExt cx="1076739" cy="2353608"/>
          </a:xfrm>
        </p:grpSpPr>
        <p:pic>
          <p:nvPicPr>
            <p:cNvPr id="22" name="Picture 4" descr="http://www.oilandgasinquirer.com/article.asp?article=magazine%2F090518%2FMAG2009_YI000002.jpg"/>
            <p:cNvPicPr>
              <a:picLocks noChangeAspect="1" noChangeArrowheads="1"/>
            </p:cNvPicPr>
            <p:nvPr/>
          </p:nvPicPr>
          <p:blipFill>
            <a:blip r:embed="rId4" cstate="print"/>
            <a:srcRect/>
            <a:stretch>
              <a:fillRect/>
            </a:stretch>
          </p:blipFill>
          <p:spPr bwMode="auto">
            <a:xfrm>
              <a:off x="876300" y="1676400"/>
              <a:ext cx="1076739" cy="1600200"/>
            </a:xfrm>
            <a:prstGeom prst="rect">
              <a:avLst/>
            </a:prstGeom>
            <a:noFill/>
          </p:spPr>
        </p:pic>
        <p:pic>
          <p:nvPicPr>
            <p:cNvPr id="23" name="Picture 6" descr="http://adpreneur.com/wsnindia.com/images/industrial_lab.jpg"/>
            <p:cNvPicPr>
              <a:picLocks noChangeAspect="1" noChangeArrowheads="1"/>
            </p:cNvPicPr>
            <p:nvPr/>
          </p:nvPicPr>
          <p:blipFill>
            <a:blip r:embed="rId5" cstate="print"/>
            <a:srcRect/>
            <a:stretch>
              <a:fillRect/>
            </a:stretch>
          </p:blipFill>
          <p:spPr bwMode="auto">
            <a:xfrm>
              <a:off x="876300" y="3229908"/>
              <a:ext cx="1076739" cy="800100"/>
            </a:xfrm>
            <a:prstGeom prst="rect">
              <a:avLst/>
            </a:prstGeom>
            <a:noFill/>
          </p:spPr>
        </p:pic>
      </p:grpSp>
      <p:grpSp>
        <p:nvGrpSpPr>
          <p:cNvPr id="11" name="Group 10"/>
          <p:cNvGrpSpPr/>
          <p:nvPr/>
        </p:nvGrpSpPr>
        <p:grpSpPr>
          <a:xfrm>
            <a:off x="9464939" y="1617930"/>
            <a:ext cx="2001258" cy="1488539"/>
            <a:chOff x="5410200" y="1905000"/>
            <a:chExt cx="3048000" cy="2366728"/>
          </a:xfrm>
        </p:grpSpPr>
        <p:pic>
          <p:nvPicPr>
            <p:cNvPr id="12" name="Picture 6" descr="http://de.sap.info/wp-content/uploads/2009/12/intelligentes_stromnetz.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0200" y="1905000"/>
              <a:ext cx="2133600" cy="17570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http://news.cnet.com/i/bto/20071205/Nellis_base_solar_540x40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10400" y="3185878"/>
              <a:ext cx="1447800" cy="1085850"/>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itle 1"/>
          <p:cNvSpPr txBox="1">
            <a:spLocks/>
          </p:cNvSpPr>
          <p:nvPr/>
        </p:nvSpPr>
        <p:spPr bwMode="auto">
          <a:xfrm>
            <a:off x="9296400" y="3106469"/>
            <a:ext cx="2438401"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lnSpc>
                <a:spcPct val="130000"/>
              </a:lnSpc>
              <a:defRPr sz="2000">
                <a:latin typeface="+mj-lt"/>
                <a:ea typeface="+mj-ea"/>
                <a:cs typeface="+mj-cs"/>
              </a:defRPr>
            </a:lvl1pPr>
            <a:lvl2pPr algn="l" eaLnBrk="0" hangingPunct="0">
              <a:defRPr>
                <a:solidFill>
                  <a:schemeClr val="tx2"/>
                </a:solidFill>
                <a:latin typeface="Tahoma" pitchFamily="34" charset="0"/>
              </a:defRPr>
            </a:lvl2pPr>
            <a:lvl3pPr algn="l" eaLnBrk="0" hangingPunct="0">
              <a:defRPr>
                <a:solidFill>
                  <a:schemeClr val="tx2"/>
                </a:solidFill>
                <a:latin typeface="Tahoma" pitchFamily="34" charset="0"/>
              </a:defRPr>
            </a:lvl3pPr>
            <a:lvl4pPr algn="l" eaLnBrk="0" hangingPunct="0">
              <a:defRPr>
                <a:solidFill>
                  <a:schemeClr val="tx2"/>
                </a:solidFill>
                <a:latin typeface="Tahoma" pitchFamily="34" charset="0"/>
              </a:defRPr>
            </a:lvl4pPr>
            <a:lvl5pPr algn="l" eaLnBrk="0" hangingPunct="0">
              <a:defRPr>
                <a:solidFill>
                  <a:schemeClr val="tx2"/>
                </a:solidFill>
                <a:latin typeface="Tahoma" pitchFamily="34" charset="0"/>
              </a:defRPr>
            </a:lvl5pPr>
            <a:lvl6pPr marL="457200" fontAlgn="base">
              <a:spcBef>
                <a:spcPct val="0"/>
              </a:spcBef>
              <a:spcAft>
                <a:spcPct val="0"/>
              </a:spcAft>
              <a:defRPr>
                <a:solidFill>
                  <a:schemeClr val="tx2"/>
                </a:solidFill>
                <a:latin typeface="Tahoma" pitchFamily="34" charset="0"/>
              </a:defRPr>
            </a:lvl6pPr>
            <a:lvl7pPr marL="914400" fontAlgn="base">
              <a:spcBef>
                <a:spcPct val="0"/>
              </a:spcBef>
              <a:spcAft>
                <a:spcPct val="0"/>
              </a:spcAft>
              <a:defRPr>
                <a:solidFill>
                  <a:schemeClr val="tx2"/>
                </a:solidFill>
                <a:latin typeface="Tahoma" pitchFamily="34" charset="0"/>
              </a:defRPr>
            </a:lvl7pPr>
            <a:lvl8pPr marL="1371600" fontAlgn="base">
              <a:spcBef>
                <a:spcPct val="0"/>
              </a:spcBef>
              <a:spcAft>
                <a:spcPct val="0"/>
              </a:spcAft>
              <a:defRPr>
                <a:solidFill>
                  <a:schemeClr val="tx2"/>
                </a:solidFill>
                <a:latin typeface="Tahoma" pitchFamily="34" charset="0"/>
              </a:defRPr>
            </a:lvl8pPr>
            <a:lvl9pPr marL="1828800" fontAlgn="base">
              <a:spcBef>
                <a:spcPct val="0"/>
              </a:spcBef>
              <a:spcAft>
                <a:spcPct val="0"/>
              </a:spcAft>
              <a:defRPr>
                <a:solidFill>
                  <a:schemeClr val="tx2"/>
                </a:solidFill>
                <a:latin typeface="Tahoma" pitchFamily="34" charset="0"/>
              </a:defRPr>
            </a:lvl9pPr>
          </a:lstStyle>
          <a:p>
            <a:pPr algn="ctr"/>
            <a:r>
              <a:rPr lang="en-US" b="0" dirty="0"/>
              <a:t>power grid</a:t>
            </a:r>
          </a:p>
        </p:txBody>
      </p:sp>
      <p:sp>
        <p:nvSpPr>
          <p:cNvPr id="35" name="TextBox 34"/>
          <p:cNvSpPr txBox="1"/>
          <p:nvPr/>
        </p:nvSpPr>
        <p:spPr>
          <a:xfrm>
            <a:off x="1676400" y="5498542"/>
            <a:ext cx="5943600" cy="445058"/>
          </a:xfrm>
          <a:prstGeom prst="rect">
            <a:avLst/>
          </a:prstGeom>
          <a:solidFill>
            <a:srgbClr val="008000"/>
          </a:solidFill>
          <a:ln w="9525">
            <a:solidFill>
              <a:srgbClr val="008000"/>
            </a:solidFill>
            <a:miter lim="800000"/>
            <a:headEnd/>
            <a:tailEnd/>
          </a:ln>
        </p:spPr>
        <p:txBody>
          <a:bodyPr vert="horz" wrap="square" lIns="91440" tIns="45720" rIns="91440" bIns="45720" numCol="1" rtlCol="0" anchor="b" anchorCtr="0" compatLnSpc="1">
            <a:prstTxWarp prst="textNoShape">
              <a:avLst/>
            </a:prstTxWarp>
            <a:spAutoFit/>
          </a:bodyPr>
          <a:lstStyle>
            <a:lvl1pPr eaLnBrk="0" hangingPunct="0">
              <a:lnSpc>
                <a:spcPct val="130000"/>
              </a:lnSpc>
              <a:defRPr sz="2000">
                <a:solidFill>
                  <a:schemeClr val="bg1"/>
                </a:solidFill>
                <a:latin typeface="+mn-lt"/>
              </a:defRPr>
            </a:lvl1pPr>
            <a:lvl2pPr algn="l" eaLnBrk="0" hangingPunct="0">
              <a:defRPr>
                <a:solidFill>
                  <a:schemeClr val="tx2"/>
                </a:solidFill>
                <a:latin typeface="Tahoma" pitchFamily="34" charset="0"/>
              </a:defRPr>
            </a:lvl2pPr>
            <a:lvl3pPr algn="l" eaLnBrk="0" hangingPunct="0">
              <a:defRPr>
                <a:solidFill>
                  <a:schemeClr val="tx2"/>
                </a:solidFill>
                <a:latin typeface="Tahoma" pitchFamily="34" charset="0"/>
              </a:defRPr>
            </a:lvl3pPr>
            <a:lvl4pPr algn="l" eaLnBrk="0" hangingPunct="0">
              <a:defRPr>
                <a:solidFill>
                  <a:schemeClr val="tx2"/>
                </a:solidFill>
                <a:latin typeface="Tahoma" pitchFamily="34" charset="0"/>
              </a:defRPr>
            </a:lvl4pPr>
            <a:lvl5pPr algn="l" eaLnBrk="0" hangingPunct="0">
              <a:defRPr>
                <a:solidFill>
                  <a:schemeClr val="tx2"/>
                </a:solidFill>
                <a:latin typeface="Tahoma" pitchFamily="34" charset="0"/>
              </a:defRPr>
            </a:lvl5pPr>
            <a:lvl6pPr marL="457200" fontAlgn="base">
              <a:spcBef>
                <a:spcPct val="0"/>
              </a:spcBef>
              <a:spcAft>
                <a:spcPct val="0"/>
              </a:spcAft>
              <a:defRPr>
                <a:solidFill>
                  <a:schemeClr val="tx2"/>
                </a:solidFill>
                <a:latin typeface="Tahoma" pitchFamily="34" charset="0"/>
              </a:defRPr>
            </a:lvl6pPr>
            <a:lvl7pPr marL="914400" fontAlgn="base">
              <a:spcBef>
                <a:spcPct val="0"/>
              </a:spcBef>
              <a:spcAft>
                <a:spcPct val="0"/>
              </a:spcAft>
              <a:defRPr>
                <a:solidFill>
                  <a:schemeClr val="tx2"/>
                </a:solidFill>
                <a:latin typeface="Tahoma" pitchFamily="34" charset="0"/>
              </a:defRPr>
            </a:lvl7pPr>
            <a:lvl8pPr marL="1371600" fontAlgn="base">
              <a:spcBef>
                <a:spcPct val="0"/>
              </a:spcBef>
              <a:spcAft>
                <a:spcPct val="0"/>
              </a:spcAft>
              <a:defRPr>
                <a:solidFill>
                  <a:schemeClr val="tx2"/>
                </a:solidFill>
                <a:latin typeface="Tahoma" pitchFamily="34" charset="0"/>
              </a:defRPr>
            </a:lvl8pPr>
            <a:lvl9pPr marL="1828800" fontAlgn="base">
              <a:spcBef>
                <a:spcPct val="0"/>
              </a:spcBef>
              <a:spcAft>
                <a:spcPct val="0"/>
              </a:spcAft>
              <a:defRPr>
                <a:solidFill>
                  <a:schemeClr val="tx2"/>
                </a:solidFill>
                <a:latin typeface="Tahoma" pitchFamily="34" charset="0"/>
              </a:defRPr>
            </a:lvl9pPr>
          </a:lstStyle>
          <a:p>
            <a:r>
              <a:rPr lang="en-US" b="0" dirty="0"/>
              <a:t>Predictable, Ultra-Reliable &amp; Low Latency Wireless</a:t>
            </a:r>
          </a:p>
        </p:txBody>
      </p:sp>
      <p:sp>
        <p:nvSpPr>
          <p:cNvPr id="44" name="Title 1"/>
          <p:cNvSpPr>
            <a:spLocks noGrp="1"/>
          </p:cNvSpPr>
          <p:nvPr>
            <p:ph type="title"/>
          </p:nvPr>
        </p:nvSpPr>
        <p:spPr>
          <a:xfrm>
            <a:off x="1676400" y="4400490"/>
            <a:ext cx="1676400" cy="400110"/>
          </a:xfrm>
          <a:solidFill>
            <a:srgbClr val="003399"/>
          </a:solidFill>
          <a:ln>
            <a:solidFill>
              <a:srgbClr val="003399"/>
            </a:solidFill>
          </a:ln>
        </p:spPr>
        <p:txBody>
          <a:bodyPr wrap="square" rtlCol="0">
            <a:spAutoFit/>
          </a:bodyPr>
          <a:lstStyle/>
          <a:p>
            <a:pPr algn="ctr"/>
            <a:r>
              <a:rPr lang="en-US" sz="2000" kern="1200" dirty="0">
                <a:solidFill>
                  <a:schemeClr val="bg1"/>
                </a:solidFill>
                <a:latin typeface="+mn-lt"/>
                <a:ea typeface="宋体" pitchFamily="2" charset="-122"/>
                <a:cs typeface="+mn-cs"/>
              </a:rPr>
              <a:t>Mixed Reality</a:t>
            </a:r>
          </a:p>
        </p:txBody>
      </p:sp>
      <p:sp>
        <p:nvSpPr>
          <p:cNvPr id="45" name="Title 1"/>
          <p:cNvSpPr txBox="1">
            <a:spLocks/>
          </p:cNvSpPr>
          <p:nvPr/>
        </p:nvSpPr>
        <p:spPr bwMode="auto">
          <a:xfrm>
            <a:off x="4066762" y="4345880"/>
            <a:ext cx="3553238" cy="445058"/>
          </a:xfrm>
          <a:prstGeom prst="rect">
            <a:avLst/>
          </a:prstGeom>
          <a:solidFill>
            <a:srgbClr val="003399"/>
          </a:solidFill>
          <a:ln w="9525">
            <a:solidFill>
              <a:srgbClr val="003399"/>
            </a:solidFill>
            <a:miter lim="800000"/>
            <a:headEnd/>
            <a:tailEnd/>
          </a:ln>
        </p:spPr>
        <p:txBody>
          <a:bodyPr vert="horz" wrap="square" lIns="91440" tIns="45720" rIns="91440" bIns="45720" numCol="1" rtlCol="0" anchor="b" anchorCtr="0" compatLnSpc="1">
            <a:prstTxWarp prst="textNoShape">
              <a:avLst/>
            </a:prstTxWarp>
            <a:spAutoFit/>
          </a:bodyPr>
          <a:lstStyle>
            <a:lvl1pPr eaLnBrk="0" hangingPunct="0">
              <a:lnSpc>
                <a:spcPct val="130000"/>
              </a:lnSpc>
              <a:defRPr sz="2000">
                <a:solidFill>
                  <a:schemeClr val="bg1"/>
                </a:solidFill>
                <a:latin typeface="+mn-lt"/>
              </a:defRPr>
            </a:lvl1pPr>
            <a:lvl2pPr algn="l" eaLnBrk="0" hangingPunct="0">
              <a:defRPr>
                <a:solidFill>
                  <a:schemeClr val="tx2"/>
                </a:solidFill>
                <a:latin typeface="Tahoma" pitchFamily="34" charset="0"/>
              </a:defRPr>
            </a:lvl2pPr>
            <a:lvl3pPr algn="l" eaLnBrk="0" hangingPunct="0">
              <a:defRPr>
                <a:solidFill>
                  <a:schemeClr val="tx2"/>
                </a:solidFill>
                <a:latin typeface="Tahoma" pitchFamily="34" charset="0"/>
              </a:defRPr>
            </a:lvl3pPr>
            <a:lvl4pPr algn="l" eaLnBrk="0" hangingPunct="0">
              <a:defRPr>
                <a:solidFill>
                  <a:schemeClr val="tx2"/>
                </a:solidFill>
                <a:latin typeface="Tahoma" pitchFamily="34" charset="0"/>
              </a:defRPr>
            </a:lvl4pPr>
            <a:lvl5pPr algn="l" eaLnBrk="0" hangingPunct="0">
              <a:defRPr>
                <a:solidFill>
                  <a:schemeClr val="tx2"/>
                </a:solidFill>
                <a:latin typeface="Tahoma" pitchFamily="34" charset="0"/>
              </a:defRPr>
            </a:lvl5pPr>
            <a:lvl6pPr marL="457200" fontAlgn="base">
              <a:spcBef>
                <a:spcPct val="0"/>
              </a:spcBef>
              <a:spcAft>
                <a:spcPct val="0"/>
              </a:spcAft>
              <a:defRPr>
                <a:solidFill>
                  <a:schemeClr val="tx2"/>
                </a:solidFill>
                <a:latin typeface="Tahoma" pitchFamily="34" charset="0"/>
              </a:defRPr>
            </a:lvl6pPr>
            <a:lvl7pPr marL="914400" fontAlgn="base">
              <a:spcBef>
                <a:spcPct val="0"/>
              </a:spcBef>
              <a:spcAft>
                <a:spcPct val="0"/>
              </a:spcAft>
              <a:defRPr>
                <a:solidFill>
                  <a:schemeClr val="tx2"/>
                </a:solidFill>
                <a:latin typeface="Tahoma" pitchFamily="34" charset="0"/>
              </a:defRPr>
            </a:lvl7pPr>
            <a:lvl8pPr marL="1371600" fontAlgn="base">
              <a:spcBef>
                <a:spcPct val="0"/>
              </a:spcBef>
              <a:spcAft>
                <a:spcPct val="0"/>
              </a:spcAft>
              <a:defRPr>
                <a:solidFill>
                  <a:schemeClr val="tx2"/>
                </a:solidFill>
                <a:latin typeface="Tahoma" pitchFamily="34" charset="0"/>
              </a:defRPr>
            </a:lvl8pPr>
            <a:lvl9pPr marL="1828800" fontAlgn="base">
              <a:spcBef>
                <a:spcPct val="0"/>
              </a:spcBef>
              <a:spcAft>
                <a:spcPct val="0"/>
              </a:spcAft>
              <a:defRPr>
                <a:solidFill>
                  <a:schemeClr val="tx2"/>
                </a:solidFill>
                <a:latin typeface="Tahoma" pitchFamily="34" charset="0"/>
              </a:defRPr>
            </a:lvl9pPr>
          </a:lstStyle>
          <a:p>
            <a:r>
              <a:rPr lang="en-US" b="0" dirty="0"/>
              <a:t>Real-Time Sensing &amp; Control</a:t>
            </a:r>
          </a:p>
        </p:txBody>
      </p:sp>
      <p:cxnSp>
        <p:nvCxnSpPr>
          <p:cNvPr id="48" name="Straight Connector 47"/>
          <p:cNvCxnSpPr>
            <a:stCxn id="35" idx="0"/>
          </p:cNvCxnSpPr>
          <p:nvPr/>
        </p:nvCxnSpPr>
        <p:spPr bwMode="auto">
          <a:xfrm flipV="1">
            <a:off x="4648200" y="4790938"/>
            <a:ext cx="2209800" cy="707604"/>
          </a:xfrm>
          <a:prstGeom prst="line">
            <a:avLst/>
          </a:prstGeom>
          <a:solidFill>
            <a:schemeClr val="accent1"/>
          </a:solidFill>
          <a:ln w="9525" cap="flat" cmpd="sng" algn="ctr">
            <a:solidFill>
              <a:srgbClr val="008000"/>
            </a:solidFill>
            <a:prstDash val="solid"/>
            <a:miter lim="800000"/>
            <a:headEnd type="none" w="med" len="med"/>
            <a:tailEnd type="none" w="med" len="med"/>
          </a:ln>
          <a:effectLst/>
        </p:spPr>
      </p:cxnSp>
      <p:cxnSp>
        <p:nvCxnSpPr>
          <p:cNvPr id="50" name="Straight Connector 49"/>
          <p:cNvCxnSpPr>
            <a:stCxn id="35" idx="0"/>
          </p:cNvCxnSpPr>
          <p:nvPr/>
        </p:nvCxnSpPr>
        <p:spPr bwMode="auto">
          <a:xfrm flipH="1" flipV="1">
            <a:off x="2381861" y="4800601"/>
            <a:ext cx="2266339" cy="697941"/>
          </a:xfrm>
          <a:prstGeom prst="line">
            <a:avLst/>
          </a:prstGeom>
          <a:solidFill>
            <a:schemeClr val="accent1"/>
          </a:solidFill>
          <a:ln w="9525" cap="flat" cmpd="sng" algn="ctr">
            <a:solidFill>
              <a:srgbClr val="008000"/>
            </a:solidFill>
            <a:prstDash val="solid"/>
            <a:miter lim="800000"/>
            <a:headEnd type="none" w="med" len="med"/>
            <a:tailEnd type="none" w="med" len="med"/>
          </a:ln>
          <a:effectLst/>
        </p:spPr>
      </p:cxnSp>
      <p:grpSp>
        <p:nvGrpSpPr>
          <p:cNvPr id="17" name="Group 16"/>
          <p:cNvGrpSpPr/>
          <p:nvPr/>
        </p:nvGrpSpPr>
        <p:grpSpPr>
          <a:xfrm>
            <a:off x="1447800" y="964452"/>
            <a:ext cx="6557257" cy="2921748"/>
            <a:chOff x="1524000" y="990600"/>
            <a:chExt cx="6557257" cy="2921748"/>
          </a:xfrm>
        </p:grpSpPr>
        <p:grpSp>
          <p:nvGrpSpPr>
            <p:cNvPr id="5" name="Group 4"/>
            <p:cNvGrpSpPr/>
            <p:nvPr/>
          </p:nvGrpSpPr>
          <p:grpSpPr>
            <a:xfrm>
              <a:off x="4321261" y="1032366"/>
              <a:ext cx="2714008" cy="1111766"/>
              <a:chOff x="5129648" y="125264"/>
              <a:chExt cx="3306882" cy="1454302"/>
            </a:xfrm>
          </p:grpSpPr>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29648" y="125264"/>
                <a:ext cx="1260395" cy="1454302"/>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73992" y="283437"/>
                <a:ext cx="1962538" cy="1099762"/>
              </a:xfrm>
              <a:prstGeom prst="rect">
                <a:avLst/>
              </a:prstGeom>
            </p:spPr>
          </p:pic>
        </p:grpSp>
        <p:sp>
          <p:nvSpPr>
            <p:cNvPr id="28" name="Title 1"/>
            <p:cNvSpPr txBox="1">
              <a:spLocks/>
            </p:cNvSpPr>
            <p:nvPr/>
          </p:nvSpPr>
          <p:spPr bwMode="auto">
            <a:xfrm rot="16200000">
              <a:off x="6614657" y="1392923"/>
              <a:ext cx="1131373" cy="34491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lnSpc>
                  <a:spcPct val="130000"/>
                </a:lnSpc>
                <a:defRPr sz="2000">
                  <a:latin typeface="+mj-lt"/>
                  <a:ea typeface="+mj-ea"/>
                  <a:cs typeface="+mj-cs"/>
                </a:defRPr>
              </a:lvl1pPr>
              <a:lvl2pPr algn="l" eaLnBrk="0" hangingPunct="0">
                <a:defRPr>
                  <a:solidFill>
                    <a:schemeClr val="tx2"/>
                  </a:solidFill>
                  <a:latin typeface="Tahoma" pitchFamily="34" charset="0"/>
                </a:defRPr>
              </a:lvl2pPr>
              <a:lvl3pPr algn="l" eaLnBrk="0" hangingPunct="0">
                <a:defRPr>
                  <a:solidFill>
                    <a:schemeClr val="tx2"/>
                  </a:solidFill>
                  <a:latin typeface="Tahoma" pitchFamily="34" charset="0"/>
                </a:defRPr>
              </a:lvl3pPr>
              <a:lvl4pPr algn="l" eaLnBrk="0" hangingPunct="0">
                <a:defRPr>
                  <a:solidFill>
                    <a:schemeClr val="tx2"/>
                  </a:solidFill>
                  <a:latin typeface="Tahoma" pitchFamily="34" charset="0"/>
                </a:defRPr>
              </a:lvl4pPr>
              <a:lvl5pPr algn="l" eaLnBrk="0" hangingPunct="0">
                <a:defRPr>
                  <a:solidFill>
                    <a:schemeClr val="tx2"/>
                  </a:solidFill>
                  <a:latin typeface="Tahoma" pitchFamily="34" charset="0"/>
                </a:defRPr>
              </a:lvl5pPr>
              <a:lvl6pPr marL="457200" fontAlgn="base">
                <a:spcBef>
                  <a:spcPct val="0"/>
                </a:spcBef>
                <a:spcAft>
                  <a:spcPct val="0"/>
                </a:spcAft>
                <a:defRPr>
                  <a:solidFill>
                    <a:schemeClr val="tx2"/>
                  </a:solidFill>
                  <a:latin typeface="Tahoma" pitchFamily="34" charset="0"/>
                </a:defRPr>
              </a:lvl6pPr>
              <a:lvl7pPr marL="914400" fontAlgn="base">
                <a:spcBef>
                  <a:spcPct val="0"/>
                </a:spcBef>
                <a:spcAft>
                  <a:spcPct val="0"/>
                </a:spcAft>
                <a:defRPr>
                  <a:solidFill>
                    <a:schemeClr val="tx2"/>
                  </a:solidFill>
                  <a:latin typeface="Tahoma" pitchFamily="34" charset="0"/>
                </a:defRPr>
              </a:lvl7pPr>
              <a:lvl8pPr marL="1371600" fontAlgn="base">
                <a:spcBef>
                  <a:spcPct val="0"/>
                </a:spcBef>
                <a:spcAft>
                  <a:spcPct val="0"/>
                </a:spcAft>
                <a:defRPr>
                  <a:solidFill>
                    <a:schemeClr val="tx2"/>
                  </a:solidFill>
                  <a:latin typeface="Tahoma" pitchFamily="34" charset="0"/>
                </a:defRPr>
              </a:lvl8pPr>
              <a:lvl9pPr marL="1828800" fontAlgn="base">
                <a:spcBef>
                  <a:spcPct val="0"/>
                </a:spcBef>
                <a:spcAft>
                  <a:spcPct val="0"/>
                </a:spcAft>
                <a:defRPr>
                  <a:solidFill>
                    <a:schemeClr val="tx2"/>
                  </a:solidFill>
                  <a:latin typeface="Tahoma" pitchFamily="34" charset="0"/>
                </a:defRPr>
              </a:lvl9pPr>
            </a:lstStyle>
            <a:p>
              <a:pPr algn="ctr"/>
              <a:r>
                <a:rPr lang="en-US" sz="1400" b="0" dirty="0" err="1"/>
                <a:t>telesurgery</a:t>
              </a:r>
              <a:endParaRPr lang="en-US" sz="1400" b="0" dirty="0"/>
            </a:p>
          </p:txBody>
        </p:sp>
        <p:sp>
          <p:nvSpPr>
            <p:cNvPr id="18" name="Title 1"/>
            <p:cNvSpPr txBox="1">
              <a:spLocks/>
            </p:cNvSpPr>
            <p:nvPr/>
          </p:nvSpPr>
          <p:spPr bwMode="auto">
            <a:xfrm rot="16200000">
              <a:off x="7239910" y="2812708"/>
              <a:ext cx="1345186" cy="33750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lnSpc>
                  <a:spcPct val="130000"/>
                </a:lnSpc>
                <a:defRPr sz="2000">
                  <a:latin typeface="+mj-lt"/>
                  <a:ea typeface="+mj-ea"/>
                  <a:cs typeface="+mj-cs"/>
                </a:defRPr>
              </a:lvl1pPr>
              <a:lvl2pPr algn="l" eaLnBrk="0" hangingPunct="0">
                <a:defRPr>
                  <a:solidFill>
                    <a:schemeClr val="tx2"/>
                  </a:solidFill>
                  <a:latin typeface="Tahoma" pitchFamily="34" charset="0"/>
                </a:defRPr>
              </a:lvl2pPr>
              <a:lvl3pPr algn="l" eaLnBrk="0" hangingPunct="0">
                <a:defRPr>
                  <a:solidFill>
                    <a:schemeClr val="tx2"/>
                  </a:solidFill>
                  <a:latin typeface="Tahoma" pitchFamily="34" charset="0"/>
                </a:defRPr>
              </a:lvl3pPr>
              <a:lvl4pPr algn="l" eaLnBrk="0" hangingPunct="0">
                <a:defRPr>
                  <a:solidFill>
                    <a:schemeClr val="tx2"/>
                  </a:solidFill>
                  <a:latin typeface="Tahoma" pitchFamily="34" charset="0"/>
                </a:defRPr>
              </a:lvl4pPr>
              <a:lvl5pPr algn="l" eaLnBrk="0" hangingPunct="0">
                <a:defRPr>
                  <a:solidFill>
                    <a:schemeClr val="tx2"/>
                  </a:solidFill>
                  <a:latin typeface="Tahoma" pitchFamily="34" charset="0"/>
                </a:defRPr>
              </a:lvl5pPr>
              <a:lvl6pPr marL="457200" fontAlgn="base">
                <a:spcBef>
                  <a:spcPct val="0"/>
                </a:spcBef>
                <a:spcAft>
                  <a:spcPct val="0"/>
                </a:spcAft>
                <a:defRPr>
                  <a:solidFill>
                    <a:schemeClr val="tx2"/>
                  </a:solidFill>
                  <a:latin typeface="Tahoma" pitchFamily="34" charset="0"/>
                </a:defRPr>
              </a:lvl6pPr>
              <a:lvl7pPr marL="914400" fontAlgn="base">
                <a:spcBef>
                  <a:spcPct val="0"/>
                </a:spcBef>
                <a:spcAft>
                  <a:spcPct val="0"/>
                </a:spcAft>
                <a:defRPr>
                  <a:solidFill>
                    <a:schemeClr val="tx2"/>
                  </a:solidFill>
                  <a:latin typeface="Tahoma" pitchFamily="34" charset="0"/>
                </a:defRPr>
              </a:lvl7pPr>
              <a:lvl8pPr marL="1371600" fontAlgn="base">
                <a:spcBef>
                  <a:spcPct val="0"/>
                </a:spcBef>
                <a:spcAft>
                  <a:spcPct val="0"/>
                </a:spcAft>
                <a:defRPr>
                  <a:solidFill>
                    <a:schemeClr val="tx2"/>
                  </a:solidFill>
                  <a:latin typeface="Tahoma" pitchFamily="34" charset="0"/>
                </a:defRPr>
              </a:lvl8pPr>
              <a:lvl9pPr marL="1828800" fontAlgn="base">
                <a:spcBef>
                  <a:spcPct val="0"/>
                </a:spcBef>
                <a:spcAft>
                  <a:spcPct val="0"/>
                </a:spcAft>
                <a:defRPr>
                  <a:solidFill>
                    <a:schemeClr val="tx2"/>
                  </a:solidFill>
                  <a:latin typeface="Tahoma" pitchFamily="34" charset="0"/>
                </a:defRPr>
              </a:lvl9pPr>
            </a:lstStyle>
            <a:p>
              <a:pPr algn="ctr"/>
              <a:r>
                <a:rPr lang="en-US" sz="1400" b="0" dirty="0"/>
                <a:t>transportation</a:t>
              </a:r>
            </a:p>
          </p:txBody>
        </p:sp>
        <p:sp>
          <p:nvSpPr>
            <p:cNvPr id="29" name="Title 1"/>
            <p:cNvSpPr txBox="1">
              <a:spLocks/>
            </p:cNvSpPr>
            <p:nvPr/>
          </p:nvSpPr>
          <p:spPr bwMode="auto">
            <a:xfrm rot="16200000">
              <a:off x="5150423" y="2817480"/>
              <a:ext cx="1215271" cy="35209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lnSpc>
                  <a:spcPct val="130000"/>
                </a:lnSpc>
                <a:defRPr sz="2000">
                  <a:latin typeface="+mj-lt"/>
                  <a:ea typeface="+mj-ea"/>
                  <a:cs typeface="+mj-cs"/>
                </a:defRPr>
              </a:lvl1pPr>
              <a:lvl2pPr algn="l" eaLnBrk="0" hangingPunct="0">
                <a:defRPr>
                  <a:solidFill>
                    <a:schemeClr val="tx2"/>
                  </a:solidFill>
                  <a:latin typeface="Tahoma" pitchFamily="34" charset="0"/>
                </a:defRPr>
              </a:lvl2pPr>
              <a:lvl3pPr algn="l" eaLnBrk="0" hangingPunct="0">
                <a:defRPr>
                  <a:solidFill>
                    <a:schemeClr val="tx2"/>
                  </a:solidFill>
                  <a:latin typeface="Tahoma" pitchFamily="34" charset="0"/>
                </a:defRPr>
              </a:lvl3pPr>
              <a:lvl4pPr algn="l" eaLnBrk="0" hangingPunct="0">
                <a:defRPr>
                  <a:solidFill>
                    <a:schemeClr val="tx2"/>
                  </a:solidFill>
                  <a:latin typeface="Tahoma" pitchFamily="34" charset="0"/>
                </a:defRPr>
              </a:lvl4pPr>
              <a:lvl5pPr algn="l" eaLnBrk="0" hangingPunct="0">
                <a:defRPr>
                  <a:solidFill>
                    <a:schemeClr val="tx2"/>
                  </a:solidFill>
                  <a:latin typeface="Tahoma" pitchFamily="34" charset="0"/>
                </a:defRPr>
              </a:lvl5pPr>
              <a:lvl6pPr marL="457200" fontAlgn="base">
                <a:spcBef>
                  <a:spcPct val="0"/>
                </a:spcBef>
                <a:spcAft>
                  <a:spcPct val="0"/>
                </a:spcAft>
                <a:defRPr>
                  <a:solidFill>
                    <a:schemeClr val="tx2"/>
                  </a:solidFill>
                  <a:latin typeface="Tahoma" pitchFamily="34" charset="0"/>
                </a:defRPr>
              </a:lvl6pPr>
              <a:lvl7pPr marL="914400" fontAlgn="base">
                <a:spcBef>
                  <a:spcPct val="0"/>
                </a:spcBef>
                <a:spcAft>
                  <a:spcPct val="0"/>
                </a:spcAft>
                <a:defRPr>
                  <a:solidFill>
                    <a:schemeClr val="tx2"/>
                  </a:solidFill>
                  <a:latin typeface="Tahoma" pitchFamily="34" charset="0"/>
                </a:defRPr>
              </a:lvl7pPr>
              <a:lvl8pPr marL="1371600" fontAlgn="base">
                <a:spcBef>
                  <a:spcPct val="0"/>
                </a:spcBef>
                <a:spcAft>
                  <a:spcPct val="0"/>
                </a:spcAft>
                <a:defRPr>
                  <a:solidFill>
                    <a:schemeClr val="tx2"/>
                  </a:solidFill>
                  <a:latin typeface="Tahoma" pitchFamily="34" charset="0"/>
                </a:defRPr>
              </a:lvl8pPr>
              <a:lvl9pPr marL="1828800" fontAlgn="base">
                <a:spcBef>
                  <a:spcPct val="0"/>
                </a:spcBef>
                <a:spcAft>
                  <a:spcPct val="0"/>
                </a:spcAft>
                <a:defRPr>
                  <a:solidFill>
                    <a:schemeClr val="tx2"/>
                  </a:solidFill>
                  <a:latin typeface="Tahoma" pitchFamily="34" charset="0"/>
                </a:defRPr>
              </a:lvl9pPr>
            </a:lstStyle>
            <a:p>
              <a:pPr algn="ctr"/>
              <a:r>
                <a:rPr lang="en-US" sz="1400" b="0" dirty="0"/>
                <a:t>public safety</a:t>
              </a:r>
            </a:p>
          </p:txBody>
        </p:sp>
        <p:sp>
          <p:nvSpPr>
            <p:cNvPr id="31" name="Title 1"/>
            <p:cNvSpPr txBox="1">
              <a:spLocks/>
            </p:cNvSpPr>
            <p:nvPr/>
          </p:nvSpPr>
          <p:spPr bwMode="auto">
            <a:xfrm rot="16200000">
              <a:off x="3573625" y="1357186"/>
              <a:ext cx="1021656" cy="36196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lnSpc>
                  <a:spcPct val="130000"/>
                </a:lnSpc>
                <a:defRPr sz="2000">
                  <a:latin typeface="+mj-lt"/>
                  <a:ea typeface="+mj-ea"/>
                  <a:cs typeface="+mj-cs"/>
                </a:defRPr>
              </a:lvl1pPr>
              <a:lvl2pPr algn="l" eaLnBrk="0" hangingPunct="0">
                <a:defRPr>
                  <a:solidFill>
                    <a:schemeClr val="tx2"/>
                  </a:solidFill>
                  <a:latin typeface="Tahoma" pitchFamily="34" charset="0"/>
                </a:defRPr>
              </a:lvl2pPr>
              <a:lvl3pPr algn="l" eaLnBrk="0" hangingPunct="0">
                <a:defRPr>
                  <a:solidFill>
                    <a:schemeClr val="tx2"/>
                  </a:solidFill>
                  <a:latin typeface="Tahoma" pitchFamily="34" charset="0"/>
                </a:defRPr>
              </a:lvl3pPr>
              <a:lvl4pPr algn="l" eaLnBrk="0" hangingPunct="0">
                <a:defRPr>
                  <a:solidFill>
                    <a:schemeClr val="tx2"/>
                  </a:solidFill>
                  <a:latin typeface="Tahoma" pitchFamily="34" charset="0"/>
                </a:defRPr>
              </a:lvl4pPr>
              <a:lvl5pPr algn="l" eaLnBrk="0" hangingPunct="0">
                <a:defRPr>
                  <a:solidFill>
                    <a:schemeClr val="tx2"/>
                  </a:solidFill>
                  <a:latin typeface="Tahoma" pitchFamily="34" charset="0"/>
                </a:defRPr>
              </a:lvl5pPr>
              <a:lvl6pPr marL="457200" fontAlgn="base">
                <a:spcBef>
                  <a:spcPct val="0"/>
                </a:spcBef>
                <a:spcAft>
                  <a:spcPct val="0"/>
                </a:spcAft>
                <a:defRPr>
                  <a:solidFill>
                    <a:schemeClr val="tx2"/>
                  </a:solidFill>
                  <a:latin typeface="Tahoma" pitchFamily="34" charset="0"/>
                </a:defRPr>
              </a:lvl6pPr>
              <a:lvl7pPr marL="914400" fontAlgn="base">
                <a:spcBef>
                  <a:spcPct val="0"/>
                </a:spcBef>
                <a:spcAft>
                  <a:spcPct val="0"/>
                </a:spcAft>
                <a:defRPr>
                  <a:solidFill>
                    <a:schemeClr val="tx2"/>
                  </a:solidFill>
                  <a:latin typeface="Tahoma" pitchFamily="34" charset="0"/>
                </a:defRPr>
              </a:lvl7pPr>
              <a:lvl8pPr marL="1371600" fontAlgn="base">
                <a:spcBef>
                  <a:spcPct val="0"/>
                </a:spcBef>
                <a:spcAft>
                  <a:spcPct val="0"/>
                </a:spcAft>
                <a:defRPr>
                  <a:solidFill>
                    <a:schemeClr val="tx2"/>
                  </a:solidFill>
                  <a:latin typeface="Tahoma" pitchFamily="34" charset="0"/>
                </a:defRPr>
              </a:lvl8pPr>
              <a:lvl9pPr marL="1828800" fontAlgn="base">
                <a:spcBef>
                  <a:spcPct val="0"/>
                </a:spcBef>
                <a:spcAft>
                  <a:spcPct val="0"/>
                </a:spcAft>
                <a:defRPr>
                  <a:solidFill>
                    <a:schemeClr val="tx2"/>
                  </a:solidFill>
                  <a:latin typeface="Tahoma" pitchFamily="34" charset="0"/>
                </a:defRPr>
              </a:lvl9pPr>
            </a:lstStyle>
            <a:p>
              <a:pPr algn="ctr"/>
              <a:r>
                <a:rPr lang="en-US" sz="1400" b="0" dirty="0"/>
                <a:t>agriculture</a:t>
              </a:r>
            </a:p>
          </p:txBody>
        </p:sp>
        <p:sp>
          <p:nvSpPr>
            <p:cNvPr id="27" name="Title 1"/>
            <p:cNvSpPr txBox="1">
              <a:spLocks/>
            </p:cNvSpPr>
            <p:nvPr/>
          </p:nvSpPr>
          <p:spPr bwMode="auto">
            <a:xfrm rot="16200000">
              <a:off x="2827145" y="2930463"/>
              <a:ext cx="1592431" cy="37134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lnSpc>
                  <a:spcPct val="130000"/>
                </a:lnSpc>
                <a:defRPr sz="2000">
                  <a:latin typeface="+mj-lt"/>
                  <a:ea typeface="+mj-ea"/>
                  <a:cs typeface="+mj-cs"/>
                </a:defRPr>
              </a:lvl1pPr>
              <a:lvl2pPr algn="l" eaLnBrk="0" hangingPunct="0">
                <a:defRPr>
                  <a:solidFill>
                    <a:schemeClr val="tx2"/>
                  </a:solidFill>
                  <a:latin typeface="Tahoma" pitchFamily="34" charset="0"/>
                </a:defRPr>
              </a:lvl2pPr>
              <a:lvl3pPr algn="l" eaLnBrk="0" hangingPunct="0">
                <a:defRPr>
                  <a:solidFill>
                    <a:schemeClr val="tx2"/>
                  </a:solidFill>
                  <a:latin typeface="Tahoma" pitchFamily="34" charset="0"/>
                </a:defRPr>
              </a:lvl3pPr>
              <a:lvl4pPr algn="l" eaLnBrk="0" hangingPunct="0">
                <a:defRPr>
                  <a:solidFill>
                    <a:schemeClr val="tx2"/>
                  </a:solidFill>
                  <a:latin typeface="Tahoma" pitchFamily="34" charset="0"/>
                </a:defRPr>
              </a:lvl4pPr>
              <a:lvl5pPr algn="l" eaLnBrk="0" hangingPunct="0">
                <a:defRPr>
                  <a:solidFill>
                    <a:schemeClr val="tx2"/>
                  </a:solidFill>
                  <a:latin typeface="Tahoma" pitchFamily="34" charset="0"/>
                </a:defRPr>
              </a:lvl5pPr>
              <a:lvl6pPr marL="457200" fontAlgn="base">
                <a:spcBef>
                  <a:spcPct val="0"/>
                </a:spcBef>
                <a:spcAft>
                  <a:spcPct val="0"/>
                </a:spcAft>
                <a:defRPr>
                  <a:solidFill>
                    <a:schemeClr val="tx2"/>
                  </a:solidFill>
                  <a:latin typeface="Tahoma" pitchFamily="34" charset="0"/>
                </a:defRPr>
              </a:lvl6pPr>
              <a:lvl7pPr marL="914400" fontAlgn="base">
                <a:spcBef>
                  <a:spcPct val="0"/>
                </a:spcBef>
                <a:spcAft>
                  <a:spcPct val="0"/>
                </a:spcAft>
                <a:defRPr>
                  <a:solidFill>
                    <a:schemeClr val="tx2"/>
                  </a:solidFill>
                  <a:latin typeface="Tahoma" pitchFamily="34" charset="0"/>
                </a:defRPr>
              </a:lvl7pPr>
              <a:lvl8pPr marL="1371600" fontAlgn="base">
                <a:spcBef>
                  <a:spcPct val="0"/>
                </a:spcBef>
                <a:spcAft>
                  <a:spcPct val="0"/>
                </a:spcAft>
                <a:defRPr>
                  <a:solidFill>
                    <a:schemeClr val="tx2"/>
                  </a:solidFill>
                  <a:latin typeface="Tahoma" pitchFamily="34" charset="0"/>
                </a:defRPr>
              </a:lvl8pPr>
              <a:lvl9pPr marL="1828800" fontAlgn="base">
                <a:spcBef>
                  <a:spcPct val="0"/>
                </a:spcBef>
                <a:spcAft>
                  <a:spcPct val="0"/>
                </a:spcAft>
                <a:defRPr>
                  <a:solidFill>
                    <a:schemeClr val="tx2"/>
                  </a:solidFill>
                  <a:latin typeface="Tahoma" pitchFamily="34" charset="0"/>
                </a:defRPr>
              </a:lvl9pPr>
            </a:lstStyle>
            <a:p>
              <a:pPr algn="ctr"/>
              <a:r>
                <a:rPr lang="en-US" sz="1400" b="0" dirty="0"/>
                <a:t>industrial systems</a:t>
              </a:r>
            </a:p>
          </p:txBody>
        </p:sp>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7250" y="2448175"/>
              <a:ext cx="1715150" cy="1120897"/>
            </a:xfrm>
            <a:prstGeom prst="rect">
              <a:avLst/>
            </a:prstGeom>
          </p:spPr>
        </p:pic>
        <p:pic>
          <p:nvPicPr>
            <p:cNvPr id="37" name="Picture 2" descr="Related imag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86200" y="2439429"/>
              <a:ext cx="1747729" cy="115415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12"/>
            <a:stretch>
              <a:fillRect/>
            </a:stretch>
          </p:blipFill>
          <p:spPr>
            <a:xfrm>
              <a:off x="1905000" y="990600"/>
              <a:ext cx="2096024" cy="1134578"/>
            </a:xfrm>
            <a:prstGeom prst="rect">
              <a:avLst/>
            </a:prstGeom>
          </p:spPr>
        </p:pic>
        <p:grpSp>
          <p:nvGrpSpPr>
            <p:cNvPr id="39" name="Group 38"/>
            <p:cNvGrpSpPr/>
            <p:nvPr/>
          </p:nvGrpSpPr>
          <p:grpSpPr>
            <a:xfrm>
              <a:off x="1524000" y="2456130"/>
              <a:ext cx="1957124" cy="1078945"/>
              <a:chOff x="890927" y="2639080"/>
              <a:chExt cx="2413247" cy="1295400"/>
            </a:xfrm>
          </p:grpSpPr>
          <p:grpSp>
            <p:nvGrpSpPr>
              <p:cNvPr id="40" name="Group 39"/>
              <p:cNvGrpSpPr/>
              <p:nvPr/>
            </p:nvGrpSpPr>
            <p:grpSpPr>
              <a:xfrm>
                <a:off x="1742203" y="2639080"/>
                <a:ext cx="1561971" cy="1295400"/>
                <a:chOff x="1921618" y="1692185"/>
                <a:chExt cx="1986583" cy="2227675"/>
              </a:xfrm>
            </p:grpSpPr>
            <p:pic>
              <p:nvPicPr>
                <p:cNvPr id="42" name="Picture 4" descr="http://107.21.201.220/wp-content/uploads/2014/08/Digital-Factory.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921618" y="1692185"/>
                  <a:ext cx="1985846" cy="114979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ttp://www.siemens.com/content/dam/internet/siemens-com/innovation/pictures-of-the-future/industry-and-automation/other-assets/3_109.jpg.adapt.916.high.jpg/1434543574760.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50878" y="2819400"/>
                  <a:ext cx="1957323" cy="1100460"/>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Picture 22" descr="http://ak5.picdn.net/shutterstock/videos/1491508/preview/stock-footage-wind-turbines-farm-in-the-sea-loop-able-d-animation.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0927" y="2940503"/>
                <a:ext cx="1186103" cy="636259"/>
              </a:xfrm>
              <a:prstGeom prst="rect">
                <a:avLst/>
              </a:prstGeom>
              <a:noFill/>
              <a:extLst>
                <a:ext uri="{909E8E84-426E-40DD-AFC4-6F175D3DCCD1}">
                  <a14:hiddenFill xmlns:a14="http://schemas.microsoft.com/office/drawing/2010/main">
                    <a:solidFill>
                      <a:srgbClr val="FFFFFF"/>
                    </a:solidFill>
                  </a14:hiddenFill>
                </a:ext>
              </a:extLst>
            </p:spPr>
          </p:pic>
        </p:grpSp>
      </p:grpSp>
      <p:cxnSp>
        <p:nvCxnSpPr>
          <p:cNvPr id="51" name="Straight Connector 50"/>
          <p:cNvCxnSpPr/>
          <p:nvPr/>
        </p:nvCxnSpPr>
        <p:spPr bwMode="auto">
          <a:xfrm>
            <a:off x="1443742" y="3886200"/>
            <a:ext cx="6557258" cy="30555"/>
          </a:xfrm>
          <a:prstGeom prst="line">
            <a:avLst/>
          </a:prstGeom>
          <a:solidFill>
            <a:schemeClr val="accent1"/>
          </a:solidFill>
          <a:ln w="28575" cap="flat" cmpd="sng" algn="ctr">
            <a:solidFill>
              <a:srgbClr val="003399"/>
            </a:solidFill>
            <a:prstDash val="solid"/>
            <a:miter lim="800000"/>
            <a:headEnd type="none" w="med" len="med"/>
            <a:tailEnd type="none" w="med" len="med"/>
          </a:ln>
          <a:effectLst/>
        </p:spPr>
      </p:cxnSp>
    </p:spTree>
    <p:extLst>
      <p:ext uri="{BB962C8B-B14F-4D97-AF65-F5344CB8AC3E}">
        <p14:creationId xmlns:p14="http://schemas.microsoft.com/office/powerpoint/2010/main" val="301926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819" y="152400"/>
            <a:ext cx="8278019" cy="609600"/>
          </a:xfrm>
        </p:spPr>
        <p:txBody>
          <a:bodyPr/>
          <a:lstStyle/>
          <a:p>
            <a:r>
              <a:rPr lang="en-US" dirty="0"/>
              <a:t>References </a:t>
            </a:r>
          </a:p>
        </p:txBody>
      </p:sp>
      <p:sp>
        <p:nvSpPr>
          <p:cNvPr id="3" name="Content Placeholder 2"/>
          <p:cNvSpPr>
            <a:spLocks noGrp="1"/>
          </p:cNvSpPr>
          <p:nvPr>
            <p:ph idx="1"/>
          </p:nvPr>
        </p:nvSpPr>
        <p:spPr>
          <a:xfrm>
            <a:off x="200819" y="914400"/>
            <a:ext cx="8763000" cy="5867400"/>
          </a:xfrm>
        </p:spPr>
        <p:txBody>
          <a:bodyPr/>
          <a:lstStyle/>
          <a:p>
            <a:pPr>
              <a:lnSpc>
                <a:spcPct val="100000"/>
              </a:lnSpc>
              <a:spcBef>
                <a:spcPts val="600"/>
              </a:spcBef>
            </a:pPr>
            <a:r>
              <a:rPr lang="en-US" sz="1400" dirty="0"/>
              <a:t>James Moyne et al., “The emergence of industrial control networks for manufacturing control, diagnostics, and safety data”, Proceedings of the IEEE, Jan. 2007  </a:t>
            </a:r>
          </a:p>
          <a:p>
            <a:pPr>
              <a:lnSpc>
                <a:spcPct val="100000"/>
              </a:lnSpc>
              <a:spcBef>
                <a:spcPts val="600"/>
              </a:spcBef>
            </a:pPr>
            <a:r>
              <a:rPr lang="en-US" sz="1400" dirty="0"/>
              <a:t>Proceedings of IEEE, Feb. 2007, special issue on “Advanced Automobile Technologies” </a:t>
            </a:r>
          </a:p>
          <a:p>
            <a:pPr>
              <a:lnSpc>
                <a:spcPct val="100000"/>
              </a:lnSpc>
              <a:spcBef>
                <a:spcPts val="600"/>
              </a:spcBef>
            </a:pPr>
            <a:r>
              <a:rPr lang="en-US" sz="1400" dirty="0" err="1"/>
              <a:t>Rajit</a:t>
            </a:r>
            <a:r>
              <a:rPr lang="en-US" sz="1400" dirty="0"/>
              <a:t> Johri et al., </a:t>
            </a:r>
            <a:r>
              <a:rPr lang="en-US" sz="1400" dirty="0">
                <a:hlinkClick r:id="rId2"/>
              </a:rPr>
              <a:t>A Multi-Scale Spatiotemporal Perspective of Connected and Automated Vehicles: Applications and Wireless Networking</a:t>
            </a:r>
            <a:r>
              <a:rPr lang="en-US" sz="1400" dirty="0"/>
              <a:t>, </a:t>
            </a:r>
            <a:r>
              <a:rPr lang="en-US" sz="1400" i="1" dirty="0"/>
              <a:t>IEEE Intelligent Transportation Systems</a:t>
            </a:r>
            <a:r>
              <a:rPr lang="en-US" sz="1400" dirty="0"/>
              <a:t>, 8(2):65-73, 2016</a:t>
            </a:r>
          </a:p>
          <a:p>
            <a:pPr>
              <a:lnSpc>
                <a:spcPct val="100000"/>
              </a:lnSpc>
              <a:spcBef>
                <a:spcPts val="600"/>
              </a:spcBef>
            </a:pPr>
            <a:r>
              <a:rPr lang="en-US" sz="1400" dirty="0"/>
              <a:t>A. Arora et al., </a:t>
            </a:r>
            <a:r>
              <a:rPr lang="en-US" sz="1400" dirty="0">
                <a:hlinkClick r:id="rId3"/>
              </a:rPr>
              <a:t>A Line in the Sand: A Wireless Sensor Network for Target Detection, Classification, and Tracking</a:t>
            </a:r>
            <a:r>
              <a:rPr lang="en-US" sz="1400" b="1" dirty="0"/>
              <a:t>, </a:t>
            </a:r>
            <a:r>
              <a:rPr lang="en-US" sz="1400" i="1" dirty="0"/>
              <a:t>Computer Networks (Elsevier),</a:t>
            </a:r>
            <a:r>
              <a:rPr lang="en-US" sz="1400" dirty="0"/>
              <a:t> 46(5):605-634, December 2004</a:t>
            </a:r>
          </a:p>
          <a:p>
            <a:pPr>
              <a:lnSpc>
                <a:spcPct val="100000"/>
              </a:lnSpc>
              <a:spcBef>
                <a:spcPts val="600"/>
              </a:spcBef>
            </a:pPr>
            <a:r>
              <a:rPr lang="en-US" sz="1400" dirty="0" err="1"/>
              <a:t>Chuan</a:t>
            </a:r>
            <a:r>
              <a:rPr lang="en-US" sz="1400" dirty="0"/>
              <a:t> Li et al., </a:t>
            </a:r>
            <a:r>
              <a:rPr lang="en-US" sz="1400" dirty="0">
                <a:hlinkClick r:id="rId4"/>
              </a:rPr>
              <a:t>Cyber-Physical Scheduling for Predictable Reliability of Inter-Vehicle Communications</a:t>
            </a:r>
            <a:r>
              <a:rPr lang="en-US" sz="1400" dirty="0"/>
              <a:t>, short paper, </a:t>
            </a:r>
            <a:r>
              <a:rPr lang="en-US" sz="1400" i="1" dirty="0"/>
              <a:t>ACM/IEEE International Conference on Internet-of-Things Design and Implementation (</a:t>
            </a:r>
            <a:r>
              <a:rPr lang="en-US" sz="1400" i="1" dirty="0" err="1"/>
              <a:t>IoTDI</a:t>
            </a:r>
            <a:r>
              <a:rPr lang="en-US" sz="1400" i="1" dirty="0"/>
              <a:t>)</a:t>
            </a:r>
            <a:r>
              <a:rPr lang="en-US" sz="1400" dirty="0"/>
              <a:t>, 2018</a:t>
            </a:r>
          </a:p>
          <a:p>
            <a:pPr>
              <a:lnSpc>
                <a:spcPct val="100000"/>
              </a:lnSpc>
              <a:spcBef>
                <a:spcPts val="600"/>
              </a:spcBef>
            </a:pPr>
            <a:r>
              <a:rPr lang="en-US" sz="1400" dirty="0"/>
              <a:t>Hongwei Zhang et al., </a:t>
            </a:r>
            <a:r>
              <a:rPr lang="en-US" sz="1400" dirty="0">
                <a:hlinkClick r:id="rId5"/>
              </a:rPr>
              <a:t>Scheduling with Predictable Link Reliability for Wireless Networked Control</a:t>
            </a:r>
            <a:r>
              <a:rPr lang="en-US" sz="1400" dirty="0"/>
              <a:t>, </a:t>
            </a:r>
            <a:r>
              <a:rPr lang="en-US" sz="1400" i="1" dirty="0"/>
              <a:t>IEEE Transactions on Wireless Communications (TWC)</a:t>
            </a:r>
            <a:r>
              <a:rPr lang="en-US" sz="1400" dirty="0"/>
              <a:t>, 16(9):6135-6150, 2017 </a:t>
            </a:r>
          </a:p>
          <a:p>
            <a:pPr>
              <a:lnSpc>
                <a:spcPct val="100000"/>
              </a:lnSpc>
              <a:spcBef>
                <a:spcPts val="600"/>
              </a:spcBef>
            </a:pPr>
            <a:r>
              <a:rPr lang="en-US" sz="1400" dirty="0" err="1"/>
              <a:t>Xiaohui</a:t>
            </a:r>
            <a:r>
              <a:rPr lang="en-US" sz="1400" dirty="0"/>
              <a:t> Liu et al., </a:t>
            </a:r>
            <a:r>
              <a:rPr lang="en-US" sz="1400" dirty="0">
                <a:hlinkClick r:id="rId6"/>
              </a:rPr>
              <a:t>Taming Uncertainties in Real-Time Routing for Wireless Networked Sensing and Control</a:t>
            </a:r>
            <a:r>
              <a:rPr lang="en-US" sz="1400" dirty="0"/>
              <a:t>, </a:t>
            </a:r>
            <a:r>
              <a:rPr lang="en-US" sz="1400" i="1" dirty="0"/>
              <a:t>IEEE Transactions on Smart Grid (TSG)</a:t>
            </a:r>
            <a:r>
              <a:rPr lang="en-US" sz="1400" dirty="0"/>
              <a:t>, 4(1):288-301, March 2013</a:t>
            </a:r>
          </a:p>
          <a:p>
            <a:pPr>
              <a:lnSpc>
                <a:spcPct val="100000"/>
              </a:lnSpc>
              <a:spcBef>
                <a:spcPts val="600"/>
              </a:spcBef>
            </a:pPr>
            <a:r>
              <a:rPr lang="en-US" sz="1400" dirty="0"/>
              <a:t>Hongwei Zhang et al., </a:t>
            </a:r>
            <a:r>
              <a:rPr lang="en-US" sz="1400" dirty="0">
                <a:hlinkClick r:id="rId7"/>
              </a:rPr>
              <a:t>Link Estimation and Routing in Sensor Network Backbones: Beacon-based or Data-driven?</a:t>
            </a:r>
            <a:r>
              <a:rPr lang="en-US" sz="1400" dirty="0"/>
              <a:t>, </a:t>
            </a:r>
            <a:r>
              <a:rPr lang="en-US" sz="1400" i="1" dirty="0"/>
              <a:t>IEEE Transactions on Mobile Computing (TMC)</a:t>
            </a:r>
            <a:r>
              <a:rPr lang="en-US" sz="1400" dirty="0"/>
              <a:t>, 8(5), May 2009</a:t>
            </a:r>
          </a:p>
          <a:p>
            <a:pPr>
              <a:lnSpc>
                <a:spcPct val="100000"/>
              </a:lnSpc>
              <a:spcBef>
                <a:spcPts val="600"/>
              </a:spcBef>
            </a:pPr>
            <a:r>
              <a:rPr lang="en-US" sz="1400" dirty="0"/>
              <a:t>Hongwei Zhang et al., </a:t>
            </a:r>
            <a:r>
              <a:rPr lang="en-US" sz="1400" dirty="0">
                <a:hlinkClick r:id="rId8"/>
              </a:rPr>
              <a:t>Reliable Bursty Convergecast in Wireless Sensor Network</a:t>
            </a:r>
            <a:r>
              <a:rPr lang="en-US" sz="1400" dirty="0"/>
              <a:t>,</a:t>
            </a:r>
            <a:r>
              <a:rPr lang="en-US" sz="1400" b="1" dirty="0"/>
              <a:t> </a:t>
            </a:r>
            <a:r>
              <a:rPr lang="en-US" sz="1400" i="1" dirty="0"/>
              <a:t>Computer Communications (Elsevier)</a:t>
            </a:r>
            <a:r>
              <a:rPr lang="en-US" sz="1400" dirty="0"/>
              <a:t>, special issue on "Sensor-Actuator Networks", 30(13), September 2007</a:t>
            </a:r>
          </a:p>
          <a:p>
            <a:pPr>
              <a:lnSpc>
                <a:spcPct val="100000"/>
              </a:lnSpc>
              <a:spcBef>
                <a:spcPts val="600"/>
              </a:spcBef>
            </a:pPr>
            <a:r>
              <a:rPr lang="en-US" sz="1400" dirty="0"/>
              <a:t>John </a:t>
            </a:r>
            <a:r>
              <a:rPr lang="en-US" sz="1400" dirty="0" err="1"/>
              <a:t>Baillieul</a:t>
            </a:r>
            <a:r>
              <a:rPr lang="en-US" sz="1400" dirty="0"/>
              <a:t> et al., “Control and Communication Challenges in Networked Real-Time Systems”, Proceedings of the IEEE, Jan. 2007</a:t>
            </a:r>
          </a:p>
          <a:p>
            <a:pPr>
              <a:lnSpc>
                <a:spcPct val="100000"/>
              </a:lnSpc>
              <a:spcBef>
                <a:spcPts val="600"/>
              </a:spcBef>
            </a:pPr>
            <a:r>
              <a:rPr lang="en-US" sz="1400" dirty="0"/>
              <a:t>Joseph </a:t>
            </a:r>
            <a:r>
              <a:rPr lang="en-US" sz="1400" dirty="0" err="1"/>
              <a:t>Hellerstein</a:t>
            </a:r>
            <a:r>
              <a:rPr lang="en-US" sz="1400" dirty="0"/>
              <a:t> et al., “Feedback control of computing systems”, Wiley-IEEE, 2004</a:t>
            </a:r>
          </a:p>
          <a:p>
            <a:pPr>
              <a:lnSpc>
                <a:spcPct val="100000"/>
              </a:lnSpc>
              <a:spcBef>
                <a:spcPts val="600"/>
              </a:spcBef>
            </a:pPr>
            <a:r>
              <a:rPr lang="en-US" sz="1400" dirty="0"/>
              <a:t>Jane Liu, “Real-Time Systems”, Prentice Hall, 2</a:t>
            </a:r>
            <a:r>
              <a:rPr lang="en-US" sz="1400" baseline="30000" dirty="0"/>
              <a:t>nd</a:t>
            </a:r>
            <a:r>
              <a:rPr lang="en-US" sz="1400" dirty="0"/>
              <a:t> edition, 2000</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A948-3C29-9546-B02D-7381634DFA87}"/>
              </a:ext>
            </a:extLst>
          </p:cNvPr>
          <p:cNvSpPr>
            <a:spLocks noGrp="1"/>
          </p:cNvSpPr>
          <p:nvPr>
            <p:ph type="title"/>
          </p:nvPr>
        </p:nvSpPr>
        <p:spPr/>
        <p:txBody>
          <a:bodyPr/>
          <a:lstStyle/>
          <a:p>
            <a:r>
              <a:rPr lang="en-US" dirty="0"/>
              <a:t>Summary </a:t>
            </a:r>
          </a:p>
        </p:txBody>
      </p:sp>
      <p:sp>
        <p:nvSpPr>
          <p:cNvPr id="3" name="Content Placeholder 2">
            <a:extLst>
              <a:ext uri="{FF2B5EF4-FFF2-40B4-BE49-F238E27FC236}">
                <a16:creationId xmlns:a16="http://schemas.microsoft.com/office/drawing/2014/main" id="{3C54D47A-A93F-0841-978F-5019C0E6B2AF}"/>
              </a:ext>
            </a:extLst>
          </p:cNvPr>
          <p:cNvSpPr>
            <a:spLocks noGrp="1"/>
          </p:cNvSpPr>
          <p:nvPr>
            <p:ph idx="1"/>
          </p:nvPr>
        </p:nvSpPr>
        <p:spPr/>
        <p:txBody>
          <a:bodyPr/>
          <a:lstStyle/>
          <a:p>
            <a:r>
              <a:rPr lang="en-US" dirty="0"/>
              <a:t>From Internet to </a:t>
            </a:r>
            <a:r>
              <a:rPr lang="en-US" dirty="0" err="1"/>
              <a:t>sensornet</a:t>
            </a:r>
            <a:r>
              <a:rPr lang="en-US" dirty="0"/>
              <a:t>/IoT</a:t>
            </a:r>
          </a:p>
          <a:p>
            <a:r>
              <a:rPr lang="en-US" dirty="0"/>
              <a:t>From </a:t>
            </a:r>
            <a:r>
              <a:rPr lang="en-US" dirty="0" err="1"/>
              <a:t>sensornet</a:t>
            </a:r>
            <a:r>
              <a:rPr lang="en-US" dirty="0"/>
              <a:t>/IoT to WCPS</a:t>
            </a:r>
          </a:p>
          <a:p>
            <a:r>
              <a:rPr lang="en-US" dirty="0"/>
              <a:t>General challenges of WCPS</a:t>
            </a:r>
          </a:p>
          <a:p>
            <a:r>
              <a:rPr lang="en-US" dirty="0"/>
              <a:t>Challenges to wireless networking </a:t>
            </a:r>
          </a:p>
          <a:p>
            <a:endParaRPr lang="en-US" dirty="0"/>
          </a:p>
        </p:txBody>
      </p:sp>
    </p:spTree>
    <p:extLst>
      <p:ext uri="{BB962C8B-B14F-4D97-AF65-F5344CB8AC3E}">
        <p14:creationId xmlns:p14="http://schemas.microsoft.com/office/powerpoint/2010/main" val="18775817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a:extLst>
              <a:ext uri="{FF2B5EF4-FFF2-40B4-BE49-F238E27FC236}">
                <a16:creationId xmlns:a16="http://schemas.microsoft.com/office/drawing/2014/main" id="{B51A89C9-7C78-A749-BFE6-9D279CDC95D9}"/>
              </a:ext>
            </a:extLst>
          </p:cNvPr>
          <p:cNvSpPr>
            <a:spLocks noGrp="1" noChangeArrowheads="1"/>
          </p:cNvSpPr>
          <p:nvPr>
            <p:ph type="title"/>
          </p:nvPr>
        </p:nvSpPr>
        <p:spPr>
          <a:xfrm>
            <a:off x="685800" y="304800"/>
            <a:ext cx="7793038" cy="609600"/>
          </a:xfrm>
        </p:spPr>
        <p:txBody>
          <a:bodyPr/>
          <a:lstStyle/>
          <a:p>
            <a:pPr eaLnBrk="1" hangingPunct="1"/>
            <a:r>
              <a:rPr lang="en-US" altLang="zh-CN" dirty="0">
                <a:ea typeface="宋体" panose="02010600030101010101" pitchFamily="2" charset="-122"/>
              </a:rPr>
              <a:t>Assignment</a:t>
            </a:r>
            <a:endParaRPr lang="en-US" altLang="zh-CN" sz="3600" dirty="0">
              <a:ea typeface="宋体" panose="02010600030101010101" pitchFamily="2" charset="-122"/>
            </a:endParaRPr>
          </a:p>
        </p:txBody>
      </p:sp>
      <p:sp>
        <p:nvSpPr>
          <p:cNvPr id="181250" name="Rectangle 3">
            <a:extLst>
              <a:ext uri="{FF2B5EF4-FFF2-40B4-BE49-F238E27FC236}">
                <a16:creationId xmlns:a16="http://schemas.microsoft.com/office/drawing/2014/main" id="{EADBDC33-4130-DD48-8C71-75DA65F533E8}"/>
              </a:ext>
            </a:extLst>
          </p:cNvPr>
          <p:cNvSpPr>
            <a:spLocks noGrp="1" noChangeArrowheads="1"/>
          </p:cNvSpPr>
          <p:nvPr>
            <p:ph type="body" idx="1"/>
          </p:nvPr>
        </p:nvSpPr>
        <p:spPr>
          <a:xfrm>
            <a:off x="685800" y="1066800"/>
            <a:ext cx="8305800" cy="5486400"/>
          </a:xfrm>
        </p:spPr>
        <p:txBody>
          <a:bodyPr/>
          <a:lstStyle/>
          <a:p>
            <a:pPr eaLnBrk="1" hangingPunct="1"/>
            <a:r>
              <a:rPr lang="en-US" altLang="zh-CN" sz="2000">
                <a:ea typeface="宋体" panose="02010600030101010101" pitchFamily="2" charset="-122"/>
              </a:rPr>
              <a:t>Module 1 Quiz</a:t>
            </a:r>
            <a:endParaRPr lang="en-US" altLang="zh-CN" sz="2000" dirty="0">
              <a:ea typeface="宋体" panose="02010600030101010101" pitchFamily="2" charset="-122"/>
            </a:endParaRPr>
          </a:p>
          <a:p>
            <a:pPr lvl="1" eaLnBrk="1" hangingPunct="1"/>
            <a:r>
              <a:rPr lang="en-US" altLang="zh-CN" sz="1600" dirty="0">
                <a:ea typeface="宋体" panose="02010600030101010101" pitchFamily="2" charset="-122"/>
              </a:rPr>
              <a:t>Open book, open notes</a:t>
            </a:r>
          </a:p>
          <a:p>
            <a:pPr lvl="1" eaLnBrk="1" hangingPunct="1"/>
            <a:r>
              <a:rPr lang="en-US" altLang="zh-CN" sz="1600" dirty="0">
                <a:ea typeface="宋体" panose="02010600030101010101" pitchFamily="2" charset="-122"/>
              </a:rPr>
              <a:t>Collaborations prohibited </a:t>
            </a:r>
          </a:p>
          <a:p>
            <a:pPr lvl="1" eaLnBrk="1" hangingPunct="1"/>
            <a:r>
              <a:rPr lang="en-US" altLang="zh-CN" sz="1600" dirty="0">
                <a:ea typeface="宋体" panose="02010600030101010101" pitchFamily="2" charset="-122"/>
              </a:rPr>
              <a:t>Timed (to be completed in 10 minutes once opened); so you need to be really familiar with the topics covered (and assuming you may not have time to go through the book/notes during the quiz)</a:t>
            </a:r>
          </a:p>
          <a:p>
            <a:pPr lvl="1" eaLnBrk="1" hangingPunct="1"/>
            <a:r>
              <a:rPr lang="en-US" altLang="zh-CN" sz="1600" dirty="0">
                <a:ea typeface="宋体" panose="02010600030101010101" pitchFamily="2" charset="-122"/>
              </a:rPr>
              <a:t>Multiple answer questions</a:t>
            </a:r>
          </a:p>
          <a:p>
            <a:pPr lvl="2" eaLnBrk="1" hangingPunct="1"/>
            <a:r>
              <a:rPr lang="en-US" altLang="zh-CN" sz="1400" dirty="0">
                <a:ea typeface="宋体" panose="02010600030101010101" pitchFamily="2" charset="-122"/>
              </a:rPr>
              <a:t>Partial point for each correct answer</a:t>
            </a:r>
          </a:p>
          <a:p>
            <a:pPr lvl="2" eaLnBrk="1" hangingPunct="1"/>
            <a:r>
              <a:rPr lang="en-US" altLang="zh-CN" sz="1400" dirty="0">
                <a:ea typeface="宋体" panose="02010600030101010101" pitchFamily="2" charset="-122"/>
              </a:rPr>
              <a:t>Deduction of partial point for each incorrect answer</a:t>
            </a:r>
          </a:p>
          <a:p>
            <a:pPr lvl="2" eaLnBrk="1" hangingPunct="1"/>
            <a:r>
              <a:rPr lang="en-US" altLang="zh-CN" sz="1400" dirty="0">
                <a:ea typeface="宋体" panose="02010600030101010101" pitchFamily="2" charset="-122"/>
              </a:rPr>
              <a:t>Hint: number of points equals to the number of correct answers </a:t>
            </a:r>
          </a:p>
          <a:p>
            <a:pPr lvl="2" eaLnBrk="1" hangingPunct="1"/>
            <a:endParaRPr lang="en-US" altLang="zh-CN" sz="1400" dirty="0">
              <a:ea typeface="宋体" panose="02010600030101010101" pitchFamily="2" charset="-122"/>
            </a:endParaRPr>
          </a:p>
          <a:p>
            <a:pPr lvl="1" eaLnBrk="1" hangingPunct="1"/>
            <a:r>
              <a:rPr lang="en-US" altLang="zh-CN" sz="1600" dirty="0">
                <a:ea typeface="宋体" panose="02010600030101010101" pitchFamily="2" charset="-122"/>
              </a:rPr>
              <a:t>Regular section: to be held in class one week from today</a:t>
            </a:r>
          </a:p>
          <a:p>
            <a:pPr lvl="1" eaLnBrk="1" hangingPunct="1"/>
            <a:r>
              <a:rPr lang="en-US" altLang="zh-CN" sz="1600" dirty="0">
                <a:ea typeface="宋体" panose="02010600030101010101" pitchFamily="2" charset="-122"/>
              </a:rPr>
              <a:t>Online section: students complete the timed quiz via Canvas by 11:50pm on the same day as the regular section </a:t>
            </a:r>
          </a:p>
        </p:txBody>
      </p:sp>
    </p:spTree>
    <p:extLst>
      <p:ext uri="{BB962C8B-B14F-4D97-AF65-F5344CB8AC3E}">
        <p14:creationId xmlns:p14="http://schemas.microsoft.com/office/powerpoint/2010/main" val="30499004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Title 1">
            <a:extLst>
              <a:ext uri="{FF2B5EF4-FFF2-40B4-BE49-F238E27FC236}">
                <a16:creationId xmlns:a16="http://schemas.microsoft.com/office/drawing/2014/main" id="{C5D9BF43-845D-FE46-AE76-009DC99E9164}"/>
              </a:ext>
            </a:extLst>
          </p:cNvPr>
          <p:cNvSpPr>
            <a:spLocks noGrp="1" noChangeArrowheads="1"/>
          </p:cNvSpPr>
          <p:nvPr>
            <p:ph type="title"/>
          </p:nvPr>
        </p:nvSpPr>
        <p:spPr>
          <a:xfrm>
            <a:off x="685800" y="296863"/>
            <a:ext cx="7793038" cy="1143000"/>
          </a:xfrm>
        </p:spPr>
        <p:txBody>
          <a:bodyPr/>
          <a:lstStyle/>
          <a:p>
            <a:pPr>
              <a:lnSpc>
                <a:spcPct val="150000"/>
              </a:lnSpc>
              <a:spcBef>
                <a:spcPts val="1200"/>
              </a:spcBef>
            </a:pPr>
            <a:r>
              <a:rPr lang="en-US" altLang="en-US" u="sng" dirty="0">
                <a:solidFill>
                  <a:srgbClr val="FF0000"/>
                </a:solidFill>
              </a:rPr>
              <a:t>Quiz questions</a:t>
            </a:r>
            <a:br>
              <a:rPr lang="en-US" altLang="en-US" dirty="0"/>
            </a:br>
            <a:r>
              <a:rPr lang="en-US" altLang="en-US" sz="2000" dirty="0"/>
              <a:t>Test your understanding of basic concepts, protocols, </a:t>
            </a:r>
            <a:r>
              <a:rPr lang="en-US" altLang="en-US" sz="2000" dirty="0" err="1"/>
              <a:t>etc</a:t>
            </a:r>
            <a:endParaRPr lang="en-US" altLang="en-US" sz="2000" dirty="0"/>
          </a:p>
        </p:txBody>
      </p:sp>
      <p:sp>
        <p:nvSpPr>
          <p:cNvPr id="3" name="Content Placeholder 2">
            <a:extLst>
              <a:ext uri="{FF2B5EF4-FFF2-40B4-BE49-F238E27FC236}">
                <a16:creationId xmlns:a16="http://schemas.microsoft.com/office/drawing/2014/main" id="{AC73E4D6-5ACD-6541-B3DE-298EFD71E3C7}"/>
              </a:ext>
            </a:extLst>
          </p:cNvPr>
          <p:cNvSpPr>
            <a:spLocks noGrp="1"/>
          </p:cNvSpPr>
          <p:nvPr>
            <p:ph idx="1"/>
          </p:nvPr>
        </p:nvSpPr>
        <p:spPr>
          <a:xfrm>
            <a:off x="685800" y="1568450"/>
            <a:ext cx="8194675" cy="4724400"/>
          </a:xfrm>
        </p:spPr>
        <p:txBody>
          <a:bodyPr/>
          <a:lstStyle/>
          <a:p>
            <a:pPr>
              <a:defRPr/>
            </a:pPr>
            <a:r>
              <a:rPr lang="en-US" dirty="0"/>
              <a:t>Examples</a:t>
            </a:r>
          </a:p>
          <a:p>
            <a:pPr lvl="1">
              <a:defRPr/>
            </a:pPr>
            <a:r>
              <a:rPr lang="en-US" dirty="0"/>
              <a:t>What are essential properties of cyber-physical systems (CPS)? What are the differences between CPS and IoT? </a:t>
            </a:r>
          </a:p>
          <a:p>
            <a:pPr lvl="1">
              <a:defRPr/>
            </a:pPr>
            <a:r>
              <a:rPr lang="en-US" dirty="0"/>
              <a:t>What are the typical time resolutions of CPS? </a:t>
            </a:r>
          </a:p>
          <a:p>
            <a:pPr marL="400050">
              <a:defRPr/>
            </a:pPr>
            <a:r>
              <a:rPr lang="en-US" dirty="0"/>
              <a:t>How to do well?</a:t>
            </a:r>
          </a:p>
          <a:p>
            <a:pPr marL="800100" lvl="1">
              <a:defRPr/>
            </a:pPr>
            <a:r>
              <a:rPr lang="en-US" dirty="0"/>
              <a:t>Understand lectures, read relevant materials from the textbook</a:t>
            </a:r>
          </a:p>
          <a:p>
            <a:pPr marL="800100" lvl="1">
              <a:defRPr/>
            </a:pPr>
            <a:r>
              <a:rPr lang="en-US" dirty="0"/>
              <a:t>Ask questions, if any, well before the quiz</a:t>
            </a:r>
          </a:p>
          <a:p>
            <a:pPr lvl="1">
              <a:defRPr/>
            </a:pPr>
            <a:endParaRPr lang="en-US" dirty="0"/>
          </a:p>
        </p:txBody>
      </p:sp>
    </p:spTree>
    <p:extLst>
      <p:ext uri="{BB962C8B-B14F-4D97-AF65-F5344CB8AC3E}">
        <p14:creationId xmlns:p14="http://schemas.microsoft.com/office/powerpoint/2010/main" val="547391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685800" y="457200"/>
            <a:ext cx="7793038" cy="1143000"/>
          </a:xfrm>
          <a:solidFill>
            <a:schemeClr val="bg1"/>
          </a:solidFill>
        </p:spPr>
        <p:txBody>
          <a:bodyPr/>
          <a:lstStyle/>
          <a:p>
            <a:r>
              <a:rPr lang="zh-CN" altLang="en-US">
                <a:ea typeface="宋体" pitchFamily="2" charset="-122"/>
              </a:rPr>
              <a:t>  </a:t>
            </a:r>
          </a:p>
        </p:txBody>
      </p:sp>
      <p:pic>
        <p:nvPicPr>
          <p:cNvPr id="76803" name="Picture 3" descr="data-centre-289-75"/>
          <p:cNvPicPr>
            <a:picLocks noChangeAspect="1" noChangeArrowheads="1"/>
          </p:cNvPicPr>
          <p:nvPr/>
        </p:nvPicPr>
        <p:blipFill>
          <a:blip r:embed="rId3" cstate="print"/>
          <a:srcRect/>
          <a:stretch>
            <a:fillRect/>
          </a:stretch>
        </p:blipFill>
        <p:spPr bwMode="auto">
          <a:xfrm>
            <a:off x="1600200" y="762000"/>
            <a:ext cx="1905000" cy="1423988"/>
          </a:xfrm>
          <a:prstGeom prst="rect">
            <a:avLst/>
          </a:prstGeom>
          <a:noFill/>
        </p:spPr>
      </p:pic>
      <p:sp>
        <p:nvSpPr>
          <p:cNvPr id="76804" name="Rectangle 4"/>
          <p:cNvSpPr>
            <a:spLocks noChangeArrowheads="1"/>
          </p:cNvSpPr>
          <p:nvPr/>
        </p:nvSpPr>
        <p:spPr bwMode="auto">
          <a:xfrm>
            <a:off x="0" y="3657600"/>
            <a:ext cx="8991600" cy="685800"/>
          </a:xfrm>
          <a:prstGeom prst="rect">
            <a:avLst/>
          </a:prstGeom>
          <a:noFill/>
          <a:ln w="9525">
            <a:noFill/>
            <a:miter lim="800000"/>
            <a:headEnd/>
            <a:tailEnd/>
          </a:ln>
          <a:effectLst/>
        </p:spPr>
        <p:txBody>
          <a:bodyPr/>
          <a:lstStyle/>
          <a:p>
            <a:pPr marL="342900" indent="-342900">
              <a:lnSpc>
                <a:spcPct val="120000"/>
              </a:lnSpc>
              <a:spcBef>
                <a:spcPct val="75000"/>
              </a:spcBef>
              <a:spcAft>
                <a:spcPct val="5000"/>
              </a:spcAft>
              <a:buClr>
                <a:schemeClr val="folHlink"/>
              </a:buClr>
              <a:buSzPct val="60000"/>
              <a:buFont typeface="Wingdings" pitchFamily="2" charset="2"/>
              <a:buNone/>
            </a:pPr>
            <a:r>
              <a:rPr lang="en-US" altLang="zh-CN" sz="2000" b="0">
                <a:latin typeface="Tahoma" pitchFamily="34" charset="0"/>
              </a:rPr>
              <a:t>What if</a:t>
            </a:r>
            <a:endParaRPr lang="en-US" altLang="zh-CN" sz="2000" b="0">
              <a:solidFill>
                <a:srgbClr val="FF0066"/>
              </a:solidFill>
              <a:latin typeface="Tahoma" pitchFamily="34" charset="0"/>
            </a:endParaRPr>
          </a:p>
          <a:p>
            <a:pPr marL="342900" indent="-342900">
              <a:lnSpc>
                <a:spcPct val="20000"/>
              </a:lnSpc>
              <a:spcBef>
                <a:spcPct val="75000"/>
              </a:spcBef>
              <a:spcAft>
                <a:spcPct val="5000"/>
              </a:spcAft>
              <a:buClr>
                <a:schemeClr val="folHlink"/>
              </a:buClr>
              <a:buSzPct val="60000"/>
              <a:buFont typeface="Wingdings" pitchFamily="2" charset="2"/>
              <a:buNone/>
            </a:pPr>
            <a:r>
              <a:rPr lang="en-US" altLang="zh-CN" sz="2000" b="0">
                <a:solidFill>
                  <a:srgbClr val="FF0066"/>
                </a:solidFill>
                <a:latin typeface="Tahoma" pitchFamily="34" charset="0"/>
              </a:rPr>
              <a:t>Ubiquitous Computing &amp; Networking + </a:t>
            </a:r>
            <a:r>
              <a:rPr lang="en-US" altLang="zh-CN" sz="2000">
                <a:solidFill>
                  <a:srgbClr val="FF0066"/>
                </a:solidFill>
                <a:latin typeface="Tahoma" pitchFamily="34" charset="0"/>
              </a:rPr>
              <a:t>Sensing &amp; Control</a:t>
            </a:r>
            <a:r>
              <a:rPr lang="en-US" altLang="zh-CN" sz="2000" b="0" i="1">
                <a:solidFill>
                  <a:srgbClr val="FF0066"/>
                </a:solidFill>
                <a:latin typeface="Tahoma" pitchFamily="34" charset="0"/>
              </a:rPr>
              <a:t> </a:t>
            </a:r>
            <a:r>
              <a:rPr lang="en-US" altLang="zh-CN" sz="2000" b="0">
                <a:latin typeface="Tahoma" pitchFamily="34" charset="0"/>
              </a:rPr>
              <a:t>?</a:t>
            </a:r>
          </a:p>
        </p:txBody>
      </p:sp>
      <p:pic>
        <p:nvPicPr>
          <p:cNvPr id="76805" name="Picture 5" descr="pic"/>
          <p:cNvPicPr>
            <a:picLocks noChangeAspect="1" noChangeArrowheads="1"/>
          </p:cNvPicPr>
          <p:nvPr/>
        </p:nvPicPr>
        <p:blipFill>
          <a:blip r:embed="rId4" cstate="print"/>
          <a:srcRect/>
          <a:stretch>
            <a:fillRect/>
          </a:stretch>
        </p:blipFill>
        <p:spPr bwMode="auto">
          <a:xfrm>
            <a:off x="8129588" y="152400"/>
            <a:ext cx="862012" cy="1143000"/>
          </a:xfrm>
          <a:prstGeom prst="rect">
            <a:avLst/>
          </a:prstGeom>
          <a:noFill/>
        </p:spPr>
      </p:pic>
      <p:grpSp>
        <p:nvGrpSpPr>
          <p:cNvPr id="2" name="Group 6"/>
          <p:cNvGrpSpPr>
            <a:grpSpLocks/>
          </p:cNvGrpSpPr>
          <p:nvPr/>
        </p:nvGrpSpPr>
        <p:grpSpPr bwMode="auto">
          <a:xfrm>
            <a:off x="990600" y="5105400"/>
            <a:ext cx="7772400" cy="685800"/>
            <a:chOff x="624" y="3600"/>
            <a:chExt cx="4896" cy="432"/>
          </a:xfrm>
        </p:grpSpPr>
        <p:sp>
          <p:nvSpPr>
            <p:cNvPr id="76807" name="Rectangle 7"/>
            <p:cNvSpPr>
              <a:spLocks noChangeArrowheads="1"/>
            </p:cNvSpPr>
            <p:nvPr/>
          </p:nvSpPr>
          <p:spPr bwMode="auto">
            <a:xfrm>
              <a:off x="1056" y="3600"/>
              <a:ext cx="4464" cy="432"/>
            </a:xfrm>
            <a:prstGeom prst="rect">
              <a:avLst/>
            </a:prstGeom>
            <a:noFill/>
            <a:ln w="9525">
              <a:noFill/>
              <a:miter lim="800000"/>
              <a:headEnd/>
              <a:tailEnd/>
            </a:ln>
            <a:effectLst/>
          </p:spPr>
          <p:txBody>
            <a:bodyPr/>
            <a:lstStyle/>
            <a:p>
              <a:pPr marL="342900" indent="-342900" algn="l">
                <a:lnSpc>
                  <a:spcPct val="120000"/>
                </a:lnSpc>
                <a:spcBef>
                  <a:spcPct val="75000"/>
                </a:spcBef>
                <a:spcAft>
                  <a:spcPct val="5000"/>
                </a:spcAft>
                <a:buClr>
                  <a:schemeClr val="folHlink"/>
                </a:buClr>
                <a:buSzPct val="60000"/>
                <a:buFont typeface="Wingdings" pitchFamily="2" charset="2"/>
                <a:buNone/>
              </a:pPr>
              <a:r>
                <a:rPr lang="en-US" altLang="zh-CN" sz="2400" i="1">
                  <a:solidFill>
                    <a:srgbClr val="006600"/>
                  </a:solidFill>
                  <a:latin typeface="Tahoma" pitchFamily="34" charset="0"/>
                </a:rPr>
                <a:t>Ubiquitous, fine-grained</a:t>
              </a:r>
              <a:r>
                <a:rPr lang="en-US" altLang="zh-CN" sz="2400">
                  <a:solidFill>
                    <a:srgbClr val="006600"/>
                  </a:solidFill>
                  <a:latin typeface="Tahoma" pitchFamily="34" charset="0"/>
                </a:rPr>
                <a:t> sensing &amp; control</a:t>
              </a:r>
            </a:p>
          </p:txBody>
        </p:sp>
        <p:sp>
          <p:nvSpPr>
            <p:cNvPr id="76808" name="AutoShape 8"/>
            <p:cNvSpPr>
              <a:spLocks noChangeArrowheads="1"/>
            </p:cNvSpPr>
            <p:nvPr/>
          </p:nvSpPr>
          <p:spPr bwMode="auto">
            <a:xfrm>
              <a:off x="624" y="3744"/>
              <a:ext cx="432" cy="96"/>
            </a:xfrm>
            <a:prstGeom prst="rightArrow">
              <a:avLst>
                <a:gd name="adj1" fmla="val 50000"/>
                <a:gd name="adj2" fmla="val 112500"/>
              </a:avLst>
            </a:prstGeom>
            <a:solidFill>
              <a:schemeClr val="accent1"/>
            </a:solidFill>
            <a:ln w="9525">
              <a:solidFill>
                <a:schemeClr val="tx1"/>
              </a:solidFill>
              <a:miter lim="800000"/>
              <a:headEnd/>
              <a:tailEnd/>
            </a:ln>
            <a:effectLst/>
          </p:spPr>
          <p:txBody>
            <a:bodyPr wrap="none" anchor="ctr"/>
            <a:lstStyle/>
            <a:p>
              <a:endParaRPr lang="en-US"/>
            </a:p>
          </p:txBody>
        </p:sp>
      </p:grpSp>
      <p:pic>
        <p:nvPicPr>
          <p:cNvPr id="76809" name="Picture 9" descr="image"/>
          <p:cNvPicPr>
            <a:picLocks noChangeAspect="1" noChangeArrowheads="1"/>
          </p:cNvPicPr>
          <p:nvPr/>
        </p:nvPicPr>
        <p:blipFill>
          <a:blip r:embed="rId5" cstate="print"/>
          <a:srcRect/>
          <a:stretch>
            <a:fillRect/>
          </a:stretch>
        </p:blipFill>
        <p:spPr bwMode="auto">
          <a:xfrm>
            <a:off x="3028950" y="1736725"/>
            <a:ext cx="2533650" cy="1662113"/>
          </a:xfrm>
          <a:prstGeom prst="rect">
            <a:avLst/>
          </a:prstGeom>
          <a:noFill/>
        </p:spPr>
      </p:pic>
      <p:pic>
        <p:nvPicPr>
          <p:cNvPr id="76810" name="Picture 10" descr="The-Five-Senses"/>
          <p:cNvPicPr>
            <a:picLocks noChangeAspect="1" noChangeArrowheads="1"/>
          </p:cNvPicPr>
          <p:nvPr/>
        </p:nvPicPr>
        <p:blipFill>
          <a:blip r:embed="rId6" cstate="print"/>
          <a:srcRect/>
          <a:stretch>
            <a:fillRect/>
          </a:stretch>
        </p:blipFill>
        <p:spPr bwMode="auto">
          <a:xfrm>
            <a:off x="5329238" y="1112838"/>
            <a:ext cx="1147762" cy="1524000"/>
          </a:xfrm>
          <a:prstGeom prst="rect">
            <a:avLst/>
          </a:prstGeom>
          <a:noFill/>
        </p:spPr>
      </p:pic>
      <p:sp>
        <p:nvSpPr>
          <p:cNvPr id="76811" name="Text Box 11"/>
          <p:cNvSpPr txBox="1">
            <a:spLocks noChangeArrowheads="1"/>
          </p:cNvSpPr>
          <p:nvPr/>
        </p:nvSpPr>
        <p:spPr bwMode="auto">
          <a:xfrm>
            <a:off x="5070475" y="914400"/>
            <a:ext cx="1295400" cy="1874838"/>
          </a:xfrm>
          <a:prstGeom prst="rect">
            <a:avLst/>
          </a:prstGeom>
          <a:noFill/>
          <a:ln w="9525">
            <a:noFill/>
            <a:miter lim="800000"/>
            <a:headEnd/>
            <a:tailEnd/>
          </a:ln>
          <a:effectLst/>
        </p:spPr>
        <p:txBody>
          <a:bodyPr>
            <a:spAutoFit/>
          </a:bodyPr>
          <a:lstStyle/>
          <a:p>
            <a:pPr>
              <a:spcBef>
                <a:spcPct val="50000"/>
              </a:spcBef>
            </a:pPr>
            <a:r>
              <a:rPr lang="en-US" sz="11700" i="1">
                <a:solidFill>
                  <a:schemeClr val="hlink"/>
                </a:solidFill>
              </a:rPr>
              <a:t>?</a:t>
            </a:r>
          </a:p>
        </p:txBody>
      </p:sp>
      <p:pic>
        <p:nvPicPr>
          <p:cNvPr id="76812" name="Picture 12" descr="cape-447x286"/>
          <p:cNvPicPr>
            <a:picLocks noChangeAspect="1" noChangeArrowheads="1"/>
          </p:cNvPicPr>
          <p:nvPr/>
        </p:nvPicPr>
        <p:blipFill>
          <a:blip r:embed="rId7" cstate="print"/>
          <a:srcRect/>
          <a:stretch>
            <a:fillRect/>
          </a:stretch>
        </p:blipFill>
        <p:spPr bwMode="auto">
          <a:xfrm>
            <a:off x="7239000" y="5665788"/>
            <a:ext cx="1743075" cy="11160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68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ltLang="zh-CN">
                <a:ea typeface="宋体" pitchFamily="2" charset="-122"/>
              </a:rPr>
              <a:t>Sensor nodes</a:t>
            </a:r>
          </a:p>
        </p:txBody>
      </p:sp>
      <p:sp>
        <p:nvSpPr>
          <p:cNvPr id="60419" name="Rectangle 3"/>
          <p:cNvSpPr>
            <a:spLocks noGrp="1" noChangeArrowheads="1"/>
          </p:cNvSpPr>
          <p:nvPr>
            <p:ph type="body" idx="1"/>
          </p:nvPr>
        </p:nvSpPr>
        <p:spPr>
          <a:xfrm>
            <a:off x="685800" y="1600200"/>
            <a:ext cx="7315200" cy="4724400"/>
          </a:xfrm>
        </p:spPr>
        <p:txBody>
          <a:bodyPr/>
          <a:lstStyle/>
          <a:p>
            <a:pPr>
              <a:lnSpc>
                <a:spcPct val="130000"/>
              </a:lnSpc>
            </a:pPr>
            <a:r>
              <a:rPr lang="en-US" altLang="zh-CN">
                <a:ea typeface="宋体" pitchFamily="2" charset="-122"/>
              </a:rPr>
              <a:t>A XSM sensor node (2004)</a:t>
            </a:r>
          </a:p>
          <a:p>
            <a:pPr lvl="1">
              <a:lnSpc>
                <a:spcPct val="130000"/>
              </a:lnSpc>
            </a:pPr>
            <a:r>
              <a:rPr lang="en-US" altLang="zh-CN">
                <a:ea typeface="宋体" pitchFamily="2" charset="-122"/>
              </a:rPr>
              <a:t>8MHz CPU, 4KB RAM, 128KB ROM</a:t>
            </a:r>
          </a:p>
          <a:p>
            <a:pPr lvl="1">
              <a:lnSpc>
                <a:spcPct val="130000"/>
              </a:lnSpc>
            </a:pPr>
            <a:r>
              <a:rPr lang="en-US" altLang="zh-CN">
                <a:ea typeface="宋体" pitchFamily="2" charset="-122"/>
              </a:rPr>
              <a:t>Chipcon CC1000 radio: 19.2 kbps</a:t>
            </a:r>
          </a:p>
          <a:p>
            <a:pPr lvl="1">
              <a:lnSpc>
                <a:spcPct val="130000"/>
              </a:lnSpc>
            </a:pPr>
            <a:r>
              <a:rPr lang="en-US" altLang="zh-CN">
                <a:ea typeface="宋体" pitchFamily="2" charset="-122"/>
              </a:rPr>
              <a:t>Infrared, acoustic, and magnetic sensors</a:t>
            </a:r>
          </a:p>
          <a:p>
            <a:pPr lvl="1">
              <a:lnSpc>
                <a:spcPct val="130000"/>
              </a:lnSpc>
            </a:pPr>
            <a:r>
              <a:rPr lang="en-US" altLang="zh-CN">
                <a:ea typeface="宋体" pitchFamily="2" charset="-122"/>
              </a:rPr>
              <a:t>Sounder </a:t>
            </a:r>
          </a:p>
          <a:p>
            <a:pPr lvl="1">
              <a:lnSpc>
                <a:spcPct val="70000"/>
              </a:lnSpc>
              <a:buFont typeface="Wingdings" pitchFamily="2" charset="2"/>
              <a:buNone/>
            </a:pPr>
            <a:r>
              <a:rPr lang="en-US" altLang="zh-CN">
                <a:ea typeface="宋体" pitchFamily="2" charset="-122"/>
                <a:sym typeface="Symbol" pitchFamily="18" charset="2"/>
              </a:rPr>
              <a:t>    </a:t>
            </a:r>
          </a:p>
          <a:p>
            <a:pPr lvl="1">
              <a:lnSpc>
                <a:spcPct val="70000"/>
              </a:lnSpc>
              <a:buFont typeface="Wingdings" pitchFamily="2" charset="2"/>
              <a:buNone/>
            </a:pPr>
            <a:endParaRPr lang="en-US" altLang="zh-CN">
              <a:ea typeface="宋体" pitchFamily="2" charset="-122"/>
              <a:sym typeface="Symbol" pitchFamily="18" charset="2"/>
            </a:endParaRPr>
          </a:p>
          <a:p>
            <a:pPr>
              <a:lnSpc>
                <a:spcPct val="70000"/>
              </a:lnSpc>
            </a:pPr>
            <a:r>
              <a:rPr lang="en-US" altLang="zh-CN">
                <a:ea typeface="宋体" pitchFamily="2" charset="-122"/>
                <a:sym typeface="Symbol" pitchFamily="18" charset="2"/>
              </a:rPr>
              <a:t>Many more (2001 - )</a:t>
            </a:r>
          </a:p>
        </p:txBody>
      </p:sp>
      <p:pic>
        <p:nvPicPr>
          <p:cNvPr id="60420" name="Picture 4" descr="xsm"/>
          <p:cNvPicPr>
            <a:picLocks noChangeAspect="1" noChangeArrowheads="1"/>
          </p:cNvPicPr>
          <p:nvPr/>
        </p:nvPicPr>
        <p:blipFill>
          <a:blip r:embed="rId3" cstate="print"/>
          <a:srcRect/>
          <a:stretch>
            <a:fillRect/>
          </a:stretch>
        </p:blipFill>
        <p:spPr bwMode="auto">
          <a:xfrm>
            <a:off x="6477000" y="1828800"/>
            <a:ext cx="1905000" cy="1717675"/>
          </a:xfrm>
          <a:prstGeom prst="rect">
            <a:avLst/>
          </a:prstGeom>
          <a:noFill/>
          <a:ln w="9525">
            <a:noFill/>
            <a:miter lim="800000"/>
            <a:headEnd/>
            <a:tailEnd/>
          </a:ln>
        </p:spPr>
      </p:pic>
      <p:pic>
        <p:nvPicPr>
          <p:cNvPr id="60421" name="Picture 5" descr="mica2dot"/>
          <p:cNvPicPr>
            <a:picLocks noChangeAspect="1" noChangeArrowheads="1"/>
          </p:cNvPicPr>
          <p:nvPr/>
        </p:nvPicPr>
        <p:blipFill>
          <a:blip r:embed="rId4" cstate="print"/>
          <a:srcRect/>
          <a:stretch>
            <a:fillRect/>
          </a:stretch>
        </p:blipFill>
        <p:spPr bwMode="auto">
          <a:xfrm>
            <a:off x="533400" y="5054600"/>
            <a:ext cx="1133475" cy="984250"/>
          </a:xfrm>
          <a:prstGeom prst="rect">
            <a:avLst/>
          </a:prstGeom>
          <a:noFill/>
        </p:spPr>
      </p:pic>
      <p:pic>
        <p:nvPicPr>
          <p:cNvPr id="60422" name="Picture 6" descr="micaZ"/>
          <p:cNvPicPr>
            <a:picLocks noChangeAspect="1" noChangeArrowheads="1"/>
          </p:cNvPicPr>
          <p:nvPr/>
        </p:nvPicPr>
        <p:blipFill>
          <a:blip r:embed="rId5" cstate="print"/>
          <a:srcRect/>
          <a:stretch>
            <a:fillRect/>
          </a:stretch>
        </p:blipFill>
        <p:spPr bwMode="auto">
          <a:xfrm>
            <a:off x="1828800" y="4667250"/>
            <a:ext cx="1695450" cy="1504950"/>
          </a:xfrm>
          <a:prstGeom prst="rect">
            <a:avLst/>
          </a:prstGeom>
          <a:noFill/>
        </p:spPr>
      </p:pic>
      <p:pic>
        <p:nvPicPr>
          <p:cNvPr id="60423" name="Picture 7" descr="tmote_sky_small"/>
          <p:cNvPicPr>
            <a:picLocks noChangeAspect="1" noChangeArrowheads="1"/>
          </p:cNvPicPr>
          <p:nvPr/>
        </p:nvPicPr>
        <p:blipFill>
          <a:blip r:embed="rId6" cstate="print"/>
          <a:srcRect/>
          <a:stretch>
            <a:fillRect/>
          </a:stretch>
        </p:blipFill>
        <p:spPr bwMode="auto">
          <a:xfrm>
            <a:off x="3730625" y="5092700"/>
            <a:ext cx="1447800" cy="927100"/>
          </a:xfrm>
          <a:prstGeom prst="rect">
            <a:avLst/>
          </a:prstGeom>
          <a:noFill/>
        </p:spPr>
      </p:pic>
      <p:pic>
        <p:nvPicPr>
          <p:cNvPr id="60424" name="Picture 8" descr="tmote-invent-productpage"/>
          <p:cNvPicPr>
            <a:picLocks noChangeAspect="1" noChangeArrowheads="1"/>
          </p:cNvPicPr>
          <p:nvPr/>
        </p:nvPicPr>
        <p:blipFill>
          <a:blip r:embed="rId7" cstate="print"/>
          <a:srcRect/>
          <a:stretch>
            <a:fillRect/>
          </a:stretch>
        </p:blipFill>
        <p:spPr bwMode="auto">
          <a:xfrm>
            <a:off x="6778625" y="4852988"/>
            <a:ext cx="1011238" cy="1281112"/>
          </a:xfrm>
          <a:prstGeom prst="rect">
            <a:avLst/>
          </a:prstGeom>
          <a:noFill/>
        </p:spPr>
      </p:pic>
      <p:pic>
        <p:nvPicPr>
          <p:cNvPr id="60425" name="Picture 9" descr="imote1"/>
          <p:cNvPicPr>
            <a:picLocks noChangeAspect="1" noChangeArrowheads="1"/>
          </p:cNvPicPr>
          <p:nvPr/>
        </p:nvPicPr>
        <p:blipFill>
          <a:blip r:embed="rId8" cstate="print"/>
          <a:srcRect/>
          <a:stretch>
            <a:fillRect/>
          </a:stretch>
        </p:blipFill>
        <p:spPr bwMode="auto">
          <a:xfrm>
            <a:off x="5559425" y="5086350"/>
            <a:ext cx="844550" cy="866775"/>
          </a:xfrm>
          <a:prstGeom prst="rect">
            <a:avLst/>
          </a:prstGeom>
          <a:noFill/>
        </p:spPr>
      </p:pic>
      <p:pic>
        <p:nvPicPr>
          <p:cNvPr id="60426" name="Picture 10" descr="images"/>
          <p:cNvPicPr>
            <a:picLocks noChangeAspect="1" noChangeArrowheads="1"/>
          </p:cNvPicPr>
          <p:nvPr/>
        </p:nvPicPr>
        <p:blipFill>
          <a:blip r:embed="rId9" cstate="print"/>
          <a:srcRect/>
          <a:stretch>
            <a:fillRect/>
          </a:stretch>
        </p:blipFill>
        <p:spPr bwMode="auto">
          <a:xfrm>
            <a:off x="844550" y="6248400"/>
            <a:ext cx="527050" cy="533400"/>
          </a:xfrm>
          <a:prstGeom prst="rect">
            <a:avLst/>
          </a:prstGeom>
          <a:noFill/>
        </p:spPr>
      </p:pic>
      <p:pic>
        <p:nvPicPr>
          <p:cNvPr id="60427" name="Picture 11" descr="motorola-e1060-combo"/>
          <p:cNvPicPr>
            <a:picLocks noChangeAspect="1" noChangeArrowheads="1"/>
          </p:cNvPicPr>
          <p:nvPr/>
        </p:nvPicPr>
        <p:blipFill>
          <a:blip r:embed="rId10" cstate="print"/>
          <a:srcRect/>
          <a:stretch>
            <a:fillRect/>
          </a:stretch>
        </p:blipFill>
        <p:spPr bwMode="auto">
          <a:xfrm>
            <a:off x="8274050" y="4876800"/>
            <a:ext cx="650875" cy="12954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78851" name="Content Placeholder 3"/>
          <p:cNvSpPr>
            <a:spLocks noGrp="1"/>
          </p:cNvSpPr>
          <p:nvPr>
            <p:ph idx="1"/>
          </p:nvPr>
        </p:nvSpPr>
        <p:spPr>
          <a:xfrm>
            <a:off x="685800" y="1295400"/>
            <a:ext cx="7620000" cy="5181600"/>
          </a:xfrm>
        </p:spPr>
        <p:txBody>
          <a:bodyPr/>
          <a:lstStyle/>
          <a:p>
            <a:r>
              <a:rPr lang="en-US" dirty="0"/>
              <a:t>TinyOS: an open-source OS for WSNs</a:t>
            </a:r>
          </a:p>
          <a:p>
            <a:endParaRPr lang="en-US" dirty="0"/>
          </a:p>
          <a:p>
            <a:endParaRPr lang="en-US" dirty="0"/>
          </a:p>
          <a:p>
            <a:endParaRPr lang="en-US" dirty="0"/>
          </a:p>
          <a:p>
            <a:endParaRPr lang="en-US" dirty="0"/>
          </a:p>
          <a:p>
            <a:endParaRPr lang="en-US" dirty="0"/>
          </a:p>
          <a:p>
            <a:r>
              <a:rPr lang="en-US" dirty="0"/>
              <a:t>Contiki / Contiki-NG</a:t>
            </a:r>
          </a:p>
        </p:txBody>
      </p:sp>
      <p:grpSp>
        <p:nvGrpSpPr>
          <p:cNvPr id="3" name="Group 96"/>
          <p:cNvGrpSpPr>
            <a:grpSpLocks/>
          </p:cNvGrpSpPr>
          <p:nvPr/>
        </p:nvGrpSpPr>
        <p:grpSpPr bwMode="auto">
          <a:xfrm>
            <a:off x="1676401" y="2133600"/>
            <a:ext cx="4841928" cy="2855153"/>
            <a:chOff x="4249738" y="3556000"/>
            <a:chExt cx="4678362" cy="2921000"/>
          </a:xfrm>
        </p:grpSpPr>
        <p:sp>
          <p:nvSpPr>
            <p:cNvPr id="78853" name="Rectangle 125"/>
            <p:cNvSpPr>
              <a:spLocks noChangeArrowheads="1"/>
            </p:cNvSpPr>
            <p:nvPr/>
          </p:nvSpPr>
          <p:spPr bwMode="auto">
            <a:xfrm>
              <a:off x="4249738" y="3556000"/>
              <a:ext cx="4678362" cy="2921000"/>
            </a:xfrm>
            <a:prstGeom prst="rect">
              <a:avLst/>
            </a:prstGeom>
            <a:solidFill>
              <a:srgbClr val="C0C0C0">
                <a:alpha val="41176"/>
              </a:srgbClr>
            </a:solidFill>
            <a:ln w="12700">
              <a:noFill/>
              <a:miter lim="800000"/>
              <a:headEnd/>
              <a:tailEnd/>
            </a:ln>
          </p:spPr>
          <p:txBody>
            <a:bodyPr wrap="none" lIns="90343" tIns="44379" rIns="90343" bIns="44379" anchor="ctr">
              <a:spAutoFit/>
            </a:bodyPr>
            <a:lstStyle/>
            <a:p>
              <a:endParaRPr lang="en-US"/>
            </a:p>
          </p:txBody>
        </p:sp>
        <p:sp>
          <p:nvSpPr>
            <p:cNvPr id="78854" name="Line 4"/>
            <p:cNvSpPr>
              <a:spLocks noChangeShapeType="1"/>
            </p:cNvSpPr>
            <p:nvPr/>
          </p:nvSpPr>
          <p:spPr bwMode="auto">
            <a:xfrm flipH="1">
              <a:off x="6821488" y="3956050"/>
              <a:ext cx="1587" cy="119062"/>
            </a:xfrm>
            <a:prstGeom prst="line">
              <a:avLst/>
            </a:prstGeom>
            <a:noFill/>
            <a:ln w="12700">
              <a:solidFill>
                <a:schemeClr val="tx1"/>
              </a:solidFill>
              <a:round/>
              <a:headEnd type="none" w="sm" len="sm"/>
              <a:tailEnd type="triangle" w="med" len="med"/>
            </a:ln>
          </p:spPr>
          <p:txBody>
            <a:bodyPr wrap="none" anchor="ctr"/>
            <a:lstStyle/>
            <a:p>
              <a:endParaRPr lang="en-US"/>
            </a:p>
          </p:txBody>
        </p:sp>
        <p:sp>
          <p:nvSpPr>
            <p:cNvPr id="78855" name="Line 5"/>
            <p:cNvSpPr>
              <a:spLocks noChangeShapeType="1"/>
            </p:cNvSpPr>
            <p:nvPr/>
          </p:nvSpPr>
          <p:spPr bwMode="auto">
            <a:xfrm>
              <a:off x="7246938" y="3995737"/>
              <a:ext cx="0" cy="119063"/>
            </a:xfrm>
            <a:prstGeom prst="line">
              <a:avLst/>
            </a:prstGeom>
            <a:noFill/>
            <a:ln w="12700">
              <a:solidFill>
                <a:schemeClr val="tx1"/>
              </a:solidFill>
              <a:round/>
              <a:headEnd type="arrow" w="med" len="med"/>
              <a:tailEnd/>
            </a:ln>
          </p:spPr>
          <p:txBody>
            <a:bodyPr wrap="none" anchor="ctr"/>
            <a:lstStyle/>
            <a:p>
              <a:endParaRPr lang="en-US"/>
            </a:p>
          </p:txBody>
        </p:sp>
        <p:sp>
          <p:nvSpPr>
            <p:cNvPr id="78856" name="Text Box 6"/>
            <p:cNvSpPr txBox="1">
              <a:spLocks noChangeArrowheads="1"/>
            </p:cNvSpPr>
            <p:nvPr/>
          </p:nvSpPr>
          <p:spPr bwMode="auto">
            <a:xfrm>
              <a:off x="5287963" y="5999162"/>
              <a:ext cx="395287" cy="198438"/>
            </a:xfrm>
            <a:prstGeom prst="rect">
              <a:avLst/>
            </a:prstGeom>
            <a:noFill/>
            <a:ln w="12700">
              <a:noFill/>
              <a:miter lim="800000"/>
              <a:headEnd type="none" w="sm" len="sm"/>
              <a:tailEnd type="none" w="sm" len="sm"/>
            </a:ln>
          </p:spPr>
          <p:txBody>
            <a:bodyPr wrap="none" anchor="ctr"/>
            <a:lstStyle/>
            <a:p>
              <a:r>
                <a:rPr lang="en-US" sz="1000"/>
                <a:t>RFM</a:t>
              </a:r>
            </a:p>
          </p:txBody>
        </p:sp>
        <p:sp>
          <p:nvSpPr>
            <p:cNvPr id="78857" name="Rectangle 7"/>
            <p:cNvSpPr>
              <a:spLocks noChangeArrowheads="1"/>
            </p:cNvSpPr>
            <p:nvPr/>
          </p:nvSpPr>
          <p:spPr bwMode="auto">
            <a:xfrm>
              <a:off x="5289550" y="5951537"/>
              <a:ext cx="419100" cy="242888"/>
            </a:xfrm>
            <a:prstGeom prst="rect">
              <a:avLst/>
            </a:prstGeom>
            <a:noFill/>
            <a:ln w="12700">
              <a:solidFill>
                <a:schemeClr val="hlink"/>
              </a:solidFill>
              <a:miter lim="800000"/>
              <a:headEnd type="none" w="sm" len="sm"/>
              <a:tailEnd type="none" w="sm" len="sm"/>
            </a:ln>
          </p:spPr>
          <p:txBody>
            <a:bodyPr wrap="none" anchor="ctr"/>
            <a:lstStyle/>
            <a:p>
              <a:endParaRPr lang="en-US"/>
            </a:p>
          </p:txBody>
        </p:sp>
        <p:sp>
          <p:nvSpPr>
            <p:cNvPr id="78858" name="Rectangle 9"/>
            <p:cNvSpPr>
              <a:spLocks noChangeArrowheads="1"/>
            </p:cNvSpPr>
            <p:nvPr/>
          </p:nvSpPr>
          <p:spPr bwMode="auto">
            <a:xfrm>
              <a:off x="5289550" y="5514975"/>
              <a:ext cx="628650" cy="250825"/>
            </a:xfrm>
            <a:prstGeom prst="rect">
              <a:avLst/>
            </a:prstGeom>
            <a:solidFill>
              <a:schemeClr val="bg1"/>
            </a:solidFill>
            <a:ln w="12700">
              <a:solidFill>
                <a:schemeClr val="tx1"/>
              </a:solidFill>
              <a:miter lim="800000"/>
              <a:headEnd type="none" w="sm" len="sm"/>
              <a:tailEnd type="none" w="sm" len="sm"/>
            </a:ln>
          </p:spPr>
          <p:txBody>
            <a:bodyPr wrap="none" anchor="ctr"/>
            <a:lstStyle/>
            <a:p>
              <a:endParaRPr lang="en-US"/>
            </a:p>
          </p:txBody>
        </p:sp>
        <p:sp>
          <p:nvSpPr>
            <p:cNvPr id="78859" name="Text Box 8"/>
            <p:cNvSpPr txBox="1">
              <a:spLocks noChangeArrowheads="1"/>
            </p:cNvSpPr>
            <p:nvPr/>
          </p:nvSpPr>
          <p:spPr bwMode="auto">
            <a:xfrm>
              <a:off x="5283200" y="5567362"/>
              <a:ext cx="714375" cy="198438"/>
            </a:xfrm>
            <a:prstGeom prst="rect">
              <a:avLst/>
            </a:prstGeom>
            <a:noFill/>
            <a:ln w="12700">
              <a:noFill/>
              <a:miter lim="800000"/>
              <a:headEnd type="none" w="sm" len="sm"/>
              <a:tailEnd type="none" w="sm" len="sm"/>
            </a:ln>
          </p:spPr>
          <p:txBody>
            <a:bodyPr wrap="none">
              <a:spAutoFit/>
            </a:bodyPr>
            <a:lstStyle/>
            <a:p>
              <a:r>
                <a:rPr lang="en-US" sz="700"/>
                <a:t>Radio byte</a:t>
              </a:r>
            </a:p>
          </p:txBody>
        </p:sp>
        <p:sp>
          <p:nvSpPr>
            <p:cNvPr id="78860" name="Rectangle 11"/>
            <p:cNvSpPr>
              <a:spLocks noChangeArrowheads="1"/>
            </p:cNvSpPr>
            <p:nvPr/>
          </p:nvSpPr>
          <p:spPr bwMode="auto">
            <a:xfrm>
              <a:off x="7975600" y="5964237"/>
              <a:ext cx="269875" cy="250825"/>
            </a:xfrm>
            <a:prstGeom prst="rect">
              <a:avLst/>
            </a:prstGeom>
            <a:noFill/>
            <a:ln w="12700">
              <a:solidFill>
                <a:schemeClr val="hlink"/>
              </a:solidFill>
              <a:miter lim="800000"/>
              <a:headEnd type="none" w="sm" len="sm"/>
              <a:tailEnd type="none" w="sm" len="sm"/>
            </a:ln>
          </p:spPr>
          <p:txBody>
            <a:bodyPr wrap="none" anchor="ctr"/>
            <a:lstStyle/>
            <a:p>
              <a:endParaRPr lang="en-US"/>
            </a:p>
          </p:txBody>
        </p:sp>
        <p:sp>
          <p:nvSpPr>
            <p:cNvPr id="78861" name="Rectangle 13"/>
            <p:cNvSpPr>
              <a:spLocks noChangeArrowheads="1"/>
            </p:cNvSpPr>
            <p:nvPr/>
          </p:nvSpPr>
          <p:spPr bwMode="auto">
            <a:xfrm>
              <a:off x="7926388" y="5535612"/>
              <a:ext cx="366712" cy="236538"/>
            </a:xfrm>
            <a:prstGeom prst="rect">
              <a:avLst/>
            </a:prstGeom>
            <a:solidFill>
              <a:schemeClr val="bg1"/>
            </a:solidFill>
            <a:ln w="12700">
              <a:solidFill>
                <a:schemeClr val="tx1"/>
              </a:solidFill>
              <a:miter lim="800000"/>
              <a:headEnd type="none" w="sm" len="sm"/>
              <a:tailEnd type="none" w="sm" len="sm"/>
            </a:ln>
          </p:spPr>
          <p:txBody>
            <a:bodyPr wrap="none" anchor="ctr"/>
            <a:lstStyle/>
            <a:p>
              <a:endParaRPr lang="en-US"/>
            </a:p>
          </p:txBody>
        </p:sp>
        <p:sp>
          <p:nvSpPr>
            <p:cNvPr id="78862" name="Text Box 12"/>
            <p:cNvSpPr txBox="1">
              <a:spLocks noChangeArrowheads="1"/>
            </p:cNvSpPr>
            <p:nvPr/>
          </p:nvSpPr>
          <p:spPr bwMode="auto">
            <a:xfrm>
              <a:off x="7880350" y="5573712"/>
              <a:ext cx="527050" cy="198438"/>
            </a:xfrm>
            <a:prstGeom prst="rect">
              <a:avLst/>
            </a:prstGeom>
            <a:noFill/>
            <a:ln w="12700">
              <a:noFill/>
              <a:miter lim="800000"/>
              <a:headEnd type="none" w="sm" len="sm"/>
              <a:tailEnd type="none" w="sm" len="sm"/>
            </a:ln>
          </p:spPr>
          <p:txBody>
            <a:bodyPr wrap="none">
              <a:spAutoFit/>
            </a:bodyPr>
            <a:lstStyle/>
            <a:p>
              <a:r>
                <a:rPr lang="en-US" sz="700"/>
                <a:t>Sensor</a:t>
              </a:r>
            </a:p>
          </p:txBody>
        </p:sp>
        <p:sp>
          <p:nvSpPr>
            <p:cNvPr id="78863" name="Rectangle 15"/>
            <p:cNvSpPr>
              <a:spLocks noChangeArrowheads="1"/>
            </p:cNvSpPr>
            <p:nvPr/>
          </p:nvSpPr>
          <p:spPr bwMode="auto">
            <a:xfrm>
              <a:off x="7477125" y="5534025"/>
              <a:ext cx="366713" cy="250825"/>
            </a:xfrm>
            <a:prstGeom prst="rect">
              <a:avLst/>
            </a:prstGeom>
            <a:solidFill>
              <a:schemeClr val="bg1"/>
            </a:solidFill>
            <a:ln w="12700">
              <a:solidFill>
                <a:schemeClr val="tx1"/>
              </a:solidFill>
              <a:miter lim="800000"/>
              <a:headEnd type="none" w="sm" len="sm"/>
              <a:tailEnd type="none" w="sm" len="sm"/>
            </a:ln>
          </p:spPr>
          <p:txBody>
            <a:bodyPr wrap="none" anchor="ctr"/>
            <a:lstStyle/>
            <a:p>
              <a:endParaRPr lang="en-US"/>
            </a:p>
          </p:txBody>
        </p:sp>
        <p:sp>
          <p:nvSpPr>
            <p:cNvPr id="78864" name="Text Box 14"/>
            <p:cNvSpPr txBox="1">
              <a:spLocks noChangeArrowheads="1"/>
            </p:cNvSpPr>
            <p:nvPr/>
          </p:nvSpPr>
          <p:spPr bwMode="auto">
            <a:xfrm>
              <a:off x="7418388" y="5573712"/>
              <a:ext cx="527050" cy="198438"/>
            </a:xfrm>
            <a:prstGeom prst="rect">
              <a:avLst/>
            </a:prstGeom>
            <a:noFill/>
            <a:ln w="12700">
              <a:noFill/>
              <a:miter lim="800000"/>
              <a:headEnd type="none" w="sm" len="sm"/>
              <a:tailEnd type="none" w="sm" len="sm"/>
            </a:ln>
          </p:spPr>
          <p:txBody>
            <a:bodyPr wrap="none">
              <a:spAutoFit/>
            </a:bodyPr>
            <a:lstStyle/>
            <a:p>
              <a:r>
                <a:rPr lang="en-US" sz="700"/>
                <a:t>Sensor</a:t>
              </a:r>
            </a:p>
          </p:txBody>
        </p:sp>
        <p:sp>
          <p:nvSpPr>
            <p:cNvPr id="78865" name="Rectangle 16"/>
            <p:cNvSpPr>
              <a:spLocks noChangeArrowheads="1"/>
            </p:cNvSpPr>
            <p:nvPr/>
          </p:nvSpPr>
          <p:spPr bwMode="auto">
            <a:xfrm>
              <a:off x="5289550" y="4616450"/>
              <a:ext cx="1560513" cy="290512"/>
            </a:xfrm>
            <a:prstGeom prst="rect">
              <a:avLst/>
            </a:prstGeom>
            <a:solidFill>
              <a:schemeClr val="bg1"/>
            </a:solidFill>
            <a:ln w="12700">
              <a:solidFill>
                <a:schemeClr val="tx1"/>
              </a:solidFill>
              <a:miter lim="800000"/>
              <a:headEnd type="none" w="sm" len="sm"/>
              <a:tailEnd type="none" w="sm" len="sm"/>
            </a:ln>
          </p:spPr>
          <p:txBody>
            <a:bodyPr wrap="none" anchor="ctr"/>
            <a:lstStyle/>
            <a:p>
              <a:r>
                <a:rPr lang="en-US" sz="1000"/>
                <a:t>Messaging Layer</a:t>
              </a:r>
            </a:p>
          </p:txBody>
        </p:sp>
        <p:sp>
          <p:nvSpPr>
            <p:cNvPr id="78866" name="Text Box 17"/>
            <p:cNvSpPr txBox="1">
              <a:spLocks noChangeArrowheads="1"/>
            </p:cNvSpPr>
            <p:nvPr/>
          </p:nvSpPr>
          <p:spPr bwMode="auto">
            <a:xfrm>
              <a:off x="6789738" y="6024562"/>
              <a:ext cx="492125" cy="198438"/>
            </a:xfrm>
            <a:prstGeom prst="rect">
              <a:avLst/>
            </a:prstGeom>
            <a:noFill/>
            <a:ln w="12700">
              <a:noFill/>
              <a:miter lim="800000"/>
              <a:headEnd type="none" w="sm" len="sm"/>
              <a:tailEnd type="none" w="sm" len="sm"/>
            </a:ln>
          </p:spPr>
          <p:txBody>
            <a:bodyPr wrap="none">
              <a:spAutoFit/>
            </a:bodyPr>
            <a:lstStyle/>
            <a:p>
              <a:r>
                <a:rPr lang="en-US" sz="700"/>
                <a:t>clocks</a:t>
              </a:r>
            </a:p>
          </p:txBody>
        </p:sp>
        <p:sp>
          <p:nvSpPr>
            <p:cNvPr id="78867" name="Rectangle 18"/>
            <p:cNvSpPr>
              <a:spLocks noChangeArrowheads="1"/>
            </p:cNvSpPr>
            <p:nvPr/>
          </p:nvSpPr>
          <p:spPr bwMode="auto">
            <a:xfrm>
              <a:off x="6850063" y="5964237"/>
              <a:ext cx="365125" cy="250825"/>
            </a:xfrm>
            <a:prstGeom prst="rect">
              <a:avLst/>
            </a:prstGeom>
            <a:noFill/>
            <a:ln w="12700">
              <a:solidFill>
                <a:schemeClr val="hlink"/>
              </a:solidFill>
              <a:miter lim="800000"/>
              <a:headEnd type="none" w="sm" len="sm"/>
              <a:tailEnd type="none" w="sm" len="sm"/>
            </a:ln>
          </p:spPr>
          <p:txBody>
            <a:bodyPr wrap="none" anchor="ctr"/>
            <a:lstStyle/>
            <a:p>
              <a:endParaRPr lang="en-US"/>
            </a:p>
          </p:txBody>
        </p:sp>
        <p:sp>
          <p:nvSpPr>
            <p:cNvPr id="78868" name="Text Box 19"/>
            <p:cNvSpPr txBox="1">
              <a:spLocks noChangeArrowheads="1"/>
            </p:cNvSpPr>
            <p:nvPr/>
          </p:nvSpPr>
          <p:spPr bwMode="auto">
            <a:xfrm>
              <a:off x="4703763" y="5951537"/>
              <a:ext cx="373062" cy="244475"/>
            </a:xfrm>
            <a:prstGeom prst="rect">
              <a:avLst/>
            </a:prstGeom>
            <a:noFill/>
            <a:ln w="12700">
              <a:noFill/>
              <a:miter lim="800000"/>
              <a:headEnd type="none" w="sm" len="sm"/>
              <a:tailEnd type="none" w="sm" len="sm"/>
            </a:ln>
          </p:spPr>
          <p:txBody>
            <a:bodyPr wrap="none">
              <a:spAutoFit/>
            </a:bodyPr>
            <a:lstStyle/>
            <a:p>
              <a:r>
                <a:rPr lang="en-US" sz="1000"/>
                <a:t>bit</a:t>
              </a:r>
            </a:p>
          </p:txBody>
        </p:sp>
        <p:sp>
          <p:nvSpPr>
            <p:cNvPr id="78869" name="Text Box 20"/>
            <p:cNvSpPr txBox="1">
              <a:spLocks noChangeArrowheads="1"/>
            </p:cNvSpPr>
            <p:nvPr/>
          </p:nvSpPr>
          <p:spPr bwMode="auto">
            <a:xfrm>
              <a:off x="4630738" y="5502275"/>
              <a:ext cx="496887" cy="244475"/>
            </a:xfrm>
            <a:prstGeom prst="rect">
              <a:avLst/>
            </a:prstGeom>
            <a:noFill/>
            <a:ln w="12700">
              <a:noFill/>
              <a:miter lim="800000"/>
              <a:headEnd type="none" w="sm" len="sm"/>
              <a:tailEnd type="none" w="sm" len="sm"/>
            </a:ln>
          </p:spPr>
          <p:txBody>
            <a:bodyPr wrap="none">
              <a:spAutoFit/>
            </a:bodyPr>
            <a:lstStyle/>
            <a:p>
              <a:r>
                <a:rPr lang="en-US" sz="1000"/>
                <a:t>byte</a:t>
              </a:r>
            </a:p>
          </p:txBody>
        </p:sp>
        <p:sp>
          <p:nvSpPr>
            <p:cNvPr id="78870" name="Text Box 21"/>
            <p:cNvSpPr txBox="1">
              <a:spLocks noChangeArrowheads="1"/>
            </p:cNvSpPr>
            <p:nvPr/>
          </p:nvSpPr>
          <p:spPr bwMode="auto">
            <a:xfrm>
              <a:off x="4532313" y="5076825"/>
              <a:ext cx="658812" cy="244475"/>
            </a:xfrm>
            <a:prstGeom prst="rect">
              <a:avLst/>
            </a:prstGeom>
            <a:noFill/>
            <a:ln w="12700">
              <a:noFill/>
              <a:miter lim="800000"/>
              <a:headEnd type="none" w="sm" len="sm"/>
              <a:tailEnd type="none" w="sm" len="sm"/>
            </a:ln>
          </p:spPr>
          <p:txBody>
            <a:bodyPr wrap="none">
              <a:spAutoFit/>
            </a:bodyPr>
            <a:lstStyle/>
            <a:p>
              <a:r>
                <a:rPr lang="en-US" sz="1000"/>
                <a:t>packet</a:t>
              </a:r>
            </a:p>
          </p:txBody>
        </p:sp>
        <p:sp>
          <p:nvSpPr>
            <p:cNvPr id="78871" name="Line 22"/>
            <p:cNvSpPr>
              <a:spLocks noChangeShapeType="1"/>
            </p:cNvSpPr>
            <p:nvPr/>
          </p:nvSpPr>
          <p:spPr bwMode="auto">
            <a:xfrm>
              <a:off x="5434013" y="5765800"/>
              <a:ext cx="1587" cy="185737"/>
            </a:xfrm>
            <a:prstGeom prst="line">
              <a:avLst/>
            </a:prstGeom>
            <a:noFill/>
            <a:ln w="12700">
              <a:solidFill>
                <a:schemeClr val="tx1"/>
              </a:solidFill>
              <a:round/>
              <a:headEnd type="none" w="sm" len="sm"/>
              <a:tailEnd type="triangle" w="med" len="med"/>
            </a:ln>
          </p:spPr>
          <p:txBody>
            <a:bodyPr wrap="none" anchor="ctr"/>
            <a:lstStyle/>
            <a:p>
              <a:endParaRPr lang="en-US"/>
            </a:p>
          </p:txBody>
        </p:sp>
        <p:sp>
          <p:nvSpPr>
            <p:cNvPr id="78872" name="Line 23"/>
            <p:cNvSpPr>
              <a:spLocks noChangeShapeType="1"/>
            </p:cNvSpPr>
            <p:nvPr/>
          </p:nvSpPr>
          <p:spPr bwMode="auto">
            <a:xfrm>
              <a:off x="5486400" y="5765800"/>
              <a:ext cx="1588" cy="185737"/>
            </a:xfrm>
            <a:prstGeom prst="line">
              <a:avLst/>
            </a:prstGeom>
            <a:noFill/>
            <a:ln w="12700">
              <a:solidFill>
                <a:schemeClr val="tx1"/>
              </a:solidFill>
              <a:round/>
              <a:headEnd type="none" w="sm" len="sm"/>
              <a:tailEnd type="triangle" w="med" len="med"/>
            </a:ln>
          </p:spPr>
          <p:txBody>
            <a:bodyPr wrap="none" anchor="ctr"/>
            <a:lstStyle/>
            <a:p>
              <a:endParaRPr lang="en-US"/>
            </a:p>
          </p:txBody>
        </p:sp>
        <p:sp>
          <p:nvSpPr>
            <p:cNvPr id="78873" name="Line 24"/>
            <p:cNvSpPr>
              <a:spLocks noChangeShapeType="1"/>
            </p:cNvSpPr>
            <p:nvPr/>
          </p:nvSpPr>
          <p:spPr bwMode="auto">
            <a:xfrm>
              <a:off x="5338763" y="5765800"/>
              <a:ext cx="1587" cy="185737"/>
            </a:xfrm>
            <a:prstGeom prst="line">
              <a:avLst/>
            </a:prstGeom>
            <a:noFill/>
            <a:ln w="12700">
              <a:solidFill>
                <a:schemeClr val="tx1"/>
              </a:solidFill>
              <a:round/>
              <a:headEnd type="none" w="sm" len="sm"/>
              <a:tailEnd type="triangle" w="med" len="med"/>
            </a:ln>
          </p:spPr>
          <p:txBody>
            <a:bodyPr wrap="none" anchor="ctr"/>
            <a:lstStyle/>
            <a:p>
              <a:endParaRPr lang="en-US"/>
            </a:p>
          </p:txBody>
        </p:sp>
        <p:sp>
          <p:nvSpPr>
            <p:cNvPr id="78874" name="Line 25"/>
            <p:cNvSpPr>
              <a:spLocks noChangeShapeType="1"/>
            </p:cNvSpPr>
            <p:nvPr/>
          </p:nvSpPr>
          <p:spPr bwMode="auto">
            <a:xfrm>
              <a:off x="5389563" y="5765800"/>
              <a:ext cx="1587" cy="185737"/>
            </a:xfrm>
            <a:prstGeom prst="line">
              <a:avLst/>
            </a:prstGeom>
            <a:noFill/>
            <a:ln w="12700">
              <a:solidFill>
                <a:schemeClr val="tx1"/>
              </a:solidFill>
              <a:round/>
              <a:headEnd type="none" w="sm" len="sm"/>
              <a:tailEnd type="triangle" w="med" len="med"/>
            </a:ln>
          </p:spPr>
          <p:txBody>
            <a:bodyPr wrap="none" anchor="ctr"/>
            <a:lstStyle/>
            <a:p>
              <a:endParaRPr lang="en-US"/>
            </a:p>
          </p:txBody>
        </p:sp>
        <p:sp>
          <p:nvSpPr>
            <p:cNvPr id="78875" name="Line 26"/>
            <p:cNvSpPr>
              <a:spLocks noChangeShapeType="1"/>
            </p:cNvSpPr>
            <p:nvPr/>
          </p:nvSpPr>
          <p:spPr bwMode="auto">
            <a:xfrm>
              <a:off x="5622925" y="5764212"/>
              <a:ext cx="1588" cy="184150"/>
            </a:xfrm>
            <a:prstGeom prst="line">
              <a:avLst/>
            </a:prstGeom>
            <a:noFill/>
            <a:ln w="12700">
              <a:solidFill>
                <a:schemeClr val="tx1"/>
              </a:solidFill>
              <a:round/>
              <a:headEnd type="arrow" w="med" len="med"/>
              <a:tailEnd/>
            </a:ln>
          </p:spPr>
          <p:txBody>
            <a:bodyPr wrap="none" anchor="ctr"/>
            <a:lstStyle/>
            <a:p>
              <a:endParaRPr lang="en-US"/>
            </a:p>
          </p:txBody>
        </p:sp>
        <p:sp>
          <p:nvSpPr>
            <p:cNvPr id="78876" name="Line 27"/>
            <p:cNvSpPr>
              <a:spLocks noChangeShapeType="1"/>
            </p:cNvSpPr>
            <p:nvPr/>
          </p:nvSpPr>
          <p:spPr bwMode="auto">
            <a:xfrm>
              <a:off x="5673725" y="5764212"/>
              <a:ext cx="1588" cy="184150"/>
            </a:xfrm>
            <a:prstGeom prst="line">
              <a:avLst/>
            </a:prstGeom>
            <a:noFill/>
            <a:ln w="12700">
              <a:solidFill>
                <a:schemeClr val="tx1"/>
              </a:solidFill>
              <a:round/>
              <a:headEnd type="arrow" w="med" len="med"/>
              <a:tailEnd/>
            </a:ln>
          </p:spPr>
          <p:txBody>
            <a:bodyPr wrap="none" anchor="ctr"/>
            <a:lstStyle/>
            <a:p>
              <a:endParaRPr lang="en-US"/>
            </a:p>
          </p:txBody>
        </p:sp>
        <p:sp>
          <p:nvSpPr>
            <p:cNvPr id="78877" name="Line 28"/>
            <p:cNvSpPr>
              <a:spLocks noChangeShapeType="1"/>
            </p:cNvSpPr>
            <p:nvPr/>
          </p:nvSpPr>
          <p:spPr bwMode="auto">
            <a:xfrm flipH="1">
              <a:off x="5456238" y="5338762"/>
              <a:ext cx="0" cy="182563"/>
            </a:xfrm>
            <a:prstGeom prst="line">
              <a:avLst/>
            </a:prstGeom>
            <a:noFill/>
            <a:ln w="12700">
              <a:solidFill>
                <a:schemeClr val="tx1"/>
              </a:solidFill>
              <a:round/>
              <a:headEnd type="none" w="sm" len="sm"/>
              <a:tailEnd type="triangle" w="med" len="med"/>
            </a:ln>
          </p:spPr>
          <p:txBody>
            <a:bodyPr wrap="none" anchor="ctr"/>
            <a:lstStyle/>
            <a:p>
              <a:endParaRPr lang="en-US"/>
            </a:p>
          </p:txBody>
        </p:sp>
        <p:sp>
          <p:nvSpPr>
            <p:cNvPr id="78878" name="Line 29"/>
            <p:cNvSpPr>
              <a:spLocks noChangeShapeType="1"/>
            </p:cNvSpPr>
            <p:nvPr/>
          </p:nvSpPr>
          <p:spPr bwMode="auto">
            <a:xfrm flipH="1">
              <a:off x="5359400" y="5338762"/>
              <a:ext cx="0" cy="182563"/>
            </a:xfrm>
            <a:prstGeom prst="line">
              <a:avLst/>
            </a:prstGeom>
            <a:noFill/>
            <a:ln w="12700">
              <a:solidFill>
                <a:schemeClr val="tx1"/>
              </a:solidFill>
              <a:round/>
              <a:headEnd type="none" w="sm" len="sm"/>
              <a:tailEnd type="triangle" w="med" len="med"/>
            </a:ln>
          </p:spPr>
          <p:txBody>
            <a:bodyPr wrap="none" anchor="ctr"/>
            <a:lstStyle/>
            <a:p>
              <a:endParaRPr lang="en-US"/>
            </a:p>
          </p:txBody>
        </p:sp>
        <p:sp>
          <p:nvSpPr>
            <p:cNvPr id="78879" name="Line 30"/>
            <p:cNvSpPr>
              <a:spLocks noChangeShapeType="1"/>
            </p:cNvSpPr>
            <p:nvPr/>
          </p:nvSpPr>
          <p:spPr bwMode="auto">
            <a:xfrm flipH="1">
              <a:off x="5410200" y="5335587"/>
              <a:ext cx="1588" cy="185738"/>
            </a:xfrm>
            <a:prstGeom prst="line">
              <a:avLst/>
            </a:prstGeom>
            <a:noFill/>
            <a:ln w="12700">
              <a:solidFill>
                <a:schemeClr val="tx1"/>
              </a:solidFill>
              <a:round/>
              <a:headEnd type="none" w="sm" len="sm"/>
              <a:tailEnd type="triangle" w="med" len="med"/>
            </a:ln>
          </p:spPr>
          <p:txBody>
            <a:bodyPr wrap="none" anchor="ctr"/>
            <a:lstStyle/>
            <a:p>
              <a:endParaRPr lang="en-US"/>
            </a:p>
          </p:txBody>
        </p:sp>
        <p:sp>
          <p:nvSpPr>
            <p:cNvPr id="78880" name="Line 31"/>
            <p:cNvSpPr>
              <a:spLocks noChangeShapeType="1"/>
            </p:cNvSpPr>
            <p:nvPr/>
          </p:nvSpPr>
          <p:spPr bwMode="auto">
            <a:xfrm>
              <a:off x="5724525" y="5338762"/>
              <a:ext cx="1588" cy="179388"/>
            </a:xfrm>
            <a:prstGeom prst="line">
              <a:avLst/>
            </a:prstGeom>
            <a:noFill/>
            <a:ln w="12700">
              <a:solidFill>
                <a:schemeClr val="tx1"/>
              </a:solidFill>
              <a:round/>
              <a:headEnd type="arrow" w="med" len="med"/>
              <a:tailEnd/>
            </a:ln>
          </p:spPr>
          <p:txBody>
            <a:bodyPr wrap="none" anchor="ctr"/>
            <a:lstStyle/>
            <a:p>
              <a:endParaRPr lang="en-US"/>
            </a:p>
          </p:txBody>
        </p:sp>
        <p:sp>
          <p:nvSpPr>
            <p:cNvPr id="78881" name="Line 32"/>
            <p:cNvSpPr>
              <a:spLocks noChangeShapeType="1"/>
            </p:cNvSpPr>
            <p:nvPr/>
          </p:nvSpPr>
          <p:spPr bwMode="auto">
            <a:xfrm>
              <a:off x="5789613" y="5338762"/>
              <a:ext cx="1587" cy="180975"/>
            </a:xfrm>
            <a:prstGeom prst="line">
              <a:avLst/>
            </a:prstGeom>
            <a:noFill/>
            <a:ln w="12700">
              <a:solidFill>
                <a:schemeClr val="tx1"/>
              </a:solidFill>
              <a:round/>
              <a:headEnd type="arrow" w="med" len="med"/>
              <a:tailEnd/>
            </a:ln>
          </p:spPr>
          <p:txBody>
            <a:bodyPr wrap="none" anchor="ctr"/>
            <a:lstStyle/>
            <a:p>
              <a:endParaRPr lang="en-US"/>
            </a:p>
          </p:txBody>
        </p:sp>
        <p:sp>
          <p:nvSpPr>
            <p:cNvPr id="78882" name="Rectangle 35"/>
            <p:cNvSpPr>
              <a:spLocks noChangeArrowheads="1"/>
            </p:cNvSpPr>
            <p:nvPr/>
          </p:nvSpPr>
          <p:spPr bwMode="auto">
            <a:xfrm>
              <a:off x="5289550" y="5084762"/>
              <a:ext cx="722313" cy="250825"/>
            </a:xfrm>
            <a:prstGeom prst="rect">
              <a:avLst/>
            </a:prstGeom>
            <a:solidFill>
              <a:schemeClr val="bg1"/>
            </a:solidFill>
            <a:ln w="12700">
              <a:solidFill>
                <a:schemeClr val="tx1"/>
              </a:solidFill>
              <a:miter lim="800000"/>
              <a:headEnd type="none" w="sm" len="sm"/>
              <a:tailEnd type="none" w="sm" len="sm"/>
            </a:ln>
          </p:spPr>
          <p:txBody>
            <a:bodyPr wrap="none" anchor="ctr"/>
            <a:lstStyle/>
            <a:p>
              <a:endParaRPr lang="en-US"/>
            </a:p>
          </p:txBody>
        </p:sp>
        <p:sp>
          <p:nvSpPr>
            <p:cNvPr id="78883" name="Text Box 34"/>
            <p:cNvSpPr txBox="1">
              <a:spLocks noChangeArrowheads="1"/>
            </p:cNvSpPr>
            <p:nvPr/>
          </p:nvSpPr>
          <p:spPr bwMode="auto">
            <a:xfrm>
              <a:off x="5257800" y="5145087"/>
              <a:ext cx="831850" cy="198438"/>
            </a:xfrm>
            <a:prstGeom prst="rect">
              <a:avLst/>
            </a:prstGeom>
            <a:noFill/>
            <a:ln w="12700">
              <a:noFill/>
              <a:miter lim="800000"/>
              <a:headEnd type="none" w="sm" len="sm"/>
              <a:tailEnd type="none" w="sm" len="sm"/>
            </a:ln>
          </p:spPr>
          <p:txBody>
            <a:bodyPr wrap="none">
              <a:spAutoFit/>
            </a:bodyPr>
            <a:lstStyle/>
            <a:p>
              <a:r>
                <a:rPr lang="en-US" sz="700"/>
                <a:t>Radio Packet</a:t>
              </a:r>
            </a:p>
          </p:txBody>
        </p:sp>
        <p:sp>
          <p:nvSpPr>
            <p:cNvPr id="78884" name="Line 36"/>
            <p:cNvSpPr>
              <a:spLocks noChangeShapeType="1"/>
            </p:cNvSpPr>
            <p:nvPr/>
          </p:nvSpPr>
          <p:spPr bwMode="auto">
            <a:xfrm>
              <a:off x="5448300" y="4906962"/>
              <a:ext cx="1588" cy="184150"/>
            </a:xfrm>
            <a:prstGeom prst="line">
              <a:avLst/>
            </a:prstGeom>
            <a:noFill/>
            <a:ln w="12700">
              <a:solidFill>
                <a:schemeClr val="tx1"/>
              </a:solidFill>
              <a:round/>
              <a:headEnd type="none" w="sm" len="sm"/>
              <a:tailEnd type="triangle" w="med" len="med"/>
            </a:ln>
          </p:spPr>
          <p:txBody>
            <a:bodyPr wrap="none" anchor="ctr"/>
            <a:lstStyle/>
            <a:p>
              <a:endParaRPr lang="en-US"/>
            </a:p>
          </p:txBody>
        </p:sp>
        <p:sp>
          <p:nvSpPr>
            <p:cNvPr id="78885" name="Line 37"/>
            <p:cNvSpPr>
              <a:spLocks noChangeShapeType="1"/>
            </p:cNvSpPr>
            <p:nvPr/>
          </p:nvSpPr>
          <p:spPr bwMode="auto">
            <a:xfrm>
              <a:off x="5351463" y="4906962"/>
              <a:ext cx="1587" cy="184150"/>
            </a:xfrm>
            <a:prstGeom prst="line">
              <a:avLst/>
            </a:prstGeom>
            <a:noFill/>
            <a:ln w="12700">
              <a:solidFill>
                <a:schemeClr val="tx1"/>
              </a:solidFill>
              <a:round/>
              <a:headEnd type="none" w="sm" len="sm"/>
              <a:tailEnd type="triangle" w="med" len="med"/>
            </a:ln>
          </p:spPr>
          <p:txBody>
            <a:bodyPr wrap="none" anchor="ctr"/>
            <a:lstStyle/>
            <a:p>
              <a:endParaRPr lang="en-US"/>
            </a:p>
          </p:txBody>
        </p:sp>
        <p:sp>
          <p:nvSpPr>
            <p:cNvPr id="78886" name="Line 38"/>
            <p:cNvSpPr>
              <a:spLocks noChangeShapeType="1"/>
            </p:cNvSpPr>
            <p:nvPr/>
          </p:nvSpPr>
          <p:spPr bwMode="auto">
            <a:xfrm>
              <a:off x="5400675" y="4906962"/>
              <a:ext cx="4763" cy="184150"/>
            </a:xfrm>
            <a:prstGeom prst="line">
              <a:avLst/>
            </a:prstGeom>
            <a:noFill/>
            <a:ln w="12700">
              <a:solidFill>
                <a:schemeClr val="tx1"/>
              </a:solidFill>
              <a:round/>
              <a:headEnd type="none" w="sm" len="sm"/>
              <a:tailEnd type="triangle" w="med" len="med"/>
            </a:ln>
          </p:spPr>
          <p:txBody>
            <a:bodyPr wrap="none" anchor="ctr"/>
            <a:lstStyle/>
            <a:p>
              <a:endParaRPr lang="en-US"/>
            </a:p>
          </p:txBody>
        </p:sp>
        <p:sp>
          <p:nvSpPr>
            <p:cNvPr id="78887" name="Line 39"/>
            <p:cNvSpPr>
              <a:spLocks noChangeShapeType="1"/>
            </p:cNvSpPr>
            <p:nvPr/>
          </p:nvSpPr>
          <p:spPr bwMode="auto">
            <a:xfrm flipH="1">
              <a:off x="5864225" y="4900612"/>
              <a:ext cx="1588" cy="184150"/>
            </a:xfrm>
            <a:prstGeom prst="line">
              <a:avLst/>
            </a:prstGeom>
            <a:noFill/>
            <a:ln w="12700">
              <a:solidFill>
                <a:schemeClr val="tx1"/>
              </a:solidFill>
              <a:round/>
              <a:headEnd type="arrow" w="med" len="med"/>
              <a:tailEnd/>
            </a:ln>
          </p:spPr>
          <p:txBody>
            <a:bodyPr wrap="none" anchor="ctr"/>
            <a:lstStyle/>
            <a:p>
              <a:endParaRPr lang="en-US"/>
            </a:p>
          </p:txBody>
        </p:sp>
        <p:sp>
          <p:nvSpPr>
            <p:cNvPr id="78888" name="Line 40"/>
            <p:cNvSpPr>
              <a:spLocks noChangeShapeType="1"/>
            </p:cNvSpPr>
            <p:nvPr/>
          </p:nvSpPr>
          <p:spPr bwMode="auto">
            <a:xfrm flipH="1">
              <a:off x="5922963" y="4900612"/>
              <a:ext cx="1587" cy="182563"/>
            </a:xfrm>
            <a:prstGeom prst="line">
              <a:avLst/>
            </a:prstGeom>
            <a:noFill/>
            <a:ln w="12700">
              <a:solidFill>
                <a:schemeClr val="tx1"/>
              </a:solidFill>
              <a:round/>
              <a:headEnd type="arrow" w="med" len="med"/>
              <a:tailEnd/>
            </a:ln>
          </p:spPr>
          <p:txBody>
            <a:bodyPr wrap="none" anchor="ctr"/>
            <a:lstStyle/>
            <a:p>
              <a:endParaRPr lang="en-US"/>
            </a:p>
          </p:txBody>
        </p:sp>
        <p:sp>
          <p:nvSpPr>
            <p:cNvPr id="78889" name="Line 41"/>
            <p:cNvSpPr>
              <a:spLocks noChangeShapeType="1"/>
            </p:cNvSpPr>
            <p:nvPr/>
          </p:nvSpPr>
          <p:spPr bwMode="auto">
            <a:xfrm flipH="1">
              <a:off x="8093075" y="3990975"/>
              <a:ext cx="1588" cy="1544637"/>
            </a:xfrm>
            <a:prstGeom prst="line">
              <a:avLst/>
            </a:prstGeom>
            <a:noFill/>
            <a:ln w="12700">
              <a:solidFill>
                <a:schemeClr val="tx1"/>
              </a:solidFill>
              <a:round/>
              <a:headEnd type="none" w="sm" len="sm"/>
              <a:tailEnd type="triangle" w="med" len="med"/>
            </a:ln>
          </p:spPr>
          <p:txBody>
            <a:bodyPr wrap="none" anchor="ctr"/>
            <a:lstStyle/>
            <a:p>
              <a:endParaRPr lang="en-US"/>
            </a:p>
          </p:txBody>
        </p:sp>
        <p:sp>
          <p:nvSpPr>
            <p:cNvPr id="78890" name="Line 42"/>
            <p:cNvSpPr>
              <a:spLocks noChangeShapeType="1"/>
            </p:cNvSpPr>
            <p:nvPr/>
          </p:nvSpPr>
          <p:spPr bwMode="auto">
            <a:xfrm>
              <a:off x="8016875" y="3990975"/>
              <a:ext cx="0" cy="1544637"/>
            </a:xfrm>
            <a:prstGeom prst="line">
              <a:avLst/>
            </a:prstGeom>
            <a:noFill/>
            <a:ln w="12700">
              <a:solidFill>
                <a:schemeClr val="tx1"/>
              </a:solidFill>
              <a:round/>
              <a:headEnd type="none" w="sm" len="sm"/>
              <a:tailEnd type="triangle" w="med" len="med"/>
            </a:ln>
          </p:spPr>
          <p:txBody>
            <a:bodyPr wrap="none" anchor="ctr"/>
            <a:lstStyle/>
            <a:p>
              <a:endParaRPr lang="en-US"/>
            </a:p>
          </p:txBody>
        </p:sp>
        <p:sp>
          <p:nvSpPr>
            <p:cNvPr id="78891" name="Line 43"/>
            <p:cNvSpPr>
              <a:spLocks noChangeShapeType="1"/>
            </p:cNvSpPr>
            <p:nvPr/>
          </p:nvSpPr>
          <p:spPr bwMode="auto">
            <a:xfrm flipH="1">
              <a:off x="8054975" y="3990975"/>
              <a:ext cx="1588" cy="1544637"/>
            </a:xfrm>
            <a:prstGeom prst="line">
              <a:avLst/>
            </a:prstGeom>
            <a:noFill/>
            <a:ln w="12700">
              <a:solidFill>
                <a:schemeClr val="tx1"/>
              </a:solidFill>
              <a:round/>
              <a:headEnd type="none" w="sm" len="sm"/>
              <a:tailEnd type="triangle" w="med" len="med"/>
            </a:ln>
          </p:spPr>
          <p:txBody>
            <a:bodyPr wrap="none" anchor="ctr"/>
            <a:lstStyle/>
            <a:p>
              <a:endParaRPr lang="en-US"/>
            </a:p>
          </p:txBody>
        </p:sp>
        <p:sp>
          <p:nvSpPr>
            <p:cNvPr id="78892" name="Line 44"/>
            <p:cNvSpPr>
              <a:spLocks noChangeShapeType="1"/>
            </p:cNvSpPr>
            <p:nvPr/>
          </p:nvSpPr>
          <p:spPr bwMode="auto">
            <a:xfrm>
              <a:off x="8208963" y="3990975"/>
              <a:ext cx="1587" cy="1544637"/>
            </a:xfrm>
            <a:prstGeom prst="line">
              <a:avLst/>
            </a:prstGeom>
            <a:noFill/>
            <a:ln w="12700">
              <a:solidFill>
                <a:schemeClr val="tx1"/>
              </a:solidFill>
              <a:round/>
              <a:headEnd type="arrow" w="med" len="med"/>
              <a:tailEnd/>
            </a:ln>
          </p:spPr>
          <p:txBody>
            <a:bodyPr wrap="none" anchor="ctr"/>
            <a:lstStyle/>
            <a:p>
              <a:endParaRPr lang="en-US"/>
            </a:p>
          </p:txBody>
        </p:sp>
        <p:sp>
          <p:nvSpPr>
            <p:cNvPr id="78893" name="Line 45"/>
            <p:cNvSpPr>
              <a:spLocks noChangeShapeType="1"/>
            </p:cNvSpPr>
            <p:nvPr/>
          </p:nvSpPr>
          <p:spPr bwMode="auto">
            <a:xfrm>
              <a:off x="8074025" y="5772150"/>
              <a:ext cx="1588" cy="184150"/>
            </a:xfrm>
            <a:prstGeom prst="line">
              <a:avLst/>
            </a:prstGeom>
            <a:noFill/>
            <a:ln w="12700">
              <a:solidFill>
                <a:schemeClr val="tx1"/>
              </a:solidFill>
              <a:round/>
              <a:headEnd type="none" w="sm" len="sm"/>
              <a:tailEnd type="triangle" w="med" len="med"/>
            </a:ln>
          </p:spPr>
          <p:txBody>
            <a:bodyPr wrap="none" anchor="ctr"/>
            <a:lstStyle/>
            <a:p>
              <a:endParaRPr lang="en-US"/>
            </a:p>
          </p:txBody>
        </p:sp>
        <p:sp>
          <p:nvSpPr>
            <p:cNvPr id="78894" name="Line 46"/>
            <p:cNvSpPr>
              <a:spLocks noChangeShapeType="1"/>
            </p:cNvSpPr>
            <p:nvPr/>
          </p:nvSpPr>
          <p:spPr bwMode="auto">
            <a:xfrm>
              <a:off x="7978775" y="5772150"/>
              <a:ext cx="1588" cy="184150"/>
            </a:xfrm>
            <a:prstGeom prst="line">
              <a:avLst/>
            </a:prstGeom>
            <a:noFill/>
            <a:ln w="12700">
              <a:solidFill>
                <a:schemeClr val="tx1"/>
              </a:solidFill>
              <a:round/>
              <a:headEnd type="none" w="sm" len="sm"/>
              <a:tailEnd type="triangle" w="med" len="med"/>
            </a:ln>
          </p:spPr>
          <p:txBody>
            <a:bodyPr wrap="none" anchor="ctr"/>
            <a:lstStyle/>
            <a:p>
              <a:endParaRPr lang="en-US"/>
            </a:p>
          </p:txBody>
        </p:sp>
        <p:sp>
          <p:nvSpPr>
            <p:cNvPr id="78895" name="Line 47"/>
            <p:cNvSpPr>
              <a:spLocks noChangeShapeType="1"/>
            </p:cNvSpPr>
            <p:nvPr/>
          </p:nvSpPr>
          <p:spPr bwMode="auto">
            <a:xfrm>
              <a:off x="8029575" y="5772150"/>
              <a:ext cx="1588" cy="184150"/>
            </a:xfrm>
            <a:prstGeom prst="line">
              <a:avLst/>
            </a:prstGeom>
            <a:noFill/>
            <a:ln w="12700">
              <a:solidFill>
                <a:schemeClr val="tx1"/>
              </a:solidFill>
              <a:round/>
              <a:headEnd type="none" w="sm" len="sm"/>
              <a:tailEnd type="triangle" w="med" len="med"/>
            </a:ln>
          </p:spPr>
          <p:txBody>
            <a:bodyPr wrap="none" anchor="ctr"/>
            <a:lstStyle/>
            <a:p>
              <a:endParaRPr lang="en-US"/>
            </a:p>
          </p:txBody>
        </p:sp>
        <p:sp>
          <p:nvSpPr>
            <p:cNvPr id="78896" name="Line 48"/>
            <p:cNvSpPr>
              <a:spLocks noChangeShapeType="1"/>
            </p:cNvSpPr>
            <p:nvPr/>
          </p:nvSpPr>
          <p:spPr bwMode="auto">
            <a:xfrm>
              <a:off x="8147050" y="5776912"/>
              <a:ext cx="1588" cy="184150"/>
            </a:xfrm>
            <a:prstGeom prst="line">
              <a:avLst/>
            </a:prstGeom>
            <a:noFill/>
            <a:ln w="12700">
              <a:solidFill>
                <a:schemeClr val="tx1"/>
              </a:solidFill>
              <a:round/>
              <a:headEnd type="arrow" w="med" len="med"/>
              <a:tailEnd/>
            </a:ln>
          </p:spPr>
          <p:txBody>
            <a:bodyPr wrap="none" anchor="ctr"/>
            <a:lstStyle/>
            <a:p>
              <a:endParaRPr lang="en-US"/>
            </a:p>
          </p:txBody>
        </p:sp>
        <p:sp>
          <p:nvSpPr>
            <p:cNvPr id="78897" name="Line 49"/>
            <p:cNvSpPr>
              <a:spLocks noChangeShapeType="1"/>
            </p:cNvSpPr>
            <p:nvPr/>
          </p:nvSpPr>
          <p:spPr bwMode="auto">
            <a:xfrm>
              <a:off x="8204200" y="5776912"/>
              <a:ext cx="1588" cy="184150"/>
            </a:xfrm>
            <a:prstGeom prst="line">
              <a:avLst/>
            </a:prstGeom>
            <a:noFill/>
            <a:ln w="12700">
              <a:solidFill>
                <a:schemeClr val="tx1"/>
              </a:solidFill>
              <a:round/>
              <a:headEnd type="arrow" w="med" len="med"/>
              <a:tailEnd/>
            </a:ln>
          </p:spPr>
          <p:txBody>
            <a:bodyPr wrap="none" anchor="ctr"/>
            <a:lstStyle/>
            <a:p>
              <a:endParaRPr lang="en-US"/>
            </a:p>
          </p:txBody>
        </p:sp>
        <p:sp>
          <p:nvSpPr>
            <p:cNvPr id="78898" name="Line 50"/>
            <p:cNvSpPr>
              <a:spLocks noChangeShapeType="1"/>
            </p:cNvSpPr>
            <p:nvPr/>
          </p:nvSpPr>
          <p:spPr bwMode="auto">
            <a:xfrm>
              <a:off x="7670800" y="3990975"/>
              <a:ext cx="0" cy="1544637"/>
            </a:xfrm>
            <a:prstGeom prst="line">
              <a:avLst/>
            </a:prstGeom>
            <a:noFill/>
            <a:ln w="12700">
              <a:solidFill>
                <a:schemeClr val="tx1"/>
              </a:solidFill>
              <a:round/>
              <a:headEnd type="none" w="sm" len="sm"/>
              <a:tailEnd type="triangle" w="med" len="med"/>
            </a:ln>
          </p:spPr>
          <p:txBody>
            <a:bodyPr wrap="none" anchor="ctr"/>
            <a:lstStyle/>
            <a:p>
              <a:endParaRPr lang="en-US"/>
            </a:p>
          </p:txBody>
        </p:sp>
        <p:sp>
          <p:nvSpPr>
            <p:cNvPr id="78899" name="Line 51"/>
            <p:cNvSpPr>
              <a:spLocks noChangeShapeType="1"/>
            </p:cNvSpPr>
            <p:nvPr/>
          </p:nvSpPr>
          <p:spPr bwMode="auto">
            <a:xfrm>
              <a:off x="7593013" y="3990975"/>
              <a:ext cx="1587" cy="1544637"/>
            </a:xfrm>
            <a:prstGeom prst="line">
              <a:avLst/>
            </a:prstGeom>
            <a:noFill/>
            <a:ln w="12700">
              <a:solidFill>
                <a:schemeClr val="tx1"/>
              </a:solidFill>
              <a:round/>
              <a:headEnd type="none" w="sm" len="sm"/>
              <a:tailEnd type="triangle" w="med" len="med"/>
            </a:ln>
          </p:spPr>
          <p:txBody>
            <a:bodyPr wrap="none" anchor="ctr"/>
            <a:lstStyle/>
            <a:p>
              <a:endParaRPr lang="en-US"/>
            </a:p>
          </p:txBody>
        </p:sp>
        <p:sp>
          <p:nvSpPr>
            <p:cNvPr id="78900" name="Line 52"/>
            <p:cNvSpPr>
              <a:spLocks noChangeShapeType="1"/>
            </p:cNvSpPr>
            <p:nvPr/>
          </p:nvSpPr>
          <p:spPr bwMode="auto">
            <a:xfrm>
              <a:off x="7631113" y="3990975"/>
              <a:ext cx="1587" cy="1544637"/>
            </a:xfrm>
            <a:prstGeom prst="line">
              <a:avLst/>
            </a:prstGeom>
            <a:noFill/>
            <a:ln w="12700">
              <a:solidFill>
                <a:schemeClr val="tx1"/>
              </a:solidFill>
              <a:round/>
              <a:headEnd type="none" w="sm" len="sm"/>
              <a:tailEnd type="triangle" w="med" len="med"/>
            </a:ln>
          </p:spPr>
          <p:txBody>
            <a:bodyPr wrap="none" anchor="ctr"/>
            <a:lstStyle/>
            <a:p>
              <a:endParaRPr lang="en-US"/>
            </a:p>
          </p:txBody>
        </p:sp>
        <p:sp>
          <p:nvSpPr>
            <p:cNvPr id="78901" name="Line 53"/>
            <p:cNvSpPr>
              <a:spLocks noChangeShapeType="1"/>
            </p:cNvSpPr>
            <p:nvPr/>
          </p:nvSpPr>
          <p:spPr bwMode="auto">
            <a:xfrm flipH="1">
              <a:off x="7785100" y="3990975"/>
              <a:ext cx="1588" cy="1544637"/>
            </a:xfrm>
            <a:prstGeom prst="line">
              <a:avLst/>
            </a:prstGeom>
            <a:noFill/>
            <a:ln w="12700">
              <a:solidFill>
                <a:schemeClr val="tx1"/>
              </a:solidFill>
              <a:round/>
              <a:headEnd type="arrow" w="med" len="med"/>
              <a:tailEnd/>
            </a:ln>
          </p:spPr>
          <p:txBody>
            <a:bodyPr wrap="none" anchor="ctr"/>
            <a:lstStyle/>
            <a:p>
              <a:endParaRPr lang="en-US"/>
            </a:p>
          </p:txBody>
        </p:sp>
        <p:sp>
          <p:nvSpPr>
            <p:cNvPr id="78902" name="Line 54"/>
            <p:cNvSpPr>
              <a:spLocks noChangeShapeType="1"/>
            </p:cNvSpPr>
            <p:nvPr/>
          </p:nvSpPr>
          <p:spPr bwMode="auto">
            <a:xfrm flipH="1">
              <a:off x="7015163" y="4351337"/>
              <a:ext cx="1587" cy="1616075"/>
            </a:xfrm>
            <a:prstGeom prst="line">
              <a:avLst/>
            </a:prstGeom>
            <a:noFill/>
            <a:ln w="12700">
              <a:solidFill>
                <a:schemeClr val="tx1"/>
              </a:solidFill>
              <a:round/>
              <a:headEnd type="none" w="sm" len="sm"/>
              <a:tailEnd type="triangle" w="med" len="med"/>
            </a:ln>
          </p:spPr>
          <p:txBody>
            <a:bodyPr wrap="none" anchor="ctr"/>
            <a:lstStyle/>
            <a:p>
              <a:endParaRPr lang="en-US"/>
            </a:p>
          </p:txBody>
        </p:sp>
        <p:sp>
          <p:nvSpPr>
            <p:cNvPr id="78903" name="Line 55"/>
            <p:cNvSpPr>
              <a:spLocks noChangeShapeType="1"/>
            </p:cNvSpPr>
            <p:nvPr/>
          </p:nvSpPr>
          <p:spPr bwMode="auto">
            <a:xfrm flipH="1">
              <a:off x="7131050" y="4392612"/>
              <a:ext cx="0" cy="1579563"/>
            </a:xfrm>
            <a:prstGeom prst="line">
              <a:avLst/>
            </a:prstGeom>
            <a:noFill/>
            <a:ln w="12700">
              <a:solidFill>
                <a:schemeClr val="tx1"/>
              </a:solidFill>
              <a:round/>
              <a:headEnd type="arrow" w="med" len="med"/>
              <a:tailEnd/>
            </a:ln>
          </p:spPr>
          <p:txBody>
            <a:bodyPr wrap="none" anchor="ctr"/>
            <a:lstStyle/>
            <a:p>
              <a:endParaRPr lang="en-US"/>
            </a:p>
          </p:txBody>
        </p:sp>
        <p:sp>
          <p:nvSpPr>
            <p:cNvPr id="78904" name="Rectangle 56"/>
            <p:cNvSpPr>
              <a:spLocks noChangeArrowheads="1"/>
            </p:cNvSpPr>
            <p:nvPr/>
          </p:nvSpPr>
          <p:spPr bwMode="auto">
            <a:xfrm>
              <a:off x="5289550" y="4081462"/>
              <a:ext cx="2033588" cy="311150"/>
            </a:xfrm>
            <a:prstGeom prst="rect">
              <a:avLst/>
            </a:prstGeom>
            <a:solidFill>
              <a:schemeClr val="bg1"/>
            </a:solidFill>
            <a:ln w="12700">
              <a:solidFill>
                <a:schemeClr val="tx1"/>
              </a:solidFill>
              <a:miter lim="800000"/>
              <a:headEnd type="none" w="sm" len="sm"/>
              <a:tailEnd type="none" w="sm" len="sm"/>
            </a:ln>
          </p:spPr>
          <p:txBody>
            <a:bodyPr wrap="none" anchor="ctr"/>
            <a:lstStyle/>
            <a:p>
              <a:r>
                <a:rPr lang="en-US" sz="1000"/>
                <a:t>Routing Layer</a:t>
              </a:r>
            </a:p>
          </p:txBody>
        </p:sp>
        <p:sp>
          <p:nvSpPr>
            <p:cNvPr id="78905" name="Rectangle 57"/>
            <p:cNvSpPr>
              <a:spLocks noChangeArrowheads="1"/>
            </p:cNvSpPr>
            <p:nvPr/>
          </p:nvSpPr>
          <p:spPr bwMode="auto">
            <a:xfrm>
              <a:off x="6745828" y="3678177"/>
              <a:ext cx="1579218" cy="317378"/>
            </a:xfrm>
            <a:prstGeom prst="rect">
              <a:avLst/>
            </a:prstGeom>
            <a:solidFill>
              <a:schemeClr val="bg1"/>
            </a:solidFill>
            <a:ln w="12700">
              <a:solidFill>
                <a:schemeClr val="tx1"/>
              </a:solidFill>
              <a:miter lim="800000"/>
              <a:headEnd type="none" w="sm" len="sm"/>
              <a:tailEnd type="none" w="sm" len="sm"/>
            </a:ln>
          </p:spPr>
          <p:txBody>
            <a:bodyPr wrap="none" anchor="ctr"/>
            <a:lstStyle/>
            <a:p>
              <a:r>
                <a:rPr lang="en-US" sz="1000">
                  <a:latin typeface="Verdana" pitchFamily="34" charset="0"/>
                </a:rPr>
                <a:t>sensing application</a:t>
              </a:r>
            </a:p>
          </p:txBody>
        </p:sp>
        <p:sp>
          <p:nvSpPr>
            <p:cNvPr id="78906" name="Text Box 58"/>
            <p:cNvSpPr txBox="1">
              <a:spLocks noChangeArrowheads="1"/>
            </p:cNvSpPr>
            <p:nvPr/>
          </p:nvSpPr>
          <p:spPr bwMode="auto">
            <a:xfrm>
              <a:off x="4343400" y="3705225"/>
              <a:ext cx="968375" cy="244475"/>
            </a:xfrm>
            <a:prstGeom prst="rect">
              <a:avLst/>
            </a:prstGeom>
            <a:noFill/>
            <a:ln w="12700">
              <a:noFill/>
              <a:miter lim="800000"/>
              <a:headEnd type="none" w="sm" len="sm"/>
              <a:tailEnd type="none" w="sm" len="sm"/>
            </a:ln>
          </p:spPr>
          <p:txBody>
            <a:bodyPr wrap="none">
              <a:spAutoFit/>
            </a:bodyPr>
            <a:lstStyle/>
            <a:p>
              <a:r>
                <a:rPr lang="en-US" sz="1000"/>
                <a:t>application</a:t>
              </a:r>
            </a:p>
          </p:txBody>
        </p:sp>
        <p:sp>
          <p:nvSpPr>
            <p:cNvPr id="78907" name="Line 59"/>
            <p:cNvSpPr>
              <a:spLocks noChangeShapeType="1"/>
            </p:cNvSpPr>
            <p:nvPr/>
          </p:nvSpPr>
          <p:spPr bwMode="auto">
            <a:xfrm>
              <a:off x="5537200" y="4397375"/>
              <a:ext cx="1588" cy="223837"/>
            </a:xfrm>
            <a:prstGeom prst="line">
              <a:avLst/>
            </a:prstGeom>
            <a:noFill/>
            <a:ln w="12700">
              <a:solidFill>
                <a:schemeClr val="tx1"/>
              </a:solidFill>
              <a:round/>
              <a:headEnd type="none" w="sm" len="sm"/>
              <a:tailEnd type="triangle" w="med" len="med"/>
            </a:ln>
          </p:spPr>
          <p:txBody>
            <a:bodyPr wrap="none" anchor="ctr"/>
            <a:lstStyle/>
            <a:p>
              <a:endParaRPr lang="en-US"/>
            </a:p>
          </p:txBody>
        </p:sp>
        <p:sp>
          <p:nvSpPr>
            <p:cNvPr id="78908" name="Line 60"/>
            <p:cNvSpPr>
              <a:spLocks noChangeShapeType="1"/>
            </p:cNvSpPr>
            <p:nvPr/>
          </p:nvSpPr>
          <p:spPr bwMode="auto">
            <a:xfrm flipH="1">
              <a:off x="5492750" y="4392612"/>
              <a:ext cx="0" cy="228600"/>
            </a:xfrm>
            <a:prstGeom prst="line">
              <a:avLst/>
            </a:prstGeom>
            <a:noFill/>
            <a:ln w="12700">
              <a:solidFill>
                <a:schemeClr val="tx1"/>
              </a:solidFill>
              <a:round/>
              <a:headEnd type="none" w="sm" len="sm"/>
              <a:tailEnd type="triangle" w="med" len="med"/>
            </a:ln>
          </p:spPr>
          <p:txBody>
            <a:bodyPr wrap="none" anchor="ctr"/>
            <a:lstStyle/>
            <a:p>
              <a:endParaRPr lang="en-US"/>
            </a:p>
          </p:txBody>
        </p:sp>
        <p:sp>
          <p:nvSpPr>
            <p:cNvPr id="78909" name="Line 61"/>
            <p:cNvSpPr>
              <a:spLocks noChangeShapeType="1"/>
            </p:cNvSpPr>
            <p:nvPr/>
          </p:nvSpPr>
          <p:spPr bwMode="auto">
            <a:xfrm>
              <a:off x="6272213" y="4384675"/>
              <a:ext cx="0" cy="234950"/>
            </a:xfrm>
            <a:prstGeom prst="line">
              <a:avLst/>
            </a:prstGeom>
            <a:noFill/>
            <a:ln w="12700">
              <a:solidFill>
                <a:schemeClr val="tx1"/>
              </a:solidFill>
              <a:round/>
              <a:headEnd type="arrow" w="med" len="med"/>
              <a:tailEnd/>
            </a:ln>
          </p:spPr>
          <p:txBody>
            <a:bodyPr wrap="none" anchor="ctr"/>
            <a:lstStyle/>
            <a:p>
              <a:endParaRPr lang="en-US"/>
            </a:p>
          </p:txBody>
        </p:sp>
        <p:sp>
          <p:nvSpPr>
            <p:cNvPr id="78910" name="Text Box 62"/>
            <p:cNvSpPr txBox="1">
              <a:spLocks noChangeArrowheads="1"/>
            </p:cNvSpPr>
            <p:nvPr/>
          </p:nvSpPr>
          <p:spPr bwMode="auto">
            <a:xfrm>
              <a:off x="8388350" y="5856287"/>
              <a:ext cx="538163" cy="336550"/>
            </a:xfrm>
            <a:prstGeom prst="rect">
              <a:avLst/>
            </a:prstGeom>
            <a:noFill/>
            <a:ln w="12700">
              <a:noFill/>
              <a:miter lim="800000"/>
              <a:headEnd type="none" w="sm" len="sm"/>
              <a:tailEnd type="none" w="sm" len="sm"/>
            </a:ln>
          </p:spPr>
          <p:txBody>
            <a:bodyPr wrap="none">
              <a:spAutoFit/>
            </a:bodyPr>
            <a:lstStyle/>
            <a:p>
              <a:r>
                <a:rPr lang="en-US" sz="1600">
                  <a:solidFill>
                    <a:schemeClr val="hlink"/>
                  </a:solidFill>
                </a:rPr>
                <a:t>HW</a:t>
              </a:r>
              <a:endParaRPr lang="en-US" sz="1400"/>
            </a:p>
          </p:txBody>
        </p:sp>
        <p:sp>
          <p:nvSpPr>
            <p:cNvPr id="78911" name="Text Box 63"/>
            <p:cNvSpPr txBox="1">
              <a:spLocks noChangeArrowheads="1"/>
            </p:cNvSpPr>
            <p:nvPr/>
          </p:nvSpPr>
          <p:spPr bwMode="auto">
            <a:xfrm>
              <a:off x="8397875" y="5507037"/>
              <a:ext cx="525463" cy="336550"/>
            </a:xfrm>
            <a:prstGeom prst="rect">
              <a:avLst/>
            </a:prstGeom>
            <a:noFill/>
            <a:ln w="12700">
              <a:noFill/>
              <a:miter lim="800000"/>
              <a:headEnd type="none" w="sm" len="sm"/>
              <a:tailEnd type="none" w="sm" len="sm"/>
            </a:ln>
          </p:spPr>
          <p:txBody>
            <a:bodyPr wrap="none">
              <a:spAutoFit/>
            </a:bodyPr>
            <a:lstStyle/>
            <a:p>
              <a:r>
                <a:rPr lang="en-US" sz="1600">
                  <a:solidFill>
                    <a:schemeClr val="hlink"/>
                  </a:solidFill>
                </a:rPr>
                <a:t>SW</a:t>
              </a:r>
              <a:endParaRPr lang="en-US" sz="1400"/>
            </a:p>
          </p:txBody>
        </p:sp>
        <p:sp>
          <p:nvSpPr>
            <p:cNvPr id="78912" name="Text Box 64"/>
            <p:cNvSpPr txBox="1">
              <a:spLocks noChangeArrowheads="1"/>
            </p:cNvSpPr>
            <p:nvPr/>
          </p:nvSpPr>
          <p:spPr bwMode="auto">
            <a:xfrm>
              <a:off x="7494588" y="6016625"/>
              <a:ext cx="390525" cy="198437"/>
            </a:xfrm>
            <a:prstGeom prst="rect">
              <a:avLst/>
            </a:prstGeom>
            <a:noFill/>
            <a:ln w="12700">
              <a:noFill/>
              <a:miter lim="800000"/>
              <a:headEnd type="none" w="sm" len="sm"/>
              <a:tailEnd type="none" w="sm" len="sm"/>
            </a:ln>
          </p:spPr>
          <p:txBody>
            <a:bodyPr wrap="none">
              <a:spAutoFit/>
            </a:bodyPr>
            <a:lstStyle/>
            <a:p>
              <a:r>
                <a:rPr lang="en-US" sz="700"/>
                <a:t>ADC</a:t>
              </a:r>
            </a:p>
          </p:txBody>
        </p:sp>
        <p:sp>
          <p:nvSpPr>
            <p:cNvPr id="78913" name="Rectangle 65"/>
            <p:cNvSpPr>
              <a:spLocks noChangeArrowheads="1"/>
            </p:cNvSpPr>
            <p:nvPr/>
          </p:nvSpPr>
          <p:spPr bwMode="auto">
            <a:xfrm>
              <a:off x="7504113" y="5964237"/>
              <a:ext cx="312737" cy="250825"/>
            </a:xfrm>
            <a:prstGeom prst="rect">
              <a:avLst/>
            </a:prstGeom>
            <a:noFill/>
            <a:ln w="12700">
              <a:solidFill>
                <a:schemeClr val="hlink"/>
              </a:solidFill>
              <a:miter lim="800000"/>
              <a:headEnd type="none" w="sm" len="sm"/>
              <a:tailEnd type="none" w="sm" len="sm"/>
            </a:ln>
          </p:spPr>
          <p:txBody>
            <a:bodyPr wrap="none" anchor="ctr"/>
            <a:lstStyle/>
            <a:p>
              <a:endParaRPr lang="en-US"/>
            </a:p>
          </p:txBody>
        </p:sp>
        <p:sp>
          <p:nvSpPr>
            <p:cNvPr id="78914" name="Line 66"/>
            <p:cNvSpPr>
              <a:spLocks noChangeShapeType="1"/>
            </p:cNvSpPr>
            <p:nvPr/>
          </p:nvSpPr>
          <p:spPr bwMode="auto">
            <a:xfrm>
              <a:off x="7635875" y="5784850"/>
              <a:ext cx="1588" cy="176212"/>
            </a:xfrm>
            <a:prstGeom prst="line">
              <a:avLst/>
            </a:prstGeom>
            <a:noFill/>
            <a:ln w="12700">
              <a:solidFill>
                <a:schemeClr val="tx1"/>
              </a:solidFill>
              <a:round/>
              <a:headEnd type="none" w="sm" len="sm"/>
              <a:tailEnd type="triangle" w="med" len="med"/>
            </a:ln>
          </p:spPr>
          <p:txBody>
            <a:bodyPr wrap="none" anchor="ctr"/>
            <a:lstStyle/>
            <a:p>
              <a:endParaRPr lang="en-US"/>
            </a:p>
          </p:txBody>
        </p:sp>
        <p:sp>
          <p:nvSpPr>
            <p:cNvPr id="78915" name="Line 67"/>
            <p:cNvSpPr>
              <a:spLocks noChangeShapeType="1"/>
            </p:cNvSpPr>
            <p:nvPr/>
          </p:nvSpPr>
          <p:spPr bwMode="auto">
            <a:xfrm>
              <a:off x="7539038" y="5794375"/>
              <a:ext cx="1587" cy="166687"/>
            </a:xfrm>
            <a:prstGeom prst="line">
              <a:avLst/>
            </a:prstGeom>
            <a:noFill/>
            <a:ln w="12700">
              <a:solidFill>
                <a:schemeClr val="tx1"/>
              </a:solidFill>
              <a:round/>
              <a:headEnd type="none" w="sm" len="sm"/>
              <a:tailEnd type="triangle" w="med" len="med"/>
            </a:ln>
          </p:spPr>
          <p:txBody>
            <a:bodyPr wrap="none" anchor="ctr"/>
            <a:lstStyle/>
            <a:p>
              <a:endParaRPr lang="en-US"/>
            </a:p>
          </p:txBody>
        </p:sp>
        <p:sp>
          <p:nvSpPr>
            <p:cNvPr id="78916" name="Line 68"/>
            <p:cNvSpPr>
              <a:spLocks noChangeShapeType="1"/>
            </p:cNvSpPr>
            <p:nvPr/>
          </p:nvSpPr>
          <p:spPr bwMode="auto">
            <a:xfrm>
              <a:off x="7593013" y="5784850"/>
              <a:ext cx="1587" cy="176212"/>
            </a:xfrm>
            <a:prstGeom prst="line">
              <a:avLst/>
            </a:prstGeom>
            <a:noFill/>
            <a:ln w="12700">
              <a:solidFill>
                <a:schemeClr val="tx1"/>
              </a:solidFill>
              <a:round/>
              <a:headEnd type="none" w="sm" len="sm"/>
              <a:tailEnd type="triangle" w="med" len="med"/>
            </a:ln>
          </p:spPr>
          <p:txBody>
            <a:bodyPr wrap="none" anchor="ctr"/>
            <a:lstStyle/>
            <a:p>
              <a:endParaRPr lang="en-US"/>
            </a:p>
          </p:txBody>
        </p:sp>
        <p:sp>
          <p:nvSpPr>
            <p:cNvPr id="78917" name="Line 69"/>
            <p:cNvSpPr>
              <a:spLocks noChangeShapeType="1"/>
            </p:cNvSpPr>
            <p:nvPr/>
          </p:nvSpPr>
          <p:spPr bwMode="auto">
            <a:xfrm>
              <a:off x="7720013" y="5786437"/>
              <a:ext cx="0" cy="174625"/>
            </a:xfrm>
            <a:prstGeom prst="line">
              <a:avLst/>
            </a:prstGeom>
            <a:noFill/>
            <a:ln w="12700">
              <a:solidFill>
                <a:schemeClr val="tx1"/>
              </a:solidFill>
              <a:round/>
              <a:headEnd type="arrow" w="med" len="med"/>
              <a:tailEnd/>
            </a:ln>
          </p:spPr>
          <p:txBody>
            <a:bodyPr wrap="none" anchor="ctr"/>
            <a:lstStyle/>
            <a:p>
              <a:endParaRPr lang="en-US"/>
            </a:p>
          </p:txBody>
        </p:sp>
        <p:sp>
          <p:nvSpPr>
            <p:cNvPr id="78918" name="Line 70"/>
            <p:cNvSpPr>
              <a:spLocks noChangeShapeType="1"/>
            </p:cNvSpPr>
            <p:nvPr/>
          </p:nvSpPr>
          <p:spPr bwMode="auto">
            <a:xfrm flipH="1">
              <a:off x="7769225" y="5786437"/>
              <a:ext cx="1588" cy="174625"/>
            </a:xfrm>
            <a:prstGeom prst="line">
              <a:avLst/>
            </a:prstGeom>
            <a:noFill/>
            <a:ln w="12700">
              <a:solidFill>
                <a:schemeClr val="tx1"/>
              </a:solidFill>
              <a:round/>
              <a:headEnd type="arrow" w="med" len="med"/>
              <a:tailEnd/>
            </a:ln>
          </p:spPr>
          <p:txBody>
            <a:bodyPr wrap="none" anchor="ctr"/>
            <a:lstStyle/>
            <a:p>
              <a:endParaRPr lang="en-US"/>
            </a:p>
          </p:txBody>
        </p:sp>
        <p:sp>
          <p:nvSpPr>
            <p:cNvPr id="78919" name="Line 71"/>
            <p:cNvSpPr>
              <a:spLocks noChangeShapeType="1"/>
            </p:cNvSpPr>
            <p:nvPr/>
          </p:nvSpPr>
          <p:spPr bwMode="auto">
            <a:xfrm>
              <a:off x="7131050" y="4629150"/>
              <a:ext cx="346075" cy="1587"/>
            </a:xfrm>
            <a:prstGeom prst="line">
              <a:avLst/>
            </a:prstGeom>
            <a:noFill/>
            <a:ln w="9525">
              <a:solidFill>
                <a:schemeClr val="tx1"/>
              </a:solidFill>
              <a:miter lim="800000"/>
              <a:headEnd/>
              <a:tailEnd/>
            </a:ln>
          </p:spPr>
          <p:txBody>
            <a:bodyPr wrap="none"/>
            <a:lstStyle/>
            <a:p>
              <a:endParaRPr lang="en-US"/>
            </a:p>
          </p:txBody>
        </p:sp>
        <p:sp>
          <p:nvSpPr>
            <p:cNvPr id="78920" name="Line 72"/>
            <p:cNvSpPr>
              <a:spLocks noChangeShapeType="1"/>
            </p:cNvSpPr>
            <p:nvPr/>
          </p:nvSpPr>
          <p:spPr bwMode="auto">
            <a:xfrm>
              <a:off x="7015163" y="4510087"/>
              <a:ext cx="346075" cy="1588"/>
            </a:xfrm>
            <a:prstGeom prst="line">
              <a:avLst/>
            </a:prstGeom>
            <a:noFill/>
            <a:ln w="9525">
              <a:solidFill>
                <a:schemeClr val="tx1"/>
              </a:solidFill>
              <a:miter lim="800000"/>
              <a:headEnd/>
              <a:tailEnd/>
            </a:ln>
          </p:spPr>
          <p:txBody>
            <a:bodyPr wrap="none"/>
            <a:lstStyle/>
            <a:p>
              <a:endParaRPr lang="en-US"/>
            </a:p>
          </p:txBody>
        </p:sp>
        <p:sp>
          <p:nvSpPr>
            <p:cNvPr id="78921" name="Line 73"/>
            <p:cNvSpPr>
              <a:spLocks noChangeShapeType="1"/>
            </p:cNvSpPr>
            <p:nvPr/>
          </p:nvSpPr>
          <p:spPr bwMode="auto">
            <a:xfrm flipV="1">
              <a:off x="7361238" y="3995737"/>
              <a:ext cx="1587" cy="514350"/>
            </a:xfrm>
            <a:prstGeom prst="line">
              <a:avLst/>
            </a:prstGeom>
            <a:noFill/>
            <a:ln w="9525">
              <a:solidFill>
                <a:schemeClr val="tx1"/>
              </a:solidFill>
              <a:miter lim="800000"/>
              <a:headEnd/>
              <a:tailEnd/>
            </a:ln>
          </p:spPr>
          <p:txBody>
            <a:bodyPr wrap="none"/>
            <a:lstStyle/>
            <a:p>
              <a:endParaRPr lang="en-US"/>
            </a:p>
          </p:txBody>
        </p:sp>
        <p:sp>
          <p:nvSpPr>
            <p:cNvPr id="78922" name="Line 74"/>
            <p:cNvSpPr>
              <a:spLocks noChangeShapeType="1"/>
            </p:cNvSpPr>
            <p:nvPr/>
          </p:nvSpPr>
          <p:spPr bwMode="auto">
            <a:xfrm flipH="1">
              <a:off x="7477125" y="3995737"/>
              <a:ext cx="1588" cy="633413"/>
            </a:xfrm>
            <a:prstGeom prst="line">
              <a:avLst/>
            </a:prstGeom>
            <a:noFill/>
            <a:ln w="12700">
              <a:solidFill>
                <a:schemeClr val="tx1"/>
              </a:solidFill>
              <a:round/>
              <a:headEnd type="arrow" w="med" len="med"/>
              <a:tailEnd/>
            </a:ln>
          </p:spPr>
          <p:txBody>
            <a:bodyPr wrap="none" anchor="ctr"/>
            <a:lstStyle/>
            <a:p>
              <a:endParaRPr lang="en-US"/>
            </a:p>
          </p:txBody>
        </p:sp>
        <p:sp>
          <p:nvSpPr>
            <p:cNvPr id="78923" name="Line 75"/>
            <p:cNvSpPr>
              <a:spLocks noChangeShapeType="1"/>
            </p:cNvSpPr>
            <p:nvPr/>
          </p:nvSpPr>
          <p:spPr bwMode="auto">
            <a:xfrm flipH="1">
              <a:off x="6899275" y="3995737"/>
              <a:ext cx="1588" cy="79375"/>
            </a:xfrm>
            <a:prstGeom prst="line">
              <a:avLst/>
            </a:prstGeom>
            <a:noFill/>
            <a:ln w="12700">
              <a:solidFill>
                <a:schemeClr val="tx1"/>
              </a:solidFill>
              <a:round/>
              <a:headEnd type="none" w="sm" len="sm"/>
              <a:tailEnd type="triangle" w="med" len="med"/>
            </a:ln>
          </p:spPr>
          <p:txBody>
            <a:bodyPr wrap="none" anchor="ctr"/>
            <a:lstStyle/>
            <a:p>
              <a:endParaRPr lang="en-US"/>
            </a:p>
          </p:txBody>
        </p:sp>
        <p:sp>
          <p:nvSpPr>
            <p:cNvPr id="78924" name="Line 76"/>
            <p:cNvSpPr>
              <a:spLocks noChangeShapeType="1"/>
            </p:cNvSpPr>
            <p:nvPr/>
          </p:nvSpPr>
          <p:spPr bwMode="auto">
            <a:xfrm>
              <a:off x="6348413" y="4389437"/>
              <a:ext cx="1587" cy="230188"/>
            </a:xfrm>
            <a:prstGeom prst="line">
              <a:avLst/>
            </a:prstGeom>
            <a:noFill/>
            <a:ln w="12700">
              <a:solidFill>
                <a:schemeClr val="tx1"/>
              </a:solidFill>
              <a:round/>
              <a:headEnd type="arrow" w="med" len="med"/>
              <a:tailEnd/>
            </a:ln>
          </p:spPr>
          <p:txBody>
            <a:bodyPr wrap="none" anchor="ctr"/>
            <a:lstStyle/>
            <a:p>
              <a:endParaRPr lang="en-US"/>
            </a:p>
          </p:txBody>
        </p:sp>
        <p:sp>
          <p:nvSpPr>
            <p:cNvPr id="78925" name="Text Box 77"/>
            <p:cNvSpPr txBox="1">
              <a:spLocks noChangeArrowheads="1"/>
            </p:cNvSpPr>
            <p:nvPr/>
          </p:nvSpPr>
          <p:spPr bwMode="auto">
            <a:xfrm>
              <a:off x="4349750" y="4633912"/>
              <a:ext cx="947738" cy="244475"/>
            </a:xfrm>
            <a:prstGeom prst="rect">
              <a:avLst/>
            </a:prstGeom>
            <a:noFill/>
            <a:ln w="12700">
              <a:noFill/>
              <a:miter lim="800000"/>
              <a:headEnd type="none" w="sm" len="sm"/>
              <a:tailEnd type="none" w="sm" len="sm"/>
            </a:ln>
          </p:spPr>
          <p:txBody>
            <a:bodyPr wrap="none">
              <a:spAutoFit/>
            </a:bodyPr>
            <a:lstStyle/>
            <a:p>
              <a:r>
                <a:rPr lang="en-US" sz="1000"/>
                <a:t>messaging</a:t>
              </a:r>
            </a:p>
          </p:txBody>
        </p:sp>
        <p:sp>
          <p:nvSpPr>
            <p:cNvPr id="78926" name="Text Box 78"/>
            <p:cNvSpPr txBox="1">
              <a:spLocks noChangeArrowheads="1"/>
            </p:cNvSpPr>
            <p:nvPr/>
          </p:nvSpPr>
          <p:spPr bwMode="auto">
            <a:xfrm>
              <a:off x="4506913" y="4127500"/>
              <a:ext cx="704850" cy="244475"/>
            </a:xfrm>
            <a:prstGeom prst="rect">
              <a:avLst/>
            </a:prstGeom>
            <a:noFill/>
            <a:ln w="12700">
              <a:noFill/>
              <a:miter lim="800000"/>
              <a:headEnd type="none" w="sm" len="sm"/>
              <a:tailEnd type="none" w="sm" len="sm"/>
            </a:ln>
          </p:spPr>
          <p:txBody>
            <a:bodyPr wrap="none">
              <a:spAutoFit/>
            </a:bodyPr>
            <a:lstStyle/>
            <a:p>
              <a:r>
                <a:rPr lang="en-US" sz="1000"/>
                <a:t>routing</a:t>
              </a:r>
            </a:p>
          </p:txBody>
        </p:sp>
        <p:sp>
          <p:nvSpPr>
            <p:cNvPr id="78927" name="Rectangle 81"/>
            <p:cNvSpPr>
              <a:spLocks noChangeArrowheads="1"/>
            </p:cNvSpPr>
            <p:nvPr/>
          </p:nvSpPr>
          <p:spPr bwMode="auto">
            <a:xfrm>
              <a:off x="6076950" y="5092700"/>
              <a:ext cx="722313" cy="250825"/>
            </a:xfrm>
            <a:prstGeom prst="rect">
              <a:avLst/>
            </a:prstGeom>
            <a:solidFill>
              <a:schemeClr val="bg1"/>
            </a:solidFill>
            <a:ln w="12700">
              <a:solidFill>
                <a:schemeClr val="tx1"/>
              </a:solidFill>
              <a:miter lim="800000"/>
              <a:headEnd type="none" w="sm" len="sm"/>
              <a:tailEnd type="none" w="sm" len="sm"/>
            </a:ln>
          </p:spPr>
          <p:txBody>
            <a:bodyPr wrap="none" anchor="ctr"/>
            <a:lstStyle/>
            <a:p>
              <a:endParaRPr lang="en-US"/>
            </a:p>
          </p:txBody>
        </p:sp>
        <p:sp>
          <p:nvSpPr>
            <p:cNvPr id="78928" name="Text Box 80"/>
            <p:cNvSpPr txBox="1">
              <a:spLocks noChangeArrowheads="1"/>
            </p:cNvSpPr>
            <p:nvPr/>
          </p:nvSpPr>
          <p:spPr bwMode="auto">
            <a:xfrm>
              <a:off x="6043613" y="5153025"/>
              <a:ext cx="820737" cy="198437"/>
            </a:xfrm>
            <a:prstGeom prst="rect">
              <a:avLst/>
            </a:prstGeom>
            <a:noFill/>
            <a:ln w="12700">
              <a:noFill/>
              <a:miter lim="800000"/>
              <a:headEnd type="none" w="sm" len="sm"/>
              <a:tailEnd type="none" w="sm" len="sm"/>
            </a:ln>
          </p:spPr>
          <p:txBody>
            <a:bodyPr wrap="none">
              <a:spAutoFit/>
            </a:bodyPr>
            <a:lstStyle/>
            <a:p>
              <a:r>
                <a:rPr lang="en-US" sz="700"/>
                <a:t>UART Packet</a:t>
              </a:r>
            </a:p>
          </p:txBody>
        </p:sp>
        <p:sp>
          <p:nvSpPr>
            <p:cNvPr id="78929" name="Line 82"/>
            <p:cNvSpPr>
              <a:spLocks noChangeShapeType="1"/>
            </p:cNvSpPr>
            <p:nvPr/>
          </p:nvSpPr>
          <p:spPr bwMode="auto">
            <a:xfrm>
              <a:off x="6234113" y="4914900"/>
              <a:ext cx="1587" cy="184150"/>
            </a:xfrm>
            <a:prstGeom prst="line">
              <a:avLst/>
            </a:prstGeom>
            <a:noFill/>
            <a:ln w="12700">
              <a:solidFill>
                <a:schemeClr val="tx1"/>
              </a:solidFill>
              <a:round/>
              <a:headEnd type="none" w="sm" len="sm"/>
              <a:tailEnd type="triangle" w="med" len="med"/>
            </a:ln>
          </p:spPr>
          <p:txBody>
            <a:bodyPr wrap="none" anchor="ctr"/>
            <a:lstStyle/>
            <a:p>
              <a:endParaRPr lang="en-US"/>
            </a:p>
          </p:txBody>
        </p:sp>
        <p:sp>
          <p:nvSpPr>
            <p:cNvPr id="78930" name="Line 83"/>
            <p:cNvSpPr>
              <a:spLocks noChangeShapeType="1"/>
            </p:cNvSpPr>
            <p:nvPr/>
          </p:nvSpPr>
          <p:spPr bwMode="auto">
            <a:xfrm>
              <a:off x="6137275" y="4914900"/>
              <a:ext cx="3175" cy="184150"/>
            </a:xfrm>
            <a:prstGeom prst="line">
              <a:avLst/>
            </a:prstGeom>
            <a:noFill/>
            <a:ln w="12700">
              <a:solidFill>
                <a:schemeClr val="tx1"/>
              </a:solidFill>
              <a:round/>
              <a:headEnd type="none" w="sm" len="sm"/>
              <a:tailEnd type="triangle" w="med" len="med"/>
            </a:ln>
          </p:spPr>
          <p:txBody>
            <a:bodyPr wrap="none" anchor="ctr"/>
            <a:lstStyle/>
            <a:p>
              <a:endParaRPr lang="en-US"/>
            </a:p>
          </p:txBody>
        </p:sp>
        <p:sp>
          <p:nvSpPr>
            <p:cNvPr id="78931" name="Line 84"/>
            <p:cNvSpPr>
              <a:spLocks noChangeShapeType="1"/>
            </p:cNvSpPr>
            <p:nvPr/>
          </p:nvSpPr>
          <p:spPr bwMode="auto">
            <a:xfrm>
              <a:off x="6186488" y="4914900"/>
              <a:ext cx="4762" cy="184150"/>
            </a:xfrm>
            <a:prstGeom prst="line">
              <a:avLst/>
            </a:prstGeom>
            <a:noFill/>
            <a:ln w="12700">
              <a:solidFill>
                <a:schemeClr val="tx1"/>
              </a:solidFill>
              <a:round/>
              <a:headEnd type="none" w="sm" len="sm"/>
              <a:tailEnd type="triangle" w="med" len="med"/>
            </a:ln>
          </p:spPr>
          <p:txBody>
            <a:bodyPr wrap="none" anchor="ctr"/>
            <a:lstStyle/>
            <a:p>
              <a:endParaRPr lang="en-US"/>
            </a:p>
          </p:txBody>
        </p:sp>
        <p:sp>
          <p:nvSpPr>
            <p:cNvPr id="78932" name="Line 85"/>
            <p:cNvSpPr>
              <a:spLocks noChangeShapeType="1"/>
            </p:cNvSpPr>
            <p:nvPr/>
          </p:nvSpPr>
          <p:spPr bwMode="auto">
            <a:xfrm flipH="1">
              <a:off x="6651625" y="4906962"/>
              <a:ext cx="1588" cy="185738"/>
            </a:xfrm>
            <a:prstGeom prst="line">
              <a:avLst/>
            </a:prstGeom>
            <a:noFill/>
            <a:ln w="12700">
              <a:solidFill>
                <a:schemeClr val="tx1"/>
              </a:solidFill>
              <a:round/>
              <a:headEnd type="arrow" w="med" len="med"/>
              <a:tailEnd/>
            </a:ln>
          </p:spPr>
          <p:txBody>
            <a:bodyPr wrap="none" anchor="ctr"/>
            <a:lstStyle/>
            <a:p>
              <a:endParaRPr lang="en-US"/>
            </a:p>
          </p:txBody>
        </p:sp>
        <p:sp>
          <p:nvSpPr>
            <p:cNvPr id="78933" name="Line 86"/>
            <p:cNvSpPr>
              <a:spLocks noChangeShapeType="1"/>
            </p:cNvSpPr>
            <p:nvPr/>
          </p:nvSpPr>
          <p:spPr bwMode="auto">
            <a:xfrm flipH="1">
              <a:off x="6710363" y="4906962"/>
              <a:ext cx="1587" cy="184150"/>
            </a:xfrm>
            <a:prstGeom prst="line">
              <a:avLst/>
            </a:prstGeom>
            <a:noFill/>
            <a:ln w="12700">
              <a:solidFill>
                <a:schemeClr val="tx1"/>
              </a:solidFill>
              <a:round/>
              <a:headEnd type="arrow" w="med" len="med"/>
              <a:tailEnd/>
            </a:ln>
          </p:spPr>
          <p:txBody>
            <a:bodyPr wrap="none" anchor="ctr"/>
            <a:lstStyle/>
            <a:p>
              <a:endParaRPr lang="en-US"/>
            </a:p>
          </p:txBody>
        </p:sp>
        <p:sp>
          <p:nvSpPr>
            <p:cNvPr id="78934" name="Text Box 87"/>
            <p:cNvSpPr txBox="1">
              <a:spLocks noChangeArrowheads="1"/>
            </p:cNvSpPr>
            <p:nvPr/>
          </p:nvSpPr>
          <p:spPr bwMode="auto">
            <a:xfrm>
              <a:off x="6064250" y="6010275"/>
              <a:ext cx="454025" cy="198437"/>
            </a:xfrm>
            <a:prstGeom prst="rect">
              <a:avLst/>
            </a:prstGeom>
            <a:noFill/>
            <a:ln w="12700">
              <a:noFill/>
              <a:miter lim="800000"/>
              <a:headEnd type="none" w="sm" len="sm"/>
              <a:tailEnd type="none" w="sm" len="sm"/>
            </a:ln>
          </p:spPr>
          <p:txBody>
            <a:bodyPr wrap="none">
              <a:spAutoFit/>
            </a:bodyPr>
            <a:lstStyle/>
            <a:p>
              <a:r>
                <a:rPr lang="en-US" sz="700"/>
                <a:t>UART</a:t>
              </a:r>
            </a:p>
          </p:txBody>
        </p:sp>
        <p:sp>
          <p:nvSpPr>
            <p:cNvPr id="78935" name="Rectangle 88"/>
            <p:cNvSpPr>
              <a:spLocks noChangeArrowheads="1"/>
            </p:cNvSpPr>
            <p:nvPr/>
          </p:nvSpPr>
          <p:spPr bwMode="auto">
            <a:xfrm>
              <a:off x="6069013" y="5956300"/>
              <a:ext cx="628650" cy="250825"/>
            </a:xfrm>
            <a:prstGeom prst="rect">
              <a:avLst/>
            </a:prstGeom>
            <a:noFill/>
            <a:ln w="12700">
              <a:solidFill>
                <a:schemeClr val="hlink"/>
              </a:solidFill>
              <a:miter lim="800000"/>
              <a:headEnd type="none" w="sm" len="sm"/>
              <a:tailEnd type="none" w="sm" len="sm"/>
            </a:ln>
          </p:spPr>
          <p:txBody>
            <a:bodyPr wrap="none" anchor="ctr"/>
            <a:lstStyle/>
            <a:p>
              <a:endParaRPr lang="en-US"/>
            </a:p>
          </p:txBody>
        </p:sp>
        <p:sp>
          <p:nvSpPr>
            <p:cNvPr id="78936" name="Line 89"/>
            <p:cNvSpPr>
              <a:spLocks noChangeShapeType="1"/>
            </p:cNvSpPr>
            <p:nvPr/>
          </p:nvSpPr>
          <p:spPr bwMode="auto">
            <a:xfrm flipH="1">
              <a:off x="6235700" y="5346700"/>
              <a:ext cx="0" cy="609600"/>
            </a:xfrm>
            <a:prstGeom prst="line">
              <a:avLst/>
            </a:prstGeom>
            <a:noFill/>
            <a:ln w="12700">
              <a:solidFill>
                <a:schemeClr val="tx1"/>
              </a:solidFill>
              <a:round/>
              <a:headEnd type="none" w="sm" len="sm"/>
              <a:tailEnd type="triangle" w="med" len="med"/>
            </a:ln>
          </p:spPr>
          <p:txBody>
            <a:bodyPr wrap="none" anchor="ctr"/>
            <a:lstStyle/>
            <a:p>
              <a:endParaRPr lang="en-US"/>
            </a:p>
          </p:txBody>
        </p:sp>
        <p:sp>
          <p:nvSpPr>
            <p:cNvPr id="78937" name="Line 90"/>
            <p:cNvSpPr>
              <a:spLocks noChangeShapeType="1"/>
            </p:cNvSpPr>
            <p:nvPr/>
          </p:nvSpPr>
          <p:spPr bwMode="auto">
            <a:xfrm>
              <a:off x="6140450" y="5346700"/>
              <a:ext cx="4763" cy="609600"/>
            </a:xfrm>
            <a:prstGeom prst="line">
              <a:avLst/>
            </a:prstGeom>
            <a:noFill/>
            <a:ln w="12700">
              <a:solidFill>
                <a:schemeClr val="tx1"/>
              </a:solidFill>
              <a:round/>
              <a:headEnd type="none" w="sm" len="sm"/>
              <a:tailEnd type="triangle" w="med" len="med"/>
            </a:ln>
          </p:spPr>
          <p:txBody>
            <a:bodyPr wrap="none" anchor="ctr"/>
            <a:lstStyle/>
            <a:p>
              <a:endParaRPr lang="en-US"/>
            </a:p>
          </p:txBody>
        </p:sp>
        <p:sp>
          <p:nvSpPr>
            <p:cNvPr id="78938" name="Line 91"/>
            <p:cNvSpPr>
              <a:spLocks noChangeShapeType="1"/>
            </p:cNvSpPr>
            <p:nvPr/>
          </p:nvSpPr>
          <p:spPr bwMode="auto">
            <a:xfrm>
              <a:off x="6191250" y="5343525"/>
              <a:ext cx="6350" cy="612775"/>
            </a:xfrm>
            <a:prstGeom prst="line">
              <a:avLst/>
            </a:prstGeom>
            <a:noFill/>
            <a:ln w="12700">
              <a:solidFill>
                <a:schemeClr val="tx1"/>
              </a:solidFill>
              <a:round/>
              <a:headEnd type="none" w="sm" len="sm"/>
              <a:tailEnd type="triangle" w="med" len="med"/>
            </a:ln>
          </p:spPr>
          <p:txBody>
            <a:bodyPr wrap="none" anchor="ctr"/>
            <a:lstStyle/>
            <a:p>
              <a:endParaRPr lang="en-US"/>
            </a:p>
          </p:txBody>
        </p:sp>
        <p:sp>
          <p:nvSpPr>
            <p:cNvPr id="78939" name="Line 92"/>
            <p:cNvSpPr>
              <a:spLocks noChangeShapeType="1"/>
            </p:cNvSpPr>
            <p:nvPr/>
          </p:nvSpPr>
          <p:spPr bwMode="auto">
            <a:xfrm>
              <a:off x="6505575" y="5346700"/>
              <a:ext cx="0" cy="600075"/>
            </a:xfrm>
            <a:prstGeom prst="line">
              <a:avLst/>
            </a:prstGeom>
            <a:noFill/>
            <a:ln w="12700">
              <a:solidFill>
                <a:schemeClr val="tx1"/>
              </a:solidFill>
              <a:round/>
              <a:headEnd type="arrow" w="med" len="med"/>
              <a:tailEnd/>
            </a:ln>
          </p:spPr>
          <p:txBody>
            <a:bodyPr wrap="none" anchor="ctr"/>
            <a:lstStyle/>
            <a:p>
              <a:endParaRPr lang="en-US"/>
            </a:p>
          </p:txBody>
        </p:sp>
        <p:sp>
          <p:nvSpPr>
            <p:cNvPr id="78940" name="Line 93"/>
            <p:cNvSpPr>
              <a:spLocks noChangeShapeType="1"/>
            </p:cNvSpPr>
            <p:nvPr/>
          </p:nvSpPr>
          <p:spPr bwMode="auto">
            <a:xfrm flipH="1">
              <a:off x="6565900" y="5346700"/>
              <a:ext cx="4763" cy="601662"/>
            </a:xfrm>
            <a:prstGeom prst="line">
              <a:avLst/>
            </a:prstGeom>
            <a:noFill/>
            <a:ln w="12700">
              <a:solidFill>
                <a:schemeClr val="tx1"/>
              </a:solidFill>
              <a:round/>
              <a:headEnd type="arrow" w="med" len="med"/>
              <a:tailEnd/>
            </a:ln>
          </p:spPr>
          <p:txBody>
            <a:bodyPr wrap="none" anchor="ctr"/>
            <a:lstStyle/>
            <a:p>
              <a:endParaRPr lang="en-US"/>
            </a:p>
          </p:txBody>
        </p:sp>
        <p:sp>
          <p:nvSpPr>
            <p:cNvPr id="78941" name="Line 95"/>
            <p:cNvSpPr>
              <a:spLocks noChangeShapeType="1"/>
            </p:cNvSpPr>
            <p:nvPr/>
          </p:nvSpPr>
          <p:spPr bwMode="auto">
            <a:xfrm>
              <a:off x="4438650" y="5849937"/>
              <a:ext cx="4321175" cy="1588"/>
            </a:xfrm>
            <a:prstGeom prst="line">
              <a:avLst/>
            </a:prstGeom>
            <a:noFill/>
            <a:ln w="50800">
              <a:solidFill>
                <a:schemeClr val="hlink"/>
              </a:solidFill>
              <a:round/>
              <a:headEnd/>
              <a:tailEnd/>
            </a:ln>
          </p:spPr>
          <p:txBody>
            <a:bodyPr wrap="none" lIns="90343" tIns="44379" rIns="90343" bIns="44379" anchor="ctr">
              <a:spAutoFit/>
            </a:bodyPr>
            <a:lstStyle/>
            <a:p>
              <a:endParaRPr lang="en-US"/>
            </a:p>
          </p:txBody>
        </p:sp>
        <p:sp>
          <p:nvSpPr>
            <p:cNvPr id="78942" name="Text Box 96"/>
            <p:cNvSpPr txBox="1">
              <a:spLocks noChangeArrowheads="1"/>
            </p:cNvSpPr>
            <p:nvPr/>
          </p:nvSpPr>
          <p:spPr bwMode="auto">
            <a:xfrm>
              <a:off x="7923213" y="6016625"/>
              <a:ext cx="390525" cy="198437"/>
            </a:xfrm>
            <a:prstGeom prst="rect">
              <a:avLst/>
            </a:prstGeom>
            <a:noFill/>
            <a:ln w="12700">
              <a:noFill/>
              <a:miter lim="800000"/>
              <a:headEnd type="none" w="sm" len="sm"/>
              <a:tailEnd type="none" w="sm" len="sm"/>
            </a:ln>
          </p:spPr>
          <p:txBody>
            <a:bodyPr wrap="none">
              <a:spAutoFit/>
            </a:bodyPr>
            <a:lstStyle/>
            <a:p>
              <a:r>
                <a:rPr lang="en-US" sz="700"/>
                <a:t>ADC</a:t>
              </a:r>
            </a:p>
          </p:txBody>
        </p:sp>
      </p:gr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85800" y="304800"/>
            <a:ext cx="8001000" cy="1143000"/>
          </a:xfrm>
        </p:spPr>
        <p:txBody>
          <a:bodyPr/>
          <a:lstStyle/>
          <a:p>
            <a:r>
              <a:rPr lang="en-US" altLang="zh-CN" sz="3200">
                <a:ea typeface="宋体" pitchFamily="2" charset="-122"/>
              </a:rPr>
              <a:t>Wireless sensor networks:</a:t>
            </a:r>
            <a:br>
              <a:rPr lang="en-US" altLang="zh-CN">
                <a:ea typeface="宋体" pitchFamily="2" charset="-122"/>
              </a:rPr>
            </a:br>
            <a:r>
              <a:rPr lang="en-US" altLang="zh-CN" i="1">
                <a:ea typeface="宋体" pitchFamily="2" charset="-122"/>
              </a:rPr>
              <a:t>innovative ways of interacting with the world …</a:t>
            </a:r>
          </a:p>
        </p:txBody>
      </p:sp>
      <p:sp>
        <p:nvSpPr>
          <p:cNvPr id="37891" name="Rectangle 3"/>
          <p:cNvSpPr>
            <a:spLocks noGrp="1" noChangeArrowheads="1"/>
          </p:cNvSpPr>
          <p:nvPr>
            <p:ph type="body" idx="1"/>
          </p:nvPr>
        </p:nvSpPr>
        <p:spPr>
          <a:xfrm>
            <a:off x="2819400" y="1981200"/>
            <a:ext cx="5943600" cy="609600"/>
          </a:xfrm>
        </p:spPr>
        <p:txBody>
          <a:bodyPr/>
          <a:lstStyle/>
          <a:p>
            <a:pPr>
              <a:buFont typeface="Wingdings" pitchFamily="2" charset="2"/>
              <a:buNone/>
            </a:pPr>
            <a:r>
              <a:rPr lang="en-US" altLang="zh-CN" u="sng">
                <a:ea typeface="宋体" pitchFamily="2" charset="-122"/>
              </a:rPr>
              <a:t>Science</a:t>
            </a:r>
            <a:r>
              <a:rPr lang="en-US" altLang="zh-CN">
                <a:ea typeface="宋体" pitchFamily="2" charset="-122"/>
              </a:rPr>
              <a:t>: ecology, seismology, oceanography …</a:t>
            </a:r>
          </a:p>
        </p:txBody>
      </p:sp>
      <p:sp>
        <p:nvSpPr>
          <p:cNvPr id="37892" name="Rectangle 4"/>
          <p:cNvSpPr>
            <a:spLocks noChangeArrowheads="1"/>
          </p:cNvSpPr>
          <p:nvPr/>
        </p:nvSpPr>
        <p:spPr bwMode="auto">
          <a:xfrm>
            <a:off x="3276600" y="3657600"/>
            <a:ext cx="5943600" cy="838200"/>
          </a:xfrm>
          <a:prstGeom prst="rect">
            <a:avLst/>
          </a:prstGeom>
          <a:noFill/>
          <a:ln w="9525">
            <a:noFill/>
            <a:miter lim="800000"/>
            <a:headEnd/>
            <a:tailEnd/>
          </a:ln>
          <a:effectLst/>
        </p:spPr>
        <p:txBody>
          <a:bodyPr/>
          <a:lstStyle/>
          <a:p>
            <a:pPr marL="342900" indent="-342900" algn="l">
              <a:lnSpc>
                <a:spcPct val="70000"/>
              </a:lnSpc>
              <a:spcBef>
                <a:spcPct val="75000"/>
              </a:spcBef>
              <a:spcAft>
                <a:spcPct val="5000"/>
              </a:spcAft>
              <a:buClr>
                <a:schemeClr val="folHlink"/>
              </a:buClr>
              <a:buSzPct val="60000"/>
              <a:buFont typeface="Wingdings" pitchFamily="2" charset="2"/>
              <a:buNone/>
            </a:pPr>
            <a:r>
              <a:rPr lang="en-US" altLang="zh-CN" sz="2000" b="0" u="sng">
                <a:latin typeface="Tahoma" pitchFamily="34" charset="0"/>
              </a:rPr>
              <a:t>Engineering</a:t>
            </a:r>
            <a:r>
              <a:rPr lang="en-US" altLang="zh-CN" sz="2000" b="0">
                <a:latin typeface="Tahoma" pitchFamily="34" charset="0"/>
              </a:rPr>
              <a:t>: industrial automation, precision              </a:t>
            </a:r>
          </a:p>
          <a:p>
            <a:pPr marL="342900" indent="-342900" algn="l">
              <a:lnSpc>
                <a:spcPct val="30000"/>
              </a:lnSpc>
              <a:spcBef>
                <a:spcPct val="75000"/>
              </a:spcBef>
              <a:spcAft>
                <a:spcPct val="5000"/>
              </a:spcAft>
              <a:buClr>
                <a:schemeClr val="folHlink"/>
              </a:buClr>
              <a:buSzPct val="60000"/>
              <a:buFont typeface="Wingdings" pitchFamily="2" charset="2"/>
              <a:buNone/>
            </a:pPr>
            <a:r>
              <a:rPr lang="en-US" altLang="zh-CN" sz="2000" b="0">
                <a:latin typeface="Tahoma" pitchFamily="34" charset="0"/>
              </a:rPr>
              <a:t>                   agriculture, structural monitoring …</a:t>
            </a:r>
          </a:p>
        </p:txBody>
      </p:sp>
      <p:sp>
        <p:nvSpPr>
          <p:cNvPr id="37893" name="Rectangle 5"/>
          <p:cNvSpPr>
            <a:spLocks noChangeArrowheads="1"/>
          </p:cNvSpPr>
          <p:nvPr/>
        </p:nvSpPr>
        <p:spPr bwMode="auto">
          <a:xfrm>
            <a:off x="4267200" y="5257800"/>
            <a:ext cx="4800600" cy="1025525"/>
          </a:xfrm>
          <a:prstGeom prst="rect">
            <a:avLst/>
          </a:prstGeom>
          <a:noFill/>
          <a:ln w="9525">
            <a:noFill/>
            <a:miter lim="800000"/>
            <a:headEnd/>
            <a:tailEnd/>
          </a:ln>
          <a:effectLst/>
        </p:spPr>
        <p:txBody>
          <a:bodyPr/>
          <a:lstStyle/>
          <a:p>
            <a:pPr marL="342900" indent="-342900" algn="l">
              <a:spcBef>
                <a:spcPct val="75000"/>
              </a:spcBef>
              <a:spcAft>
                <a:spcPct val="5000"/>
              </a:spcAft>
              <a:buClr>
                <a:schemeClr val="folHlink"/>
              </a:buClr>
              <a:buSzPct val="60000"/>
              <a:buFont typeface="Wingdings" pitchFamily="2" charset="2"/>
              <a:buNone/>
            </a:pPr>
            <a:r>
              <a:rPr lang="en-US" altLang="zh-CN" sz="2000" b="0" u="sng">
                <a:latin typeface="Tahoma" pitchFamily="34" charset="0"/>
              </a:rPr>
              <a:t>Daily life</a:t>
            </a:r>
            <a:r>
              <a:rPr lang="en-US" altLang="zh-CN" sz="2000" b="0">
                <a:latin typeface="Tahoma" pitchFamily="34" charset="0"/>
              </a:rPr>
              <a:t>: traffic control, health care,           home security, disaster recovery, virtual tour …</a:t>
            </a:r>
          </a:p>
        </p:txBody>
      </p:sp>
      <p:grpSp>
        <p:nvGrpSpPr>
          <p:cNvPr id="2" name="Group 6"/>
          <p:cNvGrpSpPr>
            <a:grpSpLocks/>
          </p:cNvGrpSpPr>
          <p:nvPr/>
        </p:nvGrpSpPr>
        <p:grpSpPr bwMode="auto">
          <a:xfrm>
            <a:off x="334963" y="1600200"/>
            <a:ext cx="2255837" cy="1524000"/>
            <a:chOff x="211" y="1008"/>
            <a:chExt cx="1421" cy="960"/>
          </a:xfrm>
        </p:grpSpPr>
        <p:pic>
          <p:nvPicPr>
            <p:cNvPr id="37895" name="Picture 7" descr="ecology3"/>
            <p:cNvPicPr>
              <a:picLocks noChangeArrowheads="1"/>
            </p:cNvPicPr>
            <p:nvPr/>
          </p:nvPicPr>
          <p:blipFill>
            <a:blip r:embed="rId3" cstate="print"/>
            <a:srcRect/>
            <a:stretch>
              <a:fillRect/>
            </a:stretch>
          </p:blipFill>
          <p:spPr bwMode="auto">
            <a:xfrm>
              <a:off x="211" y="1198"/>
              <a:ext cx="845" cy="626"/>
            </a:xfrm>
            <a:prstGeom prst="rect">
              <a:avLst/>
            </a:prstGeom>
            <a:noFill/>
            <a:ln w="9525">
              <a:noFill/>
              <a:miter lim="800000"/>
              <a:headEnd/>
              <a:tailEnd/>
            </a:ln>
          </p:spPr>
        </p:pic>
        <p:pic>
          <p:nvPicPr>
            <p:cNvPr id="37896" name="Picture 8" descr="earthquake1"/>
            <p:cNvPicPr>
              <a:picLocks noChangeAspect="1" noChangeArrowheads="1"/>
            </p:cNvPicPr>
            <p:nvPr/>
          </p:nvPicPr>
          <p:blipFill>
            <a:blip r:embed="rId4" cstate="print"/>
            <a:srcRect/>
            <a:stretch>
              <a:fillRect/>
            </a:stretch>
          </p:blipFill>
          <p:spPr bwMode="auto">
            <a:xfrm>
              <a:off x="787" y="1008"/>
              <a:ext cx="679" cy="510"/>
            </a:xfrm>
            <a:prstGeom prst="rect">
              <a:avLst/>
            </a:prstGeom>
            <a:noFill/>
          </p:spPr>
        </p:pic>
        <p:pic>
          <p:nvPicPr>
            <p:cNvPr id="37897" name="Picture 9" descr="underwater"/>
            <p:cNvPicPr>
              <a:picLocks noChangeAspect="1" noChangeArrowheads="1"/>
            </p:cNvPicPr>
            <p:nvPr/>
          </p:nvPicPr>
          <p:blipFill>
            <a:blip r:embed="rId5" cstate="print"/>
            <a:srcRect/>
            <a:stretch>
              <a:fillRect/>
            </a:stretch>
          </p:blipFill>
          <p:spPr bwMode="auto">
            <a:xfrm>
              <a:off x="941" y="1479"/>
              <a:ext cx="691" cy="489"/>
            </a:xfrm>
            <a:prstGeom prst="rect">
              <a:avLst/>
            </a:prstGeom>
            <a:noFill/>
          </p:spPr>
        </p:pic>
      </p:grpSp>
      <p:grpSp>
        <p:nvGrpSpPr>
          <p:cNvPr id="3" name="Group 10"/>
          <p:cNvGrpSpPr>
            <a:grpSpLocks/>
          </p:cNvGrpSpPr>
          <p:nvPr/>
        </p:nvGrpSpPr>
        <p:grpSpPr bwMode="auto">
          <a:xfrm>
            <a:off x="990600" y="3332163"/>
            <a:ext cx="2209800" cy="1468437"/>
            <a:chOff x="144" y="2195"/>
            <a:chExt cx="1632" cy="1021"/>
          </a:xfrm>
        </p:grpSpPr>
        <p:pic>
          <p:nvPicPr>
            <p:cNvPr id="37899" name="Picture 11" descr="goldgate"/>
            <p:cNvPicPr>
              <a:picLocks noChangeAspect="1" noChangeArrowheads="1"/>
            </p:cNvPicPr>
            <p:nvPr/>
          </p:nvPicPr>
          <p:blipFill>
            <a:blip r:embed="rId6" cstate="print"/>
            <a:srcRect/>
            <a:stretch>
              <a:fillRect/>
            </a:stretch>
          </p:blipFill>
          <p:spPr bwMode="auto">
            <a:xfrm>
              <a:off x="720" y="2387"/>
              <a:ext cx="1056" cy="739"/>
            </a:xfrm>
            <a:prstGeom prst="rect">
              <a:avLst/>
            </a:prstGeom>
            <a:noFill/>
            <a:ln w="9525">
              <a:noFill/>
              <a:miter lim="800000"/>
              <a:headEnd/>
              <a:tailEnd/>
            </a:ln>
          </p:spPr>
        </p:pic>
        <p:pic>
          <p:nvPicPr>
            <p:cNvPr id="37900" name="Picture 12" descr="Factory_View"/>
            <p:cNvPicPr>
              <a:picLocks noChangeAspect="1" noChangeArrowheads="1"/>
            </p:cNvPicPr>
            <p:nvPr/>
          </p:nvPicPr>
          <p:blipFill>
            <a:blip r:embed="rId7" cstate="print"/>
            <a:srcRect/>
            <a:stretch>
              <a:fillRect/>
            </a:stretch>
          </p:blipFill>
          <p:spPr bwMode="auto">
            <a:xfrm>
              <a:off x="144" y="2195"/>
              <a:ext cx="816" cy="612"/>
            </a:xfrm>
            <a:prstGeom prst="rect">
              <a:avLst/>
            </a:prstGeom>
            <a:noFill/>
          </p:spPr>
        </p:pic>
        <p:pic>
          <p:nvPicPr>
            <p:cNvPr id="37901" name="Picture 13" descr="imagepull"/>
            <p:cNvPicPr>
              <a:picLocks noChangeAspect="1" noChangeArrowheads="1"/>
            </p:cNvPicPr>
            <p:nvPr/>
          </p:nvPicPr>
          <p:blipFill>
            <a:blip r:embed="rId8" cstate="print"/>
            <a:srcRect/>
            <a:stretch>
              <a:fillRect/>
            </a:stretch>
          </p:blipFill>
          <p:spPr bwMode="auto">
            <a:xfrm>
              <a:off x="432" y="2675"/>
              <a:ext cx="720" cy="541"/>
            </a:xfrm>
            <a:prstGeom prst="rect">
              <a:avLst/>
            </a:prstGeom>
            <a:noFill/>
          </p:spPr>
        </p:pic>
      </p:grpSp>
      <p:grpSp>
        <p:nvGrpSpPr>
          <p:cNvPr id="4" name="Group 14"/>
          <p:cNvGrpSpPr>
            <a:grpSpLocks/>
          </p:cNvGrpSpPr>
          <p:nvPr/>
        </p:nvGrpSpPr>
        <p:grpSpPr bwMode="auto">
          <a:xfrm>
            <a:off x="1676400" y="5029200"/>
            <a:ext cx="2438400" cy="1524000"/>
            <a:chOff x="96" y="3253"/>
            <a:chExt cx="1776" cy="1067"/>
          </a:xfrm>
        </p:grpSpPr>
        <p:pic>
          <p:nvPicPr>
            <p:cNvPr id="37903" name="Picture 15" descr="Traffic"/>
            <p:cNvPicPr>
              <a:picLocks noChangeAspect="1" noChangeArrowheads="1"/>
            </p:cNvPicPr>
            <p:nvPr/>
          </p:nvPicPr>
          <p:blipFill>
            <a:blip r:embed="rId9" cstate="print"/>
            <a:srcRect/>
            <a:stretch>
              <a:fillRect/>
            </a:stretch>
          </p:blipFill>
          <p:spPr bwMode="auto">
            <a:xfrm>
              <a:off x="96" y="3326"/>
              <a:ext cx="1056" cy="706"/>
            </a:xfrm>
            <a:prstGeom prst="rect">
              <a:avLst/>
            </a:prstGeom>
            <a:noFill/>
            <a:ln w="9525">
              <a:noFill/>
              <a:miter lim="800000"/>
              <a:headEnd/>
              <a:tailEnd/>
            </a:ln>
          </p:spPr>
        </p:pic>
        <p:pic>
          <p:nvPicPr>
            <p:cNvPr id="37904" name="Picture 16" descr="patientinfo-1"/>
            <p:cNvPicPr>
              <a:picLocks noChangeAspect="1" noChangeArrowheads="1"/>
            </p:cNvPicPr>
            <p:nvPr/>
          </p:nvPicPr>
          <p:blipFill>
            <a:blip r:embed="rId10" cstate="print"/>
            <a:srcRect/>
            <a:stretch>
              <a:fillRect/>
            </a:stretch>
          </p:blipFill>
          <p:spPr bwMode="auto">
            <a:xfrm>
              <a:off x="1116" y="3253"/>
              <a:ext cx="756" cy="635"/>
            </a:xfrm>
            <a:prstGeom prst="rect">
              <a:avLst/>
            </a:prstGeom>
            <a:noFill/>
          </p:spPr>
        </p:pic>
        <p:pic>
          <p:nvPicPr>
            <p:cNvPr id="37905" name="Picture 17" descr="house-26"/>
            <p:cNvPicPr>
              <a:picLocks noChangeAspect="1" noChangeArrowheads="1"/>
            </p:cNvPicPr>
            <p:nvPr/>
          </p:nvPicPr>
          <p:blipFill>
            <a:blip r:embed="rId11" cstate="print"/>
            <a:srcRect/>
            <a:stretch>
              <a:fillRect/>
            </a:stretch>
          </p:blipFill>
          <p:spPr bwMode="auto">
            <a:xfrm>
              <a:off x="1008" y="3819"/>
              <a:ext cx="760" cy="501"/>
            </a:xfrm>
            <a:prstGeom prst="rect">
              <a:avLst/>
            </a:prstGeom>
            <a:noFill/>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28600" y="76200"/>
            <a:ext cx="8250238" cy="1143000"/>
          </a:xfrm>
        </p:spPr>
        <p:txBody>
          <a:bodyPr/>
          <a:lstStyle/>
          <a:p>
            <a:r>
              <a:rPr lang="en-US" altLang="zh-CN" dirty="0">
                <a:ea typeface="宋体" pitchFamily="2" charset="-122"/>
              </a:rPr>
              <a:t>Sensor networks in early days</a:t>
            </a:r>
          </a:p>
        </p:txBody>
      </p:sp>
      <p:pic>
        <p:nvPicPr>
          <p:cNvPr id="44035" name="Picture 3" descr="goldengate_bridge_1"/>
          <p:cNvPicPr>
            <a:picLocks noChangeAspect="1" noChangeArrowheads="1"/>
          </p:cNvPicPr>
          <p:nvPr/>
        </p:nvPicPr>
        <p:blipFill>
          <a:blip r:embed="rId4" cstate="print"/>
          <a:srcRect/>
          <a:stretch>
            <a:fillRect/>
          </a:stretch>
        </p:blipFill>
        <p:spPr bwMode="auto">
          <a:xfrm>
            <a:off x="381000" y="3467100"/>
            <a:ext cx="1981200" cy="1279525"/>
          </a:xfrm>
          <a:prstGeom prst="rect">
            <a:avLst/>
          </a:prstGeom>
          <a:noFill/>
          <a:effectLst>
            <a:outerShdw dist="35921" dir="2700000" algn="ctr" rotWithShape="0">
              <a:srgbClr val="808080"/>
            </a:outerShdw>
          </a:effectLst>
        </p:spPr>
      </p:pic>
      <p:pic>
        <p:nvPicPr>
          <p:cNvPr id="44036" name="Picture 4" descr="117-1725_IMG"/>
          <p:cNvPicPr>
            <a:picLocks noChangeAspect="1" noChangeArrowheads="1"/>
          </p:cNvPicPr>
          <p:nvPr/>
        </p:nvPicPr>
        <p:blipFill>
          <a:blip r:embed="rId5" cstate="print"/>
          <a:srcRect/>
          <a:stretch>
            <a:fillRect/>
          </a:stretch>
        </p:blipFill>
        <p:spPr bwMode="auto">
          <a:xfrm>
            <a:off x="1905000" y="3695700"/>
            <a:ext cx="1676400" cy="1257300"/>
          </a:xfrm>
          <a:prstGeom prst="rect">
            <a:avLst/>
          </a:prstGeom>
          <a:noFill/>
        </p:spPr>
      </p:pic>
      <p:pic>
        <p:nvPicPr>
          <p:cNvPr id="44037" name="Picture 5"/>
          <p:cNvPicPr>
            <a:picLocks noChangeAspect="1" noChangeArrowheads="1"/>
          </p:cNvPicPr>
          <p:nvPr/>
        </p:nvPicPr>
        <p:blipFill>
          <a:blip r:embed="rId6" cstate="print"/>
          <a:srcRect/>
          <a:stretch>
            <a:fillRect/>
          </a:stretch>
        </p:blipFill>
        <p:spPr bwMode="auto">
          <a:xfrm>
            <a:off x="228600" y="1600200"/>
            <a:ext cx="1430338" cy="1512888"/>
          </a:xfrm>
          <a:prstGeom prst="rect">
            <a:avLst/>
          </a:prstGeom>
          <a:noFill/>
        </p:spPr>
      </p:pic>
      <p:grpSp>
        <p:nvGrpSpPr>
          <p:cNvPr id="2" name="Group 6"/>
          <p:cNvGrpSpPr>
            <a:grpSpLocks/>
          </p:cNvGrpSpPr>
          <p:nvPr/>
        </p:nvGrpSpPr>
        <p:grpSpPr bwMode="auto">
          <a:xfrm>
            <a:off x="1447800" y="1905000"/>
            <a:ext cx="1203325" cy="1447800"/>
            <a:chOff x="768" y="809"/>
            <a:chExt cx="3158" cy="3511"/>
          </a:xfrm>
        </p:grpSpPr>
        <p:pic>
          <p:nvPicPr>
            <p:cNvPr id="44039" name="Picture 7"/>
            <p:cNvPicPr>
              <a:picLocks noChangeAspect="1" noChangeArrowheads="1"/>
            </p:cNvPicPr>
            <p:nvPr/>
          </p:nvPicPr>
          <p:blipFill>
            <a:blip r:embed="rId7" cstate="print"/>
            <a:srcRect/>
            <a:stretch>
              <a:fillRect/>
            </a:stretch>
          </p:blipFill>
          <p:spPr bwMode="auto">
            <a:xfrm>
              <a:off x="768" y="809"/>
              <a:ext cx="3158" cy="3511"/>
            </a:xfrm>
            <a:prstGeom prst="rect">
              <a:avLst/>
            </a:prstGeom>
            <a:noFill/>
          </p:spPr>
        </p:pic>
        <p:grpSp>
          <p:nvGrpSpPr>
            <p:cNvPr id="3" name="Group 8"/>
            <p:cNvGrpSpPr>
              <a:grpSpLocks/>
            </p:cNvGrpSpPr>
            <p:nvPr/>
          </p:nvGrpSpPr>
          <p:grpSpPr bwMode="auto">
            <a:xfrm>
              <a:off x="912" y="816"/>
              <a:ext cx="2928" cy="2832"/>
              <a:chOff x="2160" y="816"/>
              <a:chExt cx="2928" cy="2832"/>
            </a:xfrm>
          </p:grpSpPr>
          <p:sp>
            <p:nvSpPr>
              <p:cNvPr id="44041" name="AutoShape 9"/>
              <p:cNvSpPr>
                <a:spLocks noChangeArrowheads="1"/>
              </p:cNvSpPr>
              <p:nvPr/>
            </p:nvSpPr>
            <p:spPr bwMode="auto">
              <a:xfrm>
                <a:off x="3984" y="1248"/>
                <a:ext cx="48" cy="96"/>
              </a:xfrm>
              <a:prstGeom prst="can">
                <a:avLst>
                  <a:gd name="adj" fmla="val 50000"/>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44042" name="AutoShape 10"/>
              <p:cNvSpPr>
                <a:spLocks noChangeArrowheads="1"/>
              </p:cNvSpPr>
              <p:nvPr/>
            </p:nvSpPr>
            <p:spPr bwMode="auto">
              <a:xfrm>
                <a:off x="4080" y="1200"/>
                <a:ext cx="48" cy="96"/>
              </a:xfrm>
              <a:prstGeom prst="can">
                <a:avLst>
                  <a:gd name="adj" fmla="val 50000"/>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44043" name="AutoShape 11"/>
              <p:cNvSpPr>
                <a:spLocks noChangeArrowheads="1"/>
              </p:cNvSpPr>
              <p:nvPr/>
            </p:nvSpPr>
            <p:spPr bwMode="auto">
              <a:xfrm>
                <a:off x="4224" y="1296"/>
                <a:ext cx="48" cy="96"/>
              </a:xfrm>
              <a:prstGeom prst="can">
                <a:avLst>
                  <a:gd name="adj" fmla="val 50000"/>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44044" name="AutoShape 12"/>
              <p:cNvSpPr>
                <a:spLocks noChangeArrowheads="1"/>
              </p:cNvSpPr>
              <p:nvPr/>
            </p:nvSpPr>
            <p:spPr bwMode="auto">
              <a:xfrm>
                <a:off x="3984" y="1776"/>
                <a:ext cx="48" cy="96"/>
              </a:xfrm>
              <a:prstGeom prst="can">
                <a:avLst>
                  <a:gd name="adj" fmla="val 50000"/>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44045" name="AutoShape 13"/>
              <p:cNvSpPr>
                <a:spLocks noChangeArrowheads="1"/>
              </p:cNvSpPr>
              <p:nvPr/>
            </p:nvSpPr>
            <p:spPr bwMode="auto">
              <a:xfrm>
                <a:off x="4176" y="1632"/>
                <a:ext cx="48" cy="96"/>
              </a:xfrm>
              <a:prstGeom prst="can">
                <a:avLst>
                  <a:gd name="adj" fmla="val 50000"/>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44046" name="AutoShape 14"/>
              <p:cNvSpPr>
                <a:spLocks noChangeArrowheads="1"/>
              </p:cNvSpPr>
              <p:nvPr/>
            </p:nvSpPr>
            <p:spPr bwMode="auto">
              <a:xfrm>
                <a:off x="4464" y="1728"/>
                <a:ext cx="48" cy="96"/>
              </a:xfrm>
              <a:prstGeom prst="can">
                <a:avLst>
                  <a:gd name="adj" fmla="val 50000"/>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44047" name="AutoShape 15"/>
              <p:cNvSpPr>
                <a:spLocks noChangeArrowheads="1"/>
              </p:cNvSpPr>
              <p:nvPr/>
            </p:nvSpPr>
            <p:spPr bwMode="auto">
              <a:xfrm>
                <a:off x="4128" y="1872"/>
                <a:ext cx="48" cy="96"/>
              </a:xfrm>
              <a:prstGeom prst="can">
                <a:avLst>
                  <a:gd name="adj" fmla="val 50000"/>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44048" name="AutoShape 16"/>
              <p:cNvSpPr>
                <a:spLocks noChangeArrowheads="1"/>
              </p:cNvSpPr>
              <p:nvPr/>
            </p:nvSpPr>
            <p:spPr bwMode="auto">
              <a:xfrm>
                <a:off x="4272" y="1776"/>
                <a:ext cx="48" cy="96"/>
              </a:xfrm>
              <a:prstGeom prst="can">
                <a:avLst>
                  <a:gd name="adj" fmla="val 50000"/>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44049" name="AutoShape 17"/>
              <p:cNvSpPr>
                <a:spLocks noChangeArrowheads="1"/>
              </p:cNvSpPr>
              <p:nvPr/>
            </p:nvSpPr>
            <p:spPr bwMode="auto">
              <a:xfrm>
                <a:off x="4224" y="2400"/>
                <a:ext cx="48" cy="96"/>
              </a:xfrm>
              <a:prstGeom prst="can">
                <a:avLst>
                  <a:gd name="adj" fmla="val 50000"/>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44050" name="AutoShape 18"/>
              <p:cNvSpPr>
                <a:spLocks noChangeArrowheads="1"/>
              </p:cNvSpPr>
              <p:nvPr/>
            </p:nvSpPr>
            <p:spPr bwMode="auto">
              <a:xfrm>
                <a:off x="4416" y="2256"/>
                <a:ext cx="48" cy="96"/>
              </a:xfrm>
              <a:prstGeom prst="can">
                <a:avLst>
                  <a:gd name="adj" fmla="val 50000"/>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44051" name="AutoShape 19"/>
              <p:cNvSpPr>
                <a:spLocks noChangeArrowheads="1"/>
              </p:cNvSpPr>
              <p:nvPr/>
            </p:nvSpPr>
            <p:spPr bwMode="auto">
              <a:xfrm>
                <a:off x="4704" y="2352"/>
                <a:ext cx="48" cy="96"/>
              </a:xfrm>
              <a:prstGeom prst="can">
                <a:avLst>
                  <a:gd name="adj" fmla="val 50000"/>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44052" name="AutoShape 20"/>
              <p:cNvSpPr>
                <a:spLocks noChangeArrowheads="1"/>
              </p:cNvSpPr>
              <p:nvPr/>
            </p:nvSpPr>
            <p:spPr bwMode="auto">
              <a:xfrm>
                <a:off x="4416" y="2448"/>
                <a:ext cx="48" cy="96"/>
              </a:xfrm>
              <a:prstGeom prst="can">
                <a:avLst>
                  <a:gd name="adj" fmla="val 50000"/>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44053" name="AutoShape 21"/>
              <p:cNvSpPr>
                <a:spLocks noChangeArrowheads="1"/>
              </p:cNvSpPr>
              <p:nvPr/>
            </p:nvSpPr>
            <p:spPr bwMode="auto">
              <a:xfrm>
                <a:off x="4560" y="2352"/>
                <a:ext cx="48" cy="96"/>
              </a:xfrm>
              <a:prstGeom prst="can">
                <a:avLst>
                  <a:gd name="adj" fmla="val 50000"/>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44054" name="AutoShape 22"/>
              <p:cNvSpPr>
                <a:spLocks noChangeArrowheads="1"/>
              </p:cNvSpPr>
              <p:nvPr/>
            </p:nvSpPr>
            <p:spPr bwMode="auto">
              <a:xfrm>
                <a:off x="4368" y="2928"/>
                <a:ext cx="48" cy="96"/>
              </a:xfrm>
              <a:prstGeom prst="can">
                <a:avLst>
                  <a:gd name="adj" fmla="val 50000"/>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44055" name="AutoShape 23"/>
              <p:cNvSpPr>
                <a:spLocks noChangeArrowheads="1"/>
              </p:cNvSpPr>
              <p:nvPr/>
            </p:nvSpPr>
            <p:spPr bwMode="auto">
              <a:xfrm>
                <a:off x="4560" y="2784"/>
                <a:ext cx="48" cy="96"/>
              </a:xfrm>
              <a:prstGeom prst="can">
                <a:avLst>
                  <a:gd name="adj" fmla="val 50000"/>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44056" name="AutoShape 24"/>
              <p:cNvSpPr>
                <a:spLocks noChangeArrowheads="1"/>
              </p:cNvSpPr>
              <p:nvPr/>
            </p:nvSpPr>
            <p:spPr bwMode="auto">
              <a:xfrm>
                <a:off x="4896" y="2784"/>
                <a:ext cx="48" cy="96"/>
              </a:xfrm>
              <a:prstGeom prst="can">
                <a:avLst>
                  <a:gd name="adj" fmla="val 50000"/>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44057" name="AutoShape 25"/>
              <p:cNvSpPr>
                <a:spLocks noChangeArrowheads="1"/>
              </p:cNvSpPr>
              <p:nvPr/>
            </p:nvSpPr>
            <p:spPr bwMode="auto">
              <a:xfrm>
                <a:off x="4560" y="2976"/>
                <a:ext cx="48" cy="96"/>
              </a:xfrm>
              <a:prstGeom prst="can">
                <a:avLst>
                  <a:gd name="adj" fmla="val 50000"/>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44058" name="AutoShape 26"/>
              <p:cNvSpPr>
                <a:spLocks noChangeArrowheads="1"/>
              </p:cNvSpPr>
              <p:nvPr/>
            </p:nvSpPr>
            <p:spPr bwMode="auto">
              <a:xfrm>
                <a:off x="4704" y="2880"/>
                <a:ext cx="48" cy="96"/>
              </a:xfrm>
              <a:prstGeom prst="can">
                <a:avLst>
                  <a:gd name="adj" fmla="val 50000"/>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44059" name="AutoShape 27"/>
              <p:cNvSpPr>
                <a:spLocks noChangeArrowheads="1"/>
              </p:cNvSpPr>
              <p:nvPr/>
            </p:nvSpPr>
            <p:spPr bwMode="auto">
              <a:xfrm>
                <a:off x="4800" y="3504"/>
                <a:ext cx="48" cy="96"/>
              </a:xfrm>
              <a:prstGeom prst="can">
                <a:avLst>
                  <a:gd name="adj" fmla="val 50000"/>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44060" name="AutoShape 28"/>
              <p:cNvSpPr>
                <a:spLocks noChangeArrowheads="1"/>
              </p:cNvSpPr>
              <p:nvPr/>
            </p:nvSpPr>
            <p:spPr bwMode="auto">
              <a:xfrm>
                <a:off x="4896" y="3456"/>
                <a:ext cx="48" cy="96"/>
              </a:xfrm>
              <a:prstGeom prst="can">
                <a:avLst>
                  <a:gd name="adj" fmla="val 50000"/>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44061" name="AutoShape 29"/>
              <p:cNvSpPr>
                <a:spLocks noChangeArrowheads="1"/>
              </p:cNvSpPr>
              <p:nvPr/>
            </p:nvSpPr>
            <p:spPr bwMode="auto">
              <a:xfrm>
                <a:off x="5040" y="3552"/>
                <a:ext cx="48" cy="96"/>
              </a:xfrm>
              <a:prstGeom prst="can">
                <a:avLst>
                  <a:gd name="adj" fmla="val 50000"/>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44062" name="AutoShape 30"/>
              <p:cNvSpPr>
                <a:spLocks noChangeArrowheads="1"/>
              </p:cNvSpPr>
              <p:nvPr/>
            </p:nvSpPr>
            <p:spPr bwMode="auto">
              <a:xfrm>
                <a:off x="2928" y="864"/>
                <a:ext cx="48" cy="96"/>
              </a:xfrm>
              <a:prstGeom prst="can">
                <a:avLst>
                  <a:gd name="adj" fmla="val 50000"/>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44063" name="AutoShape 31"/>
              <p:cNvSpPr>
                <a:spLocks noChangeArrowheads="1"/>
              </p:cNvSpPr>
              <p:nvPr/>
            </p:nvSpPr>
            <p:spPr bwMode="auto">
              <a:xfrm>
                <a:off x="3024" y="816"/>
                <a:ext cx="48" cy="96"/>
              </a:xfrm>
              <a:prstGeom prst="can">
                <a:avLst>
                  <a:gd name="adj" fmla="val 50000"/>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44064" name="AutoShape 32"/>
              <p:cNvSpPr>
                <a:spLocks noChangeArrowheads="1"/>
              </p:cNvSpPr>
              <p:nvPr/>
            </p:nvSpPr>
            <p:spPr bwMode="auto">
              <a:xfrm>
                <a:off x="3168" y="816"/>
                <a:ext cx="48" cy="96"/>
              </a:xfrm>
              <a:prstGeom prst="can">
                <a:avLst>
                  <a:gd name="adj" fmla="val 50000"/>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44065" name="AutoShape 33"/>
              <p:cNvSpPr>
                <a:spLocks noChangeArrowheads="1"/>
              </p:cNvSpPr>
              <p:nvPr/>
            </p:nvSpPr>
            <p:spPr bwMode="auto">
              <a:xfrm>
                <a:off x="2688" y="1248"/>
                <a:ext cx="48" cy="96"/>
              </a:xfrm>
              <a:prstGeom prst="can">
                <a:avLst>
                  <a:gd name="adj" fmla="val 50000"/>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44066" name="AutoShape 34"/>
              <p:cNvSpPr>
                <a:spLocks noChangeArrowheads="1"/>
              </p:cNvSpPr>
              <p:nvPr/>
            </p:nvSpPr>
            <p:spPr bwMode="auto">
              <a:xfrm>
                <a:off x="2832" y="1200"/>
                <a:ext cx="48" cy="96"/>
              </a:xfrm>
              <a:prstGeom prst="can">
                <a:avLst>
                  <a:gd name="adj" fmla="val 50000"/>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44067" name="AutoShape 35"/>
              <p:cNvSpPr>
                <a:spLocks noChangeArrowheads="1"/>
              </p:cNvSpPr>
              <p:nvPr/>
            </p:nvSpPr>
            <p:spPr bwMode="auto">
              <a:xfrm>
                <a:off x="3168" y="1200"/>
                <a:ext cx="48" cy="96"/>
              </a:xfrm>
              <a:prstGeom prst="can">
                <a:avLst>
                  <a:gd name="adj" fmla="val 50000"/>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44068" name="AutoShape 36"/>
              <p:cNvSpPr>
                <a:spLocks noChangeArrowheads="1"/>
              </p:cNvSpPr>
              <p:nvPr/>
            </p:nvSpPr>
            <p:spPr bwMode="auto">
              <a:xfrm>
                <a:off x="2832" y="1344"/>
                <a:ext cx="48" cy="96"/>
              </a:xfrm>
              <a:prstGeom prst="can">
                <a:avLst>
                  <a:gd name="adj" fmla="val 50000"/>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44069" name="AutoShape 37"/>
              <p:cNvSpPr>
                <a:spLocks noChangeArrowheads="1"/>
              </p:cNvSpPr>
              <p:nvPr/>
            </p:nvSpPr>
            <p:spPr bwMode="auto">
              <a:xfrm>
                <a:off x="2976" y="1248"/>
                <a:ext cx="48" cy="96"/>
              </a:xfrm>
              <a:prstGeom prst="can">
                <a:avLst>
                  <a:gd name="adj" fmla="val 50000"/>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44070" name="AutoShape 38"/>
              <p:cNvSpPr>
                <a:spLocks noChangeArrowheads="1"/>
              </p:cNvSpPr>
              <p:nvPr/>
            </p:nvSpPr>
            <p:spPr bwMode="auto">
              <a:xfrm>
                <a:off x="2544" y="1872"/>
                <a:ext cx="48" cy="96"/>
              </a:xfrm>
              <a:prstGeom prst="can">
                <a:avLst>
                  <a:gd name="adj" fmla="val 50000"/>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44071" name="AutoShape 39"/>
              <p:cNvSpPr>
                <a:spLocks noChangeArrowheads="1"/>
              </p:cNvSpPr>
              <p:nvPr/>
            </p:nvSpPr>
            <p:spPr bwMode="auto">
              <a:xfrm>
                <a:off x="2736" y="1728"/>
                <a:ext cx="48" cy="96"/>
              </a:xfrm>
              <a:prstGeom prst="can">
                <a:avLst>
                  <a:gd name="adj" fmla="val 50000"/>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44072" name="AutoShape 40"/>
              <p:cNvSpPr>
                <a:spLocks noChangeArrowheads="1"/>
              </p:cNvSpPr>
              <p:nvPr/>
            </p:nvSpPr>
            <p:spPr bwMode="auto">
              <a:xfrm>
                <a:off x="3072" y="1728"/>
                <a:ext cx="48" cy="96"/>
              </a:xfrm>
              <a:prstGeom prst="can">
                <a:avLst>
                  <a:gd name="adj" fmla="val 50000"/>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44073" name="AutoShape 41"/>
              <p:cNvSpPr>
                <a:spLocks noChangeArrowheads="1"/>
              </p:cNvSpPr>
              <p:nvPr/>
            </p:nvSpPr>
            <p:spPr bwMode="auto">
              <a:xfrm>
                <a:off x="2736" y="1920"/>
                <a:ext cx="48" cy="96"/>
              </a:xfrm>
              <a:prstGeom prst="can">
                <a:avLst>
                  <a:gd name="adj" fmla="val 50000"/>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44074" name="AutoShape 42"/>
              <p:cNvSpPr>
                <a:spLocks noChangeArrowheads="1"/>
              </p:cNvSpPr>
              <p:nvPr/>
            </p:nvSpPr>
            <p:spPr bwMode="auto">
              <a:xfrm>
                <a:off x="2880" y="1824"/>
                <a:ext cx="48" cy="96"/>
              </a:xfrm>
              <a:prstGeom prst="can">
                <a:avLst>
                  <a:gd name="adj" fmla="val 50000"/>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44075" name="AutoShape 43"/>
              <p:cNvSpPr>
                <a:spLocks noChangeArrowheads="1"/>
              </p:cNvSpPr>
              <p:nvPr/>
            </p:nvSpPr>
            <p:spPr bwMode="auto">
              <a:xfrm>
                <a:off x="2160" y="3312"/>
                <a:ext cx="48" cy="96"/>
              </a:xfrm>
              <a:prstGeom prst="can">
                <a:avLst>
                  <a:gd name="adj" fmla="val 50000"/>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44076" name="AutoShape 44"/>
              <p:cNvSpPr>
                <a:spLocks noChangeArrowheads="1"/>
              </p:cNvSpPr>
              <p:nvPr/>
            </p:nvSpPr>
            <p:spPr bwMode="auto">
              <a:xfrm>
                <a:off x="2256" y="3264"/>
                <a:ext cx="48" cy="96"/>
              </a:xfrm>
              <a:prstGeom prst="can">
                <a:avLst>
                  <a:gd name="adj" fmla="val 50000"/>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44077" name="AutoShape 45"/>
              <p:cNvSpPr>
                <a:spLocks noChangeArrowheads="1"/>
              </p:cNvSpPr>
              <p:nvPr/>
            </p:nvSpPr>
            <p:spPr bwMode="auto">
              <a:xfrm>
                <a:off x="2400" y="3360"/>
                <a:ext cx="48" cy="96"/>
              </a:xfrm>
              <a:prstGeom prst="can">
                <a:avLst>
                  <a:gd name="adj" fmla="val 50000"/>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44078" name="AutoShape 46"/>
              <p:cNvSpPr>
                <a:spLocks noChangeArrowheads="1"/>
              </p:cNvSpPr>
              <p:nvPr/>
            </p:nvSpPr>
            <p:spPr bwMode="auto">
              <a:xfrm>
                <a:off x="2352" y="2544"/>
                <a:ext cx="48" cy="96"/>
              </a:xfrm>
              <a:prstGeom prst="can">
                <a:avLst>
                  <a:gd name="adj" fmla="val 50000"/>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44079" name="AutoShape 47"/>
              <p:cNvSpPr>
                <a:spLocks noChangeArrowheads="1"/>
              </p:cNvSpPr>
              <p:nvPr/>
            </p:nvSpPr>
            <p:spPr bwMode="auto">
              <a:xfrm>
                <a:off x="2448" y="2496"/>
                <a:ext cx="48" cy="96"/>
              </a:xfrm>
              <a:prstGeom prst="can">
                <a:avLst>
                  <a:gd name="adj" fmla="val 50000"/>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44080" name="AutoShape 48"/>
              <p:cNvSpPr>
                <a:spLocks noChangeArrowheads="1"/>
              </p:cNvSpPr>
              <p:nvPr/>
            </p:nvSpPr>
            <p:spPr bwMode="auto">
              <a:xfrm>
                <a:off x="2592" y="2592"/>
                <a:ext cx="48" cy="96"/>
              </a:xfrm>
              <a:prstGeom prst="can">
                <a:avLst>
                  <a:gd name="adj" fmla="val 50000"/>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grpSp>
        <p:grpSp>
          <p:nvGrpSpPr>
            <p:cNvPr id="4" name="Group 49"/>
            <p:cNvGrpSpPr>
              <a:grpSpLocks/>
            </p:cNvGrpSpPr>
            <p:nvPr/>
          </p:nvGrpSpPr>
          <p:grpSpPr bwMode="auto">
            <a:xfrm>
              <a:off x="912" y="912"/>
              <a:ext cx="2880" cy="2640"/>
              <a:chOff x="2160" y="912"/>
              <a:chExt cx="2880" cy="2640"/>
            </a:xfrm>
          </p:grpSpPr>
          <p:sp>
            <p:nvSpPr>
              <p:cNvPr id="44082" name="Line 50"/>
              <p:cNvSpPr>
                <a:spLocks noChangeShapeType="1"/>
              </p:cNvSpPr>
              <p:nvPr/>
            </p:nvSpPr>
            <p:spPr bwMode="auto">
              <a:xfrm>
                <a:off x="2928" y="960"/>
                <a:ext cx="48" cy="288"/>
              </a:xfrm>
              <a:prstGeom prst="line">
                <a:avLst/>
              </a:prstGeom>
              <a:noFill/>
              <a:ln w="28575">
                <a:solidFill>
                  <a:srgbClr val="FFFF00"/>
                </a:solidFill>
                <a:round/>
                <a:headEnd type="none" w="sm" len="sm"/>
                <a:tailEnd type="none" w="sm" len="sm"/>
              </a:ln>
              <a:effectLst/>
            </p:spPr>
            <p:txBody>
              <a:bodyPr/>
              <a:lstStyle/>
              <a:p>
                <a:endParaRPr lang="en-US"/>
              </a:p>
            </p:txBody>
          </p:sp>
          <p:sp>
            <p:nvSpPr>
              <p:cNvPr id="44083" name="Line 51"/>
              <p:cNvSpPr>
                <a:spLocks noChangeShapeType="1"/>
              </p:cNvSpPr>
              <p:nvPr/>
            </p:nvSpPr>
            <p:spPr bwMode="auto">
              <a:xfrm flipH="1">
                <a:off x="3024" y="912"/>
                <a:ext cx="48" cy="336"/>
              </a:xfrm>
              <a:prstGeom prst="line">
                <a:avLst/>
              </a:prstGeom>
              <a:noFill/>
              <a:ln w="28575">
                <a:solidFill>
                  <a:srgbClr val="FFFF00"/>
                </a:solidFill>
                <a:round/>
                <a:headEnd type="none" w="sm" len="sm"/>
                <a:tailEnd type="none" w="sm" len="sm"/>
              </a:ln>
              <a:effectLst/>
            </p:spPr>
            <p:txBody>
              <a:bodyPr/>
              <a:lstStyle/>
              <a:p>
                <a:endParaRPr lang="en-US"/>
              </a:p>
            </p:txBody>
          </p:sp>
          <p:sp>
            <p:nvSpPr>
              <p:cNvPr id="44084" name="Line 52"/>
              <p:cNvSpPr>
                <a:spLocks noChangeShapeType="1"/>
              </p:cNvSpPr>
              <p:nvPr/>
            </p:nvSpPr>
            <p:spPr bwMode="auto">
              <a:xfrm flipH="1">
                <a:off x="3024" y="912"/>
                <a:ext cx="144" cy="384"/>
              </a:xfrm>
              <a:prstGeom prst="line">
                <a:avLst/>
              </a:prstGeom>
              <a:noFill/>
              <a:ln w="28575">
                <a:solidFill>
                  <a:srgbClr val="FFFF00"/>
                </a:solidFill>
                <a:round/>
                <a:headEnd type="none" w="sm" len="sm"/>
                <a:tailEnd type="none" w="sm" len="sm"/>
              </a:ln>
              <a:effectLst/>
            </p:spPr>
            <p:txBody>
              <a:bodyPr/>
              <a:lstStyle/>
              <a:p>
                <a:endParaRPr lang="en-US"/>
              </a:p>
            </p:txBody>
          </p:sp>
          <p:sp>
            <p:nvSpPr>
              <p:cNvPr id="44085" name="Line 53"/>
              <p:cNvSpPr>
                <a:spLocks noChangeShapeType="1"/>
              </p:cNvSpPr>
              <p:nvPr/>
            </p:nvSpPr>
            <p:spPr bwMode="auto">
              <a:xfrm flipH="1">
                <a:off x="3024" y="1248"/>
                <a:ext cx="144" cy="48"/>
              </a:xfrm>
              <a:prstGeom prst="line">
                <a:avLst/>
              </a:prstGeom>
              <a:noFill/>
              <a:ln w="28575">
                <a:solidFill>
                  <a:srgbClr val="FFFF00"/>
                </a:solidFill>
                <a:round/>
                <a:headEnd type="none" w="sm" len="sm"/>
                <a:tailEnd type="none" w="sm" len="sm"/>
              </a:ln>
              <a:effectLst/>
            </p:spPr>
            <p:txBody>
              <a:bodyPr/>
              <a:lstStyle/>
              <a:p>
                <a:endParaRPr lang="en-US"/>
              </a:p>
            </p:txBody>
          </p:sp>
          <p:sp>
            <p:nvSpPr>
              <p:cNvPr id="44086" name="Line 54"/>
              <p:cNvSpPr>
                <a:spLocks noChangeShapeType="1"/>
              </p:cNvSpPr>
              <p:nvPr/>
            </p:nvSpPr>
            <p:spPr bwMode="auto">
              <a:xfrm flipH="1">
                <a:off x="2880" y="1296"/>
                <a:ext cx="96" cy="96"/>
              </a:xfrm>
              <a:prstGeom prst="line">
                <a:avLst/>
              </a:prstGeom>
              <a:noFill/>
              <a:ln w="28575">
                <a:solidFill>
                  <a:srgbClr val="FFFF00"/>
                </a:solidFill>
                <a:round/>
                <a:headEnd type="none" w="sm" len="sm"/>
                <a:tailEnd type="none" w="sm" len="sm"/>
              </a:ln>
              <a:effectLst/>
            </p:spPr>
            <p:txBody>
              <a:bodyPr/>
              <a:lstStyle/>
              <a:p>
                <a:endParaRPr lang="en-US"/>
              </a:p>
            </p:txBody>
          </p:sp>
          <p:sp>
            <p:nvSpPr>
              <p:cNvPr id="44087" name="Line 55"/>
              <p:cNvSpPr>
                <a:spLocks noChangeShapeType="1"/>
              </p:cNvSpPr>
              <p:nvPr/>
            </p:nvSpPr>
            <p:spPr bwMode="auto">
              <a:xfrm flipH="1">
                <a:off x="2736" y="1248"/>
                <a:ext cx="96" cy="48"/>
              </a:xfrm>
              <a:prstGeom prst="line">
                <a:avLst/>
              </a:prstGeom>
              <a:noFill/>
              <a:ln w="28575">
                <a:solidFill>
                  <a:srgbClr val="FFFF00"/>
                </a:solidFill>
                <a:round/>
                <a:headEnd type="none" w="sm" len="sm"/>
                <a:tailEnd type="none" w="sm" len="sm"/>
              </a:ln>
              <a:effectLst/>
            </p:spPr>
            <p:txBody>
              <a:bodyPr/>
              <a:lstStyle/>
              <a:p>
                <a:endParaRPr lang="en-US"/>
              </a:p>
            </p:txBody>
          </p:sp>
          <p:sp>
            <p:nvSpPr>
              <p:cNvPr id="44088" name="Line 56"/>
              <p:cNvSpPr>
                <a:spLocks noChangeShapeType="1"/>
              </p:cNvSpPr>
              <p:nvPr/>
            </p:nvSpPr>
            <p:spPr bwMode="auto">
              <a:xfrm>
                <a:off x="2736" y="1296"/>
                <a:ext cx="96" cy="96"/>
              </a:xfrm>
              <a:prstGeom prst="line">
                <a:avLst/>
              </a:prstGeom>
              <a:noFill/>
              <a:ln w="28575">
                <a:solidFill>
                  <a:srgbClr val="FFFF00"/>
                </a:solidFill>
                <a:round/>
                <a:headEnd type="none" w="sm" len="sm"/>
                <a:tailEnd type="none" w="sm" len="sm"/>
              </a:ln>
              <a:effectLst/>
            </p:spPr>
            <p:txBody>
              <a:bodyPr/>
              <a:lstStyle/>
              <a:p>
                <a:endParaRPr lang="en-US"/>
              </a:p>
            </p:txBody>
          </p:sp>
          <p:sp>
            <p:nvSpPr>
              <p:cNvPr id="44089" name="Line 57"/>
              <p:cNvSpPr>
                <a:spLocks noChangeShapeType="1"/>
              </p:cNvSpPr>
              <p:nvPr/>
            </p:nvSpPr>
            <p:spPr bwMode="auto">
              <a:xfrm>
                <a:off x="2832" y="1296"/>
                <a:ext cx="0" cy="48"/>
              </a:xfrm>
              <a:prstGeom prst="line">
                <a:avLst/>
              </a:prstGeom>
              <a:noFill/>
              <a:ln w="28575">
                <a:solidFill>
                  <a:srgbClr val="FFFF00"/>
                </a:solidFill>
                <a:round/>
                <a:headEnd type="none" w="sm" len="sm"/>
                <a:tailEnd type="none" w="sm" len="sm"/>
              </a:ln>
              <a:effectLst/>
            </p:spPr>
            <p:txBody>
              <a:bodyPr/>
              <a:lstStyle/>
              <a:p>
                <a:endParaRPr lang="en-US"/>
              </a:p>
            </p:txBody>
          </p:sp>
          <p:sp>
            <p:nvSpPr>
              <p:cNvPr id="44090" name="Line 58"/>
              <p:cNvSpPr>
                <a:spLocks noChangeShapeType="1"/>
              </p:cNvSpPr>
              <p:nvPr/>
            </p:nvSpPr>
            <p:spPr bwMode="auto">
              <a:xfrm>
                <a:off x="3168" y="1248"/>
                <a:ext cx="816" cy="576"/>
              </a:xfrm>
              <a:prstGeom prst="line">
                <a:avLst/>
              </a:prstGeom>
              <a:noFill/>
              <a:ln w="28575">
                <a:solidFill>
                  <a:srgbClr val="FFFF00"/>
                </a:solidFill>
                <a:round/>
                <a:headEnd type="none" w="sm" len="sm"/>
                <a:tailEnd type="none" w="sm" len="sm"/>
              </a:ln>
              <a:effectLst/>
            </p:spPr>
            <p:txBody>
              <a:bodyPr/>
              <a:lstStyle/>
              <a:p>
                <a:endParaRPr lang="en-US"/>
              </a:p>
            </p:txBody>
          </p:sp>
          <p:sp>
            <p:nvSpPr>
              <p:cNvPr id="44091" name="Line 59"/>
              <p:cNvSpPr>
                <a:spLocks noChangeShapeType="1"/>
              </p:cNvSpPr>
              <p:nvPr/>
            </p:nvSpPr>
            <p:spPr bwMode="auto">
              <a:xfrm flipH="1">
                <a:off x="3984" y="1248"/>
                <a:ext cx="96" cy="48"/>
              </a:xfrm>
              <a:prstGeom prst="line">
                <a:avLst/>
              </a:prstGeom>
              <a:noFill/>
              <a:ln w="28575">
                <a:solidFill>
                  <a:srgbClr val="FFFF00"/>
                </a:solidFill>
                <a:round/>
                <a:headEnd type="none" w="sm" len="sm"/>
                <a:tailEnd type="none" w="sm" len="sm"/>
              </a:ln>
              <a:effectLst/>
            </p:spPr>
            <p:txBody>
              <a:bodyPr/>
              <a:lstStyle/>
              <a:p>
                <a:endParaRPr lang="en-US"/>
              </a:p>
            </p:txBody>
          </p:sp>
          <p:sp>
            <p:nvSpPr>
              <p:cNvPr id="44092" name="Line 60"/>
              <p:cNvSpPr>
                <a:spLocks noChangeShapeType="1"/>
              </p:cNvSpPr>
              <p:nvPr/>
            </p:nvSpPr>
            <p:spPr bwMode="auto">
              <a:xfrm flipH="1" flipV="1">
                <a:off x="4128" y="1248"/>
                <a:ext cx="96" cy="96"/>
              </a:xfrm>
              <a:prstGeom prst="line">
                <a:avLst/>
              </a:prstGeom>
              <a:noFill/>
              <a:ln w="28575">
                <a:solidFill>
                  <a:srgbClr val="FFFF00"/>
                </a:solidFill>
                <a:round/>
                <a:headEnd type="none" w="sm" len="sm"/>
                <a:tailEnd type="none" w="sm" len="sm"/>
              </a:ln>
              <a:effectLst/>
            </p:spPr>
            <p:txBody>
              <a:bodyPr/>
              <a:lstStyle/>
              <a:p>
                <a:endParaRPr lang="en-US"/>
              </a:p>
            </p:txBody>
          </p:sp>
          <p:sp>
            <p:nvSpPr>
              <p:cNvPr id="44093" name="Line 61"/>
              <p:cNvSpPr>
                <a:spLocks noChangeShapeType="1"/>
              </p:cNvSpPr>
              <p:nvPr/>
            </p:nvSpPr>
            <p:spPr bwMode="auto">
              <a:xfrm flipV="1">
                <a:off x="4224" y="1392"/>
                <a:ext cx="48" cy="240"/>
              </a:xfrm>
              <a:prstGeom prst="line">
                <a:avLst/>
              </a:prstGeom>
              <a:noFill/>
              <a:ln w="28575">
                <a:solidFill>
                  <a:srgbClr val="FFFF00"/>
                </a:solidFill>
                <a:round/>
                <a:headEnd type="none" w="sm" len="sm"/>
                <a:tailEnd type="none" w="sm" len="sm"/>
              </a:ln>
              <a:effectLst/>
            </p:spPr>
            <p:txBody>
              <a:bodyPr/>
              <a:lstStyle/>
              <a:p>
                <a:endParaRPr lang="en-US"/>
              </a:p>
            </p:txBody>
          </p:sp>
          <p:sp>
            <p:nvSpPr>
              <p:cNvPr id="44094" name="Line 62"/>
              <p:cNvSpPr>
                <a:spLocks noChangeShapeType="1"/>
              </p:cNvSpPr>
              <p:nvPr/>
            </p:nvSpPr>
            <p:spPr bwMode="auto">
              <a:xfrm flipH="1" flipV="1">
                <a:off x="4032" y="1344"/>
                <a:ext cx="144" cy="288"/>
              </a:xfrm>
              <a:prstGeom prst="line">
                <a:avLst/>
              </a:prstGeom>
              <a:noFill/>
              <a:ln w="28575">
                <a:solidFill>
                  <a:srgbClr val="FFFF00"/>
                </a:solidFill>
                <a:round/>
                <a:headEnd type="none" w="sm" len="sm"/>
                <a:tailEnd type="none" w="sm" len="sm"/>
              </a:ln>
              <a:effectLst/>
            </p:spPr>
            <p:txBody>
              <a:bodyPr/>
              <a:lstStyle/>
              <a:p>
                <a:endParaRPr lang="en-US"/>
              </a:p>
            </p:txBody>
          </p:sp>
          <p:sp>
            <p:nvSpPr>
              <p:cNvPr id="44095" name="Line 63"/>
              <p:cNvSpPr>
                <a:spLocks noChangeShapeType="1"/>
              </p:cNvSpPr>
              <p:nvPr/>
            </p:nvSpPr>
            <p:spPr bwMode="auto">
              <a:xfrm flipV="1">
                <a:off x="4176" y="1728"/>
                <a:ext cx="0" cy="144"/>
              </a:xfrm>
              <a:prstGeom prst="line">
                <a:avLst/>
              </a:prstGeom>
              <a:noFill/>
              <a:ln w="28575">
                <a:solidFill>
                  <a:srgbClr val="FFFF00"/>
                </a:solidFill>
                <a:round/>
                <a:headEnd type="none" w="sm" len="sm"/>
                <a:tailEnd type="none" w="sm" len="sm"/>
              </a:ln>
              <a:effectLst/>
            </p:spPr>
            <p:txBody>
              <a:bodyPr/>
              <a:lstStyle/>
              <a:p>
                <a:endParaRPr lang="en-US"/>
              </a:p>
            </p:txBody>
          </p:sp>
          <p:sp>
            <p:nvSpPr>
              <p:cNvPr id="44096" name="Line 64"/>
              <p:cNvSpPr>
                <a:spLocks noChangeShapeType="1"/>
              </p:cNvSpPr>
              <p:nvPr/>
            </p:nvSpPr>
            <p:spPr bwMode="auto">
              <a:xfrm flipH="1" flipV="1">
                <a:off x="4032" y="1824"/>
                <a:ext cx="96" cy="96"/>
              </a:xfrm>
              <a:prstGeom prst="line">
                <a:avLst/>
              </a:prstGeom>
              <a:noFill/>
              <a:ln w="28575">
                <a:solidFill>
                  <a:srgbClr val="FFFF00"/>
                </a:solidFill>
                <a:round/>
                <a:headEnd type="none" w="sm" len="sm"/>
                <a:tailEnd type="none" w="sm" len="sm"/>
              </a:ln>
              <a:effectLst/>
            </p:spPr>
            <p:txBody>
              <a:bodyPr/>
              <a:lstStyle/>
              <a:p>
                <a:endParaRPr lang="en-US"/>
              </a:p>
            </p:txBody>
          </p:sp>
          <p:sp>
            <p:nvSpPr>
              <p:cNvPr id="44097" name="Line 65"/>
              <p:cNvSpPr>
                <a:spLocks noChangeShapeType="1"/>
              </p:cNvSpPr>
              <p:nvPr/>
            </p:nvSpPr>
            <p:spPr bwMode="auto">
              <a:xfrm flipH="1">
                <a:off x="4176" y="1824"/>
                <a:ext cx="96" cy="144"/>
              </a:xfrm>
              <a:prstGeom prst="line">
                <a:avLst/>
              </a:prstGeom>
              <a:noFill/>
              <a:ln w="28575">
                <a:solidFill>
                  <a:srgbClr val="FFFF00"/>
                </a:solidFill>
                <a:round/>
                <a:headEnd type="none" w="sm" len="sm"/>
                <a:tailEnd type="none" w="sm" len="sm"/>
              </a:ln>
              <a:effectLst/>
            </p:spPr>
            <p:txBody>
              <a:bodyPr/>
              <a:lstStyle/>
              <a:p>
                <a:endParaRPr lang="en-US"/>
              </a:p>
            </p:txBody>
          </p:sp>
          <p:sp>
            <p:nvSpPr>
              <p:cNvPr id="44098" name="Line 66"/>
              <p:cNvSpPr>
                <a:spLocks noChangeShapeType="1"/>
              </p:cNvSpPr>
              <p:nvPr/>
            </p:nvSpPr>
            <p:spPr bwMode="auto">
              <a:xfrm flipH="1">
                <a:off x="4416" y="1824"/>
                <a:ext cx="48" cy="432"/>
              </a:xfrm>
              <a:prstGeom prst="line">
                <a:avLst/>
              </a:prstGeom>
              <a:noFill/>
              <a:ln w="28575">
                <a:solidFill>
                  <a:srgbClr val="FFFF00"/>
                </a:solidFill>
                <a:round/>
                <a:headEnd type="none" w="sm" len="sm"/>
                <a:tailEnd type="none" w="sm" len="sm"/>
              </a:ln>
              <a:effectLst/>
            </p:spPr>
            <p:txBody>
              <a:bodyPr/>
              <a:lstStyle/>
              <a:p>
                <a:endParaRPr lang="en-US"/>
              </a:p>
            </p:txBody>
          </p:sp>
          <p:sp>
            <p:nvSpPr>
              <p:cNvPr id="44099" name="Line 67"/>
              <p:cNvSpPr>
                <a:spLocks noChangeShapeType="1"/>
              </p:cNvSpPr>
              <p:nvPr/>
            </p:nvSpPr>
            <p:spPr bwMode="auto">
              <a:xfrm flipH="1" flipV="1">
                <a:off x="4176" y="1968"/>
                <a:ext cx="240" cy="288"/>
              </a:xfrm>
              <a:prstGeom prst="line">
                <a:avLst/>
              </a:prstGeom>
              <a:noFill/>
              <a:ln w="28575">
                <a:solidFill>
                  <a:srgbClr val="FFFF00"/>
                </a:solidFill>
                <a:round/>
                <a:headEnd type="none" w="sm" len="sm"/>
                <a:tailEnd type="none" w="sm" len="sm"/>
              </a:ln>
              <a:effectLst/>
            </p:spPr>
            <p:txBody>
              <a:bodyPr/>
              <a:lstStyle/>
              <a:p>
                <a:endParaRPr lang="en-US"/>
              </a:p>
            </p:txBody>
          </p:sp>
          <p:sp>
            <p:nvSpPr>
              <p:cNvPr id="44100" name="Line 68"/>
              <p:cNvSpPr>
                <a:spLocks noChangeShapeType="1"/>
              </p:cNvSpPr>
              <p:nvPr/>
            </p:nvSpPr>
            <p:spPr bwMode="auto">
              <a:xfrm flipH="1">
                <a:off x="4704" y="2448"/>
                <a:ext cx="48" cy="432"/>
              </a:xfrm>
              <a:prstGeom prst="line">
                <a:avLst/>
              </a:prstGeom>
              <a:noFill/>
              <a:ln w="28575">
                <a:solidFill>
                  <a:srgbClr val="FFFF00"/>
                </a:solidFill>
                <a:round/>
                <a:headEnd type="none" w="sm" len="sm"/>
                <a:tailEnd type="none" w="sm" len="sm"/>
              </a:ln>
              <a:effectLst/>
            </p:spPr>
            <p:txBody>
              <a:bodyPr/>
              <a:lstStyle/>
              <a:p>
                <a:endParaRPr lang="en-US"/>
              </a:p>
            </p:txBody>
          </p:sp>
          <p:sp>
            <p:nvSpPr>
              <p:cNvPr id="44101" name="Line 69"/>
              <p:cNvSpPr>
                <a:spLocks noChangeShapeType="1"/>
              </p:cNvSpPr>
              <p:nvPr/>
            </p:nvSpPr>
            <p:spPr bwMode="auto">
              <a:xfrm>
                <a:off x="4416" y="2304"/>
                <a:ext cx="288" cy="528"/>
              </a:xfrm>
              <a:prstGeom prst="line">
                <a:avLst/>
              </a:prstGeom>
              <a:noFill/>
              <a:ln w="28575">
                <a:solidFill>
                  <a:srgbClr val="FFFF00"/>
                </a:solidFill>
                <a:round/>
                <a:headEnd type="none" w="sm" len="sm"/>
                <a:tailEnd type="none" w="sm" len="sm"/>
              </a:ln>
              <a:effectLst/>
            </p:spPr>
            <p:txBody>
              <a:bodyPr/>
              <a:lstStyle/>
              <a:p>
                <a:endParaRPr lang="en-US"/>
              </a:p>
            </p:txBody>
          </p:sp>
          <p:sp>
            <p:nvSpPr>
              <p:cNvPr id="44102" name="Line 70"/>
              <p:cNvSpPr>
                <a:spLocks noChangeShapeType="1"/>
              </p:cNvSpPr>
              <p:nvPr/>
            </p:nvSpPr>
            <p:spPr bwMode="auto">
              <a:xfrm>
                <a:off x="4416" y="2544"/>
                <a:ext cx="144" cy="240"/>
              </a:xfrm>
              <a:prstGeom prst="line">
                <a:avLst/>
              </a:prstGeom>
              <a:noFill/>
              <a:ln w="28575">
                <a:solidFill>
                  <a:srgbClr val="FFFF00"/>
                </a:solidFill>
                <a:round/>
                <a:headEnd type="none" w="sm" len="sm"/>
                <a:tailEnd type="none" w="sm" len="sm"/>
              </a:ln>
              <a:effectLst/>
            </p:spPr>
            <p:txBody>
              <a:bodyPr/>
              <a:lstStyle/>
              <a:p>
                <a:endParaRPr lang="en-US"/>
              </a:p>
            </p:txBody>
          </p:sp>
          <p:sp>
            <p:nvSpPr>
              <p:cNvPr id="44103" name="Line 71"/>
              <p:cNvSpPr>
                <a:spLocks noChangeShapeType="1"/>
              </p:cNvSpPr>
              <p:nvPr/>
            </p:nvSpPr>
            <p:spPr bwMode="auto">
              <a:xfrm flipH="1">
                <a:off x="4560" y="2448"/>
                <a:ext cx="48" cy="336"/>
              </a:xfrm>
              <a:prstGeom prst="line">
                <a:avLst/>
              </a:prstGeom>
              <a:noFill/>
              <a:ln w="28575">
                <a:solidFill>
                  <a:srgbClr val="FFFF00"/>
                </a:solidFill>
                <a:round/>
                <a:headEnd type="none" w="sm" len="sm"/>
                <a:tailEnd type="none" w="sm" len="sm"/>
              </a:ln>
              <a:effectLst/>
            </p:spPr>
            <p:txBody>
              <a:bodyPr/>
              <a:lstStyle/>
              <a:p>
                <a:endParaRPr lang="en-US"/>
              </a:p>
            </p:txBody>
          </p:sp>
          <p:sp>
            <p:nvSpPr>
              <p:cNvPr id="44104" name="Line 72"/>
              <p:cNvSpPr>
                <a:spLocks noChangeShapeType="1"/>
              </p:cNvSpPr>
              <p:nvPr/>
            </p:nvSpPr>
            <p:spPr bwMode="auto">
              <a:xfrm flipV="1">
                <a:off x="4272" y="2304"/>
                <a:ext cx="144" cy="192"/>
              </a:xfrm>
              <a:prstGeom prst="line">
                <a:avLst/>
              </a:prstGeom>
              <a:noFill/>
              <a:ln w="28575">
                <a:solidFill>
                  <a:srgbClr val="FFFF00"/>
                </a:solidFill>
                <a:round/>
                <a:headEnd type="none" w="sm" len="sm"/>
                <a:tailEnd type="none" w="sm" len="sm"/>
              </a:ln>
              <a:effectLst/>
            </p:spPr>
            <p:txBody>
              <a:bodyPr/>
              <a:lstStyle/>
              <a:p>
                <a:endParaRPr lang="en-US"/>
              </a:p>
            </p:txBody>
          </p:sp>
          <p:sp>
            <p:nvSpPr>
              <p:cNvPr id="44105" name="Line 73"/>
              <p:cNvSpPr>
                <a:spLocks noChangeShapeType="1"/>
              </p:cNvSpPr>
              <p:nvPr/>
            </p:nvSpPr>
            <p:spPr bwMode="auto">
              <a:xfrm>
                <a:off x="4416" y="2976"/>
                <a:ext cx="144" cy="48"/>
              </a:xfrm>
              <a:prstGeom prst="line">
                <a:avLst/>
              </a:prstGeom>
              <a:noFill/>
              <a:ln w="28575">
                <a:solidFill>
                  <a:srgbClr val="FFFF00"/>
                </a:solidFill>
                <a:round/>
                <a:headEnd type="none" w="sm" len="sm"/>
                <a:tailEnd type="none" w="sm" len="sm"/>
              </a:ln>
              <a:effectLst/>
            </p:spPr>
            <p:txBody>
              <a:bodyPr/>
              <a:lstStyle/>
              <a:p>
                <a:endParaRPr lang="en-US"/>
              </a:p>
            </p:txBody>
          </p:sp>
          <p:sp>
            <p:nvSpPr>
              <p:cNvPr id="44106" name="Line 74"/>
              <p:cNvSpPr>
                <a:spLocks noChangeShapeType="1"/>
              </p:cNvSpPr>
              <p:nvPr/>
            </p:nvSpPr>
            <p:spPr bwMode="auto">
              <a:xfrm>
                <a:off x="4608" y="2880"/>
                <a:ext cx="96" cy="48"/>
              </a:xfrm>
              <a:prstGeom prst="line">
                <a:avLst/>
              </a:prstGeom>
              <a:noFill/>
              <a:ln w="28575">
                <a:solidFill>
                  <a:srgbClr val="FFFF00"/>
                </a:solidFill>
                <a:round/>
                <a:headEnd type="none" w="sm" len="sm"/>
                <a:tailEnd type="none" w="sm" len="sm"/>
              </a:ln>
              <a:effectLst/>
            </p:spPr>
            <p:txBody>
              <a:bodyPr/>
              <a:lstStyle/>
              <a:p>
                <a:endParaRPr lang="en-US"/>
              </a:p>
            </p:txBody>
          </p:sp>
          <p:sp>
            <p:nvSpPr>
              <p:cNvPr id="44107" name="Line 75"/>
              <p:cNvSpPr>
                <a:spLocks noChangeShapeType="1"/>
              </p:cNvSpPr>
              <p:nvPr/>
            </p:nvSpPr>
            <p:spPr bwMode="auto">
              <a:xfrm>
                <a:off x="4944" y="2880"/>
                <a:ext cx="96" cy="672"/>
              </a:xfrm>
              <a:prstGeom prst="line">
                <a:avLst/>
              </a:prstGeom>
              <a:noFill/>
              <a:ln w="28575">
                <a:solidFill>
                  <a:srgbClr val="FFFF00"/>
                </a:solidFill>
                <a:round/>
                <a:headEnd type="none" w="sm" len="sm"/>
                <a:tailEnd type="none" w="sm" len="sm"/>
              </a:ln>
              <a:effectLst/>
            </p:spPr>
            <p:txBody>
              <a:bodyPr/>
              <a:lstStyle/>
              <a:p>
                <a:endParaRPr lang="en-US"/>
              </a:p>
            </p:txBody>
          </p:sp>
          <p:sp>
            <p:nvSpPr>
              <p:cNvPr id="44108" name="Line 76"/>
              <p:cNvSpPr>
                <a:spLocks noChangeShapeType="1"/>
              </p:cNvSpPr>
              <p:nvPr/>
            </p:nvSpPr>
            <p:spPr bwMode="auto">
              <a:xfrm>
                <a:off x="4752" y="2976"/>
                <a:ext cx="144" cy="480"/>
              </a:xfrm>
              <a:prstGeom prst="line">
                <a:avLst/>
              </a:prstGeom>
              <a:noFill/>
              <a:ln w="28575">
                <a:solidFill>
                  <a:srgbClr val="FFFF00"/>
                </a:solidFill>
                <a:round/>
                <a:headEnd type="none" w="sm" len="sm"/>
                <a:tailEnd type="none" w="sm" len="sm"/>
              </a:ln>
              <a:effectLst/>
            </p:spPr>
            <p:txBody>
              <a:bodyPr/>
              <a:lstStyle/>
              <a:p>
                <a:endParaRPr lang="en-US"/>
              </a:p>
            </p:txBody>
          </p:sp>
          <p:sp>
            <p:nvSpPr>
              <p:cNvPr id="44109" name="Line 77"/>
              <p:cNvSpPr>
                <a:spLocks noChangeShapeType="1"/>
              </p:cNvSpPr>
              <p:nvPr/>
            </p:nvSpPr>
            <p:spPr bwMode="auto">
              <a:xfrm>
                <a:off x="4608" y="3072"/>
                <a:ext cx="288" cy="384"/>
              </a:xfrm>
              <a:prstGeom prst="line">
                <a:avLst/>
              </a:prstGeom>
              <a:noFill/>
              <a:ln w="28575">
                <a:solidFill>
                  <a:srgbClr val="FFFF00"/>
                </a:solidFill>
                <a:round/>
                <a:headEnd type="none" w="sm" len="sm"/>
                <a:tailEnd type="none" w="sm" len="sm"/>
              </a:ln>
              <a:effectLst/>
            </p:spPr>
            <p:txBody>
              <a:bodyPr/>
              <a:lstStyle/>
              <a:p>
                <a:endParaRPr lang="en-US"/>
              </a:p>
            </p:txBody>
          </p:sp>
          <p:sp>
            <p:nvSpPr>
              <p:cNvPr id="44110" name="Line 78"/>
              <p:cNvSpPr>
                <a:spLocks noChangeShapeType="1"/>
              </p:cNvSpPr>
              <p:nvPr/>
            </p:nvSpPr>
            <p:spPr bwMode="auto">
              <a:xfrm flipV="1">
                <a:off x="2736" y="1824"/>
                <a:ext cx="0" cy="144"/>
              </a:xfrm>
              <a:prstGeom prst="line">
                <a:avLst/>
              </a:prstGeom>
              <a:noFill/>
              <a:ln w="28575">
                <a:solidFill>
                  <a:srgbClr val="FFFF00"/>
                </a:solidFill>
                <a:round/>
                <a:headEnd type="none" w="sm" len="sm"/>
                <a:tailEnd type="none" w="sm" len="sm"/>
              </a:ln>
              <a:effectLst/>
            </p:spPr>
            <p:txBody>
              <a:bodyPr/>
              <a:lstStyle/>
              <a:p>
                <a:endParaRPr lang="en-US"/>
              </a:p>
            </p:txBody>
          </p:sp>
          <p:sp>
            <p:nvSpPr>
              <p:cNvPr id="44111" name="Line 79"/>
              <p:cNvSpPr>
                <a:spLocks noChangeShapeType="1"/>
              </p:cNvSpPr>
              <p:nvPr/>
            </p:nvSpPr>
            <p:spPr bwMode="auto">
              <a:xfrm flipH="1" flipV="1">
                <a:off x="2592" y="1920"/>
                <a:ext cx="96" cy="96"/>
              </a:xfrm>
              <a:prstGeom prst="line">
                <a:avLst/>
              </a:prstGeom>
              <a:noFill/>
              <a:ln w="28575">
                <a:solidFill>
                  <a:srgbClr val="FFFF00"/>
                </a:solidFill>
                <a:round/>
                <a:headEnd type="none" w="sm" len="sm"/>
                <a:tailEnd type="none" w="sm" len="sm"/>
              </a:ln>
              <a:effectLst/>
            </p:spPr>
            <p:txBody>
              <a:bodyPr/>
              <a:lstStyle/>
              <a:p>
                <a:endParaRPr lang="en-US"/>
              </a:p>
            </p:txBody>
          </p:sp>
          <p:sp>
            <p:nvSpPr>
              <p:cNvPr id="44112" name="Line 80"/>
              <p:cNvSpPr>
                <a:spLocks noChangeShapeType="1"/>
              </p:cNvSpPr>
              <p:nvPr/>
            </p:nvSpPr>
            <p:spPr bwMode="auto">
              <a:xfrm flipH="1">
                <a:off x="2784" y="1920"/>
                <a:ext cx="96" cy="96"/>
              </a:xfrm>
              <a:prstGeom prst="line">
                <a:avLst/>
              </a:prstGeom>
              <a:noFill/>
              <a:ln w="28575">
                <a:solidFill>
                  <a:srgbClr val="FFFF00"/>
                </a:solidFill>
                <a:round/>
                <a:headEnd type="none" w="sm" len="sm"/>
                <a:tailEnd type="none" w="sm" len="sm"/>
              </a:ln>
              <a:effectLst/>
            </p:spPr>
            <p:txBody>
              <a:bodyPr/>
              <a:lstStyle/>
              <a:p>
                <a:endParaRPr lang="en-US"/>
              </a:p>
            </p:txBody>
          </p:sp>
          <p:sp>
            <p:nvSpPr>
              <p:cNvPr id="44113" name="Line 81"/>
              <p:cNvSpPr>
                <a:spLocks noChangeShapeType="1"/>
              </p:cNvSpPr>
              <p:nvPr/>
            </p:nvSpPr>
            <p:spPr bwMode="auto">
              <a:xfrm>
                <a:off x="3072" y="1824"/>
                <a:ext cx="960" cy="96"/>
              </a:xfrm>
              <a:prstGeom prst="line">
                <a:avLst/>
              </a:prstGeom>
              <a:noFill/>
              <a:ln w="28575">
                <a:solidFill>
                  <a:srgbClr val="FFFF00"/>
                </a:solidFill>
                <a:round/>
                <a:headEnd type="none" w="sm" len="sm"/>
                <a:tailEnd type="none" w="sm" len="sm"/>
              </a:ln>
              <a:effectLst/>
            </p:spPr>
            <p:txBody>
              <a:bodyPr/>
              <a:lstStyle/>
              <a:p>
                <a:endParaRPr lang="en-US"/>
              </a:p>
            </p:txBody>
          </p:sp>
          <p:sp>
            <p:nvSpPr>
              <p:cNvPr id="44114" name="Line 82"/>
              <p:cNvSpPr>
                <a:spLocks noChangeShapeType="1"/>
              </p:cNvSpPr>
              <p:nvPr/>
            </p:nvSpPr>
            <p:spPr bwMode="auto">
              <a:xfrm flipV="1">
                <a:off x="2496" y="2016"/>
                <a:ext cx="240" cy="528"/>
              </a:xfrm>
              <a:prstGeom prst="line">
                <a:avLst/>
              </a:prstGeom>
              <a:noFill/>
              <a:ln w="28575">
                <a:solidFill>
                  <a:srgbClr val="FFFF00"/>
                </a:solidFill>
                <a:round/>
                <a:headEnd type="none" w="sm" len="sm"/>
                <a:tailEnd type="none" w="sm" len="sm"/>
              </a:ln>
              <a:effectLst/>
            </p:spPr>
            <p:txBody>
              <a:bodyPr/>
              <a:lstStyle/>
              <a:p>
                <a:endParaRPr lang="en-US"/>
              </a:p>
            </p:txBody>
          </p:sp>
          <p:sp>
            <p:nvSpPr>
              <p:cNvPr id="44115" name="Line 83"/>
              <p:cNvSpPr>
                <a:spLocks noChangeShapeType="1"/>
              </p:cNvSpPr>
              <p:nvPr/>
            </p:nvSpPr>
            <p:spPr bwMode="auto">
              <a:xfrm flipH="1">
                <a:off x="2928" y="1824"/>
                <a:ext cx="144" cy="48"/>
              </a:xfrm>
              <a:prstGeom prst="line">
                <a:avLst/>
              </a:prstGeom>
              <a:noFill/>
              <a:ln w="28575">
                <a:solidFill>
                  <a:srgbClr val="FFFF00"/>
                </a:solidFill>
                <a:round/>
                <a:headEnd type="none" w="sm" len="sm"/>
                <a:tailEnd type="none" w="sm" len="sm"/>
              </a:ln>
              <a:effectLst/>
            </p:spPr>
            <p:txBody>
              <a:bodyPr/>
              <a:lstStyle/>
              <a:p>
                <a:endParaRPr lang="en-US"/>
              </a:p>
            </p:txBody>
          </p:sp>
          <p:sp>
            <p:nvSpPr>
              <p:cNvPr id="44116" name="Line 84"/>
              <p:cNvSpPr>
                <a:spLocks noChangeShapeType="1"/>
              </p:cNvSpPr>
              <p:nvPr/>
            </p:nvSpPr>
            <p:spPr bwMode="auto">
              <a:xfrm>
                <a:off x="2832" y="1440"/>
                <a:ext cx="48" cy="336"/>
              </a:xfrm>
              <a:prstGeom prst="line">
                <a:avLst/>
              </a:prstGeom>
              <a:noFill/>
              <a:ln w="28575">
                <a:solidFill>
                  <a:srgbClr val="FFFF00"/>
                </a:solidFill>
                <a:round/>
                <a:headEnd type="none" w="sm" len="sm"/>
                <a:tailEnd type="none" w="sm" len="sm"/>
              </a:ln>
              <a:effectLst/>
            </p:spPr>
            <p:txBody>
              <a:bodyPr/>
              <a:lstStyle/>
              <a:p>
                <a:endParaRPr lang="en-US"/>
              </a:p>
            </p:txBody>
          </p:sp>
          <p:sp>
            <p:nvSpPr>
              <p:cNvPr id="44117" name="Line 85"/>
              <p:cNvSpPr>
                <a:spLocks noChangeShapeType="1"/>
              </p:cNvSpPr>
              <p:nvPr/>
            </p:nvSpPr>
            <p:spPr bwMode="auto">
              <a:xfrm flipH="1">
                <a:off x="2352" y="2592"/>
                <a:ext cx="96" cy="48"/>
              </a:xfrm>
              <a:prstGeom prst="line">
                <a:avLst/>
              </a:prstGeom>
              <a:noFill/>
              <a:ln w="28575">
                <a:solidFill>
                  <a:srgbClr val="FFFF00"/>
                </a:solidFill>
                <a:round/>
                <a:headEnd type="none" w="sm" len="sm"/>
                <a:tailEnd type="none" w="sm" len="sm"/>
              </a:ln>
              <a:effectLst/>
            </p:spPr>
            <p:txBody>
              <a:bodyPr/>
              <a:lstStyle/>
              <a:p>
                <a:endParaRPr lang="en-US"/>
              </a:p>
            </p:txBody>
          </p:sp>
          <p:sp>
            <p:nvSpPr>
              <p:cNvPr id="44118" name="Line 86"/>
              <p:cNvSpPr>
                <a:spLocks noChangeShapeType="1"/>
              </p:cNvSpPr>
              <p:nvPr/>
            </p:nvSpPr>
            <p:spPr bwMode="auto">
              <a:xfrm flipH="1" flipV="1">
                <a:off x="2496" y="2592"/>
                <a:ext cx="96" cy="96"/>
              </a:xfrm>
              <a:prstGeom prst="line">
                <a:avLst/>
              </a:prstGeom>
              <a:noFill/>
              <a:ln w="28575">
                <a:solidFill>
                  <a:srgbClr val="FFFF00"/>
                </a:solidFill>
                <a:round/>
                <a:headEnd type="none" w="sm" len="sm"/>
                <a:tailEnd type="none" w="sm" len="sm"/>
              </a:ln>
              <a:effectLst/>
            </p:spPr>
            <p:txBody>
              <a:bodyPr/>
              <a:lstStyle/>
              <a:p>
                <a:endParaRPr lang="en-US"/>
              </a:p>
            </p:txBody>
          </p:sp>
          <p:sp>
            <p:nvSpPr>
              <p:cNvPr id="44119" name="Line 87"/>
              <p:cNvSpPr>
                <a:spLocks noChangeShapeType="1"/>
              </p:cNvSpPr>
              <p:nvPr/>
            </p:nvSpPr>
            <p:spPr bwMode="auto">
              <a:xfrm flipH="1" flipV="1">
                <a:off x="2640" y="2640"/>
                <a:ext cx="1680" cy="336"/>
              </a:xfrm>
              <a:prstGeom prst="line">
                <a:avLst/>
              </a:prstGeom>
              <a:noFill/>
              <a:ln w="28575">
                <a:solidFill>
                  <a:srgbClr val="FFFF00"/>
                </a:solidFill>
                <a:round/>
                <a:headEnd type="none" w="sm" len="sm"/>
                <a:tailEnd type="none" w="sm" len="sm"/>
              </a:ln>
              <a:effectLst/>
            </p:spPr>
            <p:txBody>
              <a:bodyPr/>
              <a:lstStyle/>
              <a:p>
                <a:endParaRPr lang="en-US"/>
              </a:p>
            </p:txBody>
          </p:sp>
          <p:sp>
            <p:nvSpPr>
              <p:cNvPr id="44120" name="Line 88"/>
              <p:cNvSpPr>
                <a:spLocks noChangeShapeType="1"/>
              </p:cNvSpPr>
              <p:nvPr/>
            </p:nvSpPr>
            <p:spPr bwMode="auto">
              <a:xfrm flipV="1">
                <a:off x="2304" y="2640"/>
                <a:ext cx="48" cy="672"/>
              </a:xfrm>
              <a:prstGeom prst="line">
                <a:avLst/>
              </a:prstGeom>
              <a:noFill/>
              <a:ln w="28575">
                <a:solidFill>
                  <a:srgbClr val="FFFF00"/>
                </a:solidFill>
                <a:round/>
                <a:headEnd type="none" w="sm" len="sm"/>
                <a:tailEnd type="none" w="sm" len="sm"/>
              </a:ln>
              <a:effectLst/>
            </p:spPr>
            <p:txBody>
              <a:bodyPr/>
              <a:lstStyle/>
              <a:p>
                <a:endParaRPr lang="en-US"/>
              </a:p>
            </p:txBody>
          </p:sp>
          <p:sp>
            <p:nvSpPr>
              <p:cNvPr id="44121" name="Line 89"/>
              <p:cNvSpPr>
                <a:spLocks noChangeShapeType="1"/>
              </p:cNvSpPr>
              <p:nvPr/>
            </p:nvSpPr>
            <p:spPr bwMode="auto">
              <a:xfrm flipH="1">
                <a:off x="2160" y="3360"/>
                <a:ext cx="96" cy="48"/>
              </a:xfrm>
              <a:prstGeom prst="line">
                <a:avLst/>
              </a:prstGeom>
              <a:noFill/>
              <a:ln w="28575">
                <a:solidFill>
                  <a:srgbClr val="FFFF00"/>
                </a:solidFill>
                <a:round/>
                <a:headEnd type="none" w="sm" len="sm"/>
                <a:tailEnd type="none" w="sm" len="sm"/>
              </a:ln>
              <a:effectLst/>
            </p:spPr>
            <p:txBody>
              <a:bodyPr/>
              <a:lstStyle/>
              <a:p>
                <a:endParaRPr lang="en-US"/>
              </a:p>
            </p:txBody>
          </p:sp>
          <p:sp>
            <p:nvSpPr>
              <p:cNvPr id="44122" name="Line 90"/>
              <p:cNvSpPr>
                <a:spLocks noChangeShapeType="1"/>
              </p:cNvSpPr>
              <p:nvPr/>
            </p:nvSpPr>
            <p:spPr bwMode="auto">
              <a:xfrm flipH="1" flipV="1">
                <a:off x="2304" y="3264"/>
                <a:ext cx="96" cy="96"/>
              </a:xfrm>
              <a:prstGeom prst="line">
                <a:avLst/>
              </a:prstGeom>
              <a:noFill/>
              <a:ln w="28575">
                <a:solidFill>
                  <a:srgbClr val="FFFF00"/>
                </a:solidFill>
                <a:round/>
                <a:headEnd type="none" w="sm" len="sm"/>
                <a:tailEnd type="none" w="sm" len="sm"/>
              </a:ln>
              <a:effectLst/>
            </p:spPr>
            <p:txBody>
              <a:bodyPr/>
              <a:lstStyle/>
              <a:p>
                <a:endParaRPr lang="en-US"/>
              </a:p>
            </p:txBody>
          </p:sp>
          <p:sp>
            <p:nvSpPr>
              <p:cNvPr id="44123" name="Line 91"/>
              <p:cNvSpPr>
                <a:spLocks noChangeShapeType="1"/>
              </p:cNvSpPr>
              <p:nvPr/>
            </p:nvSpPr>
            <p:spPr bwMode="auto">
              <a:xfrm flipH="1" flipV="1">
                <a:off x="4944" y="3456"/>
                <a:ext cx="96" cy="96"/>
              </a:xfrm>
              <a:prstGeom prst="line">
                <a:avLst/>
              </a:prstGeom>
              <a:noFill/>
              <a:ln w="28575">
                <a:solidFill>
                  <a:srgbClr val="FFFF00"/>
                </a:solidFill>
                <a:round/>
                <a:headEnd type="none" w="sm" len="sm"/>
                <a:tailEnd type="none" w="sm" len="sm"/>
              </a:ln>
              <a:effectLst/>
            </p:spPr>
            <p:txBody>
              <a:bodyPr/>
              <a:lstStyle/>
              <a:p>
                <a:endParaRPr lang="en-US"/>
              </a:p>
            </p:txBody>
          </p:sp>
          <p:sp>
            <p:nvSpPr>
              <p:cNvPr id="44124" name="Line 92"/>
              <p:cNvSpPr>
                <a:spLocks noChangeShapeType="1"/>
              </p:cNvSpPr>
              <p:nvPr/>
            </p:nvSpPr>
            <p:spPr bwMode="auto">
              <a:xfrm flipH="1">
                <a:off x="4800" y="3456"/>
                <a:ext cx="96" cy="48"/>
              </a:xfrm>
              <a:prstGeom prst="line">
                <a:avLst/>
              </a:prstGeom>
              <a:noFill/>
              <a:ln w="28575">
                <a:solidFill>
                  <a:srgbClr val="FFFF00"/>
                </a:solidFill>
                <a:round/>
                <a:headEnd type="none" w="sm" len="sm"/>
                <a:tailEnd type="none" w="sm" len="sm"/>
              </a:ln>
              <a:effectLst/>
            </p:spPr>
            <p:txBody>
              <a:bodyPr/>
              <a:lstStyle/>
              <a:p>
                <a:endParaRPr lang="en-US"/>
              </a:p>
            </p:txBody>
          </p:sp>
        </p:grpSp>
        <p:grpSp>
          <p:nvGrpSpPr>
            <p:cNvPr id="5" name="Group 93"/>
            <p:cNvGrpSpPr>
              <a:grpSpLocks/>
            </p:cNvGrpSpPr>
            <p:nvPr/>
          </p:nvGrpSpPr>
          <p:grpSpPr bwMode="auto">
            <a:xfrm>
              <a:off x="960" y="2592"/>
              <a:ext cx="2160" cy="1428"/>
              <a:chOff x="3504" y="1824"/>
              <a:chExt cx="1920" cy="2368"/>
            </a:xfrm>
          </p:grpSpPr>
          <p:pic>
            <p:nvPicPr>
              <p:cNvPr id="44126" name="Picture 94" descr="basestation"/>
              <p:cNvPicPr>
                <a:picLocks noChangeAspect="1" noChangeArrowheads="1"/>
              </p:cNvPicPr>
              <p:nvPr/>
            </p:nvPicPr>
            <p:blipFill>
              <a:blip r:embed="rId8" cstate="print"/>
              <a:srcRect/>
              <a:stretch>
                <a:fillRect/>
              </a:stretch>
            </p:blipFill>
            <p:spPr bwMode="auto">
              <a:xfrm rot="16200000">
                <a:off x="4222" y="3170"/>
                <a:ext cx="1168" cy="876"/>
              </a:xfrm>
              <a:prstGeom prst="rect">
                <a:avLst/>
              </a:prstGeom>
              <a:noFill/>
              <a:ln>
                <a:noFill/>
              </a:ln>
              <a:effectLst/>
            </p:spPr>
          </p:pic>
          <p:sp>
            <p:nvSpPr>
              <p:cNvPr id="44127" name="Line 95"/>
              <p:cNvSpPr>
                <a:spLocks noChangeShapeType="1"/>
              </p:cNvSpPr>
              <p:nvPr/>
            </p:nvSpPr>
            <p:spPr bwMode="auto">
              <a:xfrm flipV="1">
                <a:off x="3696" y="3120"/>
                <a:ext cx="912" cy="336"/>
              </a:xfrm>
              <a:prstGeom prst="line">
                <a:avLst/>
              </a:prstGeom>
              <a:noFill/>
              <a:ln w="28575">
                <a:solidFill>
                  <a:srgbClr val="FFFF00"/>
                </a:solidFill>
                <a:round/>
                <a:headEnd type="none" w="sm" len="sm"/>
                <a:tailEnd type="none" w="sm" len="sm"/>
              </a:ln>
              <a:effectLst/>
            </p:spPr>
            <p:txBody>
              <a:bodyPr/>
              <a:lstStyle/>
              <a:p>
                <a:endParaRPr lang="en-US"/>
              </a:p>
            </p:txBody>
          </p:sp>
          <p:sp>
            <p:nvSpPr>
              <p:cNvPr id="44128" name="Line 96"/>
              <p:cNvSpPr>
                <a:spLocks noChangeShapeType="1"/>
              </p:cNvSpPr>
              <p:nvPr/>
            </p:nvSpPr>
            <p:spPr bwMode="auto">
              <a:xfrm flipV="1">
                <a:off x="3840" y="3120"/>
                <a:ext cx="768" cy="432"/>
              </a:xfrm>
              <a:prstGeom prst="line">
                <a:avLst/>
              </a:prstGeom>
              <a:noFill/>
              <a:ln w="28575">
                <a:solidFill>
                  <a:srgbClr val="FFFF00"/>
                </a:solidFill>
                <a:round/>
                <a:headEnd type="none" w="sm" len="sm"/>
                <a:tailEnd type="none" w="sm" len="sm"/>
              </a:ln>
              <a:effectLst/>
            </p:spPr>
            <p:txBody>
              <a:bodyPr/>
              <a:lstStyle/>
              <a:p>
                <a:endParaRPr lang="en-US"/>
              </a:p>
            </p:txBody>
          </p:sp>
          <p:sp>
            <p:nvSpPr>
              <p:cNvPr id="44129" name="Line 97"/>
              <p:cNvSpPr>
                <a:spLocks noChangeShapeType="1"/>
              </p:cNvSpPr>
              <p:nvPr/>
            </p:nvSpPr>
            <p:spPr bwMode="auto">
              <a:xfrm>
                <a:off x="3504" y="2976"/>
                <a:ext cx="1056" cy="144"/>
              </a:xfrm>
              <a:prstGeom prst="line">
                <a:avLst/>
              </a:prstGeom>
              <a:noFill/>
              <a:ln w="28575">
                <a:solidFill>
                  <a:srgbClr val="FFFF00"/>
                </a:solidFill>
                <a:round/>
                <a:headEnd type="none" w="sm" len="sm"/>
                <a:tailEnd type="none" w="sm" len="sm"/>
              </a:ln>
              <a:effectLst/>
            </p:spPr>
            <p:txBody>
              <a:bodyPr/>
              <a:lstStyle/>
              <a:p>
                <a:endParaRPr lang="en-US"/>
              </a:p>
            </p:txBody>
          </p:sp>
          <p:sp>
            <p:nvSpPr>
              <p:cNvPr id="44130" name="AutoShape 98"/>
              <p:cNvSpPr>
                <a:spLocks noChangeArrowheads="1"/>
              </p:cNvSpPr>
              <p:nvPr/>
            </p:nvSpPr>
            <p:spPr bwMode="auto">
              <a:xfrm flipH="1">
                <a:off x="4992" y="1824"/>
                <a:ext cx="432" cy="1392"/>
              </a:xfrm>
              <a:prstGeom prst="lightningBolt">
                <a:avLst/>
              </a:prstGeom>
              <a:solidFill>
                <a:schemeClr val="bg1"/>
              </a:solidFill>
              <a:ln w="12700">
                <a:solidFill>
                  <a:schemeClr val="hlink"/>
                </a:solidFill>
                <a:miter lim="800000"/>
                <a:headEnd type="none" w="sm" len="sm"/>
                <a:tailEnd type="none" w="sm" len="sm"/>
              </a:ln>
              <a:effectLst/>
            </p:spPr>
            <p:txBody>
              <a:bodyPr wrap="none" anchor="ctr"/>
              <a:lstStyle/>
              <a:p>
                <a:endParaRPr lang="en-US"/>
              </a:p>
            </p:txBody>
          </p:sp>
        </p:grpSp>
      </p:grpSp>
      <p:sp>
        <p:nvSpPr>
          <p:cNvPr id="44131" name="Rectangle 99"/>
          <p:cNvSpPr>
            <a:spLocks noChangeArrowheads="1"/>
          </p:cNvSpPr>
          <p:nvPr/>
        </p:nvSpPr>
        <p:spPr bwMode="auto">
          <a:xfrm>
            <a:off x="2667000" y="2057400"/>
            <a:ext cx="3276600" cy="609600"/>
          </a:xfrm>
          <a:prstGeom prst="rect">
            <a:avLst/>
          </a:prstGeom>
          <a:noFill/>
          <a:ln w="9525">
            <a:noFill/>
            <a:miter lim="800000"/>
            <a:headEnd/>
            <a:tailEnd/>
          </a:ln>
          <a:effectLst/>
        </p:spPr>
        <p:txBody>
          <a:bodyPr/>
          <a:lstStyle/>
          <a:p>
            <a:pPr marL="342900" indent="-342900" algn="l">
              <a:lnSpc>
                <a:spcPct val="150000"/>
              </a:lnSpc>
              <a:spcBef>
                <a:spcPct val="75000"/>
              </a:spcBef>
              <a:spcAft>
                <a:spcPct val="5000"/>
              </a:spcAft>
              <a:buClr>
                <a:schemeClr val="folHlink"/>
              </a:buClr>
              <a:buSzPct val="60000"/>
              <a:buFont typeface="Wingdings" pitchFamily="2" charset="2"/>
              <a:buNone/>
            </a:pPr>
            <a:r>
              <a:rPr lang="en-US" altLang="zh-CN" sz="2000" b="0">
                <a:latin typeface="Tahoma" pitchFamily="34" charset="0"/>
              </a:rPr>
              <a:t>Redwood ecophysiology </a:t>
            </a:r>
            <a:endParaRPr lang="en-US" altLang="zh-CN" sz="1800" b="0">
              <a:latin typeface="Tahoma" pitchFamily="34" charset="0"/>
            </a:endParaRPr>
          </a:p>
        </p:txBody>
      </p:sp>
      <p:sp>
        <p:nvSpPr>
          <p:cNvPr id="44132" name="Rectangle 100"/>
          <p:cNvSpPr>
            <a:spLocks noChangeArrowheads="1"/>
          </p:cNvSpPr>
          <p:nvPr/>
        </p:nvSpPr>
        <p:spPr bwMode="auto">
          <a:xfrm>
            <a:off x="3581400" y="3695700"/>
            <a:ext cx="4953000" cy="609600"/>
          </a:xfrm>
          <a:prstGeom prst="rect">
            <a:avLst/>
          </a:prstGeom>
          <a:noFill/>
          <a:ln w="9525">
            <a:noFill/>
            <a:miter lim="800000"/>
            <a:headEnd/>
            <a:tailEnd/>
          </a:ln>
          <a:effectLst/>
        </p:spPr>
        <p:txBody>
          <a:bodyPr/>
          <a:lstStyle/>
          <a:p>
            <a:pPr marL="342900" indent="-342900" algn="l">
              <a:lnSpc>
                <a:spcPct val="150000"/>
              </a:lnSpc>
              <a:spcBef>
                <a:spcPct val="75000"/>
              </a:spcBef>
              <a:spcAft>
                <a:spcPct val="5000"/>
              </a:spcAft>
              <a:buClr>
                <a:schemeClr val="folHlink"/>
              </a:buClr>
              <a:buSzPct val="60000"/>
              <a:buFont typeface="Wingdings" pitchFamily="2" charset="2"/>
              <a:buNone/>
            </a:pPr>
            <a:r>
              <a:rPr lang="en-US" altLang="zh-CN" sz="2000" b="0">
                <a:latin typeface="Tahoma" pitchFamily="34" charset="0"/>
              </a:rPr>
              <a:t>Wind response of Golden Gate Bridge </a:t>
            </a:r>
            <a:endParaRPr lang="en-US" altLang="zh-CN" sz="1800" b="0">
              <a:latin typeface="Tahoma" pitchFamily="34" charset="0"/>
            </a:endParaRPr>
          </a:p>
        </p:txBody>
      </p:sp>
      <p:pic>
        <p:nvPicPr>
          <p:cNvPr id="44133" name="Picture 101" descr="A view"/>
          <p:cNvPicPr>
            <a:picLocks noChangeAspect="1" noChangeArrowheads="1"/>
          </p:cNvPicPr>
          <p:nvPr/>
        </p:nvPicPr>
        <p:blipFill>
          <a:blip r:embed="rId9" cstate="print"/>
          <a:srcRect/>
          <a:stretch>
            <a:fillRect/>
          </a:stretch>
        </p:blipFill>
        <p:spPr bwMode="auto">
          <a:xfrm>
            <a:off x="533400" y="5049838"/>
            <a:ext cx="2055813" cy="1541462"/>
          </a:xfrm>
          <a:prstGeom prst="rect">
            <a:avLst/>
          </a:prstGeom>
          <a:noFill/>
        </p:spPr>
      </p:pic>
      <p:pic>
        <p:nvPicPr>
          <p:cNvPr id="44134" name="Picture 102" descr="an intruder"/>
          <p:cNvPicPr>
            <a:picLocks noChangeAspect="1" noChangeArrowheads="1"/>
          </p:cNvPicPr>
          <p:nvPr/>
        </p:nvPicPr>
        <p:blipFill>
          <a:blip r:embed="rId10" cstate="print"/>
          <a:srcRect/>
          <a:stretch>
            <a:fillRect/>
          </a:stretch>
        </p:blipFill>
        <p:spPr bwMode="auto">
          <a:xfrm>
            <a:off x="3124200" y="5562600"/>
            <a:ext cx="1371600" cy="1028700"/>
          </a:xfrm>
          <a:prstGeom prst="rect">
            <a:avLst/>
          </a:prstGeom>
          <a:noFill/>
        </p:spPr>
      </p:pic>
      <p:pic>
        <p:nvPicPr>
          <p:cNvPr id="44135" name="Picture 103" descr="Copy of DSCF0047"/>
          <p:cNvPicPr>
            <a:picLocks noChangeAspect="1" noChangeArrowheads="1"/>
          </p:cNvPicPr>
          <p:nvPr/>
        </p:nvPicPr>
        <p:blipFill>
          <a:blip r:embed="rId11" cstate="print"/>
          <a:srcRect/>
          <a:stretch>
            <a:fillRect/>
          </a:stretch>
        </p:blipFill>
        <p:spPr bwMode="auto">
          <a:xfrm>
            <a:off x="2514600" y="5127625"/>
            <a:ext cx="1023938" cy="930275"/>
          </a:xfrm>
          <a:prstGeom prst="rect">
            <a:avLst/>
          </a:prstGeom>
          <a:noFill/>
        </p:spPr>
      </p:pic>
      <p:pic>
        <p:nvPicPr>
          <p:cNvPr id="44136" name="Picture 104" descr="A stargate"/>
          <p:cNvPicPr>
            <a:picLocks noChangeAspect="1" noChangeArrowheads="1"/>
          </p:cNvPicPr>
          <p:nvPr/>
        </p:nvPicPr>
        <p:blipFill>
          <a:blip r:embed="rId12" cstate="print"/>
          <a:srcRect/>
          <a:stretch>
            <a:fillRect/>
          </a:stretch>
        </p:blipFill>
        <p:spPr bwMode="auto">
          <a:xfrm>
            <a:off x="2057400" y="6051550"/>
            <a:ext cx="1066800" cy="800100"/>
          </a:xfrm>
          <a:prstGeom prst="rect">
            <a:avLst/>
          </a:prstGeom>
          <a:noFill/>
        </p:spPr>
      </p:pic>
      <p:sp>
        <p:nvSpPr>
          <p:cNvPr id="44137" name="Rectangle 105"/>
          <p:cNvSpPr>
            <a:spLocks noChangeArrowheads="1"/>
          </p:cNvSpPr>
          <p:nvPr/>
        </p:nvSpPr>
        <p:spPr bwMode="auto">
          <a:xfrm>
            <a:off x="3810000" y="5181600"/>
            <a:ext cx="5638800" cy="762000"/>
          </a:xfrm>
          <a:prstGeom prst="rect">
            <a:avLst/>
          </a:prstGeom>
          <a:noFill/>
          <a:ln w="9525">
            <a:noFill/>
            <a:miter lim="800000"/>
            <a:headEnd/>
            <a:tailEnd/>
          </a:ln>
          <a:effectLst/>
        </p:spPr>
        <p:txBody>
          <a:bodyPr/>
          <a:lstStyle/>
          <a:p>
            <a:pPr marL="342900" indent="-342900" algn="l">
              <a:lnSpc>
                <a:spcPct val="150000"/>
              </a:lnSpc>
              <a:spcBef>
                <a:spcPct val="75000"/>
              </a:spcBef>
              <a:spcAft>
                <a:spcPct val="5000"/>
              </a:spcAft>
              <a:buClr>
                <a:schemeClr val="folHlink"/>
              </a:buClr>
              <a:buSzPct val="60000"/>
              <a:buFont typeface="Wingdings" pitchFamily="2" charset="2"/>
              <a:buNone/>
            </a:pPr>
            <a:r>
              <a:rPr lang="en-US" altLang="zh-CN" sz="2000" b="0">
                <a:latin typeface="Tahoma" pitchFamily="34" charset="0"/>
              </a:rPr>
              <a:t>Intruder detection, classification, and tracking </a:t>
            </a:r>
            <a:endParaRPr lang="en-US" altLang="zh-CN" sz="1800" b="0">
              <a:latin typeface="Tahoma" pitchFamily="34" charset="0"/>
            </a:endParaRPr>
          </a:p>
        </p:txBody>
      </p:sp>
      <p:grpSp>
        <p:nvGrpSpPr>
          <p:cNvPr id="6" name="Group 106"/>
          <p:cNvGrpSpPr>
            <a:grpSpLocks/>
          </p:cNvGrpSpPr>
          <p:nvPr/>
        </p:nvGrpSpPr>
        <p:grpSpPr bwMode="auto">
          <a:xfrm>
            <a:off x="6324600" y="228600"/>
            <a:ext cx="2667000" cy="1676400"/>
            <a:chOff x="2160" y="432"/>
            <a:chExt cx="3408" cy="3612"/>
          </a:xfrm>
        </p:grpSpPr>
        <p:graphicFrame>
          <p:nvGraphicFramePr>
            <p:cNvPr id="44139" name="Object 107"/>
            <p:cNvGraphicFramePr>
              <a:graphicFrameLocks noChangeAspect="1"/>
            </p:cNvGraphicFramePr>
            <p:nvPr/>
          </p:nvGraphicFramePr>
          <p:xfrm>
            <a:off x="2160" y="1968"/>
            <a:ext cx="3408" cy="2076"/>
          </p:xfrm>
          <a:graphic>
            <a:graphicData uri="http://schemas.openxmlformats.org/presentationml/2006/ole">
              <mc:AlternateContent xmlns:mc="http://schemas.openxmlformats.org/markup-compatibility/2006">
                <mc:Choice xmlns:v="urn:schemas-microsoft-com:vml" Requires="v">
                  <p:oleObj spid="_x0000_s1109" name="Worksheet" r:id="rId13" imgW="8979408" imgH="4876800" progId="Excel.Sheet.8">
                    <p:embed/>
                  </p:oleObj>
                </mc:Choice>
                <mc:Fallback>
                  <p:oleObj name="Worksheet" r:id="rId13" imgW="8979408" imgH="4876800" progId="Excel.Sheet.8">
                    <p:embed/>
                    <p:pic>
                      <p:nvPicPr>
                        <p:cNvPr id="44139" name="Object 107"/>
                        <p:cNvPicPr>
                          <a:picLocks noRot="1"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60" y="1968"/>
                          <a:ext cx="3408" cy="207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Lst>
                      </p:spPr>
                    </p:pic>
                  </p:oleObj>
                </mc:Fallback>
              </mc:AlternateContent>
            </a:graphicData>
          </a:graphic>
        </p:graphicFrame>
        <p:graphicFrame>
          <p:nvGraphicFramePr>
            <p:cNvPr id="44140" name="Picture 108"/>
            <p:cNvGraphicFramePr>
              <a:graphicFrameLocks noChangeAspect="1"/>
            </p:cNvGraphicFramePr>
            <p:nvPr/>
          </p:nvGraphicFramePr>
          <p:xfrm>
            <a:off x="2160" y="432"/>
            <a:ext cx="3408" cy="1672"/>
          </p:xfrm>
          <a:graphic>
            <a:graphicData uri="http://schemas.openxmlformats.org/presentationml/2006/ole">
              <mc:AlternateContent xmlns:mc="http://schemas.openxmlformats.org/markup-compatibility/2006">
                <mc:Choice xmlns:v="urn:schemas-microsoft-com:vml" Requires="v">
                  <p:oleObj spid="_x0000_s1110" name="Worksheet" r:id="rId15" imgW="8563051" imgH="4019702" progId="">
                    <p:embed/>
                  </p:oleObj>
                </mc:Choice>
                <mc:Fallback>
                  <p:oleObj name="Worksheet" r:id="rId15" imgW="8563051" imgH="4019702" progId="">
                    <p:embed/>
                    <p:pic>
                      <p:nvPicPr>
                        <p:cNvPr id="44140" name="Picture 108"/>
                        <p:cNvPicPr>
                          <a:picLocks noRot="1"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60" y="432"/>
                          <a:ext cx="3408" cy="1672"/>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Lst>
                      </p:spPr>
                    </p:pic>
                  </p:oleObj>
                </mc:Fallback>
              </mc:AlternateContent>
            </a:graphicData>
          </a:graphic>
        </p:graphicFrame>
      </p:grpSp>
    </p:spTree>
  </p:cSld>
  <p:clrMapOvr>
    <a:masterClrMapping/>
  </p:clrMapOvr>
</p:sld>
</file>

<file path=ppt/theme/theme1.xml><?xml version="1.0" encoding="utf-8"?>
<a:theme xmlns:a="http://schemas.openxmlformats.org/drawingml/2006/main" name="Hongwei - ResearchTalk">
  <a:themeElements>
    <a:clrScheme name="1_Hongwe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1_Hongwei">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Symbol" pitchFamily="18" charset="2"/>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Symbol" pitchFamily="18" charset="2"/>
            <a:ea typeface="宋体" pitchFamily="2" charset="-122"/>
          </a:defRPr>
        </a:defPPr>
      </a:lstStyle>
    </a:lnDef>
  </a:objectDefaults>
  <a:extraClrSchemeLst>
    <a:extraClrScheme>
      <a:clrScheme name="1_Hongwe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1_Hongwe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1_Hongwe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1_Hongwe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1_Hongwe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1_Hongwe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1_Hongwe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Hongwei - ResearchTalk</Template>
  <TotalTime>19411</TotalTime>
  <Words>12742</Words>
  <Application>Microsoft Macintosh PowerPoint</Application>
  <PresentationFormat>On-screen Show (4:3)</PresentationFormat>
  <Paragraphs>637</Paragraphs>
  <Slides>48</Slides>
  <Notes>32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48</vt:i4>
      </vt:variant>
    </vt:vector>
  </HeadingPairs>
  <TitlesOfParts>
    <vt:vector size="59" baseType="lpstr">
      <vt:lpstr>Myriad Roman</vt:lpstr>
      <vt:lpstr>Arial</vt:lpstr>
      <vt:lpstr>Calibri</vt:lpstr>
      <vt:lpstr>Symbol</vt:lpstr>
      <vt:lpstr>Tahoma</vt:lpstr>
      <vt:lpstr>Times New Roman</vt:lpstr>
      <vt:lpstr>Verdana</vt:lpstr>
      <vt:lpstr>Wingdings</vt:lpstr>
      <vt:lpstr>Hongwei - ResearchTalk</vt:lpstr>
      <vt:lpstr>Worksheet</vt:lpstr>
      <vt:lpstr>Visio</vt:lpstr>
      <vt:lpstr>Introduction to Wireless CPN</vt:lpstr>
      <vt:lpstr>Outline </vt:lpstr>
      <vt:lpstr>Outline </vt:lpstr>
      <vt:lpstr>Retrospect on computing &amp; networking</vt:lpstr>
      <vt:lpstr>  </vt:lpstr>
      <vt:lpstr>Sensor nodes</vt:lpstr>
      <vt:lpstr>PowerPoint Presentation</vt:lpstr>
      <vt:lpstr>Wireless sensor networks: innovative ways of interacting with the world …</vt:lpstr>
      <vt:lpstr>Sensor networks in early days</vt:lpstr>
      <vt:lpstr>ExScal</vt:lpstr>
      <vt:lpstr>Industrial monitoring:  Intel Semiconductor Factory monitoring … </vt:lpstr>
      <vt:lpstr>Precision agriculture: smart vineyard </vt:lpstr>
      <vt:lpstr>TurtleNet: track wood-turtles …</vt:lpstr>
      <vt:lpstr>SealNet: use nature to help scientific study</vt:lpstr>
      <vt:lpstr>Social dynamics and networking</vt:lpstr>
      <vt:lpstr>BikeNet: mobile sensing system for cyclist experience mapping</vt:lpstr>
      <vt:lpstr>Outline </vt:lpstr>
      <vt:lpstr>From open-loop sensor networks  to closed-loop cyber-physical systems (CPS)</vt:lpstr>
      <vt:lpstr>Vehicular CPS</vt:lpstr>
      <vt:lpstr>Micro power grid</vt:lpstr>
      <vt:lpstr>Industrial Automation </vt:lpstr>
      <vt:lpstr>Standardization efforts</vt:lpstr>
      <vt:lpstr>PowerPoint Presentation</vt:lpstr>
      <vt:lpstr>PowerPoint Presentation</vt:lpstr>
      <vt:lpstr>PowerPoint Presentation</vt:lpstr>
      <vt:lpstr>PowerPoint Presentation</vt:lpstr>
      <vt:lpstr>Healthcare CPS</vt:lpstr>
      <vt:lpstr>Outline </vt:lpstr>
      <vt:lpstr>Complex systems</vt:lpstr>
      <vt:lpstr>Real-time, networked control</vt:lpstr>
      <vt:lpstr>PowerPoint Presentation</vt:lpstr>
      <vt:lpstr>Outline </vt:lpstr>
      <vt:lpstr>Dynamics and uncertainties in WCPS</vt:lpstr>
      <vt:lpstr>Mote testbed</vt:lpstr>
      <vt:lpstr>Complex properties of wireless links</vt:lpstr>
      <vt:lpstr>Co-Channel Interference Control:  A Fundamental Problem in Wireless Communication</vt:lpstr>
      <vt:lpstr>Hidden-Terminal Problem (Kleinrock’75)</vt:lpstr>
      <vt:lpstr>RTS-CTS Based Interference Control</vt:lpstr>
      <vt:lpstr>Does It Work: Multi-Hop Traffic?</vt:lpstr>
      <vt:lpstr>Negative Impact of Interference</vt:lpstr>
      <vt:lpstr>Traffic pattern affects link ETX</vt:lpstr>
      <vt:lpstr>Interactions among dynamics</vt:lpstr>
      <vt:lpstr>Challenges for predictable wireless communication </vt:lpstr>
      <vt:lpstr>Mixed Reality</vt:lpstr>
      <vt:lpstr>References </vt:lpstr>
      <vt:lpstr>Summary </vt:lpstr>
      <vt:lpstr>Assignment</vt:lpstr>
      <vt:lpstr>Quiz questions Test your understanding of basic concepts, protocols, etc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Wireless Cyber-Physical Systems (WCPS)</dc:title>
  <dc:creator/>
  <cp:lastModifiedBy>Zhang, Hongwei [E CPE]</cp:lastModifiedBy>
  <cp:revision>126</cp:revision>
  <dcterms:created xsi:type="dcterms:W3CDTF">2006-08-16T00:00:00Z</dcterms:created>
  <dcterms:modified xsi:type="dcterms:W3CDTF">2019-10-26T13:29:51Z</dcterms:modified>
</cp:coreProperties>
</file>