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256" r:id="rId2"/>
    <p:sldId id="262" r:id="rId3"/>
    <p:sldId id="257" r:id="rId4"/>
    <p:sldId id="267" r:id="rId5"/>
    <p:sldId id="261" r:id="rId6"/>
    <p:sldId id="259" r:id="rId7"/>
    <p:sldId id="318" r:id="rId8"/>
    <p:sldId id="319" r:id="rId9"/>
    <p:sldId id="320" r:id="rId10"/>
    <p:sldId id="302" r:id="rId11"/>
    <p:sldId id="260" r:id="rId12"/>
    <p:sldId id="263" r:id="rId13"/>
    <p:sldId id="264" r:id="rId14"/>
    <p:sldId id="266" r:id="rId15"/>
    <p:sldId id="265" r:id="rId16"/>
    <p:sldId id="321" r:id="rId17"/>
    <p:sldId id="322" r:id="rId18"/>
    <p:sldId id="323" r:id="rId19"/>
    <p:sldId id="324" r:id="rId20"/>
    <p:sldId id="307" r:id="rId21"/>
    <p:sldId id="308" r:id="rId22"/>
    <p:sldId id="309" r:id="rId23"/>
    <p:sldId id="303" r:id="rId24"/>
    <p:sldId id="269" r:id="rId25"/>
    <p:sldId id="271" r:id="rId26"/>
    <p:sldId id="270" r:id="rId27"/>
    <p:sldId id="272" r:id="rId28"/>
    <p:sldId id="273" r:id="rId29"/>
    <p:sldId id="268"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325" r:id="rId46"/>
    <p:sldId id="289" r:id="rId47"/>
    <p:sldId id="290" r:id="rId48"/>
    <p:sldId id="291" r:id="rId49"/>
    <p:sldId id="292" r:id="rId50"/>
    <p:sldId id="293" r:id="rId51"/>
    <p:sldId id="294" r:id="rId52"/>
    <p:sldId id="295" r:id="rId53"/>
    <p:sldId id="296" r:id="rId54"/>
    <p:sldId id="297" r:id="rId55"/>
    <p:sldId id="298" r:id="rId56"/>
    <p:sldId id="304" r:id="rId57"/>
    <p:sldId id="299" r:id="rId58"/>
    <p:sldId id="300" r:id="rId59"/>
    <p:sldId id="305" r:id="rId60"/>
    <p:sldId id="301" r:id="rId61"/>
    <p:sldId id="306" r:id="rId6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112" autoAdjust="0"/>
    <p:restoredTop sz="94114" autoAdjust="0"/>
  </p:normalViewPr>
  <p:slideViewPr>
    <p:cSldViewPr>
      <p:cViewPr varScale="1">
        <p:scale>
          <a:sx n="153" d="100"/>
          <a:sy n="153" d="100"/>
        </p:scale>
        <p:origin x="3432" y="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ng, Hongwei [E CPE]" userId="d720d410-aa7f-4a8a-a8aa-e201c555b14d" providerId="ADAL" clId="{5F216755-FDE5-104A-B5AB-ED6519742FAA}"/>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C557580-348B-4CFA-A236-2BEFE1489458}" type="datetimeFigureOut">
              <a:rPr lang="en-US" smtClean="0"/>
              <a:pPr/>
              <a:t>9/5/19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C98C070-1A14-48B2-B31B-692D488E9D80}" type="slidenum">
              <a:rPr lang="en-US" smtClean="0"/>
              <a:pPr/>
              <a:t>‹#›</a:t>
            </a:fld>
            <a:endParaRPr lang="en-US"/>
          </a:p>
        </p:txBody>
      </p:sp>
    </p:spTree>
    <p:extLst>
      <p:ext uri="{BB962C8B-B14F-4D97-AF65-F5344CB8AC3E}">
        <p14:creationId xmlns:p14="http://schemas.microsoft.com/office/powerpoint/2010/main" val="1682126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E9FFE75-DDF9-4C1B-B2F2-8798A1E4364E}" type="datetimeFigureOut">
              <a:rPr lang="en-US" smtClean="0"/>
              <a:pPr/>
              <a:t>9/5/19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2FEB112-9642-44A5-B248-1933CD1F941C}" type="slidenum">
              <a:rPr lang="en-US" smtClean="0"/>
              <a:pPr/>
              <a:t>‹#›</a:t>
            </a:fld>
            <a:endParaRPr lang="en-US"/>
          </a:p>
        </p:txBody>
      </p:sp>
    </p:spTree>
    <p:extLst>
      <p:ext uri="{BB962C8B-B14F-4D97-AF65-F5344CB8AC3E}">
        <p14:creationId xmlns:p14="http://schemas.microsoft.com/office/powerpoint/2010/main" val="3958917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Smart_transducer" TargetMode="External"/><Relationship Id="rId3" Type="http://schemas.openxmlformats.org/officeDocument/2006/relationships/hyperlink" Target="https://en.wikipedia.org/wiki/Honeywell" TargetMode="External"/><Relationship Id="rId7" Type="http://schemas.openxmlformats.org/officeDocument/2006/relationships/hyperlink" Target="https://en.wikipedia.org/wiki/Smart_device" TargetMode="External"/><Relationship Id="rId12" Type="http://schemas.openxmlformats.org/officeDocument/2006/relationships/hyperlink" Target="https://en.wikipedia.org/wiki/SDS_Protocol"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en.wikipedia.org/wiki/Controller_area_network" TargetMode="External"/><Relationship Id="rId11" Type="http://schemas.openxmlformats.org/officeDocument/2006/relationships/hyperlink" Target="https://en.wikipedia.org/wiki/Memory_footprint" TargetMode="External"/><Relationship Id="rId5" Type="http://schemas.openxmlformats.org/officeDocument/2006/relationships/hyperlink" Target="https://en.wikipedia.org/wiki/Event-driven_programming" TargetMode="External"/><Relationship Id="rId10" Type="http://schemas.openxmlformats.org/officeDocument/2006/relationships/hyperlink" Target="https://en.wikipedia.org/wiki/Process_(computing)" TargetMode="External"/><Relationship Id="rId4" Type="http://schemas.openxmlformats.org/officeDocument/2006/relationships/hyperlink" Target="https://en.wikipedia.org/w/index.php?title=Holjeron&amp;action=edit&amp;redlink=1" TargetMode="External"/><Relationship Id="rId9" Type="http://schemas.openxmlformats.org/officeDocument/2006/relationships/hyperlink" Target="https://en.wikipedia.org/wiki/Computer_configurat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Ethernet" TargetMode="External"/><Relationship Id="rId13" Type="http://schemas.openxmlformats.org/officeDocument/2006/relationships/hyperlink" Target="https://en.wikipedia.org/wiki/Valve" TargetMode="External"/><Relationship Id="rId3" Type="http://schemas.openxmlformats.org/officeDocument/2006/relationships/hyperlink" Target="https://en.wikipedia.org/wiki/Computer_network" TargetMode="External"/><Relationship Id="rId7" Type="http://schemas.openxmlformats.org/officeDocument/2006/relationships/hyperlink" Target="https://en.wikipedia.org/wiki/Programmable_logic_controller" TargetMode="External"/><Relationship Id="rId12" Type="http://schemas.openxmlformats.org/officeDocument/2006/relationships/hyperlink" Target="https://en.wikipedia.org/wiki/Switch"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User_interface" TargetMode="External"/><Relationship Id="rId11" Type="http://schemas.openxmlformats.org/officeDocument/2006/relationships/hyperlink" Target="https://en.wikipedia.org/wiki/Electric_motors" TargetMode="External"/><Relationship Id="rId5" Type="http://schemas.openxmlformats.org/officeDocument/2006/relationships/hyperlink" Target="https://en.wikipedia.org/wiki/Distributed_control_system" TargetMode="External"/><Relationship Id="rId10" Type="http://schemas.openxmlformats.org/officeDocument/2006/relationships/hyperlink" Target="https://en.wikipedia.org/wiki/Actuator" TargetMode="External"/><Relationship Id="rId4" Type="http://schemas.openxmlformats.org/officeDocument/2006/relationships/hyperlink" Target="https://en.wikipedia.org/wiki/Automation" TargetMode="External"/><Relationship Id="rId9" Type="http://schemas.openxmlformats.org/officeDocument/2006/relationships/hyperlink" Target="https://en.wikipedia.org/wiki/Sensor" TargetMode="External"/><Relationship Id="rId14" Type="http://schemas.openxmlformats.org/officeDocument/2006/relationships/hyperlink" Target="https://en.wikipedia.org/wiki/Contactor"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Boeing" TargetMode="External"/><Relationship Id="rId3" Type="http://schemas.openxmlformats.org/officeDocument/2006/relationships/hyperlink" Target="https://en.wikipedia.org/wiki/Computer_network" TargetMode="External"/><Relationship Id="rId7" Type="http://schemas.openxmlformats.org/officeDocument/2006/relationships/hyperlink" Target="https://en.wikipedia.org/wiki/Manufacturing_Automation_Protocol#cite_note-JDIrwin-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Programmable_logic_controller" TargetMode="External"/><Relationship Id="rId11" Type="http://schemas.openxmlformats.org/officeDocument/2006/relationships/hyperlink" Target="https://en.wikipedia.org/wiki/Token_bus_network" TargetMode="External"/><Relationship Id="rId5" Type="http://schemas.openxmlformats.org/officeDocument/2006/relationships/hyperlink" Target="https://en.wikipedia.org/wiki/Automation" TargetMode="External"/><Relationship Id="rId10" Type="http://schemas.openxmlformats.org/officeDocument/2006/relationships/hyperlink" Target="https://en.wikipedia.org/wiki/Manufacturing_Automation_Protocol#cite_note-Laughton-2" TargetMode="External"/><Relationship Id="rId4" Type="http://schemas.openxmlformats.org/officeDocument/2006/relationships/hyperlink" Target="https://en.wikipedia.org/wiki/General_Motors" TargetMode="External"/><Relationship Id="rId9" Type="http://schemas.openxmlformats.org/officeDocument/2006/relationships/hyperlink" Target="https://en.wikipedia.org/wiki/Etherne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3" Type="http://schemas.openxmlformats.org/officeDocument/2006/relationships/hyperlink" Target="https://en.wikipedia.org/wiki/Electromagnetics" TargetMode="External"/><Relationship Id="rId18" Type="http://schemas.openxmlformats.org/officeDocument/2006/relationships/hyperlink" Target="https://en.wikipedia.org/wiki/Electromagnetic_Compatibility" TargetMode="External"/><Relationship Id="rId26" Type="http://schemas.openxmlformats.org/officeDocument/2006/relationships/hyperlink" Target="https://en.wikipedia.org/wiki/Profibus" TargetMode="External"/><Relationship Id="rId39" Type="http://schemas.openxmlformats.org/officeDocument/2006/relationships/hyperlink" Target="https://en.wikipedia.org/wiki/Fieldbus" TargetMode="External"/><Relationship Id="rId21" Type="http://schemas.openxmlformats.org/officeDocument/2006/relationships/hyperlink" Target="https://en.wikipedia.org/wiki/PROFIBUS" TargetMode="External"/><Relationship Id="rId34" Type="http://schemas.openxmlformats.org/officeDocument/2006/relationships/hyperlink" Target="https://en.wikipedia.org/wiki/VMEbus" TargetMode="External"/><Relationship Id="rId42" Type="http://schemas.openxmlformats.org/officeDocument/2006/relationships/hyperlink" Target="https://en.wikipedia.org/wiki/European_Common_Market" TargetMode="External"/><Relationship Id="rId7" Type="http://schemas.openxmlformats.org/officeDocument/2006/relationships/hyperlink" Target="https://en.wikipedia.org/wiki/International_Electrotechnical_Commission#cite_note-5" TargetMode="External"/><Relationship Id="rId2" Type="http://schemas.openxmlformats.org/officeDocument/2006/relationships/slide" Target="../slides/slide14.xml"/><Relationship Id="rId16" Type="http://schemas.openxmlformats.org/officeDocument/2006/relationships/hyperlink" Target="https://en.wikipedia.org/wiki/Telecommunication" TargetMode="External"/><Relationship Id="rId20" Type="http://schemas.openxmlformats.org/officeDocument/2006/relationships/hyperlink" Target="https://en.wikipedia.org/wiki/ControlNet" TargetMode="External"/><Relationship Id="rId29" Type="http://schemas.openxmlformats.org/officeDocument/2006/relationships/hyperlink" Target="https://en.wikipedia.org/wiki/Interbus" TargetMode="External"/><Relationship Id="rId41" Type="http://schemas.openxmlformats.org/officeDocument/2006/relationships/hyperlink" Target="https://en.wikipedia.org/wiki/Technology" TargetMode="External"/><Relationship Id="rId1" Type="http://schemas.openxmlformats.org/officeDocument/2006/relationships/notesMaster" Target="../notesMasters/notesMaster1.xml"/><Relationship Id="rId6" Type="http://schemas.openxmlformats.org/officeDocument/2006/relationships/hyperlink" Target="https://en.wikipedia.org/wiki/International_Electrotechnical_Commission#cite_note-4" TargetMode="External"/><Relationship Id="rId11" Type="http://schemas.openxmlformats.org/officeDocument/2006/relationships/hyperlink" Target="https://en.wikipedia.org/wiki/Solar_energy" TargetMode="External"/><Relationship Id="rId24" Type="http://schemas.openxmlformats.org/officeDocument/2006/relationships/hyperlink" Target="https://en.wikipedia.org/wiki/Field_bus" TargetMode="External"/><Relationship Id="rId32" Type="http://schemas.openxmlformats.org/officeDocument/2006/relationships/hyperlink" Target="https://en.wikipedia.org/wiki/Personal_computer" TargetMode="External"/><Relationship Id="rId37" Type="http://schemas.openxmlformats.org/officeDocument/2006/relationships/hyperlink" Target="https://en.wikipedia.org/wiki/Actuator" TargetMode="External"/><Relationship Id="rId40" Type="http://schemas.openxmlformats.org/officeDocument/2006/relationships/hyperlink" Target="https://en.wikipedia.org/wiki/European_Standard" TargetMode="External"/><Relationship Id="rId5" Type="http://schemas.openxmlformats.org/officeDocument/2006/relationships/hyperlink" Target="https://en.wikipedia.org/wiki/Standards_organization" TargetMode="External"/><Relationship Id="rId15" Type="http://schemas.openxmlformats.org/officeDocument/2006/relationships/hyperlink" Target="https://en.wikipedia.org/wiki/Multimedia" TargetMode="External"/><Relationship Id="rId23" Type="http://schemas.openxmlformats.org/officeDocument/2006/relationships/hyperlink" Target="https://en.wikipedia.org/wiki/WorldFIP" TargetMode="External"/><Relationship Id="rId28" Type="http://schemas.openxmlformats.org/officeDocument/2006/relationships/hyperlink" Target="https://en.wikipedia.org/wiki/Wire_Train_Bus" TargetMode="External"/><Relationship Id="rId36" Type="http://schemas.openxmlformats.org/officeDocument/2006/relationships/hyperlink" Target="https://en.wikipedia.org/wiki/Sensor" TargetMode="External"/><Relationship Id="rId10" Type="http://schemas.openxmlformats.org/officeDocument/2006/relationships/hyperlink" Target="https://en.wikipedia.org/wiki/Electrotechnics" TargetMode="External"/><Relationship Id="rId19" Type="http://schemas.openxmlformats.org/officeDocument/2006/relationships/hyperlink" Target="https://en.wikipedia.org/wiki/Foundation_Fieldbus_H1" TargetMode="External"/><Relationship Id="rId31" Type="http://schemas.openxmlformats.org/officeDocument/2006/relationships/hyperlink" Target="https://en.wikipedia.org/wiki/Control_system" TargetMode="External"/><Relationship Id="rId4" Type="http://schemas.openxmlformats.org/officeDocument/2006/relationships/hyperlink" Target="https://en.wikipedia.org/wiki/French_language" TargetMode="External"/><Relationship Id="rId9" Type="http://schemas.openxmlformats.org/officeDocument/2006/relationships/hyperlink" Target="https://en.wikipedia.org/wiki/Electronics" TargetMode="External"/><Relationship Id="rId14" Type="http://schemas.openxmlformats.org/officeDocument/2006/relationships/hyperlink" Target="https://en.wikipedia.org/wiki/Electroacoustics" TargetMode="External"/><Relationship Id="rId22" Type="http://schemas.openxmlformats.org/officeDocument/2006/relationships/hyperlink" Target="https://en.wikipedia.org/wiki/FOUNDATION_fieldbus" TargetMode="External"/><Relationship Id="rId27" Type="http://schemas.openxmlformats.org/officeDocument/2006/relationships/hyperlink" Target="https://en.wikipedia.org/wiki/CENELEC" TargetMode="External"/><Relationship Id="rId30" Type="http://schemas.openxmlformats.org/officeDocument/2006/relationships/hyperlink" Target="https://en.wikipedia.org/wiki/Serial_communication" TargetMode="External"/><Relationship Id="rId35" Type="http://schemas.openxmlformats.org/officeDocument/2006/relationships/hyperlink" Target="https://en.wikipedia.org/wiki/Industrial_robot" TargetMode="External"/><Relationship Id="rId43" Type="http://schemas.openxmlformats.org/officeDocument/2006/relationships/hyperlink" Target="https://en.wikipedia.org/w/index.php?title=Fieldbus&amp;action=edit&amp;section=5" TargetMode="External"/><Relationship Id="rId8" Type="http://schemas.openxmlformats.org/officeDocument/2006/relationships/hyperlink" Target="https://en.wikipedia.org/wiki/Electrical" TargetMode="External"/><Relationship Id="rId3" Type="http://schemas.openxmlformats.org/officeDocument/2006/relationships/hyperlink" Target="https://en.wikipedia.org/wiki/International_Electrotechnical_Commission#cite_note-3" TargetMode="External"/><Relationship Id="rId12" Type="http://schemas.openxmlformats.org/officeDocument/2006/relationships/hyperlink" Target="https://en.wikipedia.org/wiki/Nanotechnology" TargetMode="External"/><Relationship Id="rId17" Type="http://schemas.openxmlformats.org/officeDocument/2006/relationships/hyperlink" Target="https://en.wikipedia.org/wiki/Medical_technology" TargetMode="External"/><Relationship Id="rId25" Type="http://schemas.openxmlformats.org/officeDocument/2006/relationships/hyperlink" Target="https://en.wikipedia.org/wiki/Fieldbus_Foundation" TargetMode="External"/><Relationship Id="rId33" Type="http://schemas.openxmlformats.org/officeDocument/2006/relationships/hyperlink" Target="https://en.wikipedia.org/wiki/Programmable_logic_controller" TargetMode="External"/><Relationship Id="rId38" Type="http://schemas.openxmlformats.org/officeDocument/2006/relationships/hyperlink" Target="https://en.wikipedia.org/wiki/Phoenix_Contac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Computer_bus" TargetMode="External"/><Relationship Id="rId3" Type="http://schemas.openxmlformats.org/officeDocument/2006/relationships/hyperlink" Target="https://en.wikipedia.org/wiki/Synchronous_circuit" TargetMode="External"/><Relationship Id="rId7" Type="http://schemas.openxmlformats.org/officeDocument/2006/relationships/hyperlink" Target="https://en.wikipedia.org/wiki/Serial_communications" TargetMode="External"/><Relationship Id="rId12" Type="http://schemas.openxmlformats.org/officeDocument/2006/relationships/hyperlink" Target="https://en.wikipedia.org/wiki/Microcontroller"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n.wikipedia.org/wiki/Single-ended_signaling" TargetMode="External"/><Relationship Id="rId11" Type="http://schemas.openxmlformats.org/officeDocument/2006/relationships/hyperlink" Target="https://en.wikipedia.org/wiki/Integrated_circuit" TargetMode="External"/><Relationship Id="rId5" Type="http://schemas.openxmlformats.org/officeDocument/2006/relationships/hyperlink" Target="https://en.wikipedia.org/wiki/Packet_switching" TargetMode="External"/><Relationship Id="rId10" Type="http://schemas.openxmlformats.org/officeDocument/2006/relationships/hyperlink" Target="https://en.wikipedia.org/wiki/NXP_Semiconductors" TargetMode="External"/><Relationship Id="rId4" Type="http://schemas.openxmlformats.org/officeDocument/2006/relationships/hyperlink" Target="https://en.wikipedia.org/wiki/Master/slave_(technology)" TargetMode="External"/><Relationship Id="rId9" Type="http://schemas.openxmlformats.org/officeDocument/2006/relationships/hyperlink" Target="https://en.wikipedia.org/wiki/Philip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EB112-9642-44A5-B248-1933CD1F941C}" type="slidenum">
              <a:rPr lang="en-US" smtClean="0"/>
              <a:pPr/>
              <a:t>1</a:t>
            </a:fld>
            <a:endParaRPr lang="en-US"/>
          </a:p>
        </p:txBody>
      </p:sp>
    </p:spTree>
    <p:extLst>
      <p:ext uri="{BB962C8B-B14F-4D97-AF65-F5344CB8AC3E}">
        <p14:creationId xmlns:p14="http://schemas.microsoft.com/office/powerpoint/2010/main" val="119781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Parallel Traffic: </a:t>
            </a:r>
          </a:p>
          <a:p>
            <a:r>
              <a:rPr lang="en-US" dirty="0"/>
              <a:t>This traffic type does not belong to the applications processes concerned with the actual control of the technical process. Rather, it is generated by independent parallel processes and shares the communication medium. In traditional fieldbus systems, which were closed environments, this type of traffic did not exist. With growing interconnection of automation networks, however, </a:t>
            </a:r>
            <a:r>
              <a:rPr lang="en-US" b="1" dirty="0"/>
              <a:t>it becomes relevant, either because external traffic (such as IP traffic) may be routed or tunneled through the fieldbus or because fieldbus traffic may be routed through a shared backbone network [33,34]. </a:t>
            </a:r>
            <a:r>
              <a:rPr lang="en-US" dirty="0"/>
              <a:t>In particular, this is an issue for </a:t>
            </a:r>
            <a:r>
              <a:rPr lang="en-US" b="1" dirty="0">
                <a:solidFill>
                  <a:srgbClr val="FF0000"/>
                </a:solidFill>
              </a:rPr>
              <a:t>industrial Ethernet </a:t>
            </a:r>
            <a:r>
              <a:rPr lang="en-US" dirty="0"/>
              <a:t>solutions, which in general foresee some sort of general-purpose IP channel for devices not belonging to the automation system</a:t>
            </a:r>
          </a:p>
        </p:txBody>
      </p:sp>
      <p:sp>
        <p:nvSpPr>
          <p:cNvPr id="4" name="Slide Number Placeholder 3"/>
          <p:cNvSpPr>
            <a:spLocks noGrp="1"/>
          </p:cNvSpPr>
          <p:nvPr>
            <p:ph type="sldNum" sz="quarter" idx="10"/>
          </p:nvPr>
        </p:nvSpPr>
        <p:spPr/>
        <p:txBody>
          <a:bodyPr/>
          <a:lstStyle/>
          <a:p>
            <a:fld id="{82FEB112-9642-44A5-B248-1933CD1F941C}" type="slidenum">
              <a:rPr lang="en-US" smtClean="0"/>
              <a:pPr/>
              <a:t>27</a:t>
            </a:fld>
            <a:endParaRPr lang="en-US"/>
          </a:p>
        </p:txBody>
      </p:sp>
    </p:spTree>
    <p:extLst>
      <p:ext uri="{BB962C8B-B14F-4D97-AF65-F5344CB8AC3E}">
        <p14:creationId xmlns:p14="http://schemas.microsoft.com/office/powerpoint/2010/main" val="3057091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bus </a:t>
            </a:r>
            <a:r>
              <a:rPr lang="en-US" dirty="0"/>
              <a:t>idle</a:t>
            </a:r>
            <a:r>
              <a:rPr lang="en-US" baseline="0" dirty="0"/>
              <a:t> period counter”</a:t>
            </a:r>
            <a:r>
              <a:rPr lang="en-US" dirty="0"/>
              <a:t> (IC) is incremented every bit period as long as the bus is free and is reset as soon as some node sends data. The Access Counter (AC) is incremented whenever the IC reaches the values 40, 50, 60 … 360. If the AC status matches the address of a master, this means that the master has the token and is therefore able to access the bus for one single request–response data exchange with some other node. To ensure that the token is not passed on, there are maximum values for the time a master can wait before sending a request to a slave and also for the time a slave may take until it starts its response. If the master has no data to send, it remains silent, and </a:t>
            </a:r>
            <a:r>
              <a:rPr lang="en-US" dirty="0" err="1"/>
              <a:t>aſter</a:t>
            </a:r>
            <a:r>
              <a:rPr lang="en-US" dirty="0"/>
              <a:t> a further 10 increments, the token is handed over. Once the AC reaches the number of masters contained within the bus system, up to a maximum of 32, it is reset to the value 1. To avoid loss of synchronization due to the freely running system clocks in the nodes during long idle periods, a master has to send at least a </a:t>
            </a:r>
            <a:r>
              <a:rPr lang="en-US" dirty="0" err="1"/>
              <a:t>syn</a:t>
            </a:r>
            <a:r>
              <a:rPr lang="en-US" dirty="0"/>
              <a:t>- </a:t>
            </a:r>
            <a:r>
              <a:rPr lang="en-US" dirty="0" err="1"/>
              <a:t>chronization</a:t>
            </a:r>
            <a:r>
              <a:rPr lang="en-US" dirty="0"/>
              <a:t> message if the IC value reaches 360. Since</a:t>
            </a:r>
          </a:p>
        </p:txBody>
      </p:sp>
      <p:sp>
        <p:nvSpPr>
          <p:cNvPr id="4" name="Slide Number Placeholder 3"/>
          <p:cNvSpPr>
            <a:spLocks noGrp="1"/>
          </p:cNvSpPr>
          <p:nvPr>
            <p:ph type="sldNum" sz="quarter" idx="10"/>
          </p:nvPr>
        </p:nvSpPr>
        <p:spPr/>
        <p:txBody>
          <a:bodyPr/>
          <a:lstStyle/>
          <a:p>
            <a:fld id="{82FEB112-9642-44A5-B248-1933CD1F941C}" type="slidenum">
              <a:rPr lang="en-US" smtClean="0"/>
              <a:pPr/>
              <a:t>46</a:t>
            </a:fld>
            <a:endParaRPr lang="en-US"/>
          </a:p>
        </p:txBody>
      </p:sp>
    </p:spTree>
    <p:extLst>
      <p:ext uri="{BB962C8B-B14F-4D97-AF65-F5344CB8AC3E}">
        <p14:creationId xmlns:p14="http://schemas.microsoft.com/office/powerpoint/2010/main" val="610464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bus line is designed as an open collector bus so that the </a:t>
            </a:r>
            <a:r>
              <a:rPr lang="en-US" i="1" dirty="0"/>
              <a:t>low level is dominant and the high level is recessive</a:t>
            </a:r>
            <a:r>
              <a:rPr lang="en-US" dirty="0"/>
              <a:t>, that is, a “1” sent from a device can be overwritten by a “0”; CAN uses </a:t>
            </a:r>
            <a:r>
              <a:rPr lang="en-US" i="1" dirty="0"/>
              <a:t>message/data-based addressing</a:t>
            </a:r>
          </a:p>
          <a:p>
            <a:endParaRPr lang="en-US" dirty="0"/>
          </a:p>
        </p:txBody>
      </p:sp>
      <p:sp>
        <p:nvSpPr>
          <p:cNvPr id="4" name="Slide Number Placeholder 3"/>
          <p:cNvSpPr>
            <a:spLocks noGrp="1"/>
          </p:cNvSpPr>
          <p:nvPr>
            <p:ph type="sldNum" sz="quarter" idx="5"/>
          </p:nvPr>
        </p:nvSpPr>
        <p:spPr/>
        <p:txBody>
          <a:bodyPr/>
          <a:lstStyle/>
          <a:p>
            <a:fld id="{82FEB112-9642-44A5-B248-1933CD1F941C}" type="slidenum">
              <a:rPr lang="en-US" smtClean="0"/>
              <a:pPr/>
              <a:t>49</a:t>
            </a:fld>
            <a:endParaRPr lang="en-US"/>
          </a:p>
        </p:txBody>
      </p:sp>
    </p:spTree>
    <p:extLst>
      <p:ext uri="{BB962C8B-B14F-4D97-AF65-F5344CB8AC3E}">
        <p14:creationId xmlns:p14="http://schemas.microsoft.com/office/powerpoint/2010/main" val="3502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Smart Distributed System (SDS)</a:t>
            </a:r>
            <a:r>
              <a:rPr lang="en-US" sz="1200" b="0" i="0" kern="1200" dirty="0">
                <a:solidFill>
                  <a:schemeClr val="tx1"/>
                </a:solidFill>
                <a:effectLst/>
                <a:latin typeface="+mn-lt"/>
                <a:ea typeface="+mn-ea"/>
                <a:cs typeface="+mn-cs"/>
              </a:rPr>
              <a:t> protocol was developed by </a:t>
            </a:r>
            <a:r>
              <a:rPr lang="en-US" sz="1200" b="0" i="0" u="none" strike="noStrike" kern="1200" dirty="0">
                <a:solidFill>
                  <a:schemeClr val="tx1"/>
                </a:solidFill>
                <a:effectLst/>
                <a:latin typeface="+mn-lt"/>
                <a:ea typeface="+mn-ea"/>
                <a:cs typeface="+mn-cs"/>
                <a:hlinkClick r:id="rId3" tooltip="Honeywell"/>
              </a:rPr>
              <a:t>Honeywell</a:t>
            </a:r>
            <a:r>
              <a:rPr lang="en-US" sz="1200" b="0" i="0" kern="1200" dirty="0">
                <a:solidFill>
                  <a:schemeClr val="tx1"/>
                </a:solidFill>
                <a:effectLst/>
                <a:latin typeface="+mn-lt"/>
                <a:ea typeface="+mn-ea"/>
                <a:cs typeface="+mn-cs"/>
              </a:rPr>
              <a:t> and is supported by </a:t>
            </a:r>
            <a:r>
              <a:rPr lang="en-US" sz="1200" b="0" i="0" u="none" strike="noStrike" kern="1200" dirty="0">
                <a:solidFill>
                  <a:schemeClr val="tx1"/>
                </a:solidFill>
                <a:effectLst/>
                <a:latin typeface="+mn-lt"/>
                <a:ea typeface="+mn-ea"/>
                <a:cs typeface="+mn-cs"/>
                <a:hlinkClick r:id="rId4" tooltip="Holjeron (page does not exist)"/>
              </a:rPr>
              <a:t>Holjeron</a:t>
            </a:r>
            <a:r>
              <a:rPr lang="en-US" sz="1200" b="0" i="0" kern="1200" dirty="0">
                <a:solidFill>
                  <a:schemeClr val="tx1"/>
                </a:solidFill>
                <a:effectLst/>
                <a:latin typeface="+mn-lt"/>
                <a:ea typeface="+mn-ea"/>
                <a:cs typeface="+mn-cs"/>
              </a:rPr>
              <a:t>. SDS is an open </a:t>
            </a:r>
            <a:r>
              <a:rPr lang="en-US" sz="1200" b="0" i="0" u="none" strike="noStrike" kern="1200" dirty="0">
                <a:solidFill>
                  <a:schemeClr val="tx1"/>
                </a:solidFill>
                <a:effectLst/>
                <a:latin typeface="+mn-lt"/>
                <a:ea typeface="+mn-ea"/>
                <a:cs typeface="+mn-cs"/>
                <a:hlinkClick r:id="rId5" tooltip="Event-driven programming"/>
              </a:rPr>
              <a:t>event-driven</a:t>
            </a:r>
            <a:r>
              <a:rPr lang="en-US" sz="1200" b="0" i="0" kern="1200" dirty="0">
                <a:solidFill>
                  <a:schemeClr val="tx1"/>
                </a:solidFill>
                <a:effectLst/>
                <a:latin typeface="+mn-lt"/>
                <a:ea typeface="+mn-ea"/>
                <a:cs typeface="+mn-cs"/>
              </a:rPr>
              <a:t> protocol used over </a:t>
            </a:r>
            <a:r>
              <a:rPr lang="en-US" sz="1200" b="0" i="0" u="none" strike="noStrike" kern="1200" dirty="0">
                <a:solidFill>
                  <a:schemeClr val="tx1"/>
                </a:solidFill>
                <a:effectLst/>
                <a:latin typeface="+mn-lt"/>
                <a:ea typeface="+mn-ea"/>
                <a:cs typeface="+mn-cs"/>
                <a:hlinkClick r:id="rId6" tooltip="Controller area network"/>
              </a:rPr>
              <a:t>Controller area network</a:t>
            </a:r>
            <a:r>
              <a:rPr lang="en-US" sz="1200" b="0" i="0" kern="1200" dirty="0">
                <a:solidFill>
                  <a:schemeClr val="tx1"/>
                </a:solidFill>
                <a:effectLst/>
                <a:latin typeface="+mn-lt"/>
                <a:ea typeface="+mn-ea"/>
                <a:cs typeface="+mn-cs"/>
              </a:rPr>
              <a:t> based industrial networks. It is used for a highly reliable </a:t>
            </a:r>
            <a:r>
              <a:rPr lang="en-US" sz="1200" b="0" i="0" u="none" strike="noStrike" kern="1200" dirty="0">
                <a:solidFill>
                  <a:schemeClr val="tx1"/>
                </a:solidFill>
                <a:effectLst/>
                <a:latin typeface="+mn-lt"/>
                <a:ea typeface="+mn-ea"/>
                <a:cs typeface="+mn-cs"/>
                <a:hlinkClick r:id="rId7" tooltip="Smart device"/>
              </a:rPr>
              <a:t>Smart device</a:t>
            </a:r>
            <a:r>
              <a:rPr lang="en-US" sz="1200" b="0" i="0" kern="1200" dirty="0">
                <a:solidFill>
                  <a:schemeClr val="tx1"/>
                </a:solidFill>
                <a:effectLst/>
                <a:latin typeface="+mn-lt"/>
                <a:ea typeface="+mn-ea"/>
                <a:cs typeface="+mn-cs"/>
              </a:rPr>
              <a:t>-level network. The SDS Application Layer Protocol is optimized for </a:t>
            </a:r>
            <a:r>
              <a:rPr lang="en-US" sz="1200" b="0" i="0" u="none" strike="noStrike" kern="1200" dirty="0">
                <a:solidFill>
                  <a:schemeClr val="tx1"/>
                </a:solidFill>
                <a:effectLst/>
                <a:latin typeface="+mn-lt"/>
                <a:ea typeface="+mn-ea"/>
                <a:cs typeface="+mn-cs"/>
                <a:hlinkClick r:id="rId8" tooltip="Smart transducer"/>
              </a:rPr>
              <a:t>smart sensors</a:t>
            </a:r>
            <a:r>
              <a:rPr lang="en-US" sz="1200" b="0" i="0" kern="1200" dirty="0">
                <a:solidFill>
                  <a:schemeClr val="tx1"/>
                </a:solidFill>
                <a:effectLst/>
                <a:latin typeface="+mn-lt"/>
                <a:ea typeface="+mn-ea"/>
                <a:cs typeface="+mn-cs"/>
              </a:rPr>
              <a:t> and actuators, where </a:t>
            </a:r>
            <a:r>
              <a:rPr lang="en-US" sz="1200" b="0" i="0" u="none" strike="noStrike" kern="1200" dirty="0">
                <a:solidFill>
                  <a:schemeClr val="tx1"/>
                </a:solidFill>
                <a:effectLst/>
                <a:latin typeface="+mn-lt"/>
                <a:ea typeface="+mn-ea"/>
                <a:cs typeface="+mn-cs"/>
                <a:hlinkClick r:id="rId9" tooltip="Computer configuration"/>
              </a:rPr>
              <a:t>configuration</a:t>
            </a:r>
            <a:r>
              <a:rPr lang="en-US" sz="1200" b="0" i="0" kern="1200" dirty="0">
                <a:solidFill>
                  <a:schemeClr val="tx1"/>
                </a:solidFill>
                <a:effectLst/>
                <a:latin typeface="+mn-lt"/>
                <a:ea typeface="+mn-ea"/>
                <a:cs typeface="+mn-cs"/>
              </a:rPr>
              <a:t>, diagnostic, and </a:t>
            </a:r>
            <a:r>
              <a:rPr lang="en-US" sz="1200" b="0" i="0" u="none" strike="noStrike" kern="1200" dirty="0">
                <a:solidFill>
                  <a:schemeClr val="tx1"/>
                </a:solidFill>
                <a:effectLst/>
                <a:latin typeface="+mn-lt"/>
                <a:ea typeface="+mn-ea"/>
                <a:cs typeface="+mn-cs"/>
                <a:hlinkClick r:id="rId10" tooltip="Process (computing)"/>
              </a:rPr>
              <a:t>process</a:t>
            </a:r>
            <a:r>
              <a:rPr lang="en-US" sz="1200" b="0" i="0" kern="1200" dirty="0">
                <a:solidFill>
                  <a:schemeClr val="tx1"/>
                </a:solidFill>
                <a:effectLst/>
                <a:latin typeface="+mn-lt"/>
                <a:ea typeface="+mn-ea"/>
                <a:cs typeface="+mn-cs"/>
              </a:rPr>
              <a:t> information can be embedded cost-effectively in a very small </a:t>
            </a:r>
            <a:r>
              <a:rPr lang="en-US" sz="1200" b="0" i="0" u="none" strike="noStrike" kern="1200" dirty="0">
                <a:solidFill>
                  <a:schemeClr val="tx1"/>
                </a:solidFill>
                <a:effectLst/>
                <a:latin typeface="+mn-lt"/>
                <a:ea typeface="+mn-ea"/>
                <a:cs typeface="+mn-cs"/>
                <a:hlinkClick r:id="rId11" tooltip="Memory footprint"/>
              </a:rPr>
              <a:t>footprint</a:t>
            </a:r>
            <a:r>
              <a:rPr lang="en-US" sz="1200" b="0" i="0" kern="1200" dirty="0">
                <a:solidFill>
                  <a:schemeClr val="tx1"/>
                </a:solidFill>
                <a:effectLst/>
                <a:latin typeface="+mn-lt"/>
                <a:ea typeface="+mn-ea"/>
                <a:cs typeface="+mn-cs"/>
              </a:rPr>
              <a:t>. </a:t>
            </a:r>
            <a:r>
              <a:rPr lang="en-US" dirty="0">
                <a:hlinkClick r:id="rId12"/>
              </a:rPr>
              <a:t>https://en.wikipedia.org/wiki/SDS_Protocol</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2FEB112-9642-44A5-B248-1933CD1F941C}" type="slidenum">
              <a:rPr lang="en-US" smtClean="0"/>
              <a:pPr/>
              <a:t>51</a:t>
            </a:fld>
            <a:endParaRPr lang="en-US"/>
          </a:p>
        </p:txBody>
      </p:sp>
    </p:spTree>
    <p:extLst>
      <p:ext uri="{BB962C8B-B14F-4D97-AF65-F5344CB8AC3E}">
        <p14:creationId xmlns:p14="http://schemas.microsoft.com/office/powerpoint/2010/main" val="3283564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idea of the publisher–subscriber model is that certain nodes (the publishers) produce information that they post into the network. The subscribers are typically groups of nodes that listen to information sources. Relating publishers and subscribers can be done at runtime. The producer– consumer model uses very similar mechanisms; the only difference is that broadcast services are being employed instead of multicast communication as in the case of the publisher–subscriber model. However, this distinction is rather subtle and not very relevant in practice.</a:t>
            </a:r>
          </a:p>
          <a:p>
            <a:endParaRPr lang="en-US" dirty="0"/>
          </a:p>
          <a:p>
            <a:r>
              <a:rPr lang="en-US" dirty="0"/>
              <a:t>Confirmed vs. acknowledged: in confirmed mode, a special message is used to just to confirm receipt; in </a:t>
            </a:r>
            <a:r>
              <a:rPr lang="en-US" dirty="0" err="1"/>
              <a:t>acked</a:t>
            </a:r>
            <a:r>
              <a:rPr lang="en-US" dirty="0"/>
              <a:t> mode, confirmation information is piggybacked with another data message.</a:t>
            </a:r>
          </a:p>
          <a:p>
            <a:endParaRPr lang="en-US" dirty="0"/>
          </a:p>
        </p:txBody>
      </p:sp>
      <p:sp>
        <p:nvSpPr>
          <p:cNvPr id="4" name="Slide Number Placeholder 3"/>
          <p:cNvSpPr>
            <a:spLocks noGrp="1"/>
          </p:cNvSpPr>
          <p:nvPr>
            <p:ph type="sldNum" sz="quarter" idx="10"/>
          </p:nvPr>
        </p:nvSpPr>
        <p:spPr/>
        <p:txBody>
          <a:bodyPr/>
          <a:lstStyle/>
          <a:p>
            <a:fld id="{82FEB112-9642-44A5-B248-1933CD1F941C}" type="slidenum">
              <a:rPr lang="en-US" smtClean="0"/>
              <a:pPr/>
              <a:t>52</a:t>
            </a:fld>
            <a:endParaRPr lang="en-US"/>
          </a:p>
        </p:txBody>
      </p:sp>
    </p:spTree>
    <p:extLst>
      <p:ext uri="{BB962C8B-B14F-4D97-AF65-F5344CB8AC3E}">
        <p14:creationId xmlns:p14="http://schemas.microsoft.com/office/powerpoint/2010/main" val="121854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EB112-9642-44A5-B248-1933CD1F941C}" type="slidenum">
              <a:rPr lang="en-US" smtClean="0"/>
              <a:pPr/>
              <a:t>3</a:t>
            </a:fld>
            <a:endParaRPr lang="en-US"/>
          </a:p>
        </p:txBody>
      </p:sp>
    </p:spTree>
    <p:extLst>
      <p:ext uri="{BB962C8B-B14F-4D97-AF65-F5344CB8AC3E}">
        <p14:creationId xmlns:p14="http://schemas.microsoft.com/office/powerpoint/2010/main" val="236401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Fieldbus</a:t>
            </a:r>
            <a:r>
              <a:rPr lang="en-US" sz="1200" b="0" i="0" kern="1200" dirty="0">
                <a:solidFill>
                  <a:schemeClr val="tx1"/>
                </a:solidFill>
                <a:effectLst/>
                <a:latin typeface="+mn-lt"/>
                <a:ea typeface="+mn-ea"/>
                <a:cs typeface="+mn-cs"/>
              </a:rPr>
              <a:t> is the name of a family of industrial </a:t>
            </a:r>
            <a:r>
              <a:rPr lang="en-US" sz="1200" b="0" i="0" u="none" strike="noStrike" kern="1200" dirty="0">
                <a:solidFill>
                  <a:schemeClr val="tx1"/>
                </a:solidFill>
                <a:effectLst/>
                <a:latin typeface="+mn-lt"/>
                <a:ea typeface="+mn-ea"/>
                <a:cs typeface="+mn-cs"/>
                <a:hlinkClick r:id="rId3" tooltip="Computer network"/>
              </a:rPr>
              <a:t>computer network</a:t>
            </a:r>
            <a:r>
              <a:rPr lang="en-US" sz="1200" b="0" i="0" kern="1200" dirty="0">
                <a:solidFill>
                  <a:schemeClr val="tx1"/>
                </a:solidFill>
                <a:effectLst/>
                <a:latin typeface="+mn-lt"/>
                <a:ea typeface="+mn-ea"/>
                <a:cs typeface="+mn-cs"/>
              </a:rPr>
              <a:t> protocols used for real-time distributed control, standardized as </a:t>
            </a:r>
            <a:r>
              <a:rPr lang="en-US" sz="1200" b="1" i="0" kern="1200" dirty="0">
                <a:solidFill>
                  <a:schemeClr val="tx1"/>
                </a:solidFill>
                <a:effectLst/>
                <a:latin typeface="+mn-lt"/>
                <a:ea typeface="+mn-ea"/>
                <a:cs typeface="+mn-cs"/>
              </a:rPr>
              <a:t>IEC 61158</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 complex </a:t>
            </a:r>
            <a:r>
              <a:rPr lang="en-US" sz="1200" b="0" i="0" u="none" strike="noStrike" kern="1200" dirty="0">
                <a:solidFill>
                  <a:schemeClr val="tx1"/>
                </a:solidFill>
                <a:effectLst/>
                <a:latin typeface="+mn-lt"/>
                <a:ea typeface="+mn-ea"/>
                <a:cs typeface="+mn-cs"/>
                <a:hlinkClick r:id="rId4" tooltip="Automation"/>
              </a:rPr>
              <a:t>automated</a:t>
            </a:r>
            <a:r>
              <a:rPr lang="en-US" sz="1200" b="0" i="0" kern="1200" dirty="0">
                <a:solidFill>
                  <a:schemeClr val="tx1"/>
                </a:solidFill>
                <a:effectLst/>
                <a:latin typeface="+mn-lt"/>
                <a:ea typeface="+mn-ea"/>
                <a:cs typeface="+mn-cs"/>
              </a:rPr>
              <a:t> industrial system — such as manufacturing assembly line — usually needs a </a:t>
            </a:r>
            <a:r>
              <a:rPr lang="en-US" sz="1200" b="0" i="0" u="none" strike="noStrike" kern="1200" dirty="0">
                <a:solidFill>
                  <a:schemeClr val="tx1"/>
                </a:solidFill>
                <a:effectLst/>
                <a:latin typeface="+mn-lt"/>
                <a:ea typeface="+mn-ea"/>
                <a:cs typeface="+mn-cs"/>
                <a:hlinkClick r:id="rId5" tooltip="Distributed control system"/>
              </a:rPr>
              <a:t>distributed control system</a:t>
            </a:r>
            <a:r>
              <a:rPr lang="en-US" sz="1200" b="0" i="0" kern="1200" dirty="0">
                <a:solidFill>
                  <a:schemeClr val="tx1"/>
                </a:solidFill>
                <a:effectLst/>
                <a:latin typeface="+mn-lt"/>
                <a:ea typeface="+mn-ea"/>
                <a:cs typeface="+mn-cs"/>
              </a:rPr>
              <a:t>—an organized hierarchy of controller systems—to function. In this hierarchy, there is usually a </a:t>
            </a:r>
            <a:r>
              <a:rPr lang="en-US" sz="1200" b="0" i="0" u="none" strike="noStrike" kern="1200" dirty="0">
                <a:solidFill>
                  <a:schemeClr val="tx1"/>
                </a:solidFill>
                <a:effectLst/>
                <a:latin typeface="+mn-lt"/>
                <a:ea typeface="+mn-ea"/>
                <a:cs typeface="+mn-cs"/>
                <a:hlinkClick r:id="rId6" tooltip="User interface"/>
              </a:rPr>
              <a:t>Human Machine Interface</a:t>
            </a:r>
            <a:r>
              <a:rPr lang="en-US" sz="1200" b="0" i="0" kern="1200" dirty="0">
                <a:solidFill>
                  <a:schemeClr val="tx1"/>
                </a:solidFill>
                <a:effectLst/>
                <a:latin typeface="+mn-lt"/>
                <a:ea typeface="+mn-ea"/>
                <a:cs typeface="+mn-cs"/>
              </a:rPr>
              <a:t> (HMI) at the top, where an operator can monitor or operate the system. This is typically linked to a middle layer of </a:t>
            </a:r>
            <a:r>
              <a:rPr lang="en-US" sz="1200" b="0" i="0" u="none" strike="noStrike" kern="1200" dirty="0">
                <a:solidFill>
                  <a:schemeClr val="tx1"/>
                </a:solidFill>
                <a:effectLst/>
                <a:latin typeface="+mn-lt"/>
                <a:ea typeface="+mn-ea"/>
                <a:cs typeface="+mn-cs"/>
                <a:hlinkClick r:id="rId7" tooltip="Programmable logic controller"/>
              </a:rPr>
              <a:t>programmable logic controllers</a:t>
            </a:r>
            <a:r>
              <a:rPr lang="en-US" sz="1200" b="0" i="0" kern="1200" dirty="0">
                <a:solidFill>
                  <a:schemeClr val="tx1"/>
                </a:solidFill>
                <a:effectLst/>
                <a:latin typeface="+mn-lt"/>
                <a:ea typeface="+mn-ea"/>
                <a:cs typeface="+mn-cs"/>
              </a:rPr>
              <a:t> (PLC) via a non-time-critical communications system (e.g. </a:t>
            </a:r>
            <a:r>
              <a:rPr lang="en-US" sz="1200" b="0" i="0" u="none" strike="noStrike" kern="1200" dirty="0">
                <a:solidFill>
                  <a:schemeClr val="tx1"/>
                </a:solidFill>
                <a:effectLst/>
                <a:latin typeface="+mn-lt"/>
                <a:ea typeface="+mn-ea"/>
                <a:cs typeface="+mn-cs"/>
                <a:hlinkClick r:id="rId8" tooltip="Ethernet"/>
              </a:rPr>
              <a:t>Ethernet</a:t>
            </a:r>
            <a:r>
              <a:rPr lang="en-US" sz="1200" b="0" i="0" kern="1200" dirty="0">
                <a:solidFill>
                  <a:schemeClr val="tx1"/>
                </a:solidFill>
                <a:effectLst/>
                <a:latin typeface="+mn-lt"/>
                <a:ea typeface="+mn-ea"/>
                <a:cs typeface="+mn-cs"/>
              </a:rPr>
              <a:t>). At the bottom of the control chain is the fieldbus that links the PLCs to the components that actually do the work, such as </a:t>
            </a:r>
            <a:r>
              <a:rPr lang="en-US" sz="1200" b="0" i="0" u="none" strike="noStrike" kern="1200" dirty="0">
                <a:solidFill>
                  <a:schemeClr val="tx1"/>
                </a:solidFill>
                <a:effectLst/>
                <a:latin typeface="+mn-lt"/>
                <a:ea typeface="+mn-ea"/>
                <a:cs typeface="+mn-cs"/>
                <a:hlinkClick r:id="rId9" tooltip="Sensor"/>
              </a:rPr>
              <a:t>sensors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0" tooltip="Actuator"/>
              </a:rPr>
              <a:t>actuators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1" tooltip="Electric motors"/>
              </a:rPr>
              <a:t>electric motors</a:t>
            </a:r>
            <a:r>
              <a:rPr lang="en-US" sz="1200" b="0" i="0" kern="1200" dirty="0">
                <a:solidFill>
                  <a:schemeClr val="tx1"/>
                </a:solidFill>
                <a:effectLst/>
                <a:latin typeface="+mn-lt"/>
                <a:ea typeface="+mn-ea"/>
                <a:cs typeface="+mn-cs"/>
              </a:rPr>
              <a:t>, console lights, </a:t>
            </a:r>
            <a:r>
              <a:rPr lang="en-US" sz="1200" b="0" i="0" u="none" strike="noStrike" kern="1200" dirty="0">
                <a:solidFill>
                  <a:schemeClr val="tx1"/>
                </a:solidFill>
                <a:effectLst/>
                <a:latin typeface="+mn-lt"/>
                <a:ea typeface="+mn-ea"/>
                <a:cs typeface="+mn-cs"/>
                <a:hlinkClick r:id="rId12" tooltip="Switch"/>
              </a:rPr>
              <a:t>switches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3" tooltip="Valve"/>
              </a:rPr>
              <a:t>valves</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14" tooltip="Contactor"/>
              </a:rPr>
              <a:t>contactors</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82FEB112-9642-44A5-B248-1933CD1F941C}" type="slidenum">
              <a:rPr lang="en-US" smtClean="0"/>
              <a:pPr/>
              <a:t>4</a:t>
            </a:fld>
            <a:endParaRPr lang="en-US"/>
          </a:p>
        </p:txBody>
      </p:sp>
    </p:spTree>
    <p:extLst>
      <p:ext uri="{BB962C8B-B14F-4D97-AF65-F5344CB8AC3E}">
        <p14:creationId xmlns:p14="http://schemas.microsoft.com/office/powerpoint/2010/main" val="306804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Manufacturing Automation Protocol</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MAP</a:t>
            </a:r>
            <a:r>
              <a:rPr lang="en-US" sz="1200" b="0" i="0" kern="1200" dirty="0">
                <a:solidFill>
                  <a:schemeClr val="tx1"/>
                </a:solidFill>
                <a:effectLst/>
                <a:latin typeface="+mn-lt"/>
                <a:ea typeface="+mn-ea"/>
                <a:cs typeface="+mn-cs"/>
              </a:rPr>
              <a:t>) was a </a:t>
            </a:r>
            <a:r>
              <a:rPr lang="en-US" sz="1200" b="0" i="0" u="none" strike="noStrike" kern="1200" dirty="0">
                <a:solidFill>
                  <a:schemeClr val="tx1"/>
                </a:solidFill>
                <a:effectLst/>
                <a:latin typeface="+mn-lt"/>
                <a:ea typeface="+mn-ea"/>
                <a:cs typeface="+mn-cs"/>
                <a:hlinkClick r:id="rId3" tooltip="Computer network"/>
              </a:rPr>
              <a:t>computer network</a:t>
            </a:r>
            <a:r>
              <a:rPr lang="en-US" sz="1200" b="0" i="0" kern="1200" dirty="0">
                <a:solidFill>
                  <a:schemeClr val="tx1"/>
                </a:solidFill>
                <a:effectLst/>
                <a:latin typeface="+mn-lt"/>
                <a:ea typeface="+mn-ea"/>
                <a:cs typeface="+mn-cs"/>
              </a:rPr>
              <a:t> standard released in 1982 for interconnection of devices from multiple manufacturers. It was developed by </a:t>
            </a:r>
            <a:r>
              <a:rPr lang="en-US" sz="1200" b="0" i="0" u="none" strike="noStrike" kern="1200" dirty="0">
                <a:solidFill>
                  <a:schemeClr val="tx1"/>
                </a:solidFill>
                <a:effectLst/>
                <a:latin typeface="+mn-lt"/>
                <a:ea typeface="+mn-ea"/>
                <a:cs typeface="+mn-cs"/>
                <a:hlinkClick r:id="rId4" tooltip="General Motors"/>
              </a:rPr>
              <a:t>General Motors</a:t>
            </a:r>
            <a:r>
              <a:rPr lang="en-US" sz="1200" b="0" i="0" kern="1200" dirty="0">
                <a:solidFill>
                  <a:schemeClr val="tx1"/>
                </a:solidFill>
                <a:effectLst/>
                <a:latin typeface="+mn-lt"/>
                <a:ea typeface="+mn-ea"/>
                <a:cs typeface="+mn-cs"/>
              </a:rPr>
              <a:t> to combat the proliferation of incompatible communications standards used by suppliers of </a:t>
            </a:r>
            <a:r>
              <a:rPr lang="en-US" sz="1200" b="0" i="0" u="none" strike="noStrike" kern="1200" dirty="0">
                <a:solidFill>
                  <a:schemeClr val="tx1"/>
                </a:solidFill>
                <a:effectLst/>
                <a:latin typeface="+mn-lt"/>
                <a:ea typeface="+mn-ea"/>
                <a:cs typeface="+mn-cs"/>
                <a:hlinkClick r:id="rId5" tooltip="Automation"/>
              </a:rPr>
              <a:t>automation</a:t>
            </a:r>
            <a:r>
              <a:rPr lang="en-US" sz="1200" b="0" i="0" kern="1200" dirty="0">
                <a:solidFill>
                  <a:schemeClr val="tx1"/>
                </a:solidFill>
                <a:effectLst/>
                <a:latin typeface="+mn-lt"/>
                <a:ea typeface="+mn-ea"/>
                <a:cs typeface="+mn-cs"/>
              </a:rPr>
              <a:t> products such as </a:t>
            </a:r>
            <a:r>
              <a:rPr lang="en-US" sz="1200" b="0" i="0" u="none" strike="noStrike" kern="1200" dirty="0">
                <a:solidFill>
                  <a:schemeClr val="tx1"/>
                </a:solidFill>
                <a:effectLst/>
                <a:latin typeface="+mn-lt"/>
                <a:ea typeface="+mn-ea"/>
                <a:cs typeface="+mn-cs"/>
                <a:hlinkClick r:id="rId6" tooltip="Programmable logic controller"/>
              </a:rPr>
              <a:t>programmable controllers</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7"/>
              </a:rPr>
              <a:t>[1]</a:t>
            </a:r>
            <a:r>
              <a:rPr lang="en-US" sz="1200" b="0" i="0" kern="1200" dirty="0">
                <a:solidFill>
                  <a:schemeClr val="tx1"/>
                </a:solidFill>
                <a:effectLst/>
                <a:latin typeface="+mn-lt"/>
                <a:ea typeface="+mn-ea"/>
                <a:cs typeface="+mn-cs"/>
              </a:rPr>
              <a:t> By 1985 demonstrations of interoperability were carried out and 21 vendors offered MAP products. In 1986 the </a:t>
            </a:r>
            <a:r>
              <a:rPr lang="en-US" sz="1200" b="0" i="0" u="none" strike="noStrike" kern="1200" dirty="0">
                <a:solidFill>
                  <a:schemeClr val="tx1"/>
                </a:solidFill>
                <a:effectLst/>
                <a:latin typeface="+mn-lt"/>
                <a:ea typeface="+mn-ea"/>
                <a:cs typeface="+mn-cs"/>
                <a:hlinkClick r:id="rId8" tooltip="Boeing"/>
              </a:rPr>
              <a:t>Boeing</a:t>
            </a:r>
            <a:r>
              <a:rPr lang="en-US" sz="1200" b="0" i="0" kern="1200" dirty="0">
                <a:solidFill>
                  <a:schemeClr val="tx1"/>
                </a:solidFill>
                <a:effectLst/>
                <a:latin typeface="+mn-lt"/>
                <a:ea typeface="+mn-ea"/>
                <a:cs typeface="+mn-cs"/>
              </a:rPr>
              <a:t> corporation merged its </a:t>
            </a:r>
            <a:r>
              <a:rPr lang="en-US" sz="1200" b="0" i="1" kern="1200" dirty="0">
                <a:solidFill>
                  <a:srgbClr val="FF0000"/>
                </a:solidFill>
                <a:effectLst/>
                <a:latin typeface="+mn-lt"/>
                <a:ea typeface="+mn-ea"/>
                <a:cs typeface="+mn-cs"/>
              </a:rPr>
              <a:t>Technical Office Protocol</a:t>
            </a:r>
            <a:r>
              <a:rPr lang="en-US" sz="1200" b="0" i="0" kern="1200" dirty="0">
                <a:solidFill>
                  <a:schemeClr val="tx1"/>
                </a:solidFill>
                <a:effectLst/>
                <a:latin typeface="+mn-lt"/>
                <a:ea typeface="+mn-ea"/>
                <a:cs typeface="+mn-cs"/>
              </a:rPr>
              <a:t> with the MAP standard, and the combined standard was referred to as "MAP/TOP". The standard was revised several times between the first issue in 1982 and MAP 3.0 in 1987, with significant technical changes that made interoperation between different revisions of the standard difficult.</a:t>
            </a:r>
          </a:p>
          <a:p>
            <a:r>
              <a:rPr lang="en-US" sz="1200" b="0" i="0" kern="1200" dirty="0">
                <a:solidFill>
                  <a:schemeClr val="tx1"/>
                </a:solidFill>
                <a:effectLst/>
                <a:latin typeface="+mn-lt"/>
                <a:ea typeface="+mn-ea"/>
                <a:cs typeface="+mn-cs"/>
              </a:rPr>
              <a:t>Although promoted and used by manufacturers such as General Motors, Boeing, and others, it lost market share to the contemporary </a:t>
            </a:r>
            <a:r>
              <a:rPr lang="en-US" sz="1200" b="0" i="0" u="none" strike="noStrike" kern="1200" dirty="0">
                <a:solidFill>
                  <a:schemeClr val="tx1"/>
                </a:solidFill>
                <a:effectLst/>
                <a:latin typeface="+mn-lt"/>
                <a:ea typeface="+mn-ea"/>
                <a:cs typeface="+mn-cs"/>
                <a:hlinkClick r:id="rId9" tooltip="Ethernet"/>
              </a:rPr>
              <a:t>Ethernet</a:t>
            </a:r>
            <a:r>
              <a:rPr lang="en-US" sz="1200" b="0" i="0" kern="1200" dirty="0">
                <a:solidFill>
                  <a:schemeClr val="tx1"/>
                </a:solidFill>
                <a:effectLst/>
                <a:latin typeface="+mn-lt"/>
                <a:ea typeface="+mn-ea"/>
                <a:cs typeface="+mn-cs"/>
              </a:rPr>
              <a:t> standard and was not widely adopted. Difficulties included changing protocol specifications, the expense of MAP interface links, and the speed penalty of a token-passing network.</a:t>
            </a:r>
            <a:r>
              <a:rPr lang="en-US" sz="1200" b="0" i="0" u="none" strike="noStrike" kern="1200" baseline="30000" dirty="0">
                <a:solidFill>
                  <a:schemeClr val="tx1"/>
                </a:solidFill>
                <a:effectLst/>
                <a:latin typeface="+mn-lt"/>
                <a:ea typeface="+mn-ea"/>
                <a:cs typeface="+mn-cs"/>
                <a:hlinkClick r:id="rId10"/>
              </a:rPr>
              <a:t>[2]</a:t>
            </a:r>
            <a:r>
              <a:rPr lang="en-US" sz="1200" b="0" i="0" kern="1200" dirty="0">
                <a:solidFill>
                  <a:schemeClr val="tx1"/>
                </a:solidFill>
                <a:effectLst/>
                <a:latin typeface="+mn-lt"/>
                <a:ea typeface="+mn-ea"/>
                <a:cs typeface="+mn-cs"/>
              </a:rPr>
              <a:t> The </a:t>
            </a:r>
            <a:r>
              <a:rPr lang="en-US" sz="1200" b="0" i="0" u="none" strike="noStrike" kern="1200" dirty="0">
                <a:solidFill>
                  <a:schemeClr val="tx1"/>
                </a:solidFill>
                <a:effectLst/>
                <a:latin typeface="+mn-lt"/>
                <a:ea typeface="+mn-ea"/>
                <a:cs typeface="+mn-cs"/>
                <a:hlinkClick r:id="rId11" tooltip="Token bus network"/>
              </a:rPr>
              <a:t>token bus network</a:t>
            </a:r>
            <a:r>
              <a:rPr lang="en-US" sz="1200" b="0" i="0" kern="1200" dirty="0">
                <a:solidFill>
                  <a:schemeClr val="tx1"/>
                </a:solidFill>
                <a:effectLst/>
                <a:latin typeface="+mn-lt"/>
                <a:ea typeface="+mn-ea"/>
                <a:cs typeface="+mn-cs"/>
              </a:rPr>
              <a:t> protocol used by MAP became standardized as IEEE standard 802.4 but this committee disbanded in 2004 due to lack of industry attention.</a:t>
            </a:r>
          </a:p>
          <a:p>
            <a:endParaRPr lang="en-US" dirty="0"/>
          </a:p>
        </p:txBody>
      </p:sp>
      <p:sp>
        <p:nvSpPr>
          <p:cNvPr id="4" name="Slide Number Placeholder 3"/>
          <p:cNvSpPr>
            <a:spLocks noGrp="1"/>
          </p:cNvSpPr>
          <p:nvPr>
            <p:ph type="sldNum" sz="quarter" idx="5"/>
          </p:nvPr>
        </p:nvSpPr>
        <p:spPr/>
        <p:txBody>
          <a:bodyPr/>
          <a:lstStyle/>
          <a:p>
            <a:fld id="{82FEB112-9642-44A5-B248-1933CD1F941C}" type="slidenum">
              <a:rPr lang="en-US" smtClean="0"/>
              <a:pPr/>
              <a:t>6</a:t>
            </a:fld>
            <a:endParaRPr lang="en-US"/>
          </a:p>
        </p:txBody>
      </p:sp>
    </p:spTree>
    <p:extLst>
      <p:ext uri="{BB962C8B-B14F-4D97-AF65-F5344CB8AC3E}">
        <p14:creationId xmlns:p14="http://schemas.microsoft.com/office/powerpoint/2010/main" val="88812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Chapter 2 “</a:t>
            </a:r>
            <a:r>
              <a:rPr lang="en-US" dirty="0"/>
              <a:t>Networked Control Systems for Manufacturing: Parameterization, Differentiation, Evaluation, and Application”</a:t>
            </a:r>
          </a:p>
          <a:p>
            <a:endParaRPr lang="en-US" dirty="0"/>
          </a:p>
        </p:txBody>
      </p:sp>
      <p:sp>
        <p:nvSpPr>
          <p:cNvPr id="4" name="Slide Number Placeholder 3"/>
          <p:cNvSpPr>
            <a:spLocks noGrp="1"/>
          </p:cNvSpPr>
          <p:nvPr>
            <p:ph type="sldNum" sz="quarter" idx="5"/>
          </p:nvPr>
        </p:nvSpPr>
        <p:spPr/>
        <p:txBody>
          <a:bodyPr/>
          <a:lstStyle/>
          <a:p>
            <a:fld id="{82FEB112-9642-44A5-B248-1933CD1F941C}" type="slidenum">
              <a:rPr lang="en-US" smtClean="0"/>
              <a:pPr/>
              <a:t>7</a:t>
            </a:fld>
            <a:endParaRPr lang="en-US"/>
          </a:p>
        </p:txBody>
      </p:sp>
    </p:spTree>
    <p:extLst>
      <p:ext uri="{BB962C8B-B14F-4D97-AF65-F5344CB8AC3E}">
        <p14:creationId xmlns:p14="http://schemas.microsoft.com/office/powerpoint/2010/main" val="1146095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International Electrotechnical Commission</a:t>
            </a:r>
            <a:r>
              <a:rPr lang="en-US" sz="1200" b="0" i="0" u="none" strike="noStrike" kern="1200" baseline="30000" dirty="0">
                <a:solidFill>
                  <a:schemeClr val="tx1"/>
                </a:solidFill>
                <a:effectLst/>
                <a:latin typeface="+mn-lt"/>
                <a:ea typeface="+mn-ea"/>
                <a:cs typeface="+mn-cs"/>
                <a:hlinkClick r:id="rId3"/>
              </a:rPr>
              <a:t>[3]</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IEC</a:t>
            </a:r>
            <a:r>
              <a:rPr lang="en-US" sz="1200" b="0" i="0" kern="1200" dirty="0">
                <a:solidFill>
                  <a:schemeClr val="tx1"/>
                </a:solidFill>
                <a:effectLst/>
                <a:latin typeface="+mn-lt"/>
                <a:ea typeface="+mn-ea"/>
                <a:cs typeface="+mn-cs"/>
              </a:rPr>
              <a:t>; in </a:t>
            </a:r>
            <a:r>
              <a:rPr lang="en-US" sz="1200" b="0" i="0" u="none" strike="noStrike" kern="1200" dirty="0">
                <a:solidFill>
                  <a:schemeClr val="tx1"/>
                </a:solidFill>
                <a:effectLst/>
                <a:latin typeface="+mn-lt"/>
                <a:ea typeface="+mn-ea"/>
                <a:cs typeface="+mn-cs"/>
                <a:hlinkClick r:id="rId4" tooltip="French language"/>
              </a:rPr>
              <a:t>French</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Commission </a:t>
            </a:r>
            <a:r>
              <a:rPr lang="en-US" sz="1200" b="0" i="1" kern="1200" dirty="0" err="1">
                <a:solidFill>
                  <a:schemeClr val="tx1"/>
                </a:solidFill>
                <a:effectLst/>
                <a:latin typeface="+mn-lt"/>
                <a:ea typeface="+mn-ea"/>
                <a:cs typeface="+mn-cs"/>
              </a:rPr>
              <a:t>électrotechnique</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internationale</a:t>
            </a:r>
            <a:r>
              <a:rPr lang="en-US" sz="1200" b="0" i="0" kern="1200" dirty="0">
                <a:solidFill>
                  <a:schemeClr val="tx1"/>
                </a:solidFill>
                <a:effectLst/>
                <a:latin typeface="+mn-lt"/>
                <a:ea typeface="+mn-ea"/>
                <a:cs typeface="+mn-cs"/>
              </a:rPr>
              <a:t>) is an international </a:t>
            </a:r>
            <a:r>
              <a:rPr lang="en-US" sz="1200" b="0" i="0" u="none" strike="noStrike" kern="1200" dirty="0">
                <a:solidFill>
                  <a:schemeClr val="tx1"/>
                </a:solidFill>
                <a:effectLst/>
                <a:latin typeface="+mn-lt"/>
                <a:ea typeface="+mn-ea"/>
                <a:cs typeface="+mn-cs"/>
                <a:hlinkClick r:id="rId5" tooltip="Standards organization"/>
              </a:rPr>
              <a:t>standards organization</a:t>
            </a:r>
            <a:r>
              <a:rPr lang="en-US" sz="1200" b="0" i="0" u="none" strike="noStrike" kern="1200" baseline="30000" dirty="0">
                <a:solidFill>
                  <a:schemeClr val="tx1"/>
                </a:solidFill>
                <a:effectLst/>
                <a:latin typeface="+mn-lt"/>
                <a:ea typeface="+mn-ea"/>
                <a:cs typeface="+mn-cs"/>
                <a:hlinkClick r:id="rId6"/>
              </a:rPr>
              <a:t>[4]</a:t>
            </a:r>
            <a:r>
              <a:rPr lang="en-US" sz="1200" b="0" i="0" u="none" strike="noStrike" kern="1200" baseline="30000" dirty="0">
                <a:solidFill>
                  <a:schemeClr val="tx1"/>
                </a:solidFill>
                <a:effectLst/>
                <a:latin typeface="+mn-lt"/>
                <a:ea typeface="+mn-ea"/>
                <a:cs typeface="+mn-cs"/>
                <a:hlinkClick r:id="rId7"/>
              </a:rPr>
              <a:t>[5]</a:t>
            </a:r>
            <a:r>
              <a:rPr lang="en-US" sz="1200" b="0" i="0" kern="1200" dirty="0">
                <a:solidFill>
                  <a:schemeClr val="tx1"/>
                </a:solidFill>
                <a:effectLst/>
                <a:latin typeface="+mn-lt"/>
                <a:ea typeface="+mn-ea"/>
                <a:cs typeface="+mn-cs"/>
              </a:rPr>
              <a:t> that prepares and publishes International Standards for all </a:t>
            </a:r>
            <a:r>
              <a:rPr lang="en-US" sz="1200" b="0" i="0" u="none" strike="noStrike" kern="1200" dirty="0">
                <a:solidFill>
                  <a:schemeClr val="tx1"/>
                </a:solidFill>
                <a:effectLst/>
                <a:latin typeface="+mn-lt"/>
                <a:ea typeface="+mn-ea"/>
                <a:cs typeface="+mn-cs"/>
                <a:hlinkClick r:id="rId8" tooltip="Electrical"/>
              </a:rPr>
              <a:t>electrical</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9" tooltip="Electronics"/>
              </a:rPr>
              <a:t>electronic</a:t>
            </a:r>
            <a:r>
              <a:rPr lang="en-US" sz="1200" b="0" i="0" kern="1200" dirty="0">
                <a:solidFill>
                  <a:schemeClr val="tx1"/>
                </a:solidFill>
                <a:effectLst/>
                <a:latin typeface="+mn-lt"/>
                <a:ea typeface="+mn-ea"/>
                <a:cs typeface="+mn-cs"/>
              </a:rPr>
              <a:t> and related technologies – collectively known as "</a:t>
            </a:r>
            <a:r>
              <a:rPr lang="en-US" sz="1200" b="0" i="0" u="none" strike="noStrike" kern="1200" dirty="0">
                <a:solidFill>
                  <a:schemeClr val="tx1"/>
                </a:solidFill>
                <a:effectLst/>
                <a:latin typeface="+mn-lt"/>
                <a:ea typeface="+mn-ea"/>
                <a:cs typeface="+mn-cs"/>
                <a:hlinkClick r:id="rId10" tooltip="Electrotechnics"/>
              </a:rPr>
              <a:t>electrotechnology</a:t>
            </a:r>
            <a:r>
              <a:rPr lang="en-US" sz="1200" b="0" i="0" kern="1200" dirty="0">
                <a:solidFill>
                  <a:schemeClr val="tx1"/>
                </a:solidFill>
                <a:effectLst/>
                <a:latin typeface="+mn-lt"/>
                <a:ea typeface="+mn-ea"/>
                <a:cs typeface="+mn-cs"/>
              </a:rPr>
              <a:t>". IEC standards cover a vast range of technologies from power generation, transmission and distribution to home appliances and office equipment, semiconductors, </a:t>
            </a:r>
            <a:r>
              <a:rPr lang="en-US" sz="1200" b="0" i="0" kern="1200" dirty="0" err="1">
                <a:solidFill>
                  <a:schemeClr val="tx1"/>
                </a:solidFill>
                <a:effectLst/>
                <a:latin typeface="+mn-lt"/>
                <a:ea typeface="+mn-ea"/>
                <a:cs typeface="+mn-cs"/>
              </a:rPr>
              <a:t>fibre</a:t>
            </a:r>
            <a:r>
              <a:rPr lang="en-US" sz="1200" b="0" i="0" kern="1200" dirty="0">
                <a:solidFill>
                  <a:schemeClr val="tx1"/>
                </a:solidFill>
                <a:effectLst/>
                <a:latin typeface="+mn-lt"/>
                <a:ea typeface="+mn-ea"/>
                <a:cs typeface="+mn-cs"/>
              </a:rPr>
              <a:t> optics, batteries, </a:t>
            </a:r>
            <a:r>
              <a:rPr lang="en-US" sz="1200" b="0" i="0" u="none" strike="noStrike" kern="1200" dirty="0">
                <a:solidFill>
                  <a:schemeClr val="tx1"/>
                </a:solidFill>
                <a:effectLst/>
                <a:latin typeface="+mn-lt"/>
                <a:ea typeface="+mn-ea"/>
                <a:cs typeface="+mn-cs"/>
                <a:hlinkClick r:id="rId11" tooltip="Solar energy"/>
              </a:rPr>
              <a:t>solar energy</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2" tooltip="Nanotechnology"/>
              </a:rPr>
              <a:t>nanotechnology</a:t>
            </a:r>
            <a:r>
              <a:rPr lang="en-US" sz="1200" b="0" i="0" kern="1200" dirty="0">
                <a:solidFill>
                  <a:schemeClr val="tx1"/>
                </a:solidFill>
                <a:effectLst/>
                <a:latin typeface="+mn-lt"/>
                <a:ea typeface="+mn-ea"/>
                <a:cs typeface="+mn-cs"/>
              </a:rPr>
              <a:t> and marine energy as well as many others. The IEC also manages three global conformity assessment systems that certify whether equipment, system or components conform to its International Standards.</a:t>
            </a:r>
          </a:p>
          <a:p>
            <a:r>
              <a:rPr lang="en-US" sz="1200" b="0" i="0" kern="1200" dirty="0">
                <a:solidFill>
                  <a:schemeClr val="tx1"/>
                </a:solidFill>
                <a:effectLst/>
                <a:latin typeface="+mn-lt"/>
                <a:ea typeface="+mn-ea"/>
                <a:cs typeface="+mn-cs"/>
              </a:rPr>
              <a:t>The IEC charter embraces all </a:t>
            </a:r>
            <a:r>
              <a:rPr lang="en-US" sz="1200" b="0" i="0" kern="1200" dirty="0" err="1">
                <a:solidFill>
                  <a:schemeClr val="tx1"/>
                </a:solidFill>
                <a:effectLst/>
                <a:latin typeface="+mn-lt"/>
                <a:ea typeface="+mn-ea"/>
                <a:cs typeface="+mn-cs"/>
              </a:rPr>
              <a:t>electrotechnologies</a:t>
            </a:r>
            <a:r>
              <a:rPr lang="en-US" sz="1200" b="0" i="0" kern="1200" dirty="0">
                <a:solidFill>
                  <a:schemeClr val="tx1"/>
                </a:solidFill>
                <a:effectLst/>
                <a:latin typeface="+mn-lt"/>
                <a:ea typeface="+mn-ea"/>
                <a:cs typeface="+mn-cs"/>
              </a:rPr>
              <a:t> including energy production and distribution, electronics, magnetics and </a:t>
            </a:r>
            <a:r>
              <a:rPr lang="en-US" sz="1200" b="0" i="0" u="none" strike="noStrike" kern="1200" dirty="0">
                <a:solidFill>
                  <a:schemeClr val="tx1"/>
                </a:solidFill>
                <a:effectLst/>
                <a:latin typeface="+mn-lt"/>
                <a:ea typeface="+mn-ea"/>
                <a:cs typeface="+mn-cs"/>
                <a:hlinkClick r:id="rId13" tooltip="Electromagnetics"/>
              </a:rPr>
              <a:t>electromagnetics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4" tooltip="Electroacoustics"/>
              </a:rPr>
              <a:t>electroacoustics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5" tooltip="Multimedia"/>
              </a:rPr>
              <a:t>multimedia</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6" tooltip="Telecommunication"/>
              </a:rPr>
              <a:t>telecommunication</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17" tooltip="Medical technology"/>
              </a:rPr>
              <a:t>medical technology</a:t>
            </a:r>
            <a:r>
              <a:rPr lang="en-US" sz="1200" b="0" i="0" kern="1200" dirty="0">
                <a:solidFill>
                  <a:schemeClr val="tx1"/>
                </a:solidFill>
                <a:effectLst/>
                <a:latin typeface="+mn-lt"/>
                <a:ea typeface="+mn-ea"/>
                <a:cs typeface="+mn-cs"/>
              </a:rPr>
              <a:t>, as well as associated general disciplines such as terminology and symbols, electromagnetic compatibility (by its Advisory Committee on </a:t>
            </a:r>
            <a:r>
              <a:rPr lang="en-US" sz="1200" b="0" i="0" u="none" strike="noStrike" kern="1200" dirty="0">
                <a:solidFill>
                  <a:schemeClr val="tx1"/>
                </a:solidFill>
                <a:effectLst/>
                <a:latin typeface="+mn-lt"/>
                <a:ea typeface="+mn-ea"/>
                <a:cs typeface="+mn-cs"/>
                <a:hlinkClick r:id="rId18" tooltip="Electromagnetic Compatibility"/>
              </a:rPr>
              <a:t>Electromagnetic Compatibility</a:t>
            </a:r>
            <a:r>
              <a:rPr lang="en-US" sz="1200" b="0" i="0" kern="1200" dirty="0">
                <a:solidFill>
                  <a:schemeClr val="tx1"/>
                </a:solidFill>
                <a:effectLst/>
                <a:latin typeface="+mn-lt"/>
                <a:ea typeface="+mn-ea"/>
                <a:cs typeface="+mn-cs"/>
              </a:rPr>
              <a:t>, ACEC), measurement and performance, dependability, design and development, safety and the environment.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Although fieldbus technology has been around since 1988, with the completion of the ISA S50.02 standard, the development of the international standard took many years. In 1999, the IEC SC65C/WG6 standards committee met to resolve difference in the draft IEC fieldbus standard. The result of this meeting was the initial form of </a:t>
            </a:r>
            <a:r>
              <a:rPr lang="en-US" sz="1200" b="1" i="0" kern="1200" dirty="0">
                <a:solidFill>
                  <a:schemeClr val="tx1"/>
                </a:solidFill>
                <a:effectLst/>
                <a:latin typeface="+mn-lt"/>
                <a:ea typeface="+mn-ea"/>
                <a:cs typeface="+mn-cs"/>
              </a:rPr>
              <a:t>the IEC 61158</a:t>
            </a:r>
            <a:r>
              <a:rPr lang="en-US" sz="1200" b="0" i="0" kern="1200" dirty="0">
                <a:solidFill>
                  <a:schemeClr val="tx1"/>
                </a:solidFill>
                <a:effectLst/>
                <a:latin typeface="+mn-lt"/>
                <a:ea typeface="+mn-ea"/>
                <a:cs typeface="+mn-cs"/>
              </a:rPr>
              <a:t> standard with eight different protocol sets called "Types" as follows:</a:t>
            </a:r>
          </a:p>
          <a:p>
            <a:r>
              <a:rPr lang="en-US" sz="1200" b="0" i="0" kern="1200" dirty="0">
                <a:solidFill>
                  <a:schemeClr val="tx1"/>
                </a:solidFill>
                <a:effectLst/>
                <a:latin typeface="+mn-lt"/>
                <a:ea typeface="+mn-ea"/>
                <a:cs typeface="+mn-cs"/>
              </a:rPr>
              <a:t>Type 1 </a:t>
            </a:r>
            <a:r>
              <a:rPr lang="en-US" sz="1200" b="0" i="0" u="none" strike="noStrike" kern="1200" dirty="0">
                <a:solidFill>
                  <a:schemeClr val="tx1"/>
                </a:solidFill>
                <a:effectLst/>
                <a:latin typeface="+mn-lt"/>
                <a:ea typeface="+mn-ea"/>
                <a:cs typeface="+mn-cs"/>
                <a:hlinkClick r:id="rId19" tooltip="Foundation Fieldbus H1"/>
              </a:rPr>
              <a:t>Foundation Fieldbus H1</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Type 2 </a:t>
            </a:r>
            <a:r>
              <a:rPr lang="en-US" sz="1200" b="0" i="0" u="none" strike="noStrike" kern="1200" dirty="0">
                <a:solidFill>
                  <a:schemeClr val="tx1"/>
                </a:solidFill>
                <a:effectLst/>
                <a:latin typeface="+mn-lt"/>
                <a:ea typeface="+mn-ea"/>
                <a:cs typeface="+mn-cs"/>
                <a:hlinkClick r:id="rId20" tooltip="ControlNet"/>
              </a:rPr>
              <a:t>ControlNet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Type 3 </a:t>
            </a:r>
            <a:r>
              <a:rPr lang="en-US" sz="1200" b="0" i="0" u="none" strike="noStrike" kern="1200" dirty="0">
                <a:solidFill>
                  <a:schemeClr val="tx1"/>
                </a:solidFill>
                <a:effectLst/>
                <a:latin typeface="+mn-lt"/>
                <a:ea typeface="+mn-ea"/>
                <a:cs typeface="+mn-cs"/>
                <a:hlinkClick r:id="rId21" tooltip="PROFIBUS"/>
              </a:rPr>
              <a:t>PROFIBUS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Type 4 P-Net</a:t>
            </a:r>
          </a:p>
          <a:p>
            <a:r>
              <a:rPr lang="en-US" sz="1200" b="0" i="0" kern="1200" dirty="0">
                <a:solidFill>
                  <a:schemeClr val="tx1"/>
                </a:solidFill>
                <a:effectLst/>
                <a:latin typeface="+mn-lt"/>
                <a:ea typeface="+mn-ea"/>
                <a:cs typeface="+mn-cs"/>
              </a:rPr>
              <a:t>Type 5 </a:t>
            </a:r>
            <a:r>
              <a:rPr lang="en-US" sz="1200" b="0" i="0" u="none" strike="noStrike" kern="1200" dirty="0">
                <a:solidFill>
                  <a:schemeClr val="tx1"/>
                </a:solidFill>
                <a:effectLst/>
                <a:latin typeface="+mn-lt"/>
                <a:ea typeface="+mn-ea"/>
                <a:cs typeface="+mn-cs"/>
                <a:hlinkClick r:id="rId22" tooltip="FOUNDATION fieldbus"/>
              </a:rPr>
              <a:t>FOUNDATION fieldbus</a:t>
            </a:r>
            <a:r>
              <a:rPr lang="en-US" sz="1200" b="0" i="0" kern="1200" dirty="0">
                <a:solidFill>
                  <a:schemeClr val="tx1"/>
                </a:solidFill>
                <a:effectLst/>
                <a:latin typeface="+mn-lt"/>
                <a:ea typeface="+mn-ea"/>
                <a:cs typeface="+mn-cs"/>
              </a:rPr>
              <a:t> HSE (High Speed Ethernet)</a:t>
            </a:r>
          </a:p>
          <a:p>
            <a:r>
              <a:rPr lang="en-US" sz="1200" b="0" i="0" kern="1200" dirty="0">
                <a:solidFill>
                  <a:schemeClr val="tx1"/>
                </a:solidFill>
                <a:effectLst/>
                <a:latin typeface="+mn-lt"/>
                <a:ea typeface="+mn-ea"/>
                <a:cs typeface="+mn-cs"/>
              </a:rPr>
              <a:t>Type 6 </a:t>
            </a:r>
            <a:r>
              <a:rPr lang="en-US" sz="1200" b="0" i="0" kern="1200" dirty="0" err="1">
                <a:solidFill>
                  <a:schemeClr val="tx1"/>
                </a:solidFill>
                <a:effectLst/>
                <a:latin typeface="+mn-lt"/>
                <a:ea typeface="+mn-ea"/>
                <a:cs typeface="+mn-cs"/>
              </a:rPr>
              <a:t>SwiftNet</a:t>
            </a:r>
            <a:r>
              <a:rPr lang="en-US" sz="1200" b="0" i="0" kern="1200" dirty="0">
                <a:solidFill>
                  <a:schemeClr val="tx1"/>
                </a:solidFill>
                <a:effectLst/>
                <a:latin typeface="+mn-lt"/>
                <a:ea typeface="+mn-ea"/>
                <a:cs typeface="+mn-cs"/>
              </a:rPr>
              <a:t> (a protocol developed for Boeing, since withdrawn)</a:t>
            </a:r>
          </a:p>
          <a:p>
            <a:r>
              <a:rPr lang="en-US" sz="1200" b="0" i="0" kern="1200" dirty="0">
                <a:solidFill>
                  <a:schemeClr val="tx1"/>
                </a:solidFill>
                <a:effectLst/>
                <a:latin typeface="+mn-lt"/>
                <a:ea typeface="+mn-ea"/>
                <a:cs typeface="+mn-cs"/>
              </a:rPr>
              <a:t>Type 7 </a:t>
            </a:r>
            <a:r>
              <a:rPr lang="en-US" sz="1200" b="0" i="0" u="none" strike="noStrike" kern="1200" dirty="0">
                <a:solidFill>
                  <a:schemeClr val="tx1"/>
                </a:solidFill>
                <a:effectLst/>
                <a:latin typeface="+mn-lt"/>
                <a:ea typeface="+mn-ea"/>
                <a:cs typeface="+mn-cs"/>
                <a:hlinkClick r:id="rId23" tooltip="WorldFIP"/>
              </a:rPr>
              <a:t>WorldFIP</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Factory Instrumentation Protocol</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FIP</a:t>
            </a:r>
            <a:r>
              <a:rPr lang="en-US" sz="1200" b="0" i="0" kern="1200" dirty="0">
                <a:solidFill>
                  <a:schemeClr val="tx1"/>
                </a:solidFill>
                <a:effectLst/>
                <a:latin typeface="+mn-lt"/>
                <a:ea typeface="+mn-ea"/>
                <a:cs typeface="+mn-cs"/>
              </a:rPr>
              <a:t> is a standardized </a:t>
            </a:r>
            <a:r>
              <a:rPr lang="en-US" sz="1200" b="0" i="0" u="none" strike="noStrike" kern="1200" dirty="0">
                <a:solidFill>
                  <a:schemeClr val="tx1"/>
                </a:solidFill>
                <a:effectLst/>
                <a:latin typeface="+mn-lt"/>
                <a:ea typeface="+mn-ea"/>
                <a:cs typeface="+mn-cs"/>
                <a:hlinkClick r:id="rId24" tooltip="Field bus"/>
              </a:rPr>
              <a:t>field bus</a:t>
            </a:r>
            <a:r>
              <a:rPr lang="en-US" sz="1200" b="0" i="0" kern="1200" dirty="0">
                <a:solidFill>
                  <a:schemeClr val="tx1"/>
                </a:solidFill>
                <a:effectLst/>
                <a:latin typeface="+mn-lt"/>
                <a:ea typeface="+mn-ea"/>
                <a:cs typeface="+mn-cs"/>
              </a:rPr>
              <a:t> protocol. Its most current definition can be found in the European Standard EN50170.</a:t>
            </a:r>
          </a:p>
          <a:p>
            <a:endParaRPr lang="en-US" sz="1200" b="0" i="0" kern="1200" dirty="0">
              <a:solidFill>
                <a:schemeClr val="tx1"/>
              </a:solidFill>
              <a:effectLst/>
              <a:latin typeface="+mn-lt"/>
              <a:ea typeface="+mn-ea"/>
              <a:cs typeface="+mn-cs"/>
            </a:endParaRPr>
          </a:p>
          <a:p>
            <a:pPr lvl="2"/>
            <a:r>
              <a:rPr lang="en-US" sz="1200" b="0" i="0" kern="1200" dirty="0">
                <a:solidFill>
                  <a:schemeClr val="tx1"/>
                </a:solidFill>
                <a:effectLst/>
                <a:latin typeface="+mn-lt"/>
                <a:ea typeface="+mn-ea"/>
                <a:cs typeface="+mn-cs"/>
              </a:rPr>
              <a:t>There are three transmission speeds specified as 31.25kbit/s, 1Mbit/s and 2.5Mbit/s for cable and optical </a:t>
            </a:r>
            <a:r>
              <a:rPr lang="en-US" sz="1200" b="0" i="0" kern="1200" dirty="0" err="1">
                <a:solidFill>
                  <a:schemeClr val="tx1"/>
                </a:solidFill>
                <a:effectLst/>
                <a:latin typeface="+mn-lt"/>
                <a:ea typeface="+mn-ea"/>
                <a:cs typeface="+mn-cs"/>
              </a:rPr>
              <a:t>fibre</a:t>
            </a:r>
            <a:r>
              <a:rPr lang="en-US" sz="1200" b="0" i="0" kern="1200" dirty="0">
                <a:solidFill>
                  <a:schemeClr val="tx1"/>
                </a:solidFill>
                <a:effectLst/>
                <a:latin typeface="+mn-lt"/>
                <a:ea typeface="+mn-ea"/>
                <a:cs typeface="+mn-cs"/>
              </a:rPr>
              <a:t>. There may be 255 stations per segment with an overall address range of 65536 communication ports. The messaging protocol uses synchronized access to the channel with messages of 128 bytes length.</a:t>
            </a:r>
          </a:p>
          <a:p>
            <a:r>
              <a:rPr lang="en-US" sz="1200" b="0" i="0" kern="1200" dirty="0">
                <a:solidFill>
                  <a:schemeClr val="tx1"/>
                </a:solidFill>
                <a:effectLst/>
                <a:latin typeface="+mn-lt"/>
                <a:ea typeface="+mn-ea"/>
                <a:cs typeface="+mn-cs"/>
              </a:rPr>
              <a:t>	</a:t>
            </a:r>
          </a:p>
          <a:p>
            <a:pPr lvl="2"/>
            <a:r>
              <a:rPr lang="en-US" sz="1200" b="0" i="0" kern="1200" dirty="0">
                <a:solidFill>
                  <a:schemeClr val="tx1"/>
                </a:solidFill>
                <a:effectLst/>
                <a:latin typeface="+mn-lt"/>
                <a:ea typeface="+mn-ea"/>
                <a:cs typeface="+mn-cs"/>
              </a:rPr>
              <a:t>The FIP standard is based on a French initiative in 1982 to create a requirements analysis for a future field bus standard. The study led to the European Eureka initiative for a field bus standard in June 1986 that included 13 partners. The development group (</a:t>
            </a:r>
            <a:r>
              <a:rPr lang="en-US" sz="1200" b="0" i="0" kern="1200" dirty="0" err="1">
                <a:solidFill>
                  <a:schemeClr val="tx1"/>
                </a:solidFill>
                <a:effectLst/>
                <a:latin typeface="+mn-lt"/>
                <a:ea typeface="+mn-ea"/>
                <a:cs typeface="+mn-cs"/>
              </a:rPr>
              <a:t>réseaux</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locaux</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industriels</a:t>
            </a:r>
            <a:r>
              <a:rPr lang="en-US" sz="1200" b="0" i="0" kern="1200" dirty="0">
                <a:solidFill>
                  <a:schemeClr val="tx1"/>
                </a:solidFill>
                <a:effectLst/>
                <a:latin typeface="+mn-lt"/>
                <a:ea typeface="+mn-ea"/>
                <a:cs typeface="+mn-cs"/>
              </a:rPr>
              <a:t>) created the first proposal to be standardized in France. The name of the FIP field bus was originally given as an abbreviation of the French "Flux </a:t>
            </a:r>
            <a:r>
              <a:rPr lang="en-US" sz="1200" b="0" i="0" kern="1200" dirty="0" err="1">
                <a:solidFill>
                  <a:schemeClr val="tx1"/>
                </a:solidFill>
                <a:effectLst/>
                <a:latin typeface="+mn-lt"/>
                <a:ea typeface="+mn-ea"/>
                <a:cs typeface="+mn-cs"/>
              </a:rPr>
              <a:t>d'Information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vers</a:t>
            </a:r>
            <a:r>
              <a:rPr lang="en-US" sz="1200" b="0" i="0" kern="1200" dirty="0">
                <a:solidFill>
                  <a:schemeClr val="tx1"/>
                </a:solidFill>
                <a:effectLst/>
                <a:latin typeface="+mn-lt"/>
                <a:ea typeface="+mn-ea"/>
                <a:cs typeface="+mn-cs"/>
              </a:rPr>
              <a:t> le </a:t>
            </a:r>
            <a:r>
              <a:rPr lang="en-US" sz="1200" b="0" i="0" kern="1200" dirty="0" err="1">
                <a:solidFill>
                  <a:schemeClr val="tx1"/>
                </a:solidFill>
                <a:effectLst/>
                <a:latin typeface="+mn-lt"/>
                <a:ea typeface="+mn-ea"/>
                <a:cs typeface="+mn-cs"/>
              </a:rPr>
              <a:t>Processus</a:t>
            </a:r>
            <a:r>
              <a:rPr lang="en-US" sz="1200" b="0" i="0" kern="1200" dirty="0">
                <a:solidFill>
                  <a:schemeClr val="tx1"/>
                </a:solidFill>
                <a:effectLst/>
                <a:latin typeface="+mn-lt"/>
                <a:ea typeface="+mn-ea"/>
                <a:cs typeface="+mn-cs"/>
              </a:rPr>
              <a:t>" while later referring to FIP with the English name "Factory Instrumentation Protocol" (some references also use the hybrid "Flux Information Protocol").</a:t>
            </a:r>
          </a:p>
          <a:p>
            <a:pPr lvl="2"/>
            <a:r>
              <a:rPr lang="en-US" sz="1200" b="0" i="0" kern="1200" dirty="0">
                <a:solidFill>
                  <a:schemeClr val="tx1"/>
                </a:solidFill>
                <a:effectLst/>
                <a:latin typeface="+mn-lt"/>
                <a:ea typeface="+mn-ea"/>
                <a:cs typeface="+mn-cs"/>
              </a:rPr>
              <a:t>Based on the requirements study other manufacturers created similar protocol definitions - starting in 1990 a number of partners from Japan and America merged with FIP to the </a:t>
            </a:r>
            <a:r>
              <a:rPr lang="en-US" sz="1200" b="1" i="0" kern="1200" dirty="0" err="1">
                <a:solidFill>
                  <a:schemeClr val="tx1"/>
                </a:solidFill>
                <a:effectLst/>
                <a:latin typeface="+mn-lt"/>
                <a:ea typeface="+mn-ea"/>
                <a:cs typeface="+mn-cs"/>
              </a:rPr>
              <a:t>WorldFIP</a:t>
            </a:r>
            <a:r>
              <a:rPr lang="en-US" sz="1200" b="0" i="0" kern="1200" dirty="0">
                <a:solidFill>
                  <a:schemeClr val="tx1"/>
                </a:solidFill>
                <a:effectLst/>
                <a:latin typeface="+mn-lt"/>
                <a:ea typeface="+mn-ea"/>
                <a:cs typeface="+mn-cs"/>
              </a:rPr>
              <a:t> standardization group (that later merged into the </a:t>
            </a:r>
            <a:r>
              <a:rPr lang="en-US" sz="1200" b="0" i="0" u="none" strike="noStrike" kern="1200" dirty="0">
                <a:solidFill>
                  <a:schemeClr val="tx1"/>
                </a:solidFill>
                <a:effectLst/>
                <a:latin typeface="+mn-lt"/>
                <a:ea typeface="+mn-ea"/>
                <a:cs typeface="+mn-cs"/>
                <a:hlinkClick r:id="rId25" tooltip="Fieldbus Foundation"/>
              </a:rPr>
              <a:t>Fieldbus Foundation</a:t>
            </a:r>
            <a:r>
              <a:rPr lang="en-US" sz="1200" b="0" i="0" kern="1200" dirty="0">
                <a:solidFill>
                  <a:schemeClr val="tx1"/>
                </a:solidFill>
                <a:effectLst/>
                <a:latin typeface="+mn-lt"/>
                <a:ea typeface="+mn-ea"/>
                <a:cs typeface="+mn-cs"/>
              </a:rPr>
              <a:t> group). Along with the competing German </a:t>
            </a:r>
            <a:r>
              <a:rPr lang="en-US" sz="1200" b="0" i="0" u="none" strike="noStrike" kern="1200" dirty="0">
                <a:solidFill>
                  <a:schemeClr val="tx1"/>
                </a:solidFill>
                <a:effectLst/>
                <a:latin typeface="+mn-lt"/>
                <a:ea typeface="+mn-ea"/>
                <a:cs typeface="+mn-cs"/>
                <a:hlinkClick r:id="rId26" tooltip="Profibus"/>
              </a:rPr>
              <a:t>Profibus</a:t>
            </a:r>
            <a:r>
              <a:rPr lang="en-US" sz="1200" b="0" i="0" kern="1200" dirty="0">
                <a:solidFill>
                  <a:schemeClr val="tx1"/>
                </a:solidFill>
                <a:effectLst/>
                <a:latin typeface="+mn-lt"/>
                <a:ea typeface="+mn-ea"/>
                <a:cs typeface="+mn-cs"/>
              </a:rPr>
              <a:t> the field buses were submitted for European standardization by </a:t>
            </a:r>
            <a:r>
              <a:rPr lang="en-US" sz="1200" b="0" i="0" u="none" strike="noStrike" kern="1200" dirty="0">
                <a:solidFill>
                  <a:schemeClr val="tx1"/>
                </a:solidFill>
                <a:effectLst/>
                <a:latin typeface="+mn-lt"/>
                <a:ea typeface="+mn-ea"/>
                <a:cs typeface="+mn-cs"/>
                <a:hlinkClick r:id="rId27" tooltip="CENELEC"/>
              </a:rPr>
              <a:t>CENELEC</a:t>
            </a:r>
            <a:r>
              <a:rPr lang="en-US" sz="1200" b="0" i="0" kern="1200" dirty="0">
                <a:solidFill>
                  <a:schemeClr val="tx1"/>
                </a:solidFill>
                <a:effectLst/>
                <a:latin typeface="+mn-lt"/>
                <a:ea typeface="+mn-ea"/>
                <a:cs typeface="+mn-cs"/>
              </a:rPr>
              <a:t> in 1996. Along with other field bus standards these CENELEC standards were included to the international IEC 61158 and IEC 61784 standards by 1999 where FIP is listed as the Communication Profile Family 5. Eventually FIP has lost ground to </a:t>
            </a:r>
            <a:r>
              <a:rPr lang="en-US" sz="1200" b="0" i="0" kern="1200" dirty="0" err="1">
                <a:solidFill>
                  <a:schemeClr val="tx1"/>
                </a:solidFill>
                <a:effectLst/>
                <a:latin typeface="+mn-lt"/>
                <a:ea typeface="+mn-ea"/>
                <a:cs typeface="+mn-cs"/>
              </a:rPr>
              <a:t>Profibus</a:t>
            </a:r>
            <a:r>
              <a:rPr lang="en-US" sz="1200" b="0" i="0" kern="1200" dirty="0">
                <a:solidFill>
                  <a:schemeClr val="tx1"/>
                </a:solidFill>
                <a:effectLst/>
                <a:latin typeface="+mn-lt"/>
                <a:ea typeface="+mn-ea"/>
                <a:cs typeface="+mn-cs"/>
              </a:rPr>
              <a:t> which came to prevail the market in Europe in the following decade - the </a:t>
            </a:r>
            <a:r>
              <a:rPr lang="en-US" sz="1200" b="0" i="0" kern="1200" dirty="0" err="1">
                <a:solidFill>
                  <a:schemeClr val="tx1"/>
                </a:solidFill>
                <a:effectLst/>
                <a:latin typeface="+mn-lt"/>
                <a:ea typeface="+mn-ea"/>
                <a:cs typeface="+mn-cs"/>
              </a:rPr>
              <a:t>WorldFIP</a:t>
            </a:r>
            <a:r>
              <a:rPr lang="en-US" sz="1200" b="0" i="0" kern="1200" dirty="0">
                <a:solidFill>
                  <a:schemeClr val="tx1"/>
                </a:solidFill>
                <a:effectLst/>
                <a:latin typeface="+mn-lt"/>
                <a:ea typeface="+mn-ea"/>
                <a:cs typeface="+mn-cs"/>
              </a:rPr>
              <a:t> homepage has seen no press release since 2002 (with the US based Fieldbus Foundation to haven taken the lead in ongoing development which however promotes </a:t>
            </a:r>
            <a:r>
              <a:rPr lang="en-US" sz="1200" b="0" i="0" u="none" strike="noStrike" kern="1200" dirty="0">
                <a:solidFill>
                  <a:schemeClr val="tx1"/>
                </a:solidFill>
                <a:effectLst/>
                <a:latin typeface="+mn-lt"/>
                <a:ea typeface="+mn-ea"/>
                <a:cs typeface="+mn-cs"/>
                <a:hlinkClick r:id="rId19" tooltip="Foundation Fieldbus H1"/>
              </a:rPr>
              <a:t>H1 fieldbus</a:t>
            </a:r>
            <a:r>
              <a:rPr lang="en-US" sz="1200" b="0" i="0" kern="1200" dirty="0">
                <a:solidFill>
                  <a:schemeClr val="tx1"/>
                </a:solidFill>
                <a:effectLst/>
                <a:latin typeface="+mn-lt"/>
                <a:ea typeface="+mn-ea"/>
                <a:cs typeface="+mn-cs"/>
              </a:rPr>
              <a:t> for process automation).</a:t>
            </a:r>
          </a:p>
          <a:p>
            <a:pPr lvl="2"/>
            <a:r>
              <a:rPr lang="en-US" sz="1200" b="0" i="0" kern="1200" dirty="0">
                <a:solidFill>
                  <a:schemeClr val="tx1"/>
                </a:solidFill>
                <a:effectLst/>
                <a:latin typeface="+mn-lt"/>
                <a:ea typeface="+mn-ea"/>
                <a:cs typeface="+mn-cs"/>
              </a:rPr>
              <a:t>The closest cousin of the FIP family can be found today in the </a:t>
            </a:r>
            <a:r>
              <a:rPr lang="en-US" sz="1200" b="0" i="0" u="none" strike="noStrike" kern="1200" dirty="0">
                <a:solidFill>
                  <a:schemeClr val="tx1"/>
                </a:solidFill>
                <a:effectLst/>
                <a:latin typeface="+mn-lt"/>
                <a:ea typeface="+mn-ea"/>
                <a:cs typeface="+mn-cs"/>
                <a:hlinkClick r:id="rId28" tooltip="Wire Train Bus"/>
              </a:rPr>
              <a:t>Wire Train Bus</a:t>
            </a:r>
            <a:r>
              <a:rPr lang="en-US" sz="1200" b="0" i="0" kern="1200" dirty="0">
                <a:solidFill>
                  <a:schemeClr val="tx1"/>
                </a:solidFill>
                <a:effectLst/>
                <a:latin typeface="+mn-lt"/>
                <a:ea typeface="+mn-ea"/>
                <a:cs typeface="+mn-cs"/>
              </a:rPr>
              <a:t> for train coaches. However a specific subset of </a:t>
            </a:r>
            <a:r>
              <a:rPr lang="en-US" sz="1200" b="0" i="0" kern="1200" dirty="0" err="1">
                <a:solidFill>
                  <a:schemeClr val="tx1"/>
                </a:solidFill>
                <a:effectLst/>
                <a:latin typeface="+mn-lt"/>
                <a:ea typeface="+mn-ea"/>
                <a:cs typeface="+mn-cs"/>
              </a:rPr>
              <a:t>WorldFIP</a:t>
            </a:r>
            <a:r>
              <a:rPr lang="en-US" sz="1200" b="0" i="0" kern="1200" dirty="0">
                <a:solidFill>
                  <a:schemeClr val="tx1"/>
                </a:solidFill>
                <a:effectLst/>
                <a:latin typeface="+mn-lt"/>
                <a:ea typeface="+mn-ea"/>
                <a:cs typeface="+mn-cs"/>
              </a:rPr>
              <a:t> - known the </a:t>
            </a:r>
            <a:r>
              <a:rPr lang="en-US" sz="1200" b="1" i="0" kern="1200" dirty="0">
                <a:solidFill>
                  <a:schemeClr val="tx1"/>
                </a:solidFill>
                <a:effectLst/>
                <a:latin typeface="+mn-lt"/>
                <a:ea typeface="+mn-ea"/>
                <a:cs typeface="+mn-cs"/>
              </a:rPr>
              <a:t>FIPIO</a:t>
            </a:r>
            <a:r>
              <a:rPr lang="en-US" sz="1200" b="0" i="0" kern="1200" dirty="0">
                <a:solidFill>
                  <a:schemeClr val="tx1"/>
                </a:solidFill>
                <a:effectLst/>
                <a:latin typeface="+mn-lt"/>
                <a:ea typeface="+mn-ea"/>
                <a:cs typeface="+mn-cs"/>
              </a:rPr>
              <a:t> protocol - can be found widely in machine components.</a:t>
            </a:r>
          </a:p>
          <a:p>
            <a:pPr lvl="2"/>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Type 8 </a:t>
            </a:r>
            <a:r>
              <a:rPr lang="en-US" sz="1200" b="0" i="0" u="none" strike="noStrike" kern="1200" dirty="0">
                <a:solidFill>
                  <a:schemeClr val="tx1"/>
                </a:solidFill>
                <a:effectLst/>
                <a:latin typeface="+mn-lt"/>
                <a:ea typeface="+mn-ea"/>
                <a:cs typeface="+mn-cs"/>
                <a:hlinkClick r:id="rId29" tooltip="Interbus"/>
              </a:rPr>
              <a:t>Interbus</a:t>
            </a:r>
            <a:endParaRPr lang="en-US" sz="1200" b="0" i="0" u="none" strike="noStrike" kern="1200" dirty="0">
              <a:solidFill>
                <a:schemeClr val="tx1"/>
              </a:solidFill>
              <a:effectLst/>
              <a:latin typeface="+mn-lt"/>
              <a:ea typeface="+mn-ea"/>
              <a:cs typeface="+mn-cs"/>
            </a:endParaRPr>
          </a:p>
          <a:p>
            <a:pPr lvl="2"/>
            <a:r>
              <a:rPr lang="en-US" sz="1200" b="1" i="0" kern="1200" dirty="0">
                <a:solidFill>
                  <a:schemeClr val="tx1"/>
                </a:solidFill>
                <a:effectLst/>
                <a:latin typeface="+mn-lt"/>
                <a:ea typeface="+mn-ea"/>
                <a:cs typeface="+mn-cs"/>
              </a:rPr>
              <a:t>INTERBUS</a:t>
            </a:r>
            <a:r>
              <a:rPr lang="en-US" sz="1200" b="0" i="0" kern="1200" dirty="0">
                <a:solidFill>
                  <a:schemeClr val="tx1"/>
                </a:solidFill>
                <a:effectLst/>
                <a:latin typeface="+mn-lt"/>
                <a:ea typeface="+mn-ea"/>
                <a:cs typeface="+mn-cs"/>
              </a:rPr>
              <a:t> is a </a:t>
            </a:r>
            <a:r>
              <a:rPr lang="en-US" sz="1200" b="0" i="0" u="none" strike="noStrike" kern="1200" dirty="0">
                <a:solidFill>
                  <a:schemeClr val="tx1"/>
                </a:solidFill>
                <a:effectLst/>
                <a:latin typeface="+mn-lt"/>
                <a:ea typeface="+mn-ea"/>
                <a:cs typeface="+mn-cs"/>
                <a:hlinkClick r:id="rId30" tooltip="Serial communication"/>
              </a:rPr>
              <a:t>serial bus</a:t>
            </a:r>
            <a:r>
              <a:rPr lang="en-US" sz="1200" b="0" i="0" kern="1200" dirty="0">
                <a:solidFill>
                  <a:schemeClr val="tx1"/>
                </a:solidFill>
                <a:effectLst/>
                <a:latin typeface="+mn-lt"/>
                <a:ea typeface="+mn-ea"/>
                <a:cs typeface="+mn-cs"/>
              </a:rPr>
              <a:t> system which transmits data between </a:t>
            </a:r>
            <a:r>
              <a:rPr lang="en-US" sz="1200" b="0" i="0" u="none" strike="noStrike" kern="1200" dirty="0">
                <a:solidFill>
                  <a:schemeClr val="tx1"/>
                </a:solidFill>
                <a:effectLst/>
                <a:latin typeface="+mn-lt"/>
                <a:ea typeface="+mn-ea"/>
                <a:cs typeface="+mn-cs"/>
                <a:hlinkClick r:id="rId31" tooltip="Control system"/>
              </a:rPr>
              <a:t>control systems</a:t>
            </a:r>
            <a:r>
              <a:rPr lang="en-US" sz="1200" b="0" i="0" kern="1200" dirty="0">
                <a:solidFill>
                  <a:schemeClr val="tx1"/>
                </a:solidFill>
                <a:effectLst/>
                <a:latin typeface="+mn-lt"/>
                <a:ea typeface="+mn-ea"/>
                <a:cs typeface="+mn-cs"/>
              </a:rPr>
              <a:t> (e.g., </a:t>
            </a:r>
            <a:r>
              <a:rPr lang="en-US" sz="1200" b="0" i="0" u="none" strike="noStrike" kern="1200" dirty="0">
                <a:solidFill>
                  <a:schemeClr val="tx1"/>
                </a:solidFill>
                <a:effectLst/>
                <a:latin typeface="+mn-lt"/>
                <a:ea typeface="+mn-ea"/>
                <a:cs typeface="+mn-cs"/>
                <a:hlinkClick r:id="rId32" tooltip="Personal computer"/>
              </a:rPr>
              <a:t>PCs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3" tooltip="Programmable logic controller"/>
              </a:rPr>
              <a:t>PLCs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4" tooltip="VMEbus"/>
              </a:rPr>
              <a:t>VMEbus</a:t>
            </a:r>
            <a:r>
              <a:rPr lang="en-US" sz="1200" b="0" i="0" kern="1200" dirty="0">
                <a:solidFill>
                  <a:schemeClr val="tx1"/>
                </a:solidFill>
                <a:effectLst/>
                <a:latin typeface="+mn-lt"/>
                <a:ea typeface="+mn-ea"/>
                <a:cs typeface="+mn-cs"/>
              </a:rPr>
              <a:t> computers, </a:t>
            </a:r>
            <a:r>
              <a:rPr lang="en-US" sz="1200" b="0" i="0" u="none" strike="noStrike" kern="1200" dirty="0">
                <a:solidFill>
                  <a:schemeClr val="tx1"/>
                </a:solidFill>
                <a:effectLst/>
                <a:latin typeface="+mn-lt"/>
                <a:ea typeface="+mn-ea"/>
                <a:cs typeface="+mn-cs"/>
                <a:hlinkClick r:id="rId35" tooltip="Industrial robot"/>
              </a:rPr>
              <a:t>robot</a:t>
            </a:r>
            <a:r>
              <a:rPr lang="en-US" sz="1200" b="0" i="0" kern="1200" dirty="0">
                <a:solidFill>
                  <a:schemeClr val="tx1"/>
                </a:solidFill>
                <a:effectLst/>
                <a:latin typeface="+mn-lt"/>
                <a:ea typeface="+mn-ea"/>
                <a:cs typeface="+mn-cs"/>
              </a:rPr>
              <a:t> controllers etc.) and spatially distributed I/O modules that are connected to </a:t>
            </a:r>
            <a:r>
              <a:rPr lang="en-US" sz="1200" b="0" i="0" u="none" strike="noStrike" kern="1200" dirty="0">
                <a:solidFill>
                  <a:schemeClr val="tx1"/>
                </a:solidFill>
                <a:effectLst/>
                <a:latin typeface="+mn-lt"/>
                <a:ea typeface="+mn-ea"/>
                <a:cs typeface="+mn-cs"/>
                <a:hlinkClick r:id="rId36" tooltip="Sensor"/>
              </a:rPr>
              <a:t>sensors</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37" tooltip="Actuator"/>
              </a:rPr>
              <a:t>actuators</a:t>
            </a:r>
            <a:r>
              <a:rPr lang="en-US" sz="1200" b="0" i="0" kern="1200" dirty="0">
                <a:solidFill>
                  <a:schemeClr val="tx1"/>
                </a:solidFill>
                <a:effectLst/>
                <a:latin typeface="+mn-lt"/>
                <a:ea typeface="+mn-ea"/>
                <a:cs typeface="+mn-cs"/>
              </a:rPr>
              <a:t> (e.g., temperature sensors, position switches).</a:t>
            </a:r>
          </a:p>
          <a:p>
            <a:pPr lvl="2"/>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INTERBUS</a:t>
            </a:r>
            <a:r>
              <a:rPr lang="en-US" sz="1200" b="0" i="0" kern="1200" dirty="0">
                <a:solidFill>
                  <a:schemeClr val="tx1"/>
                </a:solidFill>
                <a:effectLst/>
                <a:latin typeface="+mn-lt"/>
                <a:ea typeface="+mn-ea"/>
                <a:cs typeface="+mn-cs"/>
              </a:rPr>
              <a:t> system was developed by </a:t>
            </a:r>
            <a:r>
              <a:rPr lang="en-US" sz="1200" b="0" i="0" u="none" strike="noStrike" kern="1200" dirty="0">
                <a:solidFill>
                  <a:schemeClr val="tx1"/>
                </a:solidFill>
                <a:effectLst/>
                <a:latin typeface="+mn-lt"/>
                <a:ea typeface="+mn-ea"/>
                <a:cs typeface="+mn-cs"/>
                <a:hlinkClick r:id="rId38" tooltip="Phoenix Contact"/>
              </a:rPr>
              <a:t>Phoenix Contact</a:t>
            </a:r>
            <a:r>
              <a:rPr lang="en-US" sz="1200" b="0" i="0" kern="1200" dirty="0">
                <a:solidFill>
                  <a:schemeClr val="tx1"/>
                </a:solidFill>
                <a:effectLst/>
                <a:latin typeface="+mn-lt"/>
                <a:ea typeface="+mn-ea"/>
                <a:cs typeface="+mn-cs"/>
              </a:rPr>
              <a:t> and has been available since 1987. It is one of the leading </a:t>
            </a:r>
            <a:r>
              <a:rPr lang="en-US" sz="1200" b="0" i="0" u="none" strike="noStrike" kern="1200" dirty="0">
                <a:solidFill>
                  <a:schemeClr val="tx1"/>
                </a:solidFill>
                <a:effectLst/>
                <a:latin typeface="+mn-lt"/>
                <a:ea typeface="+mn-ea"/>
                <a:cs typeface="+mn-cs"/>
                <a:hlinkClick r:id="rId39" tooltip="Fieldbus"/>
              </a:rPr>
              <a:t>Fieldbus</a:t>
            </a:r>
            <a:r>
              <a:rPr lang="en-US" sz="1200" b="0" i="0" kern="1200" dirty="0">
                <a:solidFill>
                  <a:schemeClr val="tx1"/>
                </a:solidFill>
                <a:effectLst/>
                <a:latin typeface="+mn-lt"/>
                <a:ea typeface="+mn-ea"/>
                <a:cs typeface="+mn-cs"/>
              </a:rPr>
              <a:t> systems in the automation industry and is fully standardized according to </a:t>
            </a:r>
            <a:r>
              <a:rPr lang="en-US" sz="1200" b="0" i="0" u="none" strike="noStrike" kern="1200" dirty="0">
                <a:solidFill>
                  <a:schemeClr val="tx1"/>
                </a:solidFill>
                <a:effectLst/>
                <a:latin typeface="+mn-lt"/>
                <a:ea typeface="+mn-ea"/>
                <a:cs typeface="+mn-cs"/>
                <a:hlinkClick r:id="rId40" tooltip="European Standard"/>
              </a:rPr>
              <a:t>European Standard</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EN 50254</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IEC 61158</a:t>
            </a:r>
            <a:r>
              <a:rPr lang="en-US" sz="1200" b="0" i="0" kern="1200" dirty="0">
                <a:solidFill>
                  <a:schemeClr val="tx1"/>
                </a:solidFill>
                <a:effectLst/>
                <a:latin typeface="+mn-lt"/>
                <a:ea typeface="+mn-ea"/>
                <a:cs typeface="+mn-cs"/>
              </a:rPr>
              <a:t>.</a:t>
            </a:r>
          </a:p>
          <a:p>
            <a:pPr lvl="2"/>
            <a:r>
              <a:rPr lang="en-US" sz="1200" b="0" i="0" kern="1200" dirty="0">
                <a:solidFill>
                  <a:schemeClr val="tx1"/>
                </a:solidFill>
                <a:effectLst/>
                <a:latin typeface="+mn-lt"/>
                <a:ea typeface="+mn-ea"/>
                <a:cs typeface="+mn-cs"/>
              </a:rPr>
              <a:t>At the moment, more than 600 manufacturers are involved in the implementation of </a:t>
            </a:r>
            <a:r>
              <a:rPr lang="en-US" sz="1200" b="1" i="0" kern="1200" dirty="0">
                <a:solidFill>
                  <a:schemeClr val="tx1"/>
                </a:solidFill>
                <a:effectLst/>
                <a:latin typeface="+mn-lt"/>
                <a:ea typeface="+mn-ea"/>
                <a:cs typeface="+mn-cs"/>
              </a:rPr>
              <a:t>INTERBUS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1" tooltip="Technology"/>
              </a:rPr>
              <a:t>technology</a:t>
            </a:r>
            <a:r>
              <a:rPr lang="en-US" sz="1200" b="0" i="0" kern="1200" dirty="0">
                <a:solidFill>
                  <a:schemeClr val="tx1"/>
                </a:solidFill>
                <a:effectLst/>
                <a:latin typeface="+mn-lt"/>
                <a:ea typeface="+mn-ea"/>
                <a:cs typeface="+mn-cs"/>
              </a:rPr>
              <a:t> in control systems and field devices.</a:t>
            </a:r>
          </a:p>
          <a:p>
            <a:pPr lvl="2"/>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form of standard was first developed for the </a:t>
            </a:r>
            <a:r>
              <a:rPr lang="en-US" sz="1200" b="0" i="0" u="none" strike="noStrike" kern="1200" dirty="0">
                <a:solidFill>
                  <a:schemeClr val="tx1"/>
                </a:solidFill>
                <a:effectLst/>
                <a:latin typeface="+mn-lt"/>
                <a:ea typeface="+mn-ea"/>
                <a:cs typeface="+mn-cs"/>
                <a:hlinkClick r:id="rId42" tooltip="European Common Market"/>
              </a:rPr>
              <a:t>European Common Market</a:t>
            </a:r>
            <a:r>
              <a:rPr lang="en-US" sz="1200" b="0" i="0" kern="1200" dirty="0">
                <a:solidFill>
                  <a:schemeClr val="tx1"/>
                </a:solidFill>
                <a:effectLst/>
                <a:latin typeface="+mn-lt"/>
                <a:ea typeface="+mn-ea"/>
                <a:cs typeface="+mn-cs"/>
              </a:rPr>
              <a:t>, concentrates less on commonality, and achieves its primary purpose—elimination of restraint of trade between nations. Issues of commonality are now left to the international consortia that support each of the fieldbus standard types. Almost as soon as it was approved, the IEC standards development work ceased and the committee was dissolved. A new IEC committee SC65C/MT-9 was formed to resolve the conflicts in form and substance within the more than 4000 pages of IEC 61158. The work on the above protocol types is substantially complete. New protocols, such as for safety fieldbuses or real-time Ethernet-fieldbuses are being accepted into the definition of the international fieldbus standard during a typical 5-year maintenance cycle.</a:t>
            </a:r>
          </a:p>
          <a:p>
            <a:r>
              <a:rPr lang="en-US" sz="1200" b="0" i="0" kern="1200" dirty="0">
                <a:solidFill>
                  <a:schemeClr val="tx1"/>
                </a:solidFill>
                <a:effectLst/>
                <a:latin typeface="+mn-lt"/>
                <a:ea typeface="+mn-ea"/>
                <a:cs typeface="+mn-cs"/>
              </a:rPr>
              <a:t>Both Foundation Fieldbus and </a:t>
            </a:r>
            <a:r>
              <a:rPr lang="en-US" sz="1200" b="0" i="0" kern="1200" dirty="0" err="1">
                <a:solidFill>
                  <a:schemeClr val="tx1"/>
                </a:solidFill>
                <a:effectLst/>
                <a:latin typeface="+mn-lt"/>
                <a:ea typeface="+mn-ea"/>
                <a:cs typeface="+mn-cs"/>
              </a:rPr>
              <a:t>Profibus</a:t>
            </a:r>
            <a:r>
              <a:rPr lang="en-US" sz="1200" b="0" i="0" kern="1200" dirty="0">
                <a:solidFill>
                  <a:schemeClr val="tx1"/>
                </a:solidFill>
                <a:effectLst/>
                <a:latin typeface="+mn-lt"/>
                <a:ea typeface="+mn-ea"/>
                <a:cs typeface="+mn-cs"/>
              </a:rPr>
              <a:t> technologies are now commonly implemented within the process control field, both for new developments and major refits. In 2006, China saw the largest FF (Foundation Fieldbus) systems installations at </a:t>
            </a:r>
            <a:r>
              <a:rPr lang="en-US" sz="1200" b="0" i="0" kern="1200" dirty="0" err="1">
                <a:solidFill>
                  <a:schemeClr val="tx1"/>
                </a:solidFill>
                <a:effectLst/>
                <a:latin typeface="+mn-lt"/>
                <a:ea typeface="+mn-ea"/>
                <a:cs typeface="+mn-cs"/>
              </a:rPr>
              <a:t>NanHai</a:t>
            </a:r>
            <a:r>
              <a:rPr lang="en-US" sz="1200" b="0" i="0" kern="1200" dirty="0">
                <a:solidFill>
                  <a:schemeClr val="tx1"/>
                </a:solidFill>
                <a:effectLst/>
                <a:latin typeface="+mn-lt"/>
                <a:ea typeface="+mn-ea"/>
                <a:cs typeface="+mn-cs"/>
              </a:rPr>
              <a:t> and SECCO, each with around 15000 fieldbus devices connected</a:t>
            </a:r>
          </a:p>
          <a:p>
            <a:endParaRPr lang="en-US" dirty="0"/>
          </a:p>
          <a:p>
            <a:r>
              <a:rPr lang="en-US" sz="1200" b="0" i="0" kern="1200" dirty="0">
                <a:solidFill>
                  <a:schemeClr val="tx1"/>
                </a:solidFill>
                <a:effectLst/>
                <a:latin typeface="+mn-lt"/>
                <a:ea typeface="+mn-ea"/>
                <a:cs typeface="+mn-cs"/>
              </a:rPr>
              <a:t>IEC 61158 specification[</a:t>
            </a:r>
            <a:r>
              <a:rPr lang="en-US" sz="1200" b="0" i="0" u="none" strike="noStrike" kern="1200" dirty="0">
                <a:solidFill>
                  <a:schemeClr val="tx1"/>
                </a:solidFill>
                <a:effectLst/>
                <a:latin typeface="+mn-lt"/>
                <a:ea typeface="+mn-ea"/>
                <a:cs typeface="+mn-cs"/>
                <a:hlinkClick r:id="rId43" tooltip="Edit section: IEC 61158 specification"/>
              </a:rPr>
              <a:t>edit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There were many competing technologies for fieldbus and the original hope for one single unified communications mechanism has not been realized. This should not be unexpected since fieldbus technology needs to be implemented differently in different applications; automotive fieldbus is functionally different from process plant control. The final edition of IEC standard IEC 61158 allows 8 technologies. This are the some hierarchic layer of the automation protocols.</a:t>
            </a:r>
          </a:p>
          <a:p>
            <a:r>
              <a:rPr lang="en-US" sz="1200" b="0" i="0" kern="1200" dirty="0">
                <a:solidFill>
                  <a:schemeClr val="tx1"/>
                </a:solidFill>
                <a:effectLst/>
                <a:latin typeface="+mn-lt"/>
                <a:ea typeface="+mn-ea"/>
                <a:cs typeface="+mn-cs"/>
              </a:rPr>
              <a:t>IEC 61158 consists of the following parts, under the general title </a:t>
            </a:r>
            <a:r>
              <a:rPr lang="en-US" sz="1200" b="0" i="1" kern="1200" dirty="0">
                <a:solidFill>
                  <a:schemeClr val="tx1"/>
                </a:solidFill>
                <a:effectLst/>
                <a:latin typeface="+mn-lt"/>
                <a:ea typeface="+mn-ea"/>
                <a:cs typeface="+mn-cs"/>
              </a:rPr>
              <a:t>Digital data communications for measurement and control – Fieldbus for use in industrial control systems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Part 1: Overview and guidance for the IEC 61158 series</a:t>
            </a:r>
          </a:p>
          <a:p>
            <a:r>
              <a:rPr lang="en-US" sz="1200" b="0" i="0" kern="1200" dirty="0">
                <a:solidFill>
                  <a:schemeClr val="tx1"/>
                </a:solidFill>
                <a:effectLst/>
                <a:latin typeface="+mn-lt"/>
                <a:ea typeface="+mn-ea"/>
                <a:cs typeface="+mn-cs"/>
              </a:rPr>
              <a:t>Part 2: Physical Layer specification and service definition</a:t>
            </a:r>
          </a:p>
          <a:p>
            <a:r>
              <a:rPr lang="en-US" sz="1200" b="0" i="0" kern="1200" dirty="0">
                <a:solidFill>
                  <a:schemeClr val="tx1"/>
                </a:solidFill>
                <a:effectLst/>
                <a:latin typeface="+mn-lt"/>
                <a:ea typeface="+mn-ea"/>
                <a:cs typeface="+mn-cs"/>
              </a:rPr>
              <a:t>Part 3: Data Link Service definition</a:t>
            </a:r>
          </a:p>
          <a:p>
            <a:r>
              <a:rPr lang="en-US" sz="1200" b="0" i="0" kern="1200" dirty="0">
                <a:solidFill>
                  <a:schemeClr val="tx1"/>
                </a:solidFill>
                <a:effectLst/>
                <a:latin typeface="+mn-lt"/>
                <a:ea typeface="+mn-ea"/>
                <a:cs typeface="+mn-cs"/>
              </a:rPr>
              <a:t>Part 4: Data Link Protocol specification</a:t>
            </a:r>
          </a:p>
          <a:p>
            <a:r>
              <a:rPr lang="en-US" sz="1200" b="0" i="0" kern="1200" dirty="0">
                <a:solidFill>
                  <a:schemeClr val="tx1"/>
                </a:solidFill>
                <a:effectLst/>
                <a:latin typeface="+mn-lt"/>
                <a:ea typeface="+mn-ea"/>
                <a:cs typeface="+mn-cs"/>
              </a:rPr>
              <a:t>Part 5: Application Layer Service definition</a:t>
            </a:r>
          </a:p>
          <a:p>
            <a:r>
              <a:rPr lang="en-US" sz="1200" b="0" i="0" kern="1200" dirty="0">
                <a:solidFill>
                  <a:schemeClr val="tx1"/>
                </a:solidFill>
                <a:effectLst/>
                <a:latin typeface="+mn-lt"/>
                <a:ea typeface="+mn-ea"/>
                <a:cs typeface="+mn-cs"/>
              </a:rPr>
              <a:t>Part 6: Application Layer Protocol specification</a:t>
            </a:r>
          </a:p>
          <a:p>
            <a:endParaRPr lang="en-US" dirty="0"/>
          </a:p>
          <a:p>
            <a:endParaRPr lang="en-US" dirty="0"/>
          </a:p>
          <a:p>
            <a:r>
              <a:rPr lang="en-US" dirty="0"/>
              <a:t>IEC</a:t>
            </a:r>
            <a:r>
              <a:rPr lang="en-US" baseline="0" dirty="0"/>
              <a:t>61784-1</a:t>
            </a:r>
            <a:endParaRPr lang="en-US" dirty="0"/>
          </a:p>
          <a:p>
            <a:pPr lvl="1"/>
            <a:r>
              <a:rPr lang="en-US" sz="1200" b="0" i="0" kern="1200" dirty="0">
                <a:solidFill>
                  <a:schemeClr val="tx1"/>
                </a:solidFill>
                <a:effectLst/>
                <a:latin typeface="Arial" charset="0"/>
                <a:ea typeface="+mn-ea"/>
                <a:cs typeface="+mn-cs"/>
              </a:rPr>
              <a:t>The standard consists of 36 documents that define a set of protocol specific communication profiles based primarily on the IEC 61158 series, to be used in the design of devices involved in communications in factory manufacturing and process control. It also defines additional fieldbus profiles for real-time networks based on ISO/IEC 8802-3. it provides general rules and profile Installation of fieldbuses. This standard contains several Communication Profile Families (CPF), which specify one or more communication profiles. Such profiles identify, in a strict sense, protocol subsets of the IEC 61158 series via protocol specific communication profiles. The PROFIBUS and PROFINET are always in the CPF 3 section.</a:t>
            </a:r>
            <a:endParaRPr lang="en-US" dirty="0"/>
          </a:p>
          <a:p>
            <a:endParaRPr lang="en-US" dirty="0"/>
          </a:p>
        </p:txBody>
      </p:sp>
      <p:sp>
        <p:nvSpPr>
          <p:cNvPr id="4" name="Slide Number Placeholder 3"/>
          <p:cNvSpPr>
            <a:spLocks noGrp="1"/>
          </p:cNvSpPr>
          <p:nvPr>
            <p:ph type="sldNum" sz="quarter" idx="10"/>
          </p:nvPr>
        </p:nvSpPr>
        <p:spPr/>
        <p:txBody>
          <a:bodyPr/>
          <a:lstStyle/>
          <a:p>
            <a:fld id="{82FEB112-9642-44A5-B248-1933CD1F941C}" type="slidenum">
              <a:rPr lang="en-US" smtClean="0"/>
              <a:pPr/>
              <a:t>14</a:t>
            </a:fld>
            <a:endParaRPr lang="en-US"/>
          </a:p>
        </p:txBody>
      </p:sp>
    </p:spTree>
    <p:extLst>
      <p:ext uri="{BB962C8B-B14F-4D97-AF65-F5344CB8AC3E}">
        <p14:creationId xmlns:p14="http://schemas.microsoft.com/office/powerpoint/2010/main" val="1843858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EB112-9642-44A5-B248-1933CD1F941C}" type="slidenum">
              <a:rPr lang="en-US" smtClean="0"/>
              <a:pPr/>
              <a:t>18</a:t>
            </a:fld>
            <a:endParaRPr lang="en-US"/>
          </a:p>
        </p:txBody>
      </p:sp>
    </p:spTree>
    <p:extLst>
      <p:ext uri="{BB962C8B-B14F-4D97-AF65-F5344CB8AC3E}">
        <p14:creationId xmlns:p14="http://schemas.microsoft.com/office/powerpoint/2010/main" val="221212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EB112-9642-44A5-B248-1933CD1F941C}" type="slidenum">
              <a:rPr lang="en-US" smtClean="0"/>
              <a:pPr/>
              <a:t>19</a:t>
            </a:fld>
            <a:endParaRPr lang="en-US"/>
          </a:p>
        </p:txBody>
      </p:sp>
    </p:spTree>
    <p:extLst>
      <p:ext uri="{BB962C8B-B14F-4D97-AF65-F5344CB8AC3E}">
        <p14:creationId xmlns:p14="http://schemas.microsoft.com/office/powerpoint/2010/main" val="3677576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PCB: Printed Circuit Board</a:t>
            </a:r>
          </a:p>
          <a:p>
            <a:endParaRPr lang="en-US" dirty="0"/>
          </a:p>
          <a:p>
            <a:r>
              <a:rPr lang="en-US" sz="1200" b="1" i="0" kern="1200" dirty="0">
                <a:solidFill>
                  <a:schemeClr val="tx1"/>
                </a:solidFill>
                <a:effectLst/>
                <a:latin typeface="+mn-lt"/>
                <a:ea typeface="+mn-ea"/>
                <a:cs typeface="+mn-cs"/>
              </a:rPr>
              <a:t>I²C</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Inter-Integrated Circuit</a:t>
            </a:r>
            <a:r>
              <a:rPr lang="en-US" sz="1200" b="0" i="0" kern="1200" dirty="0">
                <a:solidFill>
                  <a:schemeClr val="tx1"/>
                </a:solidFill>
                <a:effectLst/>
                <a:latin typeface="+mn-lt"/>
                <a:ea typeface="+mn-ea"/>
                <a:cs typeface="+mn-cs"/>
              </a:rPr>
              <a:t>), pronounced </a:t>
            </a:r>
            <a:r>
              <a:rPr lang="en-US" sz="1200" b="0" i="1" kern="1200" dirty="0">
                <a:solidFill>
                  <a:schemeClr val="tx1"/>
                </a:solidFill>
                <a:effectLst/>
                <a:latin typeface="+mn-lt"/>
                <a:ea typeface="+mn-ea"/>
                <a:cs typeface="+mn-cs"/>
              </a:rPr>
              <a:t>I-squared-C</a:t>
            </a:r>
            <a:r>
              <a:rPr lang="en-US" sz="1200" b="0" i="0" kern="1200" dirty="0">
                <a:solidFill>
                  <a:schemeClr val="tx1"/>
                </a:solidFill>
                <a:effectLst/>
                <a:latin typeface="+mn-lt"/>
                <a:ea typeface="+mn-ea"/>
                <a:cs typeface="+mn-cs"/>
              </a:rPr>
              <a:t>, is a </a:t>
            </a:r>
            <a:r>
              <a:rPr lang="en-US" sz="1200" b="0" i="0" u="none" strike="noStrike" kern="1200" dirty="0">
                <a:solidFill>
                  <a:schemeClr val="tx1"/>
                </a:solidFill>
                <a:effectLst/>
                <a:latin typeface="+mn-lt"/>
                <a:ea typeface="+mn-ea"/>
                <a:cs typeface="+mn-cs"/>
                <a:hlinkClick r:id="rId3" tooltip="Synchronous circuit"/>
              </a:rPr>
              <a:t>synchronous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Master/slave (technology)"/>
              </a:rPr>
              <a:t>multi-master, multi-slave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Packet switching"/>
              </a:rPr>
              <a:t>packet switched</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tooltip="Single-ended signaling"/>
              </a:rPr>
              <a:t>single-ended</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tooltip="Serial communications"/>
              </a:rPr>
              <a:t>serial</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8" tooltip="Computer bus"/>
              </a:rPr>
              <a:t>computer bus</a:t>
            </a:r>
            <a:r>
              <a:rPr lang="en-US" sz="1200" b="0" i="0" kern="1200" dirty="0">
                <a:solidFill>
                  <a:schemeClr val="tx1"/>
                </a:solidFill>
                <a:effectLst/>
                <a:latin typeface="+mn-lt"/>
                <a:ea typeface="+mn-ea"/>
                <a:cs typeface="+mn-cs"/>
              </a:rPr>
              <a:t> invented in 1982 by </a:t>
            </a:r>
            <a:r>
              <a:rPr lang="en-US" sz="1200" b="0" i="0" u="none" strike="noStrike" kern="1200" dirty="0">
                <a:solidFill>
                  <a:schemeClr val="tx1"/>
                </a:solidFill>
                <a:effectLst/>
                <a:latin typeface="+mn-lt"/>
                <a:ea typeface="+mn-ea"/>
                <a:cs typeface="+mn-cs"/>
                <a:hlinkClick r:id="rId9" tooltip="Philips"/>
              </a:rPr>
              <a:t>Philips Semiconductor</a:t>
            </a:r>
            <a:r>
              <a:rPr lang="en-US" sz="1200" b="0" i="0" kern="1200" dirty="0">
                <a:solidFill>
                  <a:schemeClr val="tx1"/>
                </a:solidFill>
                <a:effectLst/>
                <a:latin typeface="+mn-lt"/>
                <a:ea typeface="+mn-ea"/>
                <a:cs typeface="+mn-cs"/>
              </a:rPr>
              <a:t> (now </a:t>
            </a:r>
            <a:r>
              <a:rPr lang="en-US" sz="1200" b="0" i="0" u="none" strike="noStrike" kern="1200" dirty="0">
                <a:solidFill>
                  <a:schemeClr val="tx1"/>
                </a:solidFill>
                <a:effectLst/>
                <a:latin typeface="+mn-lt"/>
                <a:ea typeface="+mn-ea"/>
                <a:cs typeface="+mn-cs"/>
                <a:hlinkClick r:id="rId10" tooltip="NXP Semiconductors"/>
              </a:rPr>
              <a:t>NXP Semiconductors</a:t>
            </a:r>
            <a:r>
              <a:rPr lang="en-US" sz="1200" b="0" i="0" kern="1200" dirty="0">
                <a:solidFill>
                  <a:schemeClr val="tx1"/>
                </a:solidFill>
                <a:effectLst/>
                <a:latin typeface="+mn-lt"/>
                <a:ea typeface="+mn-ea"/>
                <a:cs typeface="+mn-cs"/>
              </a:rPr>
              <a:t>). It is widely used for attaching lower-speed peripheral </a:t>
            </a:r>
            <a:r>
              <a:rPr lang="en-US" sz="1200" b="0" i="0" u="none" strike="noStrike" kern="1200" dirty="0">
                <a:solidFill>
                  <a:schemeClr val="tx1"/>
                </a:solidFill>
                <a:effectLst/>
                <a:latin typeface="+mn-lt"/>
                <a:ea typeface="+mn-ea"/>
                <a:cs typeface="+mn-cs"/>
                <a:hlinkClick r:id="rId11" tooltip="Integrated circuit"/>
              </a:rPr>
              <a:t>ICs</a:t>
            </a:r>
            <a:r>
              <a:rPr lang="en-US" sz="1200" b="0" i="0" kern="1200" dirty="0">
                <a:solidFill>
                  <a:schemeClr val="tx1"/>
                </a:solidFill>
                <a:effectLst/>
                <a:latin typeface="+mn-lt"/>
                <a:ea typeface="+mn-ea"/>
                <a:cs typeface="+mn-cs"/>
              </a:rPr>
              <a:t> to processors and </a:t>
            </a:r>
            <a:r>
              <a:rPr lang="en-US" sz="1200" b="0" i="0" u="none" strike="noStrike" kern="1200" dirty="0">
                <a:solidFill>
                  <a:schemeClr val="tx1"/>
                </a:solidFill>
                <a:effectLst/>
                <a:latin typeface="+mn-lt"/>
                <a:ea typeface="+mn-ea"/>
                <a:cs typeface="+mn-cs"/>
                <a:hlinkClick r:id="rId12" tooltip="Microcontroller"/>
              </a:rPr>
              <a:t>microcontrollers</a:t>
            </a:r>
            <a:r>
              <a:rPr lang="en-US" sz="1200" b="0" i="0" kern="1200" dirty="0">
                <a:solidFill>
                  <a:schemeClr val="tx1"/>
                </a:solidFill>
                <a:effectLst/>
                <a:latin typeface="+mn-lt"/>
                <a:ea typeface="+mn-ea"/>
                <a:cs typeface="+mn-cs"/>
              </a:rPr>
              <a:t> in short-distance, intra-board communication. Alternatively I²C is spelled </a:t>
            </a:r>
            <a:r>
              <a:rPr lang="en-US" sz="1200" b="1" i="0" kern="1200" dirty="0">
                <a:solidFill>
                  <a:schemeClr val="tx1"/>
                </a:solidFill>
                <a:effectLst/>
                <a:latin typeface="+mn-lt"/>
                <a:ea typeface="+mn-ea"/>
                <a:cs typeface="+mn-cs"/>
              </a:rPr>
              <a:t>I2C</a:t>
            </a:r>
            <a:r>
              <a:rPr lang="en-US" sz="1200" b="0" i="0" kern="1200" dirty="0">
                <a:solidFill>
                  <a:schemeClr val="tx1"/>
                </a:solidFill>
                <a:effectLst/>
                <a:latin typeface="+mn-lt"/>
                <a:ea typeface="+mn-ea"/>
                <a:cs typeface="+mn-cs"/>
              </a:rPr>
              <a:t> (pronounced I-two-C) or </a:t>
            </a:r>
            <a:r>
              <a:rPr lang="en-US" sz="1200" b="1" i="0" kern="1200" dirty="0">
                <a:solidFill>
                  <a:schemeClr val="tx1"/>
                </a:solidFill>
                <a:effectLst/>
                <a:latin typeface="+mn-lt"/>
                <a:ea typeface="+mn-ea"/>
                <a:cs typeface="+mn-cs"/>
              </a:rPr>
              <a:t>IIC</a:t>
            </a:r>
            <a:r>
              <a:rPr lang="en-US" sz="1200" b="0" i="0" kern="1200" dirty="0">
                <a:solidFill>
                  <a:schemeClr val="tx1"/>
                </a:solidFill>
                <a:effectLst/>
                <a:latin typeface="+mn-lt"/>
                <a:ea typeface="+mn-ea"/>
                <a:cs typeface="+mn-cs"/>
              </a:rPr>
              <a:t> (pronounced I-I-C). </a:t>
            </a:r>
            <a:endParaRPr lang="en-US" dirty="0"/>
          </a:p>
        </p:txBody>
      </p:sp>
      <p:sp>
        <p:nvSpPr>
          <p:cNvPr id="4" name="Slide Number Placeholder 3"/>
          <p:cNvSpPr>
            <a:spLocks noGrp="1"/>
          </p:cNvSpPr>
          <p:nvPr>
            <p:ph type="sldNum" sz="quarter" idx="5"/>
          </p:nvPr>
        </p:nvSpPr>
        <p:spPr/>
        <p:txBody>
          <a:bodyPr/>
          <a:lstStyle/>
          <a:p>
            <a:fld id="{82FEB112-9642-44A5-B248-1933CD1F941C}" type="slidenum">
              <a:rPr lang="en-US" smtClean="0"/>
              <a:pPr/>
              <a:t>20</a:t>
            </a:fld>
            <a:endParaRPr lang="en-US"/>
          </a:p>
        </p:txBody>
      </p:sp>
    </p:spTree>
    <p:extLst>
      <p:ext uri="{BB962C8B-B14F-4D97-AF65-F5344CB8AC3E}">
        <p14:creationId xmlns:p14="http://schemas.microsoft.com/office/powerpoint/2010/main" val="2889611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9875" name="Rectangle 3"/>
          <p:cNvSpPr>
            <a:spLocks noGrp="1" noChangeArrowheads="1"/>
          </p:cNvSpPr>
          <p:nvPr>
            <p:ph type="ctrTitle"/>
          </p:nvPr>
        </p:nvSpPr>
        <p:spPr>
          <a:xfrm>
            <a:off x="685800" y="1905000"/>
            <a:ext cx="7772400" cy="1143000"/>
          </a:xfrm>
        </p:spPr>
        <p:txBody>
          <a:bodyPr/>
          <a:lstStyle>
            <a:lvl1pPr>
              <a:defRPr/>
            </a:lvl1pPr>
          </a:lstStyle>
          <a:p>
            <a:r>
              <a:rPr lang="en-US" altLang="zh-CN" dirty="0"/>
              <a:t>Click to edit Master title style</a:t>
            </a:r>
          </a:p>
        </p:txBody>
      </p:sp>
      <p:sp>
        <p:nvSpPr>
          <p:cNvPr id="79876" name="Rectangle 4"/>
          <p:cNvSpPr>
            <a:spLocks noGrp="1" noChangeArrowheads="1"/>
          </p:cNvSpPr>
          <p:nvPr>
            <p:ph type="subTitle" idx="1"/>
          </p:nvPr>
        </p:nvSpPr>
        <p:spPr>
          <a:xfrm>
            <a:off x="685800" y="3581400"/>
            <a:ext cx="6400800" cy="1752600"/>
          </a:xfrm>
        </p:spPr>
        <p:txBody>
          <a:bodyPr/>
          <a:lstStyle>
            <a:lvl1pPr marL="0" indent="0" algn="l">
              <a:buFont typeface="Wingdings" pitchFamily="2" charset="2"/>
              <a:buNone/>
              <a:defRPr/>
            </a:lvl1pPr>
          </a:lstStyle>
          <a:p>
            <a:r>
              <a:rPr lang="en-US" altLang="zh-CN" dirty="0"/>
              <a:t>Click to edit Master subtitle style</a:t>
            </a:r>
          </a:p>
        </p:txBody>
      </p:sp>
      <p:sp>
        <p:nvSpPr>
          <p:cNvPr id="5" name="Date Placeholder 4"/>
          <p:cNvSpPr>
            <a:spLocks noGrp="1" noChangeArrowheads="1"/>
          </p:cNvSpPr>
          <p:nvPr>
            <p:ph type="dt" sz="half" idx="10"/>
          </p:nvPr>
        </p:nvSpPr>
        <p:spPr bwMode="auto">
          <a:xfrm>
            <a:off x="838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b="0" smtClean="0">
                <a:solidFill>
                  <a:schemeClr val="bg2"/>
                </a:solidFill>
                <a:latin typeface="+mn-lt"/>
              </a:defRPr>
            </a:lvl1pPr>
          </a:lstStyle>
          <a:p>
            <a:fld id="{1D8BD707-D9CF-40AE-B4C6-C98DA3205C09}" type="datetimeFigureOut">
              <a:rPr lang="en-US" smtClean="0"/>
              <a:pPr/>
              <a:t>9/5/19</a:t>
            </a:fld>
            <a:endParaRPr lang="en-US"/>
          </a:p>
        </p:txBody>
      </p:sp>
      <p:sp>
        <p:nvSpPr>
          <p:cNvPr id="6" name="Footer Placeholder 5"/>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b="0" smtClean="0">
                <a:solidFill>
                  <a:schemeClr val="bg2"/>
                </a:solidFill>
                <a:latin typeface="+mn-lt"/>
              </a:defRPr>
            </a:lvl1pPr>
          </a:lstStyle>
          <a:p>
            <a:endParaRPr lang="en-US"/>
          </a:p>
        </p:txBody>
      </p:sp>
      <p:sp>
        <p:nvSpPr>
          <p:cNvPr id="7" name="Slide Number Placeholder 6"/>
          <p:cNvSpPr>
            <a:spLocks noGrp="1" noChangeArrowheads="1"/>
          </p:cNvSpPr>
          <p:nvPr>
            <p:ph type="sldNum" sz="quarter" idx="12"/>
          </p:nvPr>
        </p:nvSpPr>
        <p:spPr bwMode="auto">
          <a:xfrm>
            <a:off x="68580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b="0" smtClean="0">
                <a:solidFill>
                  <a:schemeClr val="bg2"/>
                </a:solidFill>
                <a:latin typeface="+mn-lt"/>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304800"/>
            <a:ext cx="1947863" cy="5988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92775" cy="5988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6845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6845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bwMode="auto">
          <a:xfrm>
            <a:off x="685800" y="76200"/>
            <a:ext cx="8382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dirty="0"/>
              <a:t>Click to edit Master title style</a:t>
            </a:r>
          </a:p>
        </p:txBody>
      </p:sp>
      <p:sp>
        <p:nvSpPr>
          <p:cNvPr id="19460" name="Rectangle 4"/>
          <p:cNvSpPr>
            <a:spLocks noGrp="1" noChangeArrowheads="1"/>
          </p:cNvSpPr>
          <p:nvPr>
            <p:ph type="body" idx="1"/>
          </p:nvPr>
        </p:nvSpPr>
        <p:spPr bwMode="auto">
          <a:xfrm>
            <a:off x="685800" y="1447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ahoma" pitchFamily="34" charset="0"/>
        </a:defRPr>
      </a:lvl2pPr>
      <a:lvl3pPr algn="l" rtl="0" eaLnBrk="1" fontAlgn="base" hangingPunct="1">
        <a:spcBef>
          <a:spcPct val="0"/>
        </a:spcBef>
        <a:spcAft>
          <a:spcPct val="0"/>
        </a:spcAft>
        <a:defRPr sz="3200">
          <a:solidFill>
            <a:schemeClr val="tx2"/>
          </a:solidFill>
          <a:latin typeface="Tahoma" pitchFamily="34" charset="0"/>
        </a:defRPr>
      </a:lvl3pPr>
      <a:lvl4pPr algn="l" rtl="0" eaLnBrk="1" fontAlgn="base" hangingPunct="1">
        <a:spcBef>
          <a:spcPct val="0"/>
        </a:spcBef>
        <a:spcAft>
          <a:spcPct val="0"/>
        </a:spcAft>
        <a:defRPr sz="3200">
          <a:solidFill>
            <a:schemeClr val="tx2"/>
          </a:solidFill>
          <a:latin typeface="Tahoma" pitchFamily="34" charset="0"/>
        </a:defRPr>
      </a:lvl4pPr>
      <a:lvl5pPr algn="l" rtl="0" eaLnBrk="1" fontAlgn="base" hangingPunct="1">
        <a:spcBef>
          <a:spcPct val="0"/>
        </a:spcBef>
        <a:spcAft>
          <a:spcPct val="0"/>
        </a:spcAft>
        <a:defRPr sz="3200">
          <a:solidFill>
            <a:schemeClr val="tx2"/>
          </a:solidFill>
          <a:latin typeface="Tahoma" pitchFamily="34" charset="0"/>
        </a:defRPr>
      </a:lvl5pPr>
      <a:lvl6pPr marL="457200" algn="l" rtl="0" eaLnBrk="1" fontAlgn="base" hangingPunct="1">
        <a:spcBef>
          <a:spcPct val="0"/>
        </a:spcBef>
        <a:spcAft>
          <a:spcPct val="0"/>
        </a:spcAft>
        <a:defRPr sz="3200">
          <a:solidFill>
            <a:schemeClr val="tx2"/>
          </a:solidFill>
          <a:latin typeface="Tahoma" pitchFamily="34" charset="0"/>
        </a:defRPr>
      </a:lvl6pPr>
      <a:lvl7pPr marL="914400" algn="l" rtl="0" eaLnBrk="1" fontAlgn="base" hangingPunct="1">
        <a:spcBef>
          <a:spcPct val="0"/>
        </a:spcBef>
        <a:spcAft>
          <a:spcPct val="0"/>
        </a:spcAft>
        <a:defRPr sz="3200">
          <a:solidFill>
            <a:schemeClr val="tx2"/>
          </a:solidFill>
          <a:latin typeface="Tahoma" pitchFamily="34" charset="0"/>
        </a:defRPr>
      </a:lvl7pPr>
      <a:lvl8pPr marL="1371600" algn="l" rtl="0" eaLnBrk="1" fontAlgn="base" hangingPunct="1">
        <a:spcBef>
          <a:spcPct val="0"/>
        </a:spcBef>
        <a:spcAft>
          <a:spcPct val="0"/>
        </a:spcAft>
        <a:defRPr sz="3200">
          <a:solidFill>
            <a:schemeClr val="tx2"/>
          </a:solidFill>
          <a:latin typeface="Tahoma" pitchFamily="34" charset="0"/>
        </a:defRPr>
      </a:lvl8pPr>
      <a:lvl9pPr marL="1828800" algn="l" rtl="0" eaLnBrk="1" fontAlgn="base" hangingPunct="1">
        <a:spcBef>
          <a:spcPct val="0"/>
        </a:spcBef>
        <a:spcAft>
          <a:spcPct val="0"/>
        </a:spcAft>
        <a:defRPr sz="3200">
          <a:solidFill>
            <a:schemeClr val="tx2"/>
          </a:solidFill>
          <a:latin typeface="Tahoma" pitchFamily="34" charset="0"/>
        </a:defRPr>
      </a:lvl9pPr>
    </p:titleStyle>
    <p:bodyStyle>
      <a:lvl1pPr marL="342900" indent="-342900" algn="l" rtl="0" eaLnBrk="1" fontAlgn="base" hangingPunct="1">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1" fontAlgn="base" hangingPunct="1">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1" fontAlgn="base" hangingPunct="1">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1" fontAlgn="base" hangingPunct="1">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1" fontAlgn="base" hangingPunct="1">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eaLnBrk="1" fontAlgn="base" hangingPunct="1">
        <a:lnSpc>
          <a:spcPct val="150000"/>
        </a:lnSpc>
        <a:spcBef>
          <a:spcPct val="20000"/>
        </a:spcBef>
        <a:spcAft>
          <a:spcPct val="0"/>
        </a:spcAft>
        <a:buClr>
          <a:schemeClr val="accent1"/>
        </a:buClr>
        <a:buSzPct val="50000"/>
        <a:buFont typeface="Wingdings" pitchFamily="2" charset="2"/>
        <a:buChar char="n"/>
        <a:defRPr sz="1600">
          <a:solidFill>
            <a:schemeClr val="tx1"/>
          </a:solidFill>
          <a:latin typeface="+mn-lt"/>
        </a:defRPr>
      </a:lvl6pPr>
      <a:lvl7pPr marL="2971800" indent="-228600" algn="l" rtl="0" eaLnBrk="1" fontAlgn="base" hangingPunct="1">
        <a:lnSpc>
          <a:spcPct val="150000"/>
        </a:lnSpc>
        <a:spcBef>
          <a:spcPct val="20000"/>
        </a:spcBef>
        <a:spcAft>
          <a:spcPct val="0"/>
        </a:spcAft>
        <a:buClr>
          <a:schemeClr val="accent1"/>
        </a:buClr>
        <a:buSzPct val="50000"/>
        <a:buFont typeface="Wingdings" pitchFamily="2" charset="2"/>
        <a:buChar char="n"/>
        <a:defRPr sz="1600">
          <a:solidFill>
            <a:schemeClr val="tx1"/>
          </a:solidFill>
          <a:latin typeface="+mn-lt"/>
        </a:defRPr>
      </a:lvl7pPr>
      <a:lvl8pPr marL="3429000" indent="-228600" algn="l" rtl="0" eaLnBrk="1" fontAlgn="base" hangingPunct="1">
        <a:lnSpc>
          <a:spcPct val="150000"/>
        </a:lnSpc>
        <a:spcBef>
          <a:spcPct val="20000"/>
        </a:spcBef>
        <a:spcAft>
          <a:spcPct val="0"/>
        </a:spcAft>
        <a:buClr>
          <a:schemeClr val="accent1"/>
        </a:buClr>
        <a:buSzPct val="50000"/>
        <a:buFont typeface="Wingdings" pitchFamily="2" charset="2"/>
        <a:buChar char="n"/>
        <a:defRPr sz="1600">
          <a:solidFill>
            <a:schemeClr val="tx1"/>
          </a:solidFill>
          <a:latin typeface="+mn-lt"/>
        </a:defRPr>
      </a:lvl8pPr>
      <a:lvl9pPr marL="3886200" indent="-228600" algn="l" rtl="0" eaLnBrk="1" fontAlgn="base" hangingPunct="1">
        <a:lnSpc>
          <a:spcPct val="150000"/>
        </a:lnSpc>
        <a:spcBef>
          <a:spcPct val="20000"/>
        </a:spcBef>
        <a:spcAft>
          <a:spcPct val="0"/>
        </a:spcAft>
        <a:buClr>
          <a:schemeClr val="accent1"/>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Interbus" TargetMode="External"/><Relationship Id="rId3" Type="http://schemas.openxmlformats.org/officeDocument/2006/relationships/hyperlink" Target="https://en.wikipedia.org/wiki/Foundation_Fieldbus_H1" TargetMode="External"/><Relationship Id="rId7" Type="http://schemas.openxmlformats.org/officeDocument/2006/relationships/hyperlink" Target="https://en.wikipedia.org/wiki/WorldFI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n.wikipedia.org/wiki/FOUNDATION_fieldbus" TargetMode="External"/><Relationship Id="rId5" Type="http://schemas.openxmlformats.org/officeDocument/2006/relationships/hyperlink" Target="https://en.wikipedia.org/wiki/PROFIBUS" TargetMode="External"/><Relationship Id="rId4" Type="http://schemas.openxmlformats.org/officeDocument/2006/relationships/hyperlink" Target="https://en.wikipedia.org/wiki/ControlNe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Student%20Survey/Student%20Survey%20Results.ppt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52600"/>
            <a:ext cx="7772400" cy="1143000"/>
          </a:xfrm>
        </p:spPr>
        <p:txBody>
          <a:bodyPr/>
          <a:lstStyle/>
          <a:p>
            <a:r>
              <a:rPr lang="en-US" dirty="0"/>
              <a:t>Introduction to Fieldbus Systems (Wired CPN)</a:t>
            </a:r>
          </a:p>
        </p:txBody>
      </p:sp>
      <p:sp>
        <p:nvSpPr>
          <p:cNvPr id="8" name="Rectangle 9">
            <a:extLst>
              <a:ext uri="{FF2B5EF4-FFF2-40B4-BE49-F238E27FC236}">
                <a16:creationId xmlns:a16="http://schemas.microsoft.com/office/drawing/2014/main" id="{29512E6C-9435-0B42-BF27-15B824713F27}"/>
              </a:ext>
            </a:extLst>
          </p:cNvPr>
          <p:cNvSpPr>
            <a:spLocks noGrp="1" noChangeArrowheads="1"/>
          </p:cNvSpPr>
          <p:nvPr>
            <p:ph type="subTitle" idx="1"/>
          </p:nvPr>
        </p:nvSpPr>
        <p:spPr>
          <a:xfrm>
            <a:off x="685800" y="3291840"/>
            <a:ext cx="3810000" cy="1219200"/>
          </a:xfrm>
          <a:noFill/>
        </p:spPr>
        <p:txBody>
          <a:bodyPr/>
          <a:lstStyle/>
          <a:p>
            <a:pPr algn="l" eaLnBrk="1" hangingPunct="1">
              <a:spcBef>
                <a:spcPts val="0"/>
              </a:spcBef>
              <a:spcAft>
                <a:spcPts val="0"/>
              </a:spcAft>
            </a:pPr>
            <a:r>
              <a:rPr lang="en-US" altLang="zh-CN" sz="1600" dirty="0">
                <a:ea typeface="宋体" panose="02010600030101010101" pitchFamily="2" charset="-122"/>
              </a:rPr>
              <a:t>Hongwei Zhang</a:t>
            </a:r>
          </a:p>
          <a:p>
            <a:pPr algn="l" eaLnBrk="1" hangingPunct="1">
              <a:spcBef>
                <a:spcPts val="0"/>
              </a:spcBef>
              <a:spcAft>
                <a:spcPts val="0"/>
              </a:spcAft>
            </a:pPr>
            <a:r>
              <a:rPr lang="en-US" altLang="zh-CN" sz="1600" dirty="0" err="1">
                <a:ea typeface="宋体" panose="02010600030101010101" pitchFamily="2" charset="-122"/>
              </a:rPr>
              <a:t>hongwei@iastate.edu</a:t>
            </a:r>
            <a:r>
              <a:rPr lang="en-US" altLang="zh-CN" sz="1600" dirty="0">
                <a:ea typeface="宋体" panose="02010600030101010101" pitchFamily="2" charset="-122"/>
              </a:rPr>
              <a:t>, 515 294 2143</a:t>
            </a:r>
          </a:p>
          <a:p>
            <a:pPr algn="l" eaLnBrk="1" hangingPunct="1">
              <a:spcBef>
                <a:spcPts val="0"/>
              </a:spcBef>
              <a:spcAft>
                <a:spcPts val="0"/>
              </a:spcAft>
            </a:pPr>
            <a:r>
              <a:rPr lang="en-US" altLang="zh-CN" sz="1600" dirty="0">
                <a:ea typeface="宋体" panose="02010600030101010101" pitchFamily="2" charset="-122"/>
              </a:rPr>
              <a:t>http://</a:t>
            </a:r>
            <a:r>
              <a:rPr lang="en-US" altLang="zh-CN" sz="1600" dirty="0" err="1">
                <a:ea typeface="宋体" panose="02010600030101010101" pitchFamily="2" charset="-122"/>
              </a:rPr>
              <a:t>www.ece.iastate.edu</a:t>
            </a:r>
            <a:r>
              <a:rPr lang="en-US" altLang="zh-CN" sz="1600" dirty="0">
                <a:ea typeface="宋体" panose="02010600030101010101" pitchFamily="2" charset="-122"/>
              </a:rPr>
              <a:t>/~</a:t>
            </a:r>
            <a:r>
              <a:rPr lang="en-US" altLang="zh-CN" sz="1600" dirty="0" err="1">
                <a:ea typeface="宋体" panose="02010600030101010101" pitchFamily="2" charset="-122"/>
              </a:rPr>
              <a:t>hongwei</a:t>
            </a:r>
            <a:r>
              <a:rPr lang="en-US" altLang="zh-CN" sz="1600" dirty="0">
                <a:ea typeface="宋体" panose="02010600030101010101" pitchFamily="2" charset="-122"/>
              </a:rPr>
              <a:t>  </a:t>
            </a:r>
          </a:p>
        </p:txBody>
      </p:sp>
      <p:pic>
        <p:nvPicPr>
          <p:cNvPr id="9" name="Picture 2">
            <a:extLst>
              <a:ext uri="{FF2B5EF4-FFF2-40B4-BE49-F238E27FC236}">
                <a16:creationId xmlns:a16="http://schemas.microsoft.com/office/drawing/2014/main" id="{97E3CD3A-188F-5D44-A12B-535950800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815998"/>
            <a:ext cx="27432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p:txBody>
          <a:bodyPr/>
          <a:lstStyle/>
          <a:p>
            <a:r>
              <a:rPr lang="en-US" dirty="0"/>
              <a:t>Context </a:t>
            </a:r>
          </a:p>
          <a:p>
            <a:r>
              <a:rPr lang="en-US" dirty="0">
                <a:solidFill>
                  <a:srgbClr val="FF0000"/>
                </a:solidFill>
              </a:rPr>
              <a:t>History</a:t>
            </a:r>
          </a:p>
          <a:p>
            <a:r>
              <a:rPr lang="en-US" dirty="0"/>
              <a:t>Fieldbus characteristics  </a:t>
            </a:r>
          </a:p>
          <a:p>
            <a:r>
              <a:rPr lang="en-US" dirty="0"/>
              <a:t>Industrial Ethernet: the new Fieldbus</a:t>
            </a:r>
          </a:p>
          <a:p>
            <a:r>
              <a:rPr lang="en-US" dirty="0"/>
              <a:t>Future evolution </a:t>
            </a:r>
          </a:p>
          <a:p>
            <a:endParaRPr lang="en-US" dirty="0"/>
          </a:p>
          <a:p>
            <a:endParaRPr lang="en-US" dirty="0"/>
          </a:p>
          <a:p>
            <a:endParaRPr lang="en-US" dirty="0"/>
          </a:p>
        </p:txBody>
      </p:sp>
    </p:spTree>
    <p:extLst>
      <p:ext uri="{BB962C8B-B14F-4D97-AF65-F5344CB8AC3E}">
        <p14:creationId xmlns:p14="http://schemas.microsoft.com/office/powerpoint/2010/main" val="384184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stages: major sources of influence</a:t>
            </a:r>
          </a:p>
        </p:txBody>
      </p:sp>
      <p:sp>
        <p:nvSpPr>
          <p:cNvPr id="3" name="Content Placeholder 2"/>
          <p:cNvSpPr>
            <a:spLocks noGrp="1"/>
          </p:cNvSpPr>
          <p:nvPr>
            <p:ph idx="1"/>
          </p:nvPr>
        </p:nvSpPr>
        <p:spPr/>
        <p:txBody>
          <a:bodyPr/>
          <a:lstStyle/>
          <a:p>
            <a:r>
              <a:rPr lang="en-US" dirty="0"/>
              <a:t>Communication engineering with </a:t>
            </a:r>
            <a:r>
              <a:rPr lang="en-US" i="1" dirty="0"/>
              <a:t>large-scale telephone networks </a:t>
            </a:r>
          </a:p>
          <a:p>
            <a:r>
              <a:rPr lang="en-US" dirty="0"/>
              <a:t>Instrumentation and measurement systems with </a:t>
            </a:r>
            <a:r>
              <a:rPr lang="en-US" i="1" dirty="0"/>
              <a:t>parallel buses and real-time requirements</a:t>
            </a:r>
            <a:r>
              <a:rPr lang="en-US" dirty="0"/>
              <a:t> </a:t>
            </a:r>
          </a:p>
          <a:p>
            <a:r>
              <a:rPr lang="en-US" dirty="0"/>
              <a:t>Computer science with the introduction of </a:t>
            </a:r>
            <a:r>
              <a:rPr lang="en-US" i="1" dirty="0"/>
              <a:t>high-level protocol design</a:t>
            </a:r>
          </a:p>
        </p:txBody>
      </p:sp>
    </p:spTree>
    <p:extLst>
      <p:ext uri="{BB962C8B-B14F-4D97-AF65-F5344CB8AC3E}">
        <p14:creationId xmlns:p14="http://schemas.microsoft.com/office/powerpoint/2010/main" val="935860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1600200"/>
            <a:ext cx="8390934" cy="4038600"/>
          </a:xfrm>
          <a:prstGeom prst="rect">
            <a:avLst/>
          </a:prstGeom>
        </p:spPr>
      </p:pic>
    </p:spTree>
    <p:extLst>
      <p:ext uri="{BB962C8B-B14F-4D97-AF65-F5344CB8AC3E}">
        <p14:creationId xmlns:p14="http://schemas.microsoft.com/office/powerpoint/2010/main" val="324176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fieldbuses </a:t>
            </a:r>
          </a:p>
        </p:txBody>
      </p:sp>
      <p:sp>
        <p:nvSpPr>
          <p:cNvPr id="3" name="Content Placeholder 2"/>
          <p:cNvSpPr>
            <a:spLocks noGrp="1"/>
          </p:cNvSpPr>
          <p:nvPr>
            <p:ph idx="1"/>
          </p:nvPr>
        </p:nvSpPr>
        <p:spPr/>
        <p:txBody>
          <a:bodyPr/>
          <a:lstStyle/>
          <a:p>
            <a:r>
              <a:rPr lang="en-US" dirty="0"/>
              <a:t>Different application requirements generated different solutions</a:t>
            </a:r>
          </a:p>
          <a:p>
            <a:r>
              <a:rPr lang="en-US" dirty="0"/>
              <a:t>A fierce selection process where not always the fittest survived, but often those with the </a:t>
            </a:r>
            <a:r>
              <a:rPr lang="en-US" i="1" dirty="0"/>
              <a:t>highest marketing power </a:t>
            </a:r>
            <a:r>
              <a:rPr lang="en-US" dirty="0"/>
              <a:t>behind them</a:t>
            </a:r>
          </a:p>
          <a:p>
            <a:pPr lvl="1"/>
            <a:r>
              <a:rPr lang="en-US" dirty="0"/>
              <a:t>Consequently, most of the newly developed systems vanished or remained restricted to small niches </a:t>
            </a:r>
          </a:p>
          <a:p>
            <a:r>
              <a:rPr lang="en-US" dirty="0"/>
              <a:t>Then, </a:t>
            </a:r>
            <a:r>
              <a:rPr lang="en-US" i="1" dirty="0"/>
              <a:t>user organizations </a:t>
            </a:r>
            <a:r>
              <a:rPr lang="en-US" dirty="0"/>
              <a:t>were founded to carry on the definition and promotion of the fieldbus systems independent of individual companies</a:t>
            </a:r>
          </a:p>
          <a:p>
            <a:endParaRPr lang="en-US" dirty="0"/>
          </a:p>
        </p:txBody>
      </p:sp>
    </p:spTree>
    <p:extLst>
      <p:ext uri="{BB962C8B-B14F-4D97-AF65-F5344CB8AC3E}">
        <p14:creationId xmlns:p14="http://schemas.microsoft.com/office/powerpoint/2010/main" val="2357289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8229600" cy="5562600"/>
          </a:xfrm>
        </p:spPr>
        <p:txBody>
          <a:bodyPr/>
          <a:lstStyle/>
          <a:p>
            <a:r>
              <a:rPr lang="en-US" dirty="0"/>
              <a:t>After the race for fieldbus developments, a race for standardization was launched</a:t>
            </a:r>
          </a:p>
          <a:p>
            <a:pPr lvl="1"/>
            <a:r>
              <a:rPr lang="en-US" dirty="0"/>
              <a:t>National standardization relatively easy</a:t>
            </a:r>
          </a:p>
          <a:p>
            <a:pPr lvl="1"/>
            <a:r>
              <a:rPr lang="en-US" dirty="0"/>
              <a:t>International standardization difficult </a:t>
            </a:r>
          </a:p>
          <a:p>
            <a:r>
              <a:rPr lang="en-US" dirty="0"/>
              <a:t>Status quo</a:t>
            </a:r>
          </a:p>
          <a:p>
            <a:pPr lvl="1"/>
            <a:r>
              <a:rPr lang="en-US" dirty="0"/>
              <a:t>Factory and process automation</a:t>
            </a:r>
          </a:p>
          <a:p>
            <a:pPr lvl="2"/>
            <a:r>
              <a:rPr lang="en-US" dirty="0"/>
              <a:t>Multiprotocol standards IEC 61158: support 8 technologies, i.e., </a:t>
            </a:r>
            <a:r>
              <a:rPr lang="en-US" dirty="0">
                <a:hlinkClick r:id="rId3" tooltip="Foundation Fieldbus H1"/>
              </a:rPr>
              <a:t>Foundation Fieldbus H1</a:t>
            </a:r>
            <a:r>
              <a:rPr lang="en-US" dirty="0"/>
              <a:t>, </a:t>
            </a:r>
            <a:r>
              <a:rPr lang="en-US" dirty="0">
                <a:hlinkClick r:id="rId4" tooltip="ControlNet"/>
              </a:rPr>
              <a:t>ControlNet</a:t>
            </a:r>
            <a:r>
              <a:rPr lang="en-US" dirty="0"/>
              <a:t>, </a:t>
            </a:r>
            <a:r>
              <a:rPr lang="en-US" dirty="0">
                <a:hlinkClick r:id="rId5" tooltip="PROFIBUS"/>
              </a:rPr>
              <a:t>PROFIBUS</a:t>
            </a:r>
            <a:r>
              <a:rPr lang="en-US" dirty="0"/>
              <a:t>, P-Net, </a:t>
            </a:r>
            <a:r>
              <a:rPr lang="en-US" dirty="0">
                <a:hlinkClick r:id="rId6" tooltip="FOUNDATION fieldbus"/>
              </a:rPr>
              <a:t>FOUNDATION fieldbus</a:t>
            </a:r>
            <a:r>
              <a:rPr lang="en-US" dirty="0"/>
              <a:t> HSE (High Speed Ethernet), </a:t>
            </a:r>
            <a:r>
              <a:rPr lang="en-US" dirty="0" err="1"/>
              <a:t>SwiftNet</a:t>
            </a:r>
            <a:r>
              <a:rPr lang="en-US" dirty="0"/>
              <a:t> (developed for Boeing, later withdrawn), </a:t>
            </a:r>
            <a:r>
              <a:rPr lang="en-US" dirty="0" err="1">
                <a:hlinkClick r:id="rId7" tooltip="WorldFIP"/>
              </a:rPr>
              <a:t>WorldFIP</a:t>
            </a:r>
            <a:r>
              <a:rPr lang="en-US" dirty="0"/>
              <a:t>, </a:t>
            </a:r>
            <a:r>
              <a:rPr lang="en-US" dirty="0" err="1">
                <a:hlinkClick r:id="rId8" tooltip="Interbus"/>
              </a:rPr>
              <a:t>Interbus</a:t>
            </a:r>
            <a:endParaRPr lang="en-US" dirty="0"/>
          </a:p>
          <a:p>
            <a:pPr lvl="2"/>
            <a:r>
              <a:rPr lang="en-US" dirty="0"/>
              <a:t>IEC 61784-1: industrial communication networks - profiles</a:t>
            </a:r>
          </a:p>
          <a:p>
            <a:pPr lvl="1"/>
            <a:r>
              <a:rPr lang="en-US" dirty="0"/>
              <a:t>Standards in other domains </a:t>
            </a:r>
          </a:p>
        </p:txBody>
      </p:sp>
    </p:spTree>
    <p:extLst>
      <p:ext uri="{BB962C8B-B14F-4D97-AF65-F5344CB8AC3E}">
        <p14:creationId xmlns:p14="http://schemas.microsoft.com/office/powerpoint/2010/main" val="2681212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2586" y="1600200"/>
            <a:ext cx="8252814" cy="4114800"/>
          </a:xfrm>
          <a:prstGeom prst="rect">
            <a:avLst/>
          </a:prstGeom>
        </p:spPr>
      </p:pic>
    </p:spTree>
    <p:extLst>
      <p:ext uri="{BB962C8B-B14F-4D97-AF65-F5344CB8AC3E}">
        <p14:creationId xmlns:p14="http://schemas.microsoft.com/office/powerpoint/2010/main" val="248944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CB358B-68CE-B34B-8AA7-A9A20B3CBB20}"/>
              </a:ext>
            </a:extLst>
          </p:cNvPr>
          <p:cNvPicPr>
            <a:picLocks noChangeAspect="1"/>
          </p:cNvPicPr>
          <p:nvPr/>
        </p:nvPicPr>
        <p:blipFill>
          <a:blip r:embed="rId2"/>
          <a:stretch>
            <a:fillRect/>
          </a:stretch>
        </p:blipFill>
        <p:spPr>
          <a:xfrm>
            <a:off x="1524000" y="2057400"/>
            <a:ext cx="6346357" cy="2609850"/>
          </a:xfrm>
          <a:prstGeom prst="rect">
            <a:avLst/>
          </a:prstGeom>
        </p:spPr>
      </p:pic>
    </p:spTree>
    <p:extLst>
      <p:ext uri="{BB962C8B-B14F-4D97-AF65-F5344CB8AC3E}">
        <p14:creationId xmlns:p14="http://schemas.microsoft.com/office/powerpoint/2010/main" val="788814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CE63F2-F213-0F45-89BA-F37EA1D25589}"/>
              </a:ext>
            </a:extLst>
          </p:cNvPr>
          <p:cNvPicPr>
            <a:picLocks noChangeAspect="1"/>
          </p:cNvPicPr>
          <p:nvPr/>
        </p:nvPicPr>
        <p:blipFill>
          <a:blip r:embed="rId2"/>
          <a:stretch>
            <a:fillRect/>
          </a:stretch>
        </p:blipFill>
        <p:spPr>
          <a:xfrm>
            <a:off x="1714500" y="2266950"/>
            <a:ext cx="5715000" cy="2324100"/>
          </a:xfrm>
          <a:prstGeom prst="rect">
            <a:avLst/>
          </a:prstGeom>
        </p:spPr>
      </p:pic>
    </p:spTree>
    <p:extLst>
      <p:ext uri="{BB962C8B-B14F-4D97-AF65-F5344CB8AC3E}">
        <p14:creationId xmlns:p14="http://schemas.microsoft.com/office/powerpoint/2010/main" val="117972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A330-C4AB-3F43-914B-5079DEF84D3D}"/>
              </a:ext>
            </a:extLst>
          </p:cNvPr>
          <p:cNvPicPr>
            <a:picLocks noChangeAspect="1"/>
          </p:cNvPicPr>
          <p:nvPr/>
        </p:nvPicPr>
        <p:blipFill>
          <a:blip r:embed="rId3"/>
          <a:stretch>
            <a:fillRect/>
          </a:stretch>
        </p:blipFill>
        <p:spPr>
          <a:xfrm>
            <a:off x="1739900" y="876300"/>
            <a:ext cx="5664200" cy="5105400"/>
          </a:xfrm>
          <a:prstGeom prst="rect">
            <a:avLst/>
          </a:prstGeom>
        </p:spPr>
      </p:pic>
      <p:sp>
        <p:nvSpPr>
          <p:cNvPr id="2" name="Rectangle 1">
            <a:extLst>
              <a:ext uri="{FF2B5EF4-FFF2-40B4-BE49-F238E27FC236}">
                <a16:creationId xmlns:a16="http://schemas.microsoft.com/office/drawing/2014/main" id="{6A0DDA67-7D7E-D841-B7D6-06C4F516C87B}"/>
              </a:ext>
            </a:extLst>
          </p:cNvPr>
          <p:cNvSpPr/>
          <p:nvPr/>
        </p:nvSpPr>
        <p:spPr>
          <a:xfrm>
            <a:off x="5306028" y="838200"/>
            <a:ext cx="561372" cy="276999"/>
          </a:xfrm>
          <a:prstGeom prst="rect">
            <a:avLst/>
          </a:prstGeom>
        </p:spPr>
        <p:txBody>
          <a:bodyPr wrap="none">
            <a:spAutoFit/>
          </a:bodyPr>
          <a:lstStyle/>
          <a:p>
            <a:r>
              <a:rPr lang="en-US" sz="1200" dirty="0"/>
              <a:t>(CPF)</a:t>
            </a:r>
          </a:p>
        </p:txBody>
      </p:sp>
    </p:spTree>
    <p:extLst>
      <p:ext uri="{BB962C8B-B14F-4D97-AF65-F5344CB8AC3E}">
        <p14:creationId xmlns:p14="http://schemas.microsoft.com/office/powerpoint/2010/main" val="3157755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167AA5-2B08-FB41-B3FE-EA86F1C4A004}"/>
              </a:ext>
            </a:extLst>
          </p:cNvPr>
          <p:cNvPicPr>
            <a:picLocks noChangeAspect="1"/>
          </p:cNvPicPr>
          <p:nvPr/>
        </p:nvPicPr>
        <p:blipFill>
          <a:blip r:embed="rId3"/>
          <a:stretch>
            <a:fillRect/>
          </a:stretch>
        </p:blipFill>
        <p:spPr>
          <a:xfrm>
            <a:off x="76200" y="304800"/>
            <a:ext cx="4271065" cy="6477000"/>
          </a:xfrm>
          <a:prstGeom prst="rect">
            <a:avLst/>
          </a:prstGeom>
        </p:spPr>
      </p:pic>
      <p:pic>
        <p:nvPicPr>
          <p:cNvPr id="5" name="Picture 4">
            <a:extLst>
              <a:ext uri="{FF2B5EF4-FFF2-40B4-BE49-F238E27FC236}">
                <a16:creationId xmlns:a16="http://schemas.microsoft.com/office/drawing/2014/main" id="{CBE835A4-AA36-D243-8F2C-F3F195DB44FC}"/>
              </a:ext>
            </a:extLst>
          </p:cNvPr>
          <p:cNvPicPr>
            <a:picLocks noChangeAspect="1"/>
          </p:cNvPicPr>
          <p:nvPr/>
        </p:nvPicPr>
        <p:blipFill>
          <a:blip r:embed="rId4"/>
          <a:stretch>
            <a:fillRect/>
          </a:stretch>
        </p:blipFill>
        <p:spPr>
          <a:xfrm>
            <a:off x="4531226" y="307731"/>
            <a:ext cx="4536574" cy="6474069"/>
          </a:xfrm>
          <a:prstGeom prst="rect">
            <a:avLst/>
          </a:prstGeom>
        </p:spPr>
      </p:pic>
    </p:spTree>
    <p:extLst>
      <p:ext uri="{BB962C8B-B14F-4D97-AF65-F5344CB8AC3E}">
        <p14:creationId xmlns:p14="http://schemas.microsoft.com/office/powerpoint/2010/main" val="40282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p:txBody>
          <a:bodyPr/>
          <a:lstStyle/>
          <a:p>
            <a:r>
              <a:rPr lang="en-US" dirty="0">
                <a:solidFill>
                  <a:srgbClr val="FF0000"/>
                </a:solidFill>
              </a:rPr>
              <a:t>Context</a:t>
            </a:r>
            <a:r>
              <a:rPr lang="en-US" dirty="0"/>
              <a:t> </a:t>
            </a:r>
          </a:p>
          <a:p>
            <a:r>
              <a:rPr lang="en-US" dirty="0"/>
              <a:t>History</a:t>
            </a:r>
          </a:p>
          <a:p>
            <a:r>
              <a:rPr lang="en-US" dirty="0"/>
              <a:t>Fieldbus characteristics  </a:t>
            </a:r>
          </a:p>
          <a:p>
            <a:r>
              <a:rPr lang="en-US" dirty="0"/>
              <a:t>Industrial Ethernet: the new Fieldbus</a:t>
            </a:r>
          </a:p>
          <a:p>
            <a:r>
              <a:rPr lang="en-US" dirty="0"/>
              <a:t>Future evolution </a:t>
            </a:r>
          </a:p>
          <a:p>
            <a:endParaRPr lang="en-US" dirty="0"/>
          </a:p>
          <a:p>
            <a:endParaRPr lang="en-US" dirty="0"/>
          </a:p>
          <a:p>
            <a:endParaRPr lang="en-US" dirty="0"/>
          </a:p>
        </p:txBody>
      </p:sp>
    </p:spTree>
    <p:extLst>
      <p:ext uri="{BB962C8B-B14F-4D97-AF65-F5344CB8AC3E}">
        <p14:creationId xmlns:p14="http://schemas.microsoft.com/office/powerpoint/2010/main" val="1794226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Instrumentation and PCB-level buses</a:t>
            </a:r>
          </a:p>
        </p:txBody>
      </p:sp>
      <p:pic>
        <p:nvPicPr>
          <p:cNvPr id="4" name="Picture 3"/>
          <p:cNvPicPr>
            <a:picLocks noChangeAspect="1"/>
          </p:cNvPicPr>
          <p:nvPr/>
        </p:nvPicPr>
        <p:blipFill>
          <a:blip r:embed="rId3"/>
          <a:stretch>
            <a:fillRect/>
          </a:stretch>
        </p:blipFill>
        <p:spPr>
          <a:xfrm>
            <a:off x="718457" y="1828800"/>
            <a:ext cx="8153294" cy="3657600"/>
          </a:xfrm>
          <a:prstGeom prst="rect">
            <a:avLst/>
          </a:prstGeom>
        </p:spPr>
      </p:pic>
    </p:spTree>
    <p:extLst>
      <p:ext uri="{BB962C8B-B14F-4D97-AF65-F5344CB8AC3E}">
        <p14:creationId xmlns:p14="http://schemas.microsoft.com/office/powerpoint/2010/main" val="3636011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Automotive and aircraft Fieldbuses</a:t>
            </a:r>
          </a:p>
        </p:txBody>
      </p:sp>
      <p:pic>
        <p:nvPicPr>
          <p:cNvPr id="4" name="Picture 3"/>
          <p:cNvPicPr>
            <a:picLocks noChangeAspect="1"/>
          </p:cNvPicPr>
          <p:nvPr/>
        </p:nvPicPr>
        <p:blipFill>
          <a:blip r:embed="rId2"/>
          <a:stretch>
            <a:fillRect/>
          </a:stretch>
        </p:blipFill>
        <p:spPr>
          <a:xfrm>
            <a:off x="762000" y="1524000"/>
            <a:ext cx="7783163" cy="4800600"/>
          </a:xfrm>
          <a:prstGeom prst="rect">
            <a:avLst/>
          </a:prstGeom>
        </p:spPr>
      </p:pic>
    </p:spTree>
    <p:extLst>
      <p:ext uri="{BB962C8B-B14F-4D97-AF65-F5344CB8AC3E}">
        <p14:creationId xmlns:p14="http://schemas.microsoft.com/office/powerpoint/2010/main" val="3187440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Fieldbuses for industrial and process automation</a:t>
            </a:r>
          </a:p>
        </p:txBody>
      </p:sp>
      <p:pic>
        <p:nvPicPr>
          <p:cNvPr id="4" name="Picture 3"/>
          <p:cNvPicPr>
            <a:picLocks noChangeAspect="1"/>
          </p:cNvPicPr>
          <p:nvPr/>
        </p:nvPicPr>
        <p:blipFill>
          <a:blip r:embed="rId2"/>
          <a:stretch>
            <a:fillRect/>
          </a:stretch>
        </p:blipFill>
        <p:spPr>
          <a:xfrm>
            <a:off x="791109" y="1371600"/>
            <a:ext cx="4466691" cy="5410200"/>
          </a:xfrm>
          <a:prstGeom prst="rect">
            <a:avLst/>
          </a:prstGeom>
        </p:spPr>
      </p:pic>
    </p:spTree>
    <p:extLst>
      <p:ext uri="{BB962C8B-B14F-4D97-AF65-F5344CB8AC3E}">
        <p14:creationId xmlns:p14="http://schemas.microsoft.com/office/powerpoint/2010/main" val="3428539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p:txBody>
          <a:bodyPr/>
          <a:lstStyle/>
          <a:p>
            <a:r>
              <a:rPr lang="en-US" dirty="0"/>
              <a:t>Context </a:t>
            </a:r>
          </a:p>
          <a:p>
            <a:r>
              <a:rPr lang="en-US" dirty="0"/>
              <a:t>History</a:t>
            </a:r>
          </a:p>
          <a:p>
            <a:r>
              <a:rPr lang="en-US" dirty="0">
                <a:solidFill>
                  <a:srgbClr val="FF0000"/>
                </a:solidFill>
              </a:rPr>
              <a:t>Fieldbus characteristics  </a:t>
            </a:r>
          </a:p>
          <a:p>
            <a:r>
              <a:rPr lang="en-US" dirty="0"/>
              <a:t>Industrial Ethernet: the new Fieldbus</a:t>
            </a:r>
          </a:p>
          <a:p>
            <a:r>
              <a:rPr lang="en-US" dirty="0"/>
              <a:t>Future evolution </a:t>
            </a:r>
          </a:p>
          <a:p>
            <a:endParaRPr lang="en-US" dirty="0"/>
          </a:p>
          <a:p>
            <a:endParaRPr lang="en-US" dirty="0"/>
          </a:p>
          <a:p>
            <a:endParaRPr lang="en-US" dirty="0"/>
          </a:p>
        </p:txBody>
      </p:sp>
    </p:spTree>
    <p:extLst>
      <p:ext uri="{BB962C8B-B14F-4D97-AF65-F5344CB8AC3E}">
        <p14:creationId xmlns:p14="http://schemas.microsoft.com/office/powerpoint/2010/main" val="196978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Fieldbus characteristics</a:t>
            </a:r>
          </a:p>
        </p:txBody>
      </p:sp>
      <p:sp>
        <p:nvSpPr>
          <p:cNvPr id="3" name="Content Placeholder 2"/>
          <p:cNvSpPr>
            <a:spLocks noGrp="1"/>
          </p:cNvSpPr>
          <p:nvPr>
            <p:ph idx="1"/>
          </p:nvPr>
        </p:nvSpPr>
        <p:spPr>
          <a:xfrm>
            <a:off x="685800" y="1447800"/>
            <a:ext cx="8534400" cy="5181600"/>
          </a:xfrm>
        </p:spPr>
        <p:txBody>
          <a:bodyPr/>
          <a:lstStyle/>
          <a:p>
            <a:r>
              <a:rPr lang="en-US" dirty="0"/>
              <a:t>Just like today’s embedded system networks, fieldbus systems were always designed for </a:t>
            </a:r>
            <a:r>
              <a:rPr lang="en-US" i="1" dirty="0"/>
              <a:t>efficiency</a:t>
            </a:r>
          </a:p>
          <a:p>
            <a:pPr lvl="1"/>
            <a:r>
              <a:rPr lang="en-US" i="1" dirty="0"/>
              <a:t>Data transfer</a:t>
            </a:r>
            <a:r>
              <a:rPr lang="en-US" dirty="0"/>
              <a:t>: messages are rather short according to the limited size of process data that must be transmitted at a time</a:t>
            </a:r>
          </a:p>
          <a:p>
            <a:pPr lvl="1"/>
            <a:r>
              <a:rPr lang="en-US" i="1" dirty="0"/>
              <a:t>Protocol design and implementation</a:t>
            </a:r>
            <a:r>
              <a:rPr lang="en-US" dirty="0"/>
              <a:t>: typical field devices do not provide ample computing resources</a:t>
            </a:r>
          </a:p>
          <a:p>
            <a:pPr lvl="2"/>
            <a:r>
              <a:rPr lang="en-US" dirty="0"/>
              <a:t>For wireless networks, resources also constrained in power, radio bandwidth </a:t>
            </a:r>
            <a:r>
              <a:rPr lang="en-US" dirty="0" err="1"/>
              <a:t>etc</a:t>
            </a:r>
            <a:endParaRPr lang="en-US" dirty="0"/>
          </a:p>
          <a:p>
            <a:r>
              <a:rPr lang="en-US" dirty="0"/>
              <a:t>Characteristic application requirements in individual areas </a:t>
            </a:r>
            <a:r>
              <a:rPr lang="en-US" dirty="0" err="1"/>
              <a:t>w.r.t</a:t>
            </a:r>
            <a:r>
              <a:rPr lang="en-US" dirty="0"/>
              <a:t>.     </a:t>
            </a:r>
            <a:r>
              <a:rPr lang="en-US" i="1" dirty="0"/>
              <a:t>real-time, topology, and economic constraints</a:t>
            </a:r>
          </a:p>
        </p:txBody>
      </p:sp>
    </p:spTree>
    <p:extLst>
      <p:ext uri="{BB962C8B-B14F-4D97-AF65-F5344CB8AC3E}">
        <p14:creationId xmlns:p14="http://schemas.microsoft.com/office/powerpoint/2010/main" val="1580870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 dimensions</a:t>
            </a:r>
          </a:p>
        </p:txBody>
      </p:sp>
      <p:sp>
        <p:nvSpPr>
          <p:cNvPr id="3" name="Content Placeholder 2"/>
          <p:cNvSpPr>
            <a:spLocks noGrp="1"/>
          </p:cNvSpPr>
          <p:nvPr>
            <p:ph idx="1"/>
          </p:nvPr>
        </p:nvSpPr>
        <p:spPr/>
        <p:txBody>
          <a:bodyPr/>
          <a:lstStyle/>
          <a:p>
            <a:r>
              <a:rPr lang="en-US" dirty="0"/>
              <a:t>Traffic characteristics and requirements</a:t>
            </a:r>
          </a:p>
          <a:p>
            <a:r>
              <a:rPr lang="en-US" dirty="0"/>
              <a:t>Fieldbus systems </a:t>
            </a:r>
            <a:r>
              <a:rPr lang="en-US" dirty="0" err="1"/>
              <a:t>w.r.t</a:t>
            </a:r>
            <a:r>
              <a:rPr lang="en-US" dirty="0"/>
              <a:t> OSI network model</a:t>
            </a:r>
          </a:p>
          <a:p>
            <a:r>
              <a:rPr lang="en-US" dirty="0"/>
              <a:t>Network topologies </a:t>
            </a:r>
          </a:p>
          <a:p>
            <a:r>
              <a:rPr lang="en-US" dirty="0"/>
              <a:t>Medium access control </a:t>
            </a:r>
          </a:p>
          <a:p>
            <a:r>
              <a:rPr lang="en-US" dirty="0"/>
              <a:t>Communication paradigms </a:t>
            </a:r>
          </a:p>
          <a:p>
            <a:r>
              <a:rPr lang="en-US" dirty="0"/>
              <a:t>Fieldbus management</a:t>
            </a:r>
          </a:p>
        </p:txBody>
      </p:sp>
    </p:spTree>
    <p:extLst>
      <p:ext uri="{BB962C8B-B14F-4D97-AF65-F5344CB8AC3E}">
        <p14:creationId xmlns:p14="http://schemas.microsoft.com/office/powerpoint/2010/main" val="28327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characteristics and requirements</a:t>
            </a:r>
          </a:p>
        </p:txBody>
      </p:sp>
      <p:sp>
        <p:nvSpPr>
          <p:cNvPr id="3" name="Content Placeholder 2"/>
          <p:cNvSpPr>
            <a:spLocks noGrp="1"/>
          </p:cNvSpPr>
          <p:nvPr>
            <p:ph idx="1"/>
          </p:nvPr>
        </p:nvSpPr>
        <p:spPr/>
        <p:txBody>
          <a:bodyPr/>
          <a:lstStyle/>
          <a:p>
            <a:r>
              <a:rPr lang="en-US" dirty="0"/>
              <a:t>Properties of the various data types inside a fieldbus system differ strongly according to </a:t>
            </a:r>
            <a:r>
              <a:rPr lang="en-US" i="1" dirty="0"/>
              <a:t>the processes that must be automated</a:t>
            </a:r>
          </a:p>
          <a:p>
            <a:r>
              <a:rPr lang="en-US" dirty="0"/>
              <a:t>Application areas like </a:t>
            </a:r>
            <a:r>
              <a:rPr lang="en-US" i="1" dirty="0"/>
              <a:t>manufacturing, process, and building automation</a:t>
            </a:r>
            <a:r>
              <a:rPr lang="en-US" dirty="0"/>
              <a:t> pose different </a:t>
            </a:r>
            <a:r>
              <a:rPr lang="en-US" i="1" dirty="0"/>
              <a:t>timing</a:t>
            </a:r>
            <a:r>
              <a:rPr lang="en-US" dirty="0"/>
              <a:t> and </a:t>
            </a:r>
            <a:r>
              <a:rPr lang="en-US" i="1" dirty="0"/>
              <a:t>consistency</a:t>
            </a:r>
            <a:r>
              <a:rPr lang="en-US" dirty="0"/>
              <a:t> requirements that are not even invariant and consistent within the application areas</a:t>
            </a:r>
          </a:p>
        </p:txBody>
      </p:sp>
    </p:spTree>
    <p:extLst>
      <p:ext uri="{BB962C8B-B14F-4D97-AF65-F5344CB8AC3E}">
        <p14:creationId xmlns:p14="http://schemas.microsoft.com/office/powerpoint/2010/main" val="2314233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9995" y="762000"/>
            <a:ext cx="7579605" cy="5534025"/>
          </a:xfrm>
          <a:prstGeom prst="rect">
            <a:avLst/>
          </a:prstGeom>
        </p:spPr>
      </p:pic>
    </p:spTree>
    <p:extLst>
      <p:ext uri="{BB962C8B-B14F-4D97-AF65-F5344CB8AC3E}">
        <p14:creationId xmlns:p14="http://schemas.microsoft.com/office/powerpoint/2010/main" val="1752680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8229600" cy="5638800"/>
          </a:xfrm>
        </p:spPr>
        <p:txBody>
          <a:bodyPr/>
          <a:lstStyle/>
          <a:p>
            <a:r>
              <a:rPr lang="en-US" dirty="0"/>
              <a:t>Implications for Fieldbus</a:t>
            </a:r>
          </a:p>
          <a:p>
            <a:pPr lvl="1"/>
            <a:r>
              <a:rPr lang="en-US" dirty="0"/>
              <a:t>Data that are exchanged on a </a:t>
            </a:r>
            <a:r>
              <a:rPr lang="en-US" i="1" dirty="0"/>
              <a:t>cyclic</a:t>
            </a:r>
            <a:r>
              <a:rPr lang="en-US" dirty="0"/>
              <a:t> basis are usually sent via connectionless services; most recent values matter</a:t>
            </a:r>
          </a:p>
          <a:p>
            <a:pPr lvl="1"/>
            <a:r>
              <a:rPr lang="en-US" i="1" dirty="0"/>
              <a:t>Acyclic</a:t>
            </a:r>
            <a:r>
              <a:rPr lang="en-US" dirty="0"/>
              <a:t> data need special precautions, whether or not they are related to process variables or management data</a:t>
            </a:r>
          </a:p>
          <a:p>
            <a:pPr lvl="1"/>
            <a:endParaRPr lang="en-US" dirty="0"/>
          </a:p>
          <a:p>
            <a:pPr lvl="1"/>
            <a:r>
              <a:rPr lang="en-US" dirty="0"/>
              <a:t>Data exchange paradigms</a:t>
            </a:r>
          </a:p>
          <a:p>
            <a:pPr lvl="2"/>
            <a:r>
              <a:rPr lang="en-US" i="1" dirty="0"/>
              <a:t>Time-triggered</a:t>
            </a:r>
            <a:r>
              <a:rPr lang="en-US" dirty="0"/>
              <a:t>: specifically suited for periodic real-time data; used in many fieldbus systems in one form or another</a:t>
            </a:r>
          </a:p>
          <a:p>
            <a:pPr lvl="2"/>
            <a:r>
              <a:rPr lang="en-US" i="1" dirty="0"/>
              <a:t>Event-triggered</a:t>
            </a:r>
            <a:r>
              <a:rPr lang="en-US" dirty="0"/>
              <a:t>: 1) only changes in process variables are relevant for transmission, 2) such events should be broadcasted across a network, so that every node potentially interested in the data can receive them and network is easily extensible</a:t>
            </a:r>
          </a:p>
        </p:txBody>
      </p:sp>
    </p:spTree>
    <p:extLst>
      <p:ext uri="{BB962C8B-B14F-4D97-AF65-F5344CB8AC3E}">
        <p14:creationId xmlns:p14="http://schemas.microsoft.com/office/powerpoint/2010/main" val="3940563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OSI network model</a:t>
            </a:r>
          </a:p>
        </p:txBody>
      </p:sp>
      <p:pic>
        <p:nvPicPr>
          <p:cNvPr id="4" name="Picture 3"/>
          <p:cNvPicPr>
            <a:picLocks noChangeAspect="1"/>
          </p:cNvPicPr>
          <p:nvPr/>
        </p:nvPicPr>
        <p:blipFill>
          <a:blip r:embed="rId2"/>
          <a:stretch>
            <a:fillRect/>
          </a:stretch>
        </p:blipFill>
        <p:spPr>
          <a:xfrm>
            <a:off x="827284" y="1828800"/>
            <a:ext cx="8120773" cy="4191000"/>
          </a:xfrm>
          <a:prstGeom prst="rect">
            <a:avLst/>
          </a:prstGeom>
        </p:spPr>
      </p:pic>
    </p:spTree>
    <p:extLst>
      <p:ext uri="{BB962C8B-B14F-4D97-AF65-F5344CB8AC3E}">
        <p14:creationId xmlns:p14="http://schemas.microsoft.com/office/powerpoint/2010/main" val="333104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Fieldbus: definition</a:t>
            </a:r>
          </a:p>
        </p:txBody>
      </p:sp>
      <p:sp>
        <p:nvSpPr>
          <p:cNvPr id="3" name="Content Placeholder 2"/>
          <p:cNvSpPr>
            <a:spLocks noGrp="1"/>
          </p:cNvSpPr>
          <p:nvPr>
            <p:ph idx="1"/>
          </p:nvPr>
        </p:nvSpPr>
        <p:spPr>
          <a:xfrm>
            <a:off x="685800" y="1447800"/>
            <a:ext cx="8458200" cy="5181600"/>
          </a:xfrm>
        </p:spPr>
        <p:txBody>
          <a:bodyPr/>
          <a:lstStyle/>
          <a:p>
            <a:r>
              <a:rPr lang="en-US" sz="2000" dirty="0"/>
              <a:t>IEC 61158 fieldbus standard</a:t>
            </a:r>
          </a:p>
          <a:p>
            <a:pPr marL="457200" lvl="1" indent="0">
              <a:buNone/>
            </a:pPr>
            <a:r>
              <a:rPr lang="en-US" sz="1800" dirty="0"/>
              <a:t>A fieldbus is a </a:t>
            </a:r>
            <a:r>
              <a:rPr lang="en-US" sz="1800" i="1" dirty="0"/>
              <a:t>digital, serial, </a:t>
            </a:r>
            <a:r>
              <a:rPr lang="en-US" sz="1800" i="1" dirty="0" err="1"/>
              <a:t>multidrop</a:t>
            </a:r>
            <a:r>
              <a:rPr lang="en-US" sz="1800" i="1" dirty="0"/>
              <a:t>, data bus</a:t>
            </a:r>
            <a:r>
              <a:rPr lang="en-US" sz="1800" dirty="0"/>
              <a:t> for communication with </a:t>
            </a:r>
            <a:r>
              <a:rPr lang="en-US" sz="1800" i="1" dirty="0"/>
              <a:t>industrial control and instrumentation devices </a:t>
            </a:r>
            <a:r>
              <a:rPr lang="en-US" sz="1800" dirty="0"/>
              <a:t>such as – but not limited to – transducers, actuators and local controllers </a:t>
            </a:r>
          </a:p>
          <a:p>
            <a:pPr marL="400050"/>
            <a:r>
              <a:rPr lang="en-US" sz="2000" dirty="0"/>
              <a:t>Fieldbus Foundation</a:t>
            </a:r>
          </a:p>
          <a:p>
            <a:pPr marL="514350" lvl="1" indent="0">
              <a:buNone/>
            </a:pPr>
            <a:r>
              <a:rPr lang="en-US" sz="1800" dirty="0"/>
              <a:t>A Fieldbus is a digital, two-way, </a:t>
            </a:r>
            <a:r>
              <a:rPr lang="en-US" sz="1800" dirty="0" err="1"/>
              <a:t>multidrop</a:t>
            </a:r>
            <a:r>
              <a:rPr lang="en-US" sz="1800" dirty="0"/>
              <a:t> communication link among intelligent measurement and control devices. It serves as a Local Area Network (LAN) for advanced process control, remote input/output and high speed factory automation applications</a:t>
            </a:r>
          </a:p>
          <a:p>
            <a:pPr marL="400050"/>
            <a:r>
              <a:rPr lang="en-US" dirty="0"/>
              <a:t>(-) Limited in application scope; only focused on industrial sectors</a:t>
            </a:r>
            <a:endParaRPr lang="en-US" sz="2000" dirty="0"/>
          </a:p>
        </p:txBody>
      </p:sp>
    </p:spTree>
    <p:extLst>
      <p:ext uri="{BB962C8B-B14F-4D97-AF65-F5344CB8AC3E}">
        <p14:creationId xmlns:p14="http://schemas.microsoft.com/office/powerpoint/2010/main" val="1378048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Fieldbus systems and OSI model </a:t>
            </a:r>
          </a:p>
        </p:txBody>
      </p:sp>
      <p:sp>
        <p:nvSpPr>
          <p:cNvPr id="3" name="Content Placeholder 2"/>
          <p:cNvSpPr>
            <a:spLocks noGrp="1"/>
          </p:cNvSpPr>
          <p:nvPr>
            <p:ph idx="1"/>
          </p:nvPr>
        </p:nvSpPr>
        <p:spPr>
          <a:xfrm>
            <a:off x="685800" y="5638800"/>
            <a:ext cx="8229600" cy="990600"/>
          </a:xfrm>
        </p:spPr>
        <p:txBody>
          <a:bodyPr/>
          <a:lstStyle/>
          <a:p>
            <a:pPr marL="0" indent="0">
              <a:buNone/>
            </a:pPr>
            <a:r>
              <a:rPr lang="en-US" sz="1400" dirty="0"/>
              <a:t>For the IEC 61158 fieldbus standard, the rule is that layer 3 and 4 functions can be placed either in layer 2 or layer 7, whereas layer 5 and 6 functionalities are always covered in layer 7</a:t>
            </a:r>
          </a:p>
        </p:txBody>
      </p:sp>
      <p:pic>
        <p:nvPicPr>
          <p:cNvPr id="4" name="Picture 3"/>
          <p:cNvPicPr>
            <a:picLocks noChangeAspect="1"/>
          </p:cNvPicPr>
          <p:nvPr/>
        </p:nvPicPr>
        <p:blipFill>
          <a:blip r:embed="rId2"/>
          <a:stretch>
            <a:fillRect/>
          </a:stretch>
        </p:blipFill>
        <p:spPr>
          <a:xfrm>
            <a:off x="838200" y="1905000"/>
            <a:ext cx="7577137" cy="3370272"/>
          </a:xfrm>
          <a:prstGeom prst="rect">
            <a:avLst/>
          </a:prstGeom>
        </p:spPr>
      </p:pic>
    </p:spTree>
    <p:extLst>
      <p:ext uri="{BB962C8B-B14F-4D97-AF65-F5344CB8AC3E}">
        <p14:creationId xmlns:p14="http://schemas.microsoft.com/office/powerpoint/2010/main" val="1891359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Exceptions: several examples where other layers were explicitly defined, particularly in the building automation domain with possibly a </a:t>
            </a:r>
            <a:r>
              <a:rPr lang="en-US" i="1" dirty="0"/>
              <a:t>large number of nodes</a:t>
            </a:r>
          </a:p>
          <a:p>
            <a:pPr lvl="1"/>
            <a:r>
              <a:rPr lang="en-US" dirty="0"/>
              <a:t>Building automation</a:t>
            </a:r>
          </a:p>
          <a:p>
            <a:pPr lvl="2"/>
            <a:r>
              <a:rPr lang="en-US" dirty="0"/>
              <a:t>European Installation Bus (EIB) and KNX use the </a:t>
            </a:r>
            <a:r>
              <a:rPr lang="en-US" i="1" dirty="0"/>
              <a:t>network and transport </a:t>
            </a:r>
            <a:r>
              <a:rPr lang="en-US" dirty="0"/>
              <a:t>layers to implement routing and transport functionalities </a:t>
            </a:r>
          </a:p>
          <a:p>
            <a:pPr lvl="2"/>
            <a:r>
              <a:rPr lang="en-US" dirty="0" err="1"/>
              <a:t>BACnet</a:t>
            </a:r>
            <a:r>
              <a:rPr lang="en-US" dirty="0"/>
              <a:t> uses the </a:t>
            </a:r>
            <a:r>
              <a:rPr lang="en-US" i="1" dirty="0"/>
              <a:t>network</a:t>
            </a:r>
            <a:r>
              <a:rPr lang="en-US" dirty="0"/>
              <a:t> layer as well, which is especially important as </a:t>
            </a:r>
            <a:r>
              <a:rPr lang="en-US" dirty="0" err="1"/>
              <a:t>BACnet</a:t>
            </a:r>
            <a:r>
              <a:rPr lang="en-US" dirty="0"/>
              <a:t> was devised as higher-layer protocol to operate on different lower-layer protocols and links such as Ethernet, MS/TP (master–slave/token passing), and </a:t>
            </a:r>
            <a:r>
              <a:rPr lang="en-US" dirty="0" err="1"/>
              <a:t>LonTalk</a:t>
            </a:r>
            <a:endParaRPr lang="en-US" dirty="0"/>
          </a:p>
        </p:txBody>
      </p:sp>
    </p:spTree>
    <p:extLst>
      <p:ext uri="{BB962C8B-B14F-4D97-AF65-F5344CB8AC3E}">
        <p14:creationId xmlns:p14="http://schemas.microsoft.com/office/powerpoint/2010/main" val="2046515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spcBef>
                <a:spcPct val="75000"/>
              </a:spcBef>
              <a:spcAft>
                <a:spcPct val="5000"/>
              </a:spcAft>
              <a:buSzPct val="60000"/>
            </a:pPr>
            <a:r>
              <a:rPr lang="en-US" dirty="0" err="1"/>
              <a:t>LonWorks</a:t>
            </a:r>
            <a:r>
              <a:rPr lang="en-US" dirty="0"/>
              <a:t> (LON: Local Operating Networking)</a:t>
            </a:r>
          </a:p>
          <a:p>
            <a:pPr marL="742950" lvl="2" indent="-342900">
              <a:spcBef>
                <a:spcPct val="75000"/>
              </a:spcBef>
              <a:spcAft>
                <a:spcPct val="5000"/>
              </a:spcAft>
              <a:buSzPct val="60000"/>
            </a:pPr>
            <a:r>
              <a:rPr lang="en-US" dirty="0"/>
              <a:t>Designed as a general-purpose control network, even though mostly used for building automation today</a:t>
            </a:r>
          </a:p>
          <a:p>
            <a:pPr marL="742950" lvl="2" indent="-342900">
              <a:spcBef>
                <a:spcPct val="75000"/>
              </a:spcBef>
              <a:spcAft>
                <a:spcPct val="5000"/>
              </a:spcAft>
              <a:buSzPct val="60000"/>
            </a:pPr>
            <a:r>
              <a:rPr lang="en-US" dirty="0"/>
              <a:t>In the </a:t>
            </a:r>
            <a:r>
              <a:rPr lang="en-US" dirty="0" err="1"/>
              <a:t>LonTalk</a:t>
            </a:r>
            <a:r>
              <a:rPr lang="en-US" dirty="0"/>
              <a:t> protocol, </a:t>
            </a:r>
            <a:r>
              <a:rPr lang="en-US" i="1" dirty="0"/>
              <a:t>all seven OSI </a:t>
            </a:r>
            <a:r>
              <a:rPr lang="en-US" dirty="0"/>
              <a:t>layers are defined, even though layer 6 is rather thin</a:t>
            </a:r>
          </a:p>
          <a:p>
            <a:pPr marL="342900" lvl="1" indent="-342900">
              <a:spcBef>
                <a:spcPct val="75000"/>
              </a:spcBef>
              <a:spcAft>
                <a:spcPct val="5000"/>
              </a:spcAft>
              <a:buSzPct val="60000"/>
            </a:pPr>
            <a:r>
              <a:rPr lang="en-US" dirty="0"/>
              <a:t>Industrial and process automation</a:t>
            </a:r>
          </a:p>
          <a:p>
            <a:pPr marL="742950" lvl="2" indent="-342900">
              <a:spcBef>
                <a:spcPct val="75000"/>
              </a:spcBef>
              <a:spcAft>
                <a:spcPct val="5000"/>
              </a:spcAft>
              <a:buSzPct val="60000"/>
            </a:pPr>
            <a:r>
              <a:rPr lang="en-US" dirty="0"/>
              <a:t>ControlNet and P-NET also implement </a:t>
            </a:r>
            <a:r>
              <a:rPr lang="en-US" i="1" dirty="0"/>
              <a:t>layers 3 and 4</a:t>
            </a:r>
          </a:p>
          <a:p>
            <a:pPr marL="342900" lvl="1" indent="-342900">
              <a:spcBef>
                <a:spcPct val="75000"/>
              </a:spcBef>
              <a:spcAft>
                <a:spcPct val="5000"/>
              </a:spcAft>
              <a:buSzPct val="60000"/>
            </a:pPr>
            <a:endParaRPr lang="en-US" dirty="0"/>
          </a:p>
        </p:txBody>
      </p:sp>
    </p:spTree>
    <p:extLst>
      <p:ext uri="{BB962C8B-B14F-4D97-AF65-F5344CB8AC3E}">
        <p14:creationId xmlns:p14="http://schemas.microsoft.com/office/powerpoint/2010/main" val="3660506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topologies </a:t>
            </a:r>
          </a:p>
        </p:txBody>
      </p:sp>
      <p:sp>
        <p:nvSpPr>
          <p:cNvPr id="3" name="Content Placeholder 2"/>
          <p:cNvSpPr>
            <a:spLocks noGrp="1"/>
          </p:cNvSpPr>
          <p:nvPr>
            <p:ph idx="1"/>
          </p:nvPr>
        </p:nvSpPr>
        <p:spPr/>
        <p:txBody>
          <a:bodyPr/>
          <a:lstStyle/>
          <a:p>
            <a:r>
              <a:rPr lang="en-US" dirty="0"/>
              <a:t>Influenced by the target applications and available interface technologies</a:t>
            </a:r>
          </a:p>
          <a:p>
            <a:r>
              <a:rPr lang="en-US" dirty="0"/>
              <a:t>Physical layer has to meet demanding requirements</a:t>
            </a:r>
          </a:p>
          <a:p>
            <a:pPr lvl="1"/>
            <a:r>
              <a:rPr lang="en-US" dirty="0"/>
              <a:t>Robustness</a:t>
            </a:r>
          </a:p>
          <a:p>
            <a:pPr lvl="1"/>
            <a:r>
              <a:rPr lang="en-US" dirty="0"/>
              <a:t>Immunity to electromagnetic disturbances</a:t>
            </a:r>
          </a:p>
          <a:p>
            <a:pPr lvl="1"/>
            <a:r>
              <a:rPr lang="en-US" dirty="0"/>
              <a:t>Intrinsic safety for hazardous areas</a:t>
            </a:r>
          </a:p>
          <a:p>
            <a:pPr lvl="1"/>
            <a:r>
              <a:rPr lang="en-US" dirty="0"/>
              <a:t>Cost</a:t>
            </a:r>
          </a:p>
        </p:txBody>
      </p:sp>
    </p:spTree>
    <p:extLst>
      <p:ext uri="{BB962C8B-B14F-4D97-AF65-F5344CB8AC3E}">
        <p14:creationId xmlns:p14="http://schemas.microsoft.com/office/powerpoint/2010/main" val="3506033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Fieldbus network structures </a:t>
            </a:r>
          </a:p>
        </p:txBody>
      </p:sp>
      <p:pic>
        <p:nvPicPr>
          <p:cNvPr id="4" name="Picture 3"/>
          <p:cNvPicPr>
            <a:picLocks noChangeAspect="1"/>
          </p:cNvPicPr>
          <p:nvPr/>
        </p:nvPicPr>
        <p:blipFill>
          <a:blip r:embed="rId2"/>
          <a:stretch>
            <a:fillRect/>
          </a:stretch>
        </p:blipFill>
        <p:spPr>
          <a:xfrm>
            <a:off x="762000" y="2133600"/>
            <a:ext cx="7658100" cy="3206440"/>
          </a:xfrm>
          <a:prstGeom prst="rect">
            <a:avLst/>
          </a:prstGeom>
        </p:spPr>
      </p:pic>
    </p:spTree>
    <p:extLst>
      <p:ext uri="{BB962C8B-B14F-4D97-AF65-F5344CB8AC3E}">
        <p14:creationId xmlns:p14="http://schemas.microsoft.com/office/powerpoint/2010/main" val="897569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8229600" cy="5181600"/>
          </a:xfrm>
        </p:spPr>
        <p:txBody>
          <a:bodyPr/>
          <a:lstStyle/>
          <a:p>
            <a:r>
              <a:rPr lang="en-US" dirty="0"/>
              <a:t>Star: early Fieldbus, switched Ethernet</a:t>
            </a:r>
          </a:p>
          <a:p>
            <a:r>
              <a:rPr lang="en-US" dirty="0"/>
              <a:t>Ring: INTERBUS, SERCOS</a:t>
            </a:r>
          </a:p>
          <a:p>
            <a:pPr lvl="1"/>
            <a:r>
              <a:rPr lang="en-US" dirty="0"/>
              <a:t>Daisy-chain: variant of ring; used in industrial Ethernet (e.g., PROFINET) where nodes are attached to ring via small switches </a:t>
            </a:r>
          </a:p>
          <a:p>
            <a:r>
              <a:rPr lang="en-US" dirty="0"/>
              <a:t>Line/bus: most successful &amp; commonly used fieldbus topology</a:t>
            </a:r>
          </a:p>
          <a:p>
            <a:pPr lvl="1"/>
            <a:r>
              <a:rPr lang="en-US" dirty="0"/>
              <a:t>Usually based on RS 485 interface</a:t>
            </a:r>
          </a:p>
          <a:p>
            <a:pPr lvl="1"/>
            <a:r>
              <a:rPr lang="en-US" dirty="0"/>
              <a:t>Up to 1200m, 10Mbps, and 256 nodes per segment, with repeaters between segments</a:t>
            </a:r>
          </a:p>
          <a:p>
            <a:pPr lvl="1"/>
            <a:r>
              <a:rPr lang="en-US" dirty="0"/>
              <a:t>Need proper electrical termination of the bus line to avoid signal reflections disturbing data transfer</a:t>
            </a:r>
          </a:p>
        </p:txBody>
      </p:sp>
    </p:spTree>
    <p:extLst>
      <p:ext uri="{BB962C8B-B14F-4D97-AF65-F5344CB8AC3E}">
        <p14:creationId xmlns:p14="http://schemas.microsoft.com/office/powerpoint/2010/main" val="2041457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Tree</a:t>
            </a:r>
          </a:p>
          <a:p>
            <a:pPr lvl="1"/>
            <a:r>
              <a:rPr lang="en-US" dirty="0"/>
              <a:t>A common way to build hierarchical, relatively complex networks</a:t>
            </a:r>
          </a:p>
          <a:p>
            <a:pPr lvl="1"/>
            <a:r>
              <a:rPr lang="en-US" dirty="0"/>
              <a:t>Very common in building automation networks such as EIB, </a:t>
            </a:r>
            <a:r>
              <a:rPr lang="en-US" dirty="0" err="1"/>
              <a:t>LonWorks</a:t>
            </a:r>
            <a:r>
              <a:rPr lang="en-US" dirty="0"/>
              <a:t>, or </a:t>
            </a:r>
            <a:r>
              <a:rPr lang="en-US" dirty="0" err="1"/>
              <a:t>BACnet</a:t>
            </a:r>
            <a:endParaRPr lang="en-US" dirty="0"/>
          </a:p>
          <a:p>
            <a:r>
              <a:rPr lang="en-US" dirty="0"/>
              <a:t>Mesh</a:t>
            </a:r>
          </a:p>
          <a:p>
            <a:pPr lvl="1"/>
            <a:r>
              <a:rPr lang="en-US" dirty="0" err="1"/>
              <a:t>LonWorks</a:t>
            </a:r>
            <a:r>
              <a:rPr lang="en-US" dirty="0"/>
              <a:t> and P-NET offer the possibility for building meshes</a:t>
            </a:r>
          </a:p>
        </p:txBody>
      </p:sp>
    </p:spTree>
    <p:extLst>
      <p:ext uri="{BB962C8B-B14F-4D97-AF65-F5344CB8AC3E}">
        <p14:creationId xmlns:p14="http://schemas.microsoft.com/office/powerpoint/2010/main" val="863938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Medium access control</a:t>
            </a:r>
          </a:p>
        </p:txBody>
      </p:sp>
      <p:sp>
        <p:nvSpPr>
          <p:cNvPr id="3" name="Content Placeholder 2"/>
          <p:cNvSpPr>
            <a:spLocks noGrp="1"/>
          </p:cNvSpPr>
          <p:nvPr>
            <p:ph idx="1"/>
          </p:nvPr>
        </p:nvSpPr>
        <p:spPr>
          <a:xfrm>
            <a:off x="685800" y="1447800"/>
            <a:ext cx="8229600" cy="5334000"/>
          </a:xfrm>
        </p:spPr>
        <p:txBody>
          <a:bodyPr/>
          <a:lstStyle/>
          <a:p>
            <a:r>
              <a:rPr lang="en-US" dirty="0"/>
              <a:t>Single-master vs. multi-master systems</a:t>
            </a:r>
          </a:p>
          <a:p>
            <a:pPr lvl="1"/>
            <a:r>
              <a:rPr lang="en-US" dirty="0"/>
              <a:t>Single-master (or master–slave) approach</a:t>
            </a:r>
          </a:p>
          <a:p>
            <a:pPr lvl="2"/>
            <a:r>
              <a:rPr lang="en-US" dirty="0"/>
              <a:t>Reflects the tradition of </a:t>
            </a:r>
            <a:r>
              <a:rPr lang="en-US" i="1" dirty="0"/>
              <a:t>centralized, PLC-based </a:t>
            </a:r>
            <a:r>
              <a:rPr lang="en-US" dirty="0"/>
              <a:t>automation systems </a:t>
            </a:r>
          </a:p>
          <a:p>
            <a:pPr lvl="2"/>
            <a:r>
              <a:rPr lang="en-US" dirty="0"/>
              <a:t>Typically used for fieldbus systems in the </a:t>
            </a:r>
            <a:r>
              <a:rPr lang="en-US" i="1" dirty="0"/>
              <a:t>lowest levels </a:t>
            </a:r>
            <a:r>
              <a:rPr lang="en-US" dirty="0"/>
              <a:t>of the automation pyramid where the roles of the nodes in the network can be clearly distributed</a:t>
            </a:r>
          </a:p>
          <a:p>
            <a:pPr lvl="1"/>
            <a:r>
              <a:rPr lang="en-US" dirty="0"/>
              <a:t>Multi-master approach</a:t>
            </a:r>
          </a:p>
          <a:p>
            <a:pPr lvl="2"/>
            <a:r>
              <a:rPr lang="en-US" dirty="0"/>
              <a:t>All nodes are equal and must share the communication medium in a fair manner</a:t>
            </a:r>
          </a:p>
          <a:p>
            <a:pPr lvl="2"/>
            <a:r>
              <a:rPr lang="en-US" dirty="0"/>
              <a:t>Mostly in </a:t>
            </a:r>
            <a:r>
              <a:rPr lang="en-US" i="1" dirty="0"/>
              <a:t>building automation </a:t>
            </a:r>
            <a:r>
              <a:rPr lang="en-US" dirty="0"/>
              <a:t>or in the </a:t>
            </a:r>
            <a:r>
              <a:rPr lang="en-US" i="1" dirty="0"/>
              <a:t>middle level of the automation pyramid (i.e., the cell level)</a:t>
            </a:r>
          </a:p>
          <a:p>
            <a:r>
              <a:rPr lang="en-US" i="1" dirty="0"/>
              <a:t>All fieldbus systems use a time division multiple access (TDMA)</a:t>
            </a:r>
          </a:p>
        </p:txBody>
      </p:sp>
    </p:spTree>
    <p:extLst>
      <p:ext uri="{BB962C8B-B14F-4D97-AF65-F5344CB8AC3E}">
        <p14:creationId xmlns:p14="http://schemas.microsoft.com/office/powerpoint/2010/main" val="3534220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8502" y="838200"/>
            <a:ext cx="8395127" cy="4867275"/>
          </a:xfrm>
          <a:prstGeom prst="rect">
            <a:avLst/>
          </a:prstGeom>
        </p:spPr>
      </p:pic>
    </p:spTree>
    <p:extLst>
      <p:ext uri="{BB962C8B-B14F-4D97-AF65-F5344CB8AC3E}">
        <p14:creationId xmlns:p14="http://schemas.microsoft.com/office/powerpoint/2010/main" val="832172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a:t>
            </a:r>
          </a:p>
        </p:txBody>
      </p:sp>
      <p:sp>
        <p:nvSpPr>
          <p:cNvPr id="3" name="Content Placeholder 2"/>
          <p:cNvSpPr>
            <a:spLocks noGrp="1"/>
          </p:cNvSpPr>
          <p:nvPr>
            <p:ph idx="1"/>
          </p:nvPr>
        </p:nvSpPr>
        <p:spPr/>
        <p:txBody>
          <a:bodyPr/>
          <a:lstStyle/>
          <a:p>
            <a:r>
              <a:rPr lang="en-US" dirty="0"/>
              <a:t>A </a:t>
            </a:r>
            <a:r>
              <a:rPr lang="en-US" i="1" dirty="0"/>
              <a:t>master–slave </a:t>
            </a:r>
            <a:r>
              <a:rPr lang="en-US" dirty="0"/>
              <a:t>access scheme where a slave node is allowed to send data only when explicitly told so by a central master</a:t>
            </a:r>
          </a:p>
          <a:p>
            <a:r>
              <a:rPr lang="en-US" dirty="0"/>
              <a:t>Data addressing</a:t>
            </a:r>
          </a:p>
          <a:p>
            <a:pPr lvl="1"/>
            <a:r>
              <a:rPr lang="en-US" i="1" dirty="0"/>
              <a:t>Device-centric</a:t>
            </a:r>
            <a:r>
              <a:rPr lang="en-US" dirty="0"/>
              <a:t>: explicit node addressing</a:t>
            </a:r>
          </a:p>
          <a:p>
            <a:pPr lvl="1"/>
            <a:r>
              <a:rPr lang="en-US" i="1" dirty="0"/>
              <a:t>Data-centric</a:t>
            </a:r>
            <a:r>
              <a:rPr lang="en-US" dirty="0"/>
              <a:t>: master requesting specific process variables (instead of addressing individual nodes)</a:t>
            </a:r>
          </a:p>
          <a:p>
            <a:r>
              <a:rPr lang="en-US" dirty="0"/>
              <a:t>Polling rates can be adaptive</a:t>
            </a:r>
          </a:p>
          <a:p>
            <a:pPr lvl="1"/>
            <a:r>
              <a:rPr lang="en-US" dirty="0"/>
              <a:t>In </a:t>
            </a:r>
            <a:r>
              <a:rPr lang="en-US" dirty="0" err="1"/>
              <a:t>WorldFIP</a:t>
            </a:r>
            <a:r>
              <a:rPr lang="en-US" dirty="0"/>
              <a:t>, the polling mechanism accounts also for different periodicity requirements of the individual variables</a:t>
            </a:r>
          </a:p>
          <a:p>
            <a:endParaRPr lang="en-US" dirty="0"/>
          </a:p>
        </p:txBody>
      </p:sp>
    </p:spTree>
    <p:extLst>
      <p:ext uri="{BB962C8B-B14F-4D97-AF65-F5344CB8AC3E}">
        <p14:creationId xmlns:p14="http://schemas.microsoft.com/office/powerpoint/2010/main" val="389505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00000"/>
              </a:lnSpc>
            </a:pPr>
            <a:r>
              <a:rPr lang="en-US" dirty="0"/>
              <a:t>Wiki</a:t>
            </a:r>
          </a:p>
          <a:p>
            <a:pPr marL="457200" lvl="1" indent="0">
              <a:lnSpc>
                <a:spcPct val="100000"/>
              </a:lnSpc>
              <a:buNone/>
            </a:pPr>
            <a:r>
              <a:rPr lang="en-US" dirty="0"/>
              <a:t>Fieldbus is the name of a family of industrial computer network protocols used for real-time distributed control, standardized as IEC 61158 in 1999.</a:t>
            </a:r>
          </a:p>
          <a:p>
            <a:pPr marL="457200" lvl="1" indent="0">
              <a:lnSpc>
                <a:spcPct val="100000"/>
              </a:lnSpc>
              <a:buNone/>
            </a:pPr>
            <a:endParaRPr lang="en-US" dirty="0"/>
          </a:p>
          <a:p>
            <a:pPr>
              <a:lnSpc>
                <a:spcPct val="100000"/>
              </a:lnSpc>
            </a:pPr>
            <a:r>
              <a:rPr lang="en-US" dirty="0"/>
              <a:t>Our focus</a:t>
            </a:r>
          </a:p>
          <a:p>
            <a:pPr lvl="1">
              <a:lnSpc>
                <a:spcPct val="100000"/>
              </a:lnSpc>
            </a:pPr>
            <a:r>
              <a:rPr lang="en-US" dirty="0"/>
              <a:t>A fieldbus is simply a network used in automation, irrespective of topology, data rates, protocols, or real- time requirements.</a:t>
            </a:r>
          </a:p>
          <a:p>
            <a:pPr lvl="1">
              <a:lnSpc>
                <a:spcPct val="100000"/>
              </a:lnSpc>
            </a:pPr>
            <a:endParaRPr lang="en-US" dirty="0"/>
          </a:p>
          <a:p>
            <a:pPr lvl="1">
              <a:lnSpc>
                <a:spcPct val="100000"/>
              </a:lnSpc>
            </a:pPr>
            <a:r>
              <a:rPr lang="en-US" dirty="0"/>
              <a:t>Broad application domains</a:t>
            </a:r>
          </a:p>
          <a:p>
            <a:pPr lvl="2">
              <a:lnSpc>
                <a:spcPct val="100000"/>
              </a:lnSpc>
            </a:pPr>
            <a:r>
              <a:rPr lang="en-US" dirty="0"/>
              <a:t>industrial process monitoring/control</a:t>
            </a:r>
          </a:p>
          <a:p>
            <a:pPr lvl="2">
              <a:lnSpc>
                <a:spcPct val="100000"/>
              </a:lnSpc>
            </a:pPr>
            <a:r>
              <a:rPr lang="en-US" dirty="0"/>
              <a:t>ground vehicles, avionics, trains </a:t>
            </a:r>
          </a:p>
          <a:p>
            <a:pPr lvl="2">
              <a:lnSpc>
                <a:spcPct val="100000"/>
              </a:lnSpc>
            </a:pPr>
            <a:r>
              <a:rPr lang="en-US" dirty="0"/>
              <a:t>building automation</a:t>
            </a:r>
          </a:p>
          <a:p>
            <a:pPr lvl="2">
              <a:lnSpc>
                <a:spcPct val="100000"/>
              </a:lnSpc>
            </a:pPr>
            <a:r>
              <a:rPr lang="en-US" dirty="0"/>
              <a:t>energy and power systems</a:t>
            </a:r>
          </a:p>
          <a:p>
            <a:pPr marL="914400" lvl="2" indent="0">
              <a:lnSpc>
                <a:spcPct val="100000"/>
              </a:lnSpc>
              <a:buNone/>
            </a:pPr>
            <a:r>
              <a:rPr lang="en-US" dirty="0" err="1"/>
              <a:t>etc</a:t>
            </a:r>
            <a:endParaRPr lang="en-US" dirty="0"/>
          </a:p>
          <a:p>
            <a:pPr marL="457200" lvl="1" indent="0">
              <a:lnSpc>
                <a:spcPct val="100000"/>
              </a:lnSpc>
              <a:buNone/>
            </a:pPr>
            <a:endParaRPr lang="en-US" dirty="0"/>
          </a:p>
        </p:txBody>
      </p:sp>
    </p:spTree>
    <p:extLst>
      <p:ext uri="{BB962C8B-B14F-4D97-AF65-F5344CB8AC3E}">
        <p14:creationId xmlns:p14="http://schemas.microsoft.com/office/powerpoint/2010/main" val="656118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PROFIBUS-DP/PA and many Ethernet-based automation networks (such as PROFINET) use a dedicated portion of the bus cycle after the periodic traffic for </a:t>
            </a:r>
            <a:r>
              <a:rPr lang="en-US" i="1" dirty="0"/>
              <a:t>aperiodic traffic </a:t>
            </a:r>
          </a:p>
        </p:txBody>
      </p:sp>
    </p:spTree>
    <p:extLst>
      <p:ext uri="{BB962C8B-B14F-4D97-AF65-F5344CB8AC3E}">
        <p14:creationId xmlns:p14="http://schemas.microsoft.com/office/powerpoint/2010/main" val="1408713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PROFIBUS-DP V2</a:t>
            </a:r>
          </a:p>
        </p:txBody>
      </p:sp>
      <p:pic>
        <p:nvPicPr>
          <p:cNvPr id="4" name="Picture 3"/>
          <p:cNvPicPr>
            <a:picLocks noChangeAspect="1"/>
          </p:cNvPicPr>
          <p:nvPr/>
        </p:nvPicPr>
        <p:blipFill>
          <a:blip r:embed="rId2"/>
          <a:stretch>
            <a:fillRect/>
          </a:stretch>
        </p:blipFill>
        <p:spPr>
          <a:xfrm>
            <a:off x="691243" y="1752600"/>
            <a:ext cx="8261754" cy="3276600"/>
          </a:xfrm>
          <a:prstGeom prst="rect">
            <a:avLst/>
          </a:prstGeom>
        </p:spPr>
      </p:pic>
    </p:spTree>
    <p:extLst>
      <p:ext uri="{BB962C8B-B14F-4D97-AF65-F5344CB8AC3E}">
        <p14:creationId xmlns:p14="http://schemas.microsoft.com/office/powerpoint/2010/main" val="2253463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WorldFIP</a:t>
            </a:r>
            <a:endParaRPr lang="en-US" dirty="0"/>
          </a:p>
        </p:txBody>
      </p:sp>
      <p:pic>
        <p:nvPicPr>
          <p:cNvPr id="4" name="Picture 3"/>
          <p:cNvPicPr>
            <a:picLocks noChangeAspect="1"/>
          </p:cNvPicPr>
          <p:nvPr/>
        </p:nvPicPr>
        <p:blipFill>
          <a:blip r:embed="rId2"/>
          <a:stretch>
            <a:fillRect/>
          </a:stretch>
        </p:blipFill>
        <p:spPr>
          <a:xfrm>
            <a:off x="677189" y="1905000"/>
            <a:ext cx="8417073" cy="2514600"/>
          </a:xfrm>
          <a:prstGeom prst="rect">
            <a:avLst/>
          </a:prstGeom>
        </p:spPr>
      </p:pic>
    </p:spTree>
    <p:extLst>
      <p:ext uri="{BB962C8B-B14F-4D97-AF65-F5344CB8AC3E}">
        <p14:creationId xmlns:p14="http://schemas.microsoft.com/office/powerpoint/2010/main" val="2630409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Toking passing (TP)</a:t>
            </a:r>
          </a:p>
        </p:txBody>
      </p:sp>
      <p:sp>
        <p:nvSpPr>
          <p:cNvPr id="3" name="Content Placeholder 2"/>
          <p:cNvSpPr>
            <a:spLocks noGrp="1"/>
          </p:cNvSpPr>
          <p:nvPr>
            <p:ph idx="1"/>
          </p:nvPr>
        </p:nvSpPr>
        <p:spPr/>
        <p:txBody>
          <a:bodyPr/>
          <a:lstStyle/>
          <a:p>
            <a:r>
              <a:rPr lang="en-US" dirty="0"/>
              <a:t>Two forms of tokens</a:t>
            </a:r>
          </a:p>
          <a:p>
            <a:pPr lvl="1"/>
            <a:r>
              <a:rPr lang="en-US" i="1" dirty="0"/>
              <a:t>explicitly</a:t>
            </a:r>
            <a:r>
              <a:rPr lang="en-US" dirty="0"/>
              <a:t> by means of a dedicated short message </a:t>
            </a:r>
          </a:p>
          <a:p>
            <a:pPr lvl="1"/>
            <a:r>
              <a:rPr lang="en-US" dirty="0"/>
              <a:t>implicitly by </a:t>
            </a:r>
            <a:r>
              <a:rPr lang="en-US" i="1" dirty="0"/>
              <a:t>distributed, synchronized </a:t>
            </a:r>
            <a:r>
              <a:rPr lang="en-US" dirty="0"/>
              <a:t>access counters (ACs) in all nodes</a:t>
            </a:r>
          </a:p>
          <a:p>
            <a:r>
              <a:rPr lang="en-US" dirty="0"/>
              <a:t>Rules for ensuring </a:t>
            </a:r>
          </a:p>
          <a:p>
            <a:pPr lvl="1"/>
            <a:r>
              <a:rPr lang="en-US" dirty="0"/>
              <a:t>token is passed in a fair manner </a:t>
            </a:r>
          </a:p>
          <a:p>
            <a:pPr lvl="1"/>
            <a:r>
              <a:rPr lang="en-US" dirty="0"/>
              <a:t>errors such as lost or duplicate tokens are detected and resolved</a:t>
            </a:r>
          </a:p>
          <a:p>
            <a:r>
              <a:rPr lang="en-US" dirty="0"/>
              <a:t>TP is often combined with an </a:t>
            </a:r>
            <a:r>
              <a:rPr lang="en-US" i="1" dirty="0"/>
              <a:t>underlying master–slave </a:t>
            </a:r>
            <a:r>
              <a:rPr lang="en-US" dirty="0"/>
              <a:t>mechanism for each node (i.e., master) to control a subset of nodes</a:t>
            </a:r>
          </a:p>
        </p:txBody>
      </p:sp>
    </p:spTree>
    <p:extLst>
      <p:ext uri="{BB962C8B-B14F-4D97-AF65-F5344CB8AC3E}">
        <p14:creationId xmlns:p14="http://schemas.microsoft.com/office/powerpoint/2010/main" val="3247790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token example: PROFIBUS</a:t>
            </a:r>
          </a:p>
        </p:txBody>
      </p:sp>
      <p:pic>
        <p:nvPicPr>
          <p:cNvPr id="4" name="Picture 3"/>
          <p:cNvPicPr>
            <a:picLocks noChangeAspect="1"/>
          </p:cNvPicPr>
          <p:nvPr/>
        </p:nvPicPr>
        <p:blipFill>
          <a:blip r:embed="rId2"/>
          <a:stretch>
            <a:fillRect/>
          </a:stretch>
        </p:blipFill>
        <p:spPr>
          <a:xfrm>
            <a:off x="838200" y="2133600"/>
            <a:ext cx="7964310" cy="2590800"/>
          </a:xfrm>
          <a:prstGeom prst="rect">
            <a:avLst/>
          </a:prstGeom>
        </p:spPr>
      </p:pic>
    </p:spTree>
    <p:extLst>
      <p:ext uri="{BB962C8B-B14F-4D97-AF65-F5344CB8AC3E}">
        <p14:creationId xmlns:p14="http://schemas.microsoft.com/office/powerpoint/2010/main" val="965532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44D9B-04DD-5747-A7A4-610CBCCABA0C}"/>
              </a:ext>
            </a:extLst>
          </p:cNvPr>
          <p:cNvSpPr>
            <a:spLocks noGrp="1"/>
          </p:cNvSpPr>
          <p:nvPr>
            <p:ph idx="1"/>
          </p:nvPr>
        </p:nvSpPr>
        <p:spPr>
          <a:xfrm>
            <a:off x="685800" y="1981200"/>
            <a:ext cx="7696200" cy="1143000"/>
          </a:xfrm>
        </p:spPr>
        <p:txBody>
          <a:bodyPr/>
          <a:lstStyle/>
          <a:p>
            <a:pPr marL="0" indent="0" algn="ctr">
              <a:buNone/>
            </a:pPr>
            <a:r>
              <a:rPr lang="en-US" sz="3600" dirty="0">
                <a:hlinkClick r:id="rId2"/>
              </a:rPr>
              <a:t>Student Survey</a:t>
            </a:r>
            <a:endParaRPr lang="en-US" sz="3600" dirty="0"/>
          </a:p>
        </p:txBody>
      </p:sp>
    </p:spTree>
    <p:extLst>
      <p:ext uri="{BB962C8B-B14F-4D97-AF65-F5344CB8AC3E}">
        <p14:creationId xmlns:p14="http://schemas.microsoft.com/office/powerpoint/2010/main" val="204581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token example: P-NET</a:t>
            </a:r>
          </a:p>
        </p:txBody>
      </p:sp>
      <p:pic>
        <p:nvPicPr>
          <p:cNvPr id="4" name="Picture 3"/>
          <p:cNvPicPr>
            <a:picLocks noChangeAspect="1"/>
          </p:cNvPicPr>
          <p:nvPr/>
        </p:nvPicPr>
        <p:blipFill>
          <a:blip r:embed="rId3"/>
          <a:stretch>
            <a:fillRect/>
          </a:stretch>
        </p:blipFill>
        <p:spPr>
          <a:xfrm>
            <a:off x="760767" y="1828800"/>
            <a:ext cx="8232065" cy="3505200"/>
          </a:xfrm>
          <a:prstGeom prst="rect">
            <a:avLst/>
          </a:prstGeom>
        </p:spPr>
      </p:pic>
    </p:spTree>
    <p:extLst>
      <p:ext uri="{BB962C8B-B14F-4D97-AF65-F5344CB8AC3E}">
        <p14:creationId xmlns:p14="http://schemas.microsoft.com/office/powerpoint/2010/main" val="2677158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Time-slot-based access </a:t>
            </a:r>
          </a:p>
        </p:txBody>
      </p:sp>
      <p:sp>
        <p:nvSpPr>
          <p:cNvPr id="3" name="Content Placeholder 2"/>
          <p:cNvSpPr>
            <a:spLocks noGrp="1"/>
          </p:cNvSpPr>
          <p:nvPr>
            <p:ph idx="1"/>
          </p:nvPr>
        </p:nvSpPr>
        <p:spPr>
          <a:xfrm>
            <a:off x="685800" y="1447800"/>
            <a:ext cx="8382000" cy="5181600"/>
          </a:xfrm>
        </p:spPr>
        <p:txBody>
          <a:bodyPr/>
          <a:lstStyle/>
          <a:p>
            <a:pPr>
              <a:lnSpc>
                <a:spcPct val="100000"/>
              </a:lnSpc>
            </a:pPr>
            <a:r>
              <a:rPr lang="en-US" dirty="0"/>
              <a:t>Centralized TDMA</a:t>
            </a:r>
          </a:p>
          <a:p>
            <a:pPr lvl="1">
              <a:lnSpc>
                <a:spcPct val="100000"/>
              </a:lnSpc>
            </a:pPr>
            <a:r>
              <a:rPr lang="en-US" dirty="0"/>
              <a:t>Dedicated bus </a:t>
            </a:r>
            <a:r>
              <a:rPr lang="en-US" i="1" dirty="0"/>
              <a:t>master</a:t>
            </a:r>
            <a:r>
              <a:rPr lang="en-US" dirty="0"/>
              <a:t> sending synchronization message at start of cycle</a:t>
            </a:r>
          </a:p>
          <a:p>
            <a:pPr lvl="1">
              <a:lnSpc>
                <a:spcPct val="100000"/>
              </a:lnSpc>
            </a:pPr>
            <a:r>
              <a:rPr lang="en-US" dirty="0"/>
              <a:t>E.g., TTP/A, SERCOS</a:t>
            </a:r>
          </a:p>
          <a:p>
            <a:pPr>
              <a:lnSpc>
                <a:spcPct val="100000"/>
              </a:lnSpc>
            </a:pPr>
            <a:r>
              <a:rPr lang="en-US" dirty="0"/>
              <a:t>Distributed TDMA</a:t>
            </a:r>
          </a:p>
          <a:p>
            <a:pPr lvl="1">
              <a:lnSpc>
                <a:spcPct val="100000"/>
              </a:lnSpc>
            </a:pPr>
            <a:r>
              <a:rPr lang="en-US" dirty="0"/>
              <a:t>All devices synchronize themselves either by </a:t>
            </a:r>
            <a:r>
              <a:rPr lang="en-US" i="1" dirty="0"/>
              <a:t>explicit clock synchronization </a:t>
            </a:r>
            <a:r>
              <a:rPr lang="en-US" dirty="0"/>
              <a:t>mechanisms or by </a:t>
            </a:r>
            <a:r>
              <a:rPr lang="en-US" i="1" dirty="0"/>
              <a:t>a set of timers </a:t>
            </a:r>
            <a:r>
              <a:rPr lang="en-US" dirty="0"/>
              <a:t>that settle bus operation down to a stable steady state</a:t>
            </a:r>
          </a:p>
          <a:p>
            <a:pPr lvl="2">
              <a:lnSpc>
                <a:spcPct val="100000"/>
              </a:lnSpc>
            </a:pPr>
            <a:r>
              <a:rPr lang="en-US" dirty="0"/>
              <a:t>requires proper </a:t>
            </a:r>
            <a:r>
              <a:rPr lang="en-US" i="1" dirty="0"/>
              <a:t>error containment </a:t>
            </a:r>
            <a:r>
              <a:rPr lang="en-US" dirty="0"/>
              <a:t>mechanisms to prevent faulty nodes from blocking the medium and jeopardizing real-time behavior</a:t>
            </a:r>
          </a:p>
          <a:p>
            <a:pPr lvl="1">
              <a:lnSpc>
                <a:spcPct val="100000"/>
              </a:lnSpc>
            </a:pPr>
            <a:r>
              <a:rPr lang="en-US" dirty="0"/>
              <a:t>(+) no single point of failure; suitable for safety-critical applications </a:t>
            </a:r>
          </a:p>
          <a:p>
            <a:pPr lvl="1">
              <a:lnSpc>
                <a:spcPct val="100000"/>
              </a:lnSpc>
            </a:pPr>
            <a:r>
              <a:rPr lang="en-US" dirty="0"/>
              <a:t>Examples </a:t>
            </a:r>
          </a:p>
          <a:p>
            <a:pPr lvl="2">
              <a:lnSpc>
                <a:spcPct val="100000"/>
              </a:lnSpc>
            </a:pPr>
            <a:r>
              <a:rPr lang="en-US" dirty="0"/>
              <a:t>TTP/C, </a:t>
            </a:r>
            <a:r>
              <a:rPr lang="en-US" dirty="0" err="1"/>
              <a:t>FlexRay</a:t>
            </a:r>
            <a:r>
              <a:rPr lang="en-US" dirty="0"/>
              <a:t>, ARINC 629</a:t>
            </a:r>
          </a:p>
          <a:p>
            <a:pPr lvl="2">
              <a:lnSpc>
                <a:spcPct val="100000"/>
              </a:lnSpc>
            </a:pPr>
            <a:r>
              <a:rPr lang="en-US" dirty="0"/>
              <a:t>Time-triggered CAN (TT-CAN) or flexible time-triggered CAN (FTT-CAN): CAN was enhanced by superimposing TDMA structures</a:t>
            </a:r>
          </a:p>
        </p:txBody>
      </p:sp>
    </p:spTree>
    <p:extLst>
      <p:ext uri="{BB962C8B-B14F-4D97-AF65-F5344CB8AC3E}">
        <p14:creationId xmlns:p14="http://schemas.microsoft.com/office/powerpoint/2010/main" val="1904330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Centralized TDMA example: SERCOS</a:t>
            </a:r>
          </a:p>
        </p:txBody>
      </p:sp>
      <p:pic>
        <p:nvPicPr>
          <p:cNvPr id="4" name="Picture 3"/>
          <p:cNvPicPr>
            <a:picLocks noChangeAspect="1"/>
          </p:cNvPicPr>
          <p:nvPr/>
        </p:nvPicPr>
        <p:blipFill>
          <a:blip r:embed="rId2"/>
          <a:stretch>
            <a:fillRect/>
          </a:stretch>
        </p:blipFill>
        <p:spPr>
          <a:xfrm>
            <a:off x="762000" y="1676400"/>
            <a:ext cx="7972425" cy="3727796"/>
          </a:xfrm>
          <a:prstGeom prst="rect">
            <a:avLst/>
          </a:prstGeom>
        </p:spPr>
      </p:pic>
    </p:spTree>
    <p:extLst>
      <p:ext uri="{BB962C8B-B14F-4D97-AF65-F5344CB8AC3E}">
        <p14:creationId xmlns:p14="http://schemas.microsoft.com/office/powerpoint/2010/main" val="2274544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access </a:t>
            </a:r>
          </a:p>
        </p:txBody>
      </p:sp>
      <p:sp>
        <p:nvSpPr>
          <p:cNvPr id="3" name="Content Placeholder 2"/>
          <p:cNvSpPr>
            <a:spLocks noGrp="1"/>
          </p:cNvSpPr>
          <p:nvPr>
            <p:ph idx="1"/>
          </p:nvPr>
        </p:nvSpPr>
        <p:spPr/>
        <p:txBody>
          <a:bodyPr/>
          <a:lstStyle/>
          <a:p>
            <a:pPr>
              <a:lnSpc>
                <a:spcPct val="130000"/>
              </a:lnSpc>
            </a:pPr>
            <a:r>
              <a:rPr lang="en-US" dirty="0"/>
              <a:t>p-persistent CSMA (e.g., in </a:t>
            </a:r>
            <a:r>
              <a:rPr lang="en-US" dirty="0" err="1"/>
              <a:t>LonWorks</a:t>
            </a:r>
            <a:r>
              <a:rPr lang="en-US" dirty="0"/>
              <a:t>)</a:t>
            </a:r>
          </a:p>
          <a:p>
            <a:pPr>
              <a:lnSpc>
                <a:spcPct val="130000"/>
              </a:lnSpc>
            </a:pPr>
            <a:r>
              <a:rPr lang="en-US" dirty="0"/>
              <a:t>CSMA-CD (collision detection)</a:t>
            </a:r>
          </a:p>
          <a:p>
            <a:pPr>
              <a:lnSpc>
                <a:spcPct val="130000"/>
              </a:lnSpc>
            </a:pPr>
            <a:r>
              <a:rPr lang="en-US" dirty="0"/>
              <a:t>CSMA-CA (collision avoidance)</a:t>
            </a:r>
          </a:p>
          <a:p>
            <a:pPr lvl="1">
              <a:lnSpc>
                <a:spcPct val="130000"/>
              </a:lnSpc>
            </a:pPr>
            <a:r>
              <a:rPr lang="en-US" dirty="0"/>
              <a:t>Sometimes called </a:t>
            </a:r>
            <a:r>
              <a:rPr lang="en-US" i="1" dirty="0"/>
              <a:t>CSMA-BA</a:t>
            </a:r>
            <a:r>
              <a:rPr lang="en-US" dirty="0"/>
              <a:t> (bitwise arbitration); first used in CAN (controller area network)</a:t>
            </a:r>
          </a:p>
          <a:p>
            <a:pPr lvl="1">
              <a:lnSpc>
                <a:spcPct val="130000"/>
              </a:lnSpc>
            </a:pPr>
            <a:r>
              <a:rPr lang="en-US" i="1" dirty="0"/>
              <a:t>Low level is dominant and the high level is recessive</a:t>
            </a:r>
            <a:r>
              <a:rPr lang="en-US" dirty="0"/>
              <a:t>, that is, a “1” sent from a device can be overwritten by a “0”; CAN uses </a:t>
            </a:r>
            <a:r>
              <a:rPr lang="en-US" i="1" dirty="0"/>
              <a:t>message/data-based addressing</a:t>
            </a:r>
          </a:p>
          <a:p>
            <a:pPr lvl="1">
              <a:lnSpc>
                <a:spcPct val="130000"/>
              </a:lnSpc>
            </a:pPr>
            <a:r>
              <a:rPr lang="en-US" dirty="0"/>
              <a:t>The propagation time of the signals on the line must be short compared with the bit time to yield quasi-simultaneity for all nodes </a:t>
            </a:r>
          </a:p>
          <a:p>
            <a:pPr lvl="2">
              <a:lnSpc>
                <a:spcPct val="130000"/>
              </a:lnSpc>
            </a:pPr>
            <a:r>
              <a:rPr lang="en-US" dirty="0"/>
              <a:t>The highest bit rate of 1Mbps =&gt; a maximum bus length of only 40m</a:t>
            </a:r>
          </a:p>
        </p:txBody>
      </p:sp>
    </p:spTree>
    <p:extLst>
      <p:ext uri="{BB962C8B-B14F-4D97-AF65-F5344CB8AC3E}">
        <p14:creationId xmlns:p14="http://schemas.microsoft.com/office/powerpoint/2010/main" val="156536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features/motivations</a:t>
            </a:r>
          </a:p>
        </p:txBody>
      </p:sp>
      <p:sp>
        <p:nvSpPr>
          <p:cNvPr id="3" name="Content Placeholder 2"/>
          <p:cNvSpPr>
            <a:spLocks noGrp="1"/>
          </p:cNvSpPr>
          <p:nvPr>
            <p:ph idx="1"/>
          </p:nvPr>
        </p:nvSpPr>
        <p:spPr/>
        <p:txBody>
          <a:bodyPr/>
          <a:lstStyle/>
          <a:p>
            <a:pPr>
              <a:lnSpc>
                <a:spcPct val="100000"/>
              </a:lnSpc>
            </a:pPr>
            <a:r>
              <a:rPr lang="en-US" dirty="0"/>
              <a:t>Focused solutions for specific application fields</a:t>
            </a:r>
          </a:p>
          <a:p>
            <a:pPr>
              <a:lnSpc>
                <a:spcPct val="100000"/>
              </a:lnSpc>
            </a:pPr>
            <a:r>
              <a:rPr lang="en-US" dirty="0"/>
              <a:t>Smart devices</a:t>
            </a:r>
          </a:p>
          <a:p>
            <a:pPr>
              <a:lnSpc>
                <a:spcPct val="100000"/>
              </a:lnSpc>
            </a:pPr>
            <a:r>
              <a:rPr lang="en-US" dirty="0"/>
              <a:t>Limited resources</a:t>
            </a:r>
          </a:p>
          <a:p>
            <a:pPr>
              <a:lnSpc>
                <a:spcPct val="100000"/>
              </a:lnSpc>
            </a:pPr>
            <a:r>
              <a:rPr lang="en-US" dirty="0"/>
              <a:t>Distribution (i.e., distributed systems)</a:t>
            </a:r>
          </a:p>
          <a:p>
            <a:pPr>
              <a:lnSpc>
                <a:spcPct val="100000"/>
              </a:lnSpc>
            </a:pPr>
            <a:r>
              <a:rPr lang="en-US" dirty="0"/>
              <a:t>Comprehensive concepts (beyond networks, including applications)</a:t>
            </a:r>
          </a:p>
          <a:p>
            <a:pPr>
              <a:lnSpc>
                <a:spcPct val="100000"/>
              </a:lnSpc>
            </a:pPr>
            <a:r>
              <a:rPr lang="en-US" dirty="0"/>
              <a:t>Flexibility &amp; modularity</a:t>
            </a:r>
          </a:p>
          <a:p>
            <a:pPr>
              <a:lnSpc>
                <a:spcPct val="100000"/>
              </a:lnSpc>
            </a:pPr>
            <a:r>
              <a:rPr lang="en-US" dirty="0"/>
              <a:t>Maintainability </a:t>
            </a:r>
          </a:p>
          <a:p>
            <a:pPr>
              <a:lnSpc>
                <a:spcPct val="100000"/>
              </a:lnSpc>
            </a:pPr>
            <a:endParaRPr lang="en-US" dirty="0"/>
          </a:p>
          <a:p>
            <a:pPr marL="0" indent="0" algn="ctr">
              <a:lnSpc>
                <a:spcPct val="100000"/>
              </a:lnSpc>
              <a:buNone/>
            </a:pPr>
            <a:r>
              <a:rPr lang="en-US" dirty="0"/>
              <a:t>Very much similar to those for “networked embedded systems”, a term not coined yet in 1980s when fieldbus development began</a:t>
            </a:r>
          </a:p>
        </p:txBody>
      </p:sp>
    </p:spTree>
    <p:extLst>
      <p:ext uri="{BB962C8B-B14F-4D97-AF65-F5344CB8AC3E}">
        <p14:creationId xmlns:p14="http://schemas.microsoft.com/office/powerpoint/2010/main" val="385011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bitwise arbitration method</a:t>
            </a:r>
          </a:p>
        </p:txBody>
      </p:sp>
      <p:pic>
        <p:nvPicPr>
          <p:cNvPr id="4" name="Picture 3"/>
          <p:cNvPicPr>
            <a:picLocks noChangeAspect="1"/>
          </p:cNvPicPr>
          <p:nvPr/>
        </p:nvPicPr>
        <p:blipFill>
          <a:blip r:embed="rId2"/>
          <a:stretch>
            <a:fillRect/>
          </a:stretch>
        </p:blipFill>
        <p:spPr>
          <a:xfrm>
            <a:off x="838199" y="2010708"/>
            <a:ext cx="8229601" cy="3126031"/>
          </a:xfrm>
          <a:prstGeom prst="rect">
            <a:avLst/>
          </a:prstGeom>
        </p:spPr>
      </p:pic>
    </p:spTree>
    <p:extLst>
      <p:ext uri="{BB962C8B-B14F-4D97-AF65-F5344CB8AC3E}">
        <p14:creationId xmlns:p14="http://schemas.microsoft.com/office/powerpoint/2010/main" val="21884543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8382000" cy="5181600"/>
          </a:xfrm>
        </p:spPr>
        <p:txBody>
          <a:bodyPr/>
          <a:lstStyle/>
          <a:p>
            <a:r>
              <a:rPr lang="en-US" dirty="0"/>
              <a:t>CSMA-BA was used in several other fieldbus systems in </a:t>
            </a:r>
            <a:r>
              <a:rPr lang="en-US" i="1" dirty="0"/>
              <a:t>similar form</a:t>
            </a:r>
          </a:p>
          <a:p>
            <a:pPr lvl="1"/>
            <a:r>
              <a:rPr lang="en-US" i="1" dirty="0"/>
              <a:t>building automation </a:t>
            </a:r>
            <a:r>
              <a:rPr lang="en-US" dirty="0"/>
              <a:t>networks such as EIB, BATIBUS, or EHS</a:t>
            </a:r>
          </a:p>
          <a:p>
            <a:pPr lvl="1"/>
            <a:r>
              <a:rPr lang="en-US" dirty="0"/>
              <a:t>other </a:t>
            </a:r>
            <a:r>
              <a:rPr lang="en-US" i="1" dirty="0"/>
              <a:t>automotive networks </a:t>
            </a:r>
            <a:r>
              <a:rPr lang="en-US" dirty="0"/>
              <a:t>such as VAN and </a:t>
            </a:r>
            <a:r>
              <a:rPr lang="en-US" dirty="0" err="1"/>
              <a:t>FlexRay</a:t>
            </a:r>
            <a:r>
              <a:rPr lang="en-US" dirty="0"/>
              <a:t> (for aperiodic traffic)</a:t>
            </a:r>
          </a:p>
          <a:p>
            <a:r>
              <a:rPr lang="en-US" dirty="0"/>
              <a:t>CAN was also used as a basis for </a:t>
            </a:r>
            <a:r>
              <a:rPr lang="en-US" i="1" dirty="0"/>
              <a:t>further extension</a:t>
            </a:r>
          </a:p>
          <a:p>
            <a:pPr lvl="1"/>
            <a:r>
              <a:rPr lang="en-US" dirty="0"/>
              <a:t>CAN-in-Automation user group defined the CAN application layer and then the </a:t>
            </a:r>
            <a:r>
              <a:rPr lang="en-US" dirty="0" err="1"/>
              <a:t>CANopen</a:t>
            </a:r>
            <a:r>
              <a:rPr lang="en-US" dirty="0"/>
              <a:t> protocol</a:t>
            </a:r>
          </a:p>
          <a:p>
            <a:pPr lvl="1"/>
            <a:r>
              <a:rPr lang="en-US" dirty="0" err="1"/>
              <a:t>DeviceNet</a:t>
            </a:r>
            <a:r>
              <a:rPr lang="en-US" dirty="0"/>
              <a:t> and SDS are based on CAN</a:t>
            </a:r>
          </a:p>
          <a:p>
            <a:pPr lvl="1"/>
            <a:r>
              <a:rPr lang="en-US" dirty="0"/>
              <a:t>CAN Kingdom protocol has been specially developed for machine controls and safety-critical applications</a:t>
            </a:r>
          </a:p>
        </p:txBody>
      </p:sp>
    </p:spTree>
    <p:extLst>
      <p:ext uri="{BB962C8B-B14F-4D97-AF65-F5344CB8AC3E}">
        <p14:creationId xmlns:p14="http://schemas.microsoft.com/office/powerpoint/2010/main" val="3106933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paradigms </a:t>
            </a:r>
            <a:br>
              <a:rPr lang="en-US" dirty="0"/>
            </a:br>
            <a:r>
              <a:rPr lang="en-US" dirty="0"/>
              <a:t>(between software processes) </a:t>
            </a:r>
          </a:p>
        </p:txBody>
      </p:sp>
      <p:pic>
        <p:nvPicPr>
          <p:cNvPr id="5" name="Picture 4"/>
          <p:cNvPicPr>
            <a:picLocks noChangeAspect="1"/>
          </p:cNvPicPr>
          <p:nvPr/>
        </p:nvPicPr>
        <p:blipFill>
          <a:blip r:embed="rId3"/>
          <a:stretch>
            <a:fillRect/>
          </a:stretch>
        </p:blipFill>
        <p:spPr>
          <a:xfrm>
            <a:off x="762000" y="2133600"/>
            <a:ext cx="8229602" cy="2133600"/>
          </a:xfrm>
          <a:prstGeom prst="rect">
            <a:avLst/>
          </a:prstGeom>
        </p:spPr>
      </p:pic>
    </p:spTree>
    <p:extLst>
      <p:ext uri="{BB962C8B-B14F-4D97-AF65-F5344CB8AC3E}">
        <p14:creationId xmlns:p14="http://schemas.microsoft.com/office/powerpoint/2010/main" val="2743340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Above the OSI Layers: interoperability and profile</a:t>
            </a:r>
          </a:p>
        </p:txBody>
      </p:sp>
      <p:sp>
        <p:nvSpPr>
          <p:cNvPr id="3" name="Content Placeholder 2"/>
          <p:cNvSpPr>
            <a:spLocks noGrp="1"/>
          </p:cNvSpPr>
          <p:nvPr>
            <p:ph idx="1"/>
          </p:nvPr>
        </p:nvSpPr>
        <p:spPr>
          <a:xfrm>
            <a:off x="685800" y="1447800"/>
            <a:ext cx="8229600" cy="762000"/>
          </a:xfrm>
        </p:spPr>
        <p:txBody>
          <a:bodyPr/>
          <a:lstStyle/>
          <a:p>
            <a:r>
              <a:rPr lang="en-US" dirty="0"/>
              <a:t>Varying degrees of interoperability </a:t>
            </a:r>
          </a:p>
        </p:txBody>
      </p:sp>
      <p:pic>
        <p:nvPicPr>
          <p:cNvPr id="4" name="Picture 3"/>
          <p:cNvPicPr>
            <a:picLocks noChangeAspect="1"/>
          </p:cNvPicPr>
          <p:nvPr/>
        </p:nvPicPr>
        <p:blipFill>
          <a:blip r:embed="rId2"/>
          <a:stretch>
            <a:fillRect/>
          </a:stretch>
        </p:blipFill>
        <p:spPr>
          <a:xfrm>
            <a:off x="1143000" y="2286000"/>
            <a:ext cx="7698558" cy="3982180"/>
          </a:xfrm>
          <a:prstGeom prst="rect">
            <a:avLst/>
          </a:prstGeom>
        </p:spPr>
      </p:pic>
    </p:spTree>
    <p:extLst>
      <p:ext uri="{BB962C8B-B14F-4D97-AF65-F5344CB8AC3E}">
        <p14:creationId xmlns:p14="http://schemas.microsoft.com/office/powerpoint/2010/main" val="37994846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 for application-level interoperability: </a:t>
            </a:r>
            <a:br>
              <a:rPr lang="en-US" dirty="0"/>
            </a:br>
            <a:r>
              <a:rPr lang="en-US" dirty="0"/>
              <a:t>layer 8 or user layer </a:t>
            </a:r>
          </a:p>
        </p:txBody>
      </p:sp>
      <p:sp>
        <p:nvSpPr>
          <p:cNvPr id="3" name="Content Placeholder 2"/>
          <p:cNvSpPr>
            <a:spLocks noGrp="1"/>
          </p:cNvSpPr>
          <p:nvPr>
            <p:ph idx="1"/>
          </p:nvPr>
        </p:nvSpPr>
        <p:spPr/>
        <p:txBody>
          <a:bodyPr/>
          <a:lstStyle/>
          <a:p>
            <a:r>
              <a:rPr lang="en-US" dirty="0"/>
              <a:t>A profile defines which variables carry which data, how they are coded, what physical units they have, </a:t>
            </a:r>
            <a:r>
              <a:rPr lang="en-US" dirty="0" err="1"/>
              <a:t>etc</a:t>
            </a:r>
            <a:endParaRPr lang="en-US" dirty="0"/>
          </a:p>
          <a:p>
            <a:r>
              <a:rPr lang="en-US" dirty="0"/>
              <a:t>Three types</a:t>
            </a:r>
          </a:p>
          <a:p>
            <a:pPr lvl="1"/>
            <a:r>
              <a:rPr lang="en-US" dirty="0"/>
              <a:t>Bus-specific </a:t>
            </a:r>
            <a:r>
              <a:rPr lang="en-US" i="1" dirty="0"/>
              <a:t>communication profile</a:t>
            </a:r>
            <a:r>
              <a:rPr lang="en-US" dirty="0"/>
              <a:t>: defines the </a:t>
            </a:r>
            <a:r>
              <a:rPr lang="en-US" i="1" dirty="0"/>
              <a:t>mapping of communication objects onto the service</a:t>
            </a:r>
            <a:r>
              <a:rPr lang="en-US" dirty="0"/>
              <a:t>s offered by the fieldbus</a:t>
            </a:r>
          </a:p>
          <a:p>
            <a:pPr lvl="1"/>
            <a:r>
              <a:rPr lang="en-US" i="1" dirty="0"/>
              <a:t>Branch profile</a:t>
            </a:r>
            <a:r>
              <a:rPr lang="en-US" dirty="0"/>
              <a:t>: specifies common definitions within an application area concerning </a:t>
            </a:r>
            <a:r>
              <a:rPr lang="en-US" i="1" dirty="0"/>
              <a:t>terms, data types, their coding, and physical meaning</a:t>
            </a:r>
          </a:p>
          <a:p>
            <a:pPr lvl="1"/>
            <a:r>
              <a:rPr lang="en-US" i="1" dirty="0"/>
              <a:t>Device profile</a:t>
            </a:r>
            <a:r>
              <a:rPr lang="en-US" dirty="0"/>
              <a:t>: built on communication and branch profiles and describes </a:t>
            </a:r>
            <a:r>
              <a:rPr lang="en-US" i="1" dirty="0"/>
              <a:t>functionality, interfaces, and in general the behavior of entire device classes</a:t>
            </a:r>
            <a:r>
              <a:rPr lang="en-US" dirty="0"/>
              <a:t> such as electric drives, hydraulic valves, or simple sensors and actuators</a:t>
            </a:r>
          </a:p>
        </p:txBody>
      </p:sp>
    </p:spTree>
    <p:extLst>
      <p:ext uri="{BB962C8B-B14F-4D97-AF65-F5344CB8AC3E}">
        <p14:creationId xmlns:p14="http://schemas.microsoft.com/office/powerpoint/2010/main" val="1318230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Fieldbus management</a:t>
            </a:r>
          </a:p>
        </p:txBody>
      </p:sp>
      <p:sp>
        <p:nvSpPr>
          <p:cNvPr id="3" name="Content Placeholder 2"/>
          <p:cNvSpPr>
            <a:spLocks noGrp="1"/>
          </p:cNvSpPr>
          <p:nvPr>
            <p:ph idx="1"/>
          </p:nvPr>
        </p:nvSpPr>
        <p:spPr/>
        <p:txBody>
          <a:bodyPr/>
          <a:lstStyle/>
          <a:p>
            <a:r>
              <a:rPr lang="en-US" dirty="0"/>
              <a:t>Proprietary, bus-specific solutions </a:t>
            </a:r>
          </a:p>
          <a:p>
            <a:r>
              <a:rPr lang="en-US" dirty="0"/>
              <a:t>Standard-based solutions </a:t>
            </a:r>
          </a:p>
          <a:p>
            <a:pPr lvl="1"/>
            <a:r>
              <a:rPr lang="en-US" dirty="0"/>
              <a:t>SNMP</a:t>
            </a:r>
          </a:p>
          <a:p>
            <a:pPr lvl="1"/>
            <a:r>
              <a:rPr lang="en-US" dirty="0"/>
              <a:t>XML as description language </a:t>
            </a:r>
          </a:p>
        </p:txBody>
      </p:sp>
    </p:spTree>
    <p:extLst>
      <p:ext uri="{BB962C8B-B14F-4D97-AF65-F5344CB8AC3E}">
        <p14:creationId xmlns:p14="http://schemas.microsoft.com/office/powerpoint/2010/main" val="28736283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p:txBody>
          <a:bodyPr/>
          <a:lstStyle/>
          <a:p>
            <a:r>
              <a:rPr lang="en-US" dirty="0"/>
              <a:t>Context </a:t>
            </a:r>
          </a:p>
          <a:p>
            <a:r>
              <a:rPr lang="en-US" dirty="0"/>
              <a:t>History</a:t>
            </a:r>
          </a:p>
          <a:p>
            <a:r>
              <a:rPr lang="en-US" dirty="0"/>
              <a:t>Fieldbus characteristics  </a:t>
            </a:r>
          </a:p>
          <a:p>
            <a:r>
              <a:rPr lang="en-US" dirty="0">
                <a:solidFill>
                  <a:srgbClr val="FF0000"/>
                </a:solidFill>
              </a:rPr>
              <a:t>Industrial Ethernet: the new Fieldbus</a:t>
            </a:r>
          </a:p>
          <a:p>
            <a:r>
              <a:rPr lang="en-US" dirty="0"/>
              <a:t>Future evolution </a:t>
            </a:r>
          </a:p>
          <a:p>
            <a:endParaRPr lang="en-US" dirty="0"/>
          </a:p>
          <a:p>
            <a:endParaRPr lang="en-US" dirty="0"/>
          </a:p>
          <a:p>
            <a:endParaRPr lang="en-US" dirty="0"/>
          </a:p>
        </p:txBody>
      </p:sp>
    </p:spTree>
    <p:extLst>
      <p:ext uri="{BB962C8B-B14F-4D97-AF65-F5344CB8AC3E}">
        <p14:creationId xmlns:p14="http://schemas.microsoft.com/office/powerpoint/2010/main" val="20005239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Ethernet: the new Fieldbus</a:t>
            </a:r>
          </a:p>
        </p:txBody>
      </p:sp>
      <p:sp>
        <p:nvSpPr>
          <p:cNvPr id="3" name="Content Placeholder 2"/>
          <p:cNvSpPr>
            <a:spLocks noGrp="1"/>
          </p:cNvSpPr>
          <p:nvPr>
            <p:ph idx="1"/>
          </p:nvPr>
        </p:nvSpPr>
        <p:spPr/>
        <p:txBody>
          <a:bodyPr/>
          <a:lstStyle/>
          <a:p>
            <a:r>
              <a:rPr lang="en-US" dirty="0"/>
              <a:t>Real-time Ethernet (RTE) </a:t>
            </a:r>
            <a:r>
              <a:rPr lang="en-US" i="1" dirty="0"/>
              <a:t>performance classes </a:t>
            </a:r>
            <a:r>
              <a:rPr lang="en-US" dirty="0"/>
              <a:t>based on application requirements on reaction time</a:t>
            </a:r>
          </a:p>
          <a:p>
            <a:pPr lvl="1"/>
            <a:r>
              <a:rPr lang="en-US" dirty="0"/>
              <a:t>~100ms: human-in-the-loop observation, process monitoring</a:t>
            </a:r>
          </a:p>
          <a:p>
            <a:pPr lvl="1"/>
            <a:r>
              <a:rPr lang="en-US" dirty="0"/>
              <a:t>&lt;10ms: most tooling machine control systems, e.g., PLCs or PC-based control</a:t>
            </a:r>
          </a:p>
          <a:p>
            <a:pPr lvl="1"/>
            <a:r>
              <a:rPr lang="en-US" dirty="0"/>
              <a:t>&lt;1ms: motion control</a:t>
            </a:r>
          </a:p>
          <a:p>
            <a:r>
              <a:rPr lang="en-US" dirty="0"/>
              <a:t>Interoperability </a:t>
            </a:r>
          </a:p>
          <a:p>
            <a:pPr lvl="1"/>
            <a:r>
              <a:rPr lang="en-US" dirty="0"/>
              <a:t>As with traditional fieldbus systems, industrial Ethernets were tailored to specific needs =&gt; heterogeneity </a:t>
            </a:r>
          </a:p>
          <a:p>
            <a:pPr lvl="1"/>
            <a:r>
              <a:rPr lang="en-US" dirty="0"/>
              <a:t>Common time sync protocols based on IEEE 1588 </a:t>
            </a:r>
          </a:p>
          <a:p>
            <a:pPr lvl="1"/>
            <a:endParaRPr lang="en-US" dirty="0"/>
          </a:p>
        </p:txBody>
      </p:sp>
    </p:spTree>
    <p:extLst>
      <p:ext uri="{BB962C8B-B14F-4D97-AF65-F5344CB8AC3E}">
        <p14:creationId xmlns:p14="http://schemas.microsoft.com/office/powerpoint/2010/main" val="1331964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00050" lvl="1" indent="-400050"/>
            <a:r>
              <a:rPr lang="en-US" dirty="0"/>
              <a:t>Main benefit of industrial Ethernet</a:t>
            </a:r>
          </a:p>
          <a:p>
            <a:pPr marL="742950" lvl="2" indent="-342900">
              <a:spcBef>
                <a:spcPct val="75000"/>
              </a:spcBef>
              <a:spcAft>
                <a:spcPct val="5000"/>
              </a:spcAft>
              <a:buSzPct val="60000"/>
            </a:pPr>
            <a:r>
              <a:rPr lang="en-US" dirty="0"/>
              <a:t>All approaches allow for a standard TCP/UDP/IP communication channel in parallel to fieldbus communication</a:t>
            </a:r>
          </a:p>
          <a:p>
            <a:pPr marL="742950" lvl="2" indent="-342900">
              <a:spcBef>
                <a:spcPct val="75000"/>
              </a:spcBef>
              <a:spcAft>
                <a:spcPct val="5000"/>
              </a:spcAft>
              <a:buSzPct val="60000"/>
            </a:pPr>
            <a:endParaRPr lang="en-US" dirty="0"/>
          </a:p>
          <a:p>
            <a:pPr marL="800100" lvl="2" indent="-400050"/>
            <a:r>
              <a:rPr lang="en-US" dirty="0"/>
              <a:t>Separation of real-time and non-real-time traffic is accomplished at the </a:t>
            </a:r>
            <a:r>
              <a:rPr lang="en-US" i="1" dirty="0"/>
              <a:t>Ethernet MAC level </a:t>
            </a:r>
            <a:r>
              <a:rPr lang="en-US" dirty="0"/>
              <a:t>with </a:t>
            </a:r>
          </a:p>
          <a:p>
            <a:pPr marL="1200150" lvl="3" indent="-342900">
              <a:spcBef>
                <a:spcPct val="75000"/>
              </a:spcBef>
              <a:spcAft>
                <a:spcPct val="5000"/>
              </a:spcAft>
              <a:buSzPct val="60000"/>
            </a:pPr>
            <a:r>
              <a:rPr lang="en-US" dirty="0"/>
              <a:t>prioritization or TDMA schemes, and </a:t>
            </a:r>
          </a:p>
          <a:p>
            <a:pPr marL="1200150" lvl="3" indent="-342900">
              <a:spcBef>
                <a:spcPct val="75000"/>
              </a:spcBef>
              <a:spcAft>
                <a:spcPct val="5000"/>
              </a:spcAft>
              <a:buSzPct val="60000"/>
            </a:pPr>
            <a:r>
              <a:rPr lang="en-US" dirty="0"/>
              <a:t>appropriate bandwidth allocation strategies</a:t>
            </a:r>
          </a:p>
        </p:txBody>
      </p:sp>
    </p:spTree>
    <p:extLst>
      <p:ext uri="{BB962C8B-B14F-4D97-AF65-F5344CB8AC3E}">
        <p14:creationId xmlns:p14="http://schemas.microsoft.com/office/powerpoint/2010/main" val="18490425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p:txBody>
          <a:bodyPr/>
          <a:lstStyle/>
          <a:p>
            <a:r>
              <a:rPr lang="en-US" dirty="0"/>
              <a:t>Context </a:t>
            </a:r>
          </a:p>
          <a:p>
            <a:r>
              <a:rPr lang="en-US" dirty="0"/>
              <a:t>History</a:t>
            </a:r>
          </a:p>
          <a:p>
            <a:r>
              <a:rPr lang="en-US" dirty="0"/>
              <a:t>Fieldbus characteristics  </a:t>
            </a:r>
          </a:p>
          <a:p>
            <a:r>
              <a:rPr lang="en-US" dirty="0"/>
              <a:t>Industrial Ethernet: the new Fieldbus</a:t>
            </a:r>
          </a:p>
          <a:p>
            <a:r>
              <a:rPr lang="en-US" dirty="0">
                <a:solidFill>
                  <a:srgbClr val="FF0000"/>
                </a:solidFill>
              </a:rPr>
              <a:t>Future evolution </a:t>
            </a:r>
          </a:p>
          <a:p>
            <a:endParaRPr lang="en-US" dirty="0"/>
          </a:p>
          <a:p>
            <a:endParaRPr lang="en-US" dirty="0"/>
          </a:p>
          <a:p>
            <a:endParaRPr lang="en-US" dirty="0"/>
          </a:p>
        </p:txBody>
      </p:sp>
    </p:spTree>
    <p:extLst>
      <p:ext uri="{BB962C8B-B14F-4D97-AF65-F5344CB8AC3E}">
        <p14:creationId xmlns:p14="http://schemas.microsoft.com/office/powerpoint/2010/main" val="376932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Hierarchical network levels in automation &amp;</a:t>
            </a:r>
            <a:br>
              <a:rPr lang="en-US" dirty="0"/>
            </a:br>
            <a:r>
              <a:rPr lang="en-US" dirty="0"/>
              <a:t>original protocols </a:t>
            </a:r>
          </a:p>
        </p:txBody>
      </p:sp>
      <p:sp>
        <p:nvSpPr>
          <p:cNvPr id="3" name="Content Placeholder 2"/>
          <p:cNvSpPr>
            <a:spLocks noGrp="1"/>
          </p:cNvSpPr>
          <p:nvPr>
            <p:ph idx="1"/>
          </p:nvPr>
        </p:nvSpPr>
        <p:spPr>
          <a:xfrm>
            <a:off x="1981200" y="5740860"/>
            <a:ext cx="2971800" cy="812340"/>
          </a:xfrm>
        </p:spPr>
        <p:txBody>
          <a:bodyPr/>
          <a:lstStyle/>
          <a:p>
            <a:pPr marL="0" indent="0">
              <a:lnSpc>
                <a:spcPct val="100000"/>
              </a:lnSpc>
              <a:buNone/>
            </a:pPr>
            <a:r>
              <a:rPr lang="en-US" sz="1400" dirty="0"/>
              <a:t>PLC: Program Logic Controller</a:t>
            </a:r>
          </a:p>
          <a:p>
            <a:pPr marL="0" indent="0">
              <a:lnSpc>
                <a:spcPct val="100000"/>
              </a:lnSpc>
              <a:buNone/>
            </a:pPr>
            <a:r>
              <a:rPr lang="en-US" sz="1400" dirty="0"/>
              <a:t>CNC: Computer Numeric Controller </a:t>
            </a:r>
          </a:p>
        </p:txBody>
      </p:sp>
      <p:pic>
        <p:nvPicPr>
          <p:cNvPr id="4" name="Picture 3"/>
          <p:cNvPicPr>
            <a:picLocks noChangeAspect="1"/>
          </p:cNvPicPr>
          <p:nvPr/>
        </p:nvPicPr>
        <p:blipFill>
          <a:blip r:embed="rId3"/>
          <a:stretch>
            <a:fillRect/>
          </a:stretch>
        </p:blipFill>
        <p:spPr>
          <a:xfrm>
            <a:off x="557213" y="1524000"/>
            <a:ext cx="7672387" cy="3912060"/>
          </a:xfrm>
          <a:prstGeom prst="rect">
            <a:avLst/>
          </a:prstGeom>
        </p:spPr>
      </p:pic>
      <p:sp>
        <p:nvSpPr>
          <p:cNvPr id="5" name="Content Placeholder 2"/>
          <p:cNvSpPr txBox="1">
            <a:spLocks/>
          </p:cNvSpPr>
          <p:nvPr/>
        </p:nvSpPr>
        <p:spPr bwMode="auto">
          <a:xfrm>
            <a:off x="5257800" y="5740860"/>
            <a:ext cx="3505200" cy="8123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1" fontAlgn="base" hangingPunct="1">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1" fontAlgn="base" hangingPunct="1">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1" fontAlgn="base" hangingPunct="1">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1" fontAlgn="base" hangingPunct="1">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eaLnBrk="1" fontAlgn="base" hangingPunct="1">
              <a:lnSpc>
                <a:spcPct val="150000"/>
              </a:lnSpc>
              <a:spcBef>
                <a:spcPct val="20000"/>
              </a:spcBef>
              <a:spcAft>
                <a:spcPct val="0"/>
              </a:spcAft>
              <a:buClr>
                <a:schemeClr val="accent1"/>
              </a:buClr>
              <a:buSzPct val="50000"/>
              <a:buFont typeface="Wingdings" pitchFamily="2" charset="2"/>
              <a:buChar char="n"/>
              <a:defRPr sz="1600">
                <a:solidFill>
                  <a:schemeClr val="tx1"/>
                </a:solidFill>
                <a:latin typeface="+mn-lt"/>
              </a:defRPr>
            </a:lvl6pPr>
            <a:lvl7pPr marL="2971800" indent="-228600" algn="l" rtl="0" eaLnBrk="1" fontAlgn="base" hangingPunct="1">
              <a:lnSpc>
                <a:spcPct val="150000"/>
              </a:lnSpc>
              <a:spcBef>
                <a:spcPct val="20000"/>
              </a:spcBef>
              <a:spcAft>
                <a:spcPct val="0"/>
              </a:spcAft>
              <a:buClr>
                <a:schemeClr val="accent1"/>
              </a:buClr>
              <a:buSzPct val="50000"/>
              <a:buFont typeface="Wingdings" pitchFamily="2" charset="2"/>
              <a:buChar char="n"/>
              <a:defRPr sz="1600">
                <a:solidFill>
                  <a:schemeClr val="tx1"/>
                </a:solidFill>
                <a:latin typeface="+mn-lt"/>
              </a:defRPr>
            </a:lvl7pPr>
            <a:lvl8pPr marL="3429000" indent="-228600" algn="l" rtl="0" eaLnBrk="1" fontAlgn="base" hangingPunct="1">
              <a:lnSpc>
                <a:spcPct val="150000"/>
              </a:lnSpc>
              <a:spcBef>
                <a:spcPct val="20000"/>
              </a:spcBef>
              <a:spcAft>
                <a:spcPct val="0"/>
              </a:spcAft>
              <a:buClr>
                <a:schemeClr val="accent1"/>
              </a:buClr>
              <a:buSzPct val="50000"/>
              <a:buFont typeface="Wingdings" pitchFamily="2" charset="2"/>
              <a:buChar char="n"/>
              <a:defRPr sz="1600">
                <a:solidFill>
                  <a:schemeClr val="tx1"/>
                </a:solidFill>
                <a:latin typeface="+mn-lt"/>
              </a:defRPr>
            </a:lvl8pPr>
            <a:lvl9pPr marL="3886200" indent="-228600" algn="l" rtl="0" eaLnBrk="1" fontAlgn="base" hangingPunct="1">
              <a:lnSpc>
                <a:spcPct val="150000"/>
              </a:lnSpc>
              <a:spcBef>
                <a:spcPct val="20000"/>
              </a:spcBef>
              <a:spcAft>
                <a:spcPct val="0"/>
              </a:spcAft>
              <a:buClr>
                <a:schemeClr val="accent1"/>
              </a:buClr>
              <a:buSzPct val="50000"/>
              <a:buFont typeface="Wingdings" pitchFamily="2" charset="2"/>
              <a:buChar char="n"/>
              <a:defRPr sz="1600">
                <a:solidFill>
                  <a:schemeClr val="tx1"/>
                </a:solidFill>
                <a:latin typeface="+mn-lt"/>
              </a:defRPr>
            </a:lvl9pPr>
          </a:lstStyle>
          <a:p>
            <a:pPr marL="0" indent="0">
              <a:lnSpc>
                <a:spcPct val="100000"/>
              </a:lnSpc>
              <a:buFont typeface="Wingdings" pitchFamily="2" charset="2"/>
              <a:buNone/>
            </a:pPr>
            <a:r>
              <a:rPr lang="en-US" sz="1400" kern="0" dirty="0"/>
              <a:t>MAP: Manufacturing Automation Protocol</a:t>
            </a:r>
          </a:p>
          <a:p>
            <a:pPr marL="0" indent="0">
              <a:lnSpc>
                <a:spcPct val="100000"/>
              </a:lnSpc>
              <a:buFont typeface="Wingdings" pitchFamily="2" charset="2"/>
              <a:buNone/>
            </a:pPr>
            <a:r>
              <a:rPr lang="en-US" sz="1400" kern="0" dirty="0"/>
              <a:t>TOP: Technical Office Protocol </a:t>
            </a:r>
          </a:p>
        </p:txBody>
      </p:sp>
    </p:spTree>
    <p:extLst>
      <p:ext uri="{BB962C8B-B14F-4D97-AF65-F5344CB8AC3E}">
        <p14:creationId xmlns:p14="http://schemas.microsoft.com/office/powerpoint/2010/main" val="17407502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evolution</a:t>
            </a:r>
          </a:p>
        </p:txBody>
      </p:sp>
      <p:sp>
        <p:nvSpPr>
          <p:cNvPr id="3" name="Content Placeholder 2"/>
          <p:cNvSpPr>
            <a:spLocks noGrp="1"/>
          </p:cNvSpPr>
          <p:nvPr>
            <p:ph idx="1"/>
          </p:nvPr>
        </p:nvSpPr>
        <p:spPr/>
        <p:txBody>
          <a:bodyPr/>
          <a:lstStyle/>
          <a:p>
            <a:r>
              <a:rPr lang="en-US" i="1" dirty="0"/>
              <a:t>Wireless</a:t>
            </a:r>
            <a:r>
              <a:rPr lang="en-US" dirty="0"/>
              <a:t> industrial networks </a:t>
            </a:r>
          </a:p>
          <a:p>
            <a:pPr lvl="1"/>
            <a:r>
              <a:rPr lang="en-US" dirty="0"/>
              <a:t>Addresses dynamics and uncertainties of wireless communication </a:t>
            </a:r>
          </a:p>
          <a:p>
            <a:r>
              <a:rPr lang="en-US" i="1" dirty="0"/>
              <a:t>Safety-critical </a:t>
            </a:r>
            <a:r>
              <a:rPr lang="en-US" dirty="0"/>
              <a:t>industrial networks</a:t>
            </a:r>
          </a:p>
          <a:p>
            <a:pPr lvl="1"/>
            <a:r>
              <a:rPr lang="en-US" dirty="0"/>
              <a:t>E.g., x-by-wire for vehicles and avionics </a:t>
            </a:r>
          </a:p>
          <a:p>
            <a:pPr lvl="1"/>
            <a:r>
              <a:rPr lang="en-US" dirty="0"/>
              <a:t>Mechanisms for enhancing reliability</a:t>
            </a:r>
          </a:p>
          <a:p>
            <a:pPr lvl="2"/>
            <a:r>
              <a:rPr lang="en-US" dirty="0"/>
              <a:t>sequence numbers</a:t>
            </a:r>
          </a:p>
          <a:p>
            <a:pPr lvl="2"/>
            <a:r>
              <a:rPr lang="en-US" dirty="0"/>
              <a:t>additional CRCs and confirmations</a:t>
            </a:r>
          </a:p>
          <a:p>
            <a:pPr lvl="2"/>
            <a:r>
              <a:rPr lang="en-US" dirty="0"/>
              <a:t>timestamps </a:t>
            </a:r>
          </a:p>
          <a:p>
            <a:pPr lvl="2"/>
            <a:r>
              <a:rPr lang="en-US" dirty="0"/>
              <a:t>heartbeat functions</a:t>
            </a:r>
          </a:p>
          <a:p>
            <a:pPr lvl="2"/>
            <a:r>
              <a:rPr lang="en-US" dirty="0"/>
              <a:t>timeouts together with safety monitors and built-in test functions for the hardware components</a:t>
            </a:r>
          </a:p>
        </p:txBody>
      </p:sp>
    </p:spTree>
    <p:extLst>
      <p:ext uri="{BB962C8B-B14F-4D97-AF65-F5344CB8AC3E}">
        <p14:creationId xmlns:p14="http://schemas.microsoft.com/office/powerpoint/2010/main" val="26690627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p:txBody>
          <a:bodyPr/>
          <a:lstStyle/>
          <a:p>
            <a:r>
              <a:rPr lang="en-US" dirty="0"/>
              <a:t>Context &amp; history</a:t>
            </a:r>
          </a:p>
          <a:p>
            <a:r>
              <a:rPr lang="en-US" dirty="0"/>
              <a:t>Fieldbus characteristics  </a:t>
            </a:r>
          </a:p>
          <a:p>
            <a:pPr lvl="1"/>
            <a:r>
              <a:rPr lang="en-US" dirty="0"/>
              <a:t>Traffic, topology</a:t>
            </a:r>
          </a:p>
          <a:p>
            <a:pPr lvl="1"/>
            <a:r>
              <a:rPr lang="en-US" dirty="0"/>
              <a:t>Network architecture, medium access control</a:t>
            </a:r>
          </a:p>
          <a:p>
            <a:pPr lvl="1"/>
            <a:r>
              <a:rPr lang="en-US" dirty="0"/>
              <a:t>Communication paradigm, application profile, management </a:t>
            </a:r>
          </a:p>
          <a:p>
            <a:r>
              <a:rPr lang="en-US" dirty="0"/>
              <a:t>Industrial Ethernet: the new fieldbus</a:t>
            </a:r>
          </a:p>
          <a:p>
            <a:r>
              <a:rPr lang="en-US" dirty="0"/>
              <a:t>Future directions </a:t>
            </a:r>
          </a:p>
          <a:p>
            <a:pPr lvl="1"/>
            <a:r>
              <a:rPr lang="en-US" dirty="0"/>
              <a:t>Wireless</a:t>
            </a:r>
          </a:p>
          <a:p>
            <a:pPr lvl="1"/>
            <a:r>
              <a:rPr lang="en-US" dirty="0"/>
              <a:t>Safety-critical industrial network </a:t>
            </a:r>
          </a:p>
          <a:p>
            <a:endParaRPr lang="en-US" dirty="0"/>
          </a:p>
          <a:p>
            <a:endParaRPr lang="en-US" dirty="0"/>
          </a:p>
          <a:p>
            <a:endParaRPr lang="en-US" dirty="0"/>
          </a:p>
        </p:txBody>
      </p:sp>
    </p:spTree>
    <p:extLst>
      <p:ext uri="{BB962C8B-B14F-4D97-AF65-F5344CB8AC3E}">
        <p14:creationId xmlns:p14="http://schemas.microsoft.com/office/powerpoint/2010/main" val="3375398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Networks for </a:t>
            </a:r>
            <a:r>
              <a:rPr lang="en-US" i="1" dirty="0"/>
              <a:t>control</a:t>
            </a:r>
          </a:p>
        </p:txBody>
      </p:sp>
      <p:sp>
        <p:nvSpPr>
          <p:cNvPr id="3" name="Content Placeholder 2"/>
          <p:cNvSpPr>
            <a:spLocks noGrp="1"/>
          </p:cNvSpPr>
          <p:nvPr>
            <p:ph idx="1"/>
          </p:nvPr>
        </p:nvSpPr>
        <p:spPr>
          <a:xfrm>
            <a:off x="533400" y="1447800"/>
            <a:ext cx="8229600" cy="5181600"/>
          </a:xfrm>
        </p:spPr>
        <p:txBody>
          <a:bodyPr/>
          <a:lstStyle/>
          <a:p>
            <a:r>
              <a:rPr lang="en-US" dirty="0"/>
              <a:t>Lower level</a:t>
            </a:r>
          </a:p>
          <a:p>
            <a:pPr lvl="1"/>
            <a:r>
              <a:rPr lang="en-US" dirty="0"/>
              <a:t>A high level of determinism </a:t>
            </a:r>
          </a:p>
          <a:p>
            <a:pPr lvl="1"/>
            <a:r>
              <a:rPr lang="en-US" dirty="0"/>
              <a:t>Deterministic network (e.g., CAN)</a:t>
            </a:r>
          </a:p>
          <a:p>
            <a:pPr lvl="1"/>
            <a:r>
              <a:rPr lang="en-US" dirty="0"/>
              <a:t>Switched Ethernet is becoming common</a:t>
            </a:r>
          </a:p>
          <a:p>
            <a:r>
              <a:rPr lang="en-US" dirty="0"/>
              <a:t>Intermediate /high Level</a:t>
            </a:r>
          </a:p>
          <a:p>
            <a:pPr lvl="1"/>
            <a:r>
              <a:rPr lang="en-US" dirty="0"/>
              <a:t>Token passing and Ethernet-based networks are commonly used</a:t>
            </a:r>
          </a:p>
          <a:p>
            <a:pPr lvl="1"/>
            <a:r>
              <a:rPr lang="en-US" dirty="0"/>
              <a:t>Communicate larger amount of data and support network service</a:t>
            </a:r>
          </a:p>
          <a:p>
            <a:r>
              <a:rPr lang="en-US" dirty="0"/>
              <a:t>Wireless networks are not commonly utilized for control yet</a:t>
            </a:r>
          </a:p>
          <a:p>
            <a:pPr lvl="1"/>
            <a:r>
              <a:rPr lang="en-US" dirty="0"/>
              <a:t>Extensive and costly verification before deployment</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74423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Networks for </a:t>
            </a:r>
            <a:r>
              <a:rPr lang="en-US" i="1" dirty="0"/>
              <a:t>Diagnostics</a:t>
            </a:r>
          </a:p>
        </p:txBody>
      </p:sp>
      <p:sp>
        <p:nvSpPr>
          <p:cNvPr id="3" name="Content Placeholder 2"/>
          <p:cNvSpPr>
            <a:spLocks noGrp="1"/>
          </p:cNvSpPr>
          <p:nvPr>
            <p:ph idx="1"/>
          </p:nvPr>
        </p:nvSpPr>
        <p:spPr>
          <a:xfrm>
            <a:off x="533400" y="1447800"/>
            <a:ext cx="8229600" cy="5181600"/>
          </a:xfrm>
        </p:spPr>
        <p:txBody>
          <a:bodyPr/>
          <a:lstStyle/>
          <a:p>
            <a:r>
              <a:rPr lang="en-US" dirty="0"/>
              <a:t>Features </a:t>
            </a:r>
          </a:p>
          <a:p>
            <a:pPr lvl="1"/>
            <a:r>
              <a:rPr lang="en-US" dirty="0"/>
              <a:t>Support large amounts of data</a:t>
            </a:r>
          </a:p>
          <a:p>
            <a:pPr lvl="1"/>
            <a:r>
              <a:rPr lang="en-US" dirty="0"/>
              <a:t>Emphasis speed over determinism</a:t>
            </a:r>
          </a:p>
          <a:p>
            <a:pPr lvl="1"/>
            <a:r>
              <a:rPr lang="en-US" dirty="0"/>
              <a:t>Wireless network is an ideal medium (flexibility)</a:t>
            </a:r>
          </a:p>
          <a:p>
            <a:pPr marL="0" indent="0">
              <a:buNone/>
            </a:pPr>
            <a:endParaRPr lang="en-US" dirty="0"/>
          </a:p>
        </p:txBody>
      </p:sp>
    </p:spTree>
    <p:extLst>
      <p:ext uri="{BB962C8B-B14F-4D97-AF65-F5344CB8AC3E}">
        <p14:creationId xmlns:p14="http://schemas.microsoft.com/office/powerpoint/2010/main" val="397168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Networks for </a:t>
            </a:r>
            <a:r>
              <a:rPr lang="en-US" i="1" dirty="0"/>
              <a:t>Safety</a:t>
            </a:r>
          </a:p>
        </p:txBody>
      </p:sp>
      <p:sp>
        <p:nvSpPr>
          <p:cNvPr id="3" name="Content Placeholder 2"/>
          <p:cNvSpPr>
            <a:spLocks noGrp="1"/>
          </p:cNvSpPr>
          <p:nvPr>
            <p:ph idx="1"/>
          </p:nvPr>
        </p:nvSpPr>
        <p:spPr>
          <a:xfrm>
            <a:off x="533400" y="1447800"/>
            <a:ext cx="8229600" cy="5181600"/>
          </a:xfrm>
        </p:spPr>
        <p:txBody>
          <a:bodyPr/>
          <a:lstStyle/>
          <a:p>
            <a:r>
              <a:rPr lang="en-US" dirty="0"/>
              <a:t>Features </a:t>
            </a:r>
          </a:p>
          <a:p>
            <a:pPr lvl="1"/>
            <a:r>
              <a:rPr lang="en-US" dirty="0"/>
              <a:t>Have the strongest determinism and jitter requirement</a:t>
            </a:r>
          </a:p>
          <a:p>
            <a:pPr lvl="1"/>
            <a:r>
              <a:rPr lang="en-US" dirty="0"/>
              <a:t>CAN-based and switched Ethernet-based networks are popular candidates</a:t>
            </a:r>
          </a:p>
          <a:p>
            <a:pPr lvl="1"/>
            <a:r>
              <a:rPr lang="en-US" dirty="0"/>
              <a:t>Wireless network is possible (tradeoff between flexibility and reduced guaranteed response time)</a:t>
            </a:r>
          </a:p>
        </p:txBody>
      </p:sp>
    </p:spTree>
    <p:extLst>
      <p:ext uri="{BB962C8B-B14F-4D97-AF65-F5344CB8AC3E}">
        <p14:creationId xmlns:p14="http://schemas.microsoft.com/office/powerpoint/2010/main" val="654527701"/>
      </p:ext>
    </p:extLst>
  </p:cSld>
  <p:clrMapOvr>
    <a:masterClrMapping/>
  </p:clrMapOvr>
</p:sld>
</file>

<file path=ppt/theme/theme1.xml><?xml version="1.0" encoding="utf-8"?>
<a:theme xmlns:a="http://schemas.openxmlformats.org/drawingml/2006/main" name="2_Hongwei">
  <a:themeElements>
    <a:clrScheme name="2_Hongwe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Hongwe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Symbol" pitchFamily="18" charset="2"/>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Symbol" pitchFamily="18" charset="2"/>
            <a:ea typeface="宋体" pitchFamily="2" charset="-122"/>
          </a:defRPr>
        </a:defPPr>
      </a:lstStyle>
    </a:lnDef>
  </a:objectDefaults>
  <a:extraClrSchemeLst>
    <a:extraClrScheme>
      <a:clrScheme name="2_Hongwe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Hongwe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Hongwe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Hongwe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Hongwe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Hongwe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Hongwe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Hongwei - Teaching</Template>
  <TotalTime>3169</TotalTime>
  <Words>2687</Words>
  <Application>Microsoft Macintosh PowerPoint</Application>
  <PresentationFormat>On-screen Show (4:3)</PresentationFormat>
  <Paragraphs>346</Paragraphs>
  <Slides>61</Slides>
  <Notes>14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宋体</vt:lpstr>
      <vt:lpstr>Arial</vt:lpstr>
      <vt:lpstr>Calibri</vt:lpstr>
      <vt:lpstr>Tahoma</vt:lpstr>
      <vt:lpstr>Wingdings</vt:lpstr>
      <vt:lpstr>2_Hongwei</vt:lpstr>
      <vt:lpstr>Introduction to Fieldbus Systems (Wired CPN)</vt:lpstr>
      <vt:lpstr>Outline </vt:lpstr>
      <vt:lpstr>Fieldbus: definition</vt:lpstr>
      <vt:lpstr>PowerPoint Presentation</vt:lpstr>
      <vt:lpstr>Main features/motivations</vt:lpstr>
      <vt:lpstr>Hierarchical network levels in automation &amp; original protocols </vt:lpstr>
      <vt:lpstr>Networks for control</vt:lpstr>
      <vt:lpstr>Networks for Diagnostics</vt:lpstr>
      <vt:lpstr>Networks for Safety</vt:lpstr>
      <vt:lpstr>Outline </vt:lpstr>
      <vt:lpstr>Early stages: major sources of influence</vt:lpstr>
      <vt:lpstr>PowerPoint Presentation</vt:lpstr>
      <vt:lpstr>Evolution of fieldbuses </vt:lpstr>
      <vt:lpstr>PowerPoint Presentation</vt:lpstr>
      <vt:lpstr>PowerPoint Presentation</vt:lpstr>
      <vt:lpstr>PowerPoint Presentation</vt:lpstr>
      <vt:lpstr>PowerPoint Presentation</vt:lpstr>
      <vt:lpstr>PowerPoint Presentation</vt:lpstr>
      <vt:lpstr>PowerPoint Presentation</vt:lpstr>
      <vt:lpstr>Instrumentation and PCB-level buses</vt:lpstr>
      <vt:lpstr>Automotive and aircraft Fieldbuses</vt:lpstr>
      <vt:lpstr>Fieldbuses for industrial and process automation</vt:lpstr>
      <vt:lpstr>Outline </vt:lpstr>
      <vt:lpstr>Fieldbus characteristics</vt:lpstr>
      <vt:lpstr>Characteristic dimensions</vt:lpstr>
      <vt:lpstr>Traffic characteristics and requirements</vt:lpstr>
      <vt:lpstr>PowerPoint Presentation</vt:lpstr>
      <vt:lpstr>PowerPoint Presentation</vt:lpstr>
      <vt:lpstr>OSI network model</vt:lpstr>
      <vt:lpstr>Fieldbus systems and OSI model </vt:lpstr>
      <vt:lpstr>PowerPoint Presentation</vt:lpstr>
      <vt:lpstr>PowerPoint Presentation</vt:lpstr>
      <vt:lpstr>Network topologies </vt:lpstr>
      <vt:lpstr>Typical Fieldbus network structures </vt:lpstr>
      <vt:lpstr>PowerPoint Presentation</vt:lpstr>
      <vt:lpstr>PowerPoint Presentation</vt:lpstr>
      <vt:lpstr>Medium access control</vt:lpstr>
      <vt:lpstr>PowerPoint Presentation</vt:lpstr>
      <vt:lpstr>Polling </vt:lpstr>
      <vt:lpstr>PowerPoint Presentation</vt:lpstr>
      <vt:lpstr>Example: PROFIBUS-DP V2</vt:lpstr>
      <vt:lpstr>Example: WorldFIP</vt:lpstr>
      <vt:lpstr>Toking passing (TP)</vt:lpstr>
      <vt:lpstr>Explicit token example: PROFIBUS</vt:lpstr>
      <vt:lpstr>PowerPoint Presentation</vt:lpstr>
      <vt:lpstr>Implicit token example: P-NET</vt:lpstr>
      <vt:lpstr>Time-slot-based access </vt:lpstr>
      <vt:lpstr>Centralized TDMA example: SERCOS</vt:lpstr>
      <vt:lpstr>Random access </vt:lpstr>
      <vt:lpstr>CAN: bitwise arbitration method</vt:lpstr>
      <vt:lpstr>PowerPoint Presentation</vt:lpstr>
      <vt:lpstr>Communication paradigms  (between software processes) </vt:lpstr>
      <vt:lpstr>Above the OSI Layers: interoperability and profile</vt:lpstr>
      <vt:lpstr>“Profile” for application-level interoperability:  layer 8 or user layer </vt:lpstr>
      <vt:lpstr>Fieldbus management</vt:lpstr>
      <vt:lpstr>Outline </vt:lpstr>
      <vt:lpstr>Industrial Ethernet: the new Fieldbus</vt:lpstr>
      <vt:lpstr>PowerPoint Presentation</vt:lpstr>
      <vt:lpstr>Outline </vt:lpstr>
      <vt:lpstr>Future evolution</vt:lpstr>
      <vt:lpstr>Summary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Zhang, Hongwei [E CPE]</cp:lastModifiedBy>
  <cp:revision>345</cp:revision>
  <dcterms:created xsi:type="dcterms:W3CDTF">2006-08-16T00:00:00Z</dcterms:created>
  <dcterms:modified xsi:type="dcterms:W3CDTF">2019-09-05T18:38:55Z</dcterms:modified>
</cp:coreProperties>
</file>