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98" r:id="rId2"/>
    <p:sldId id="344" r:id="rId3"/>
    <p:sldId id="400" r:id="rId4"/>
    <p:sldId id="401" r:id="rId5"/>
    <p:sldId id="355" r:id="rId6"/>
    <p:sldId id="393" r:id="rId7"/>
    <p:sldId id="394" r:id="rId8"/>
    <p:sldId id="358" r:id="rId9"/>
    <p:sldId id="359" r:id="rId10"/>
    <p:sldId id="360" r:id="rId11"/>
    <p:sldId id="361" r:id="rId12"/>
    <p:sldId id="362" r:id="rId13"/>
    <p:sldId id="363" r:id="rId14"/>
    <p:sldId id="365" r:id="rId15"/>
    <p:sldId id="366" r:id="rId16"/>
    <p:sldId id="367" r:id="rId17"/>
    <p:sldId id="368" r:id="rId18"/>
    <p:sldId id="257" r:id="rId19"/>
    <p:sldId id="258" r:id="rId20"/>
    <p:sldId id="259" r:id="rId21"/>
    <p:sldId id="260" r:id="rId22"/>
    <p:sldId id="264" r:id="rId23"/>
    <p:sldId id="369" r:id="rId24"/>
    <p:sldId id="265" r:id="rId25"/>
    <p:sldId id="266" r:id="rId26"/>
    <p:sldId id="273" r:id="rId27"/>
    <p:sldId id="274" r:id="rId28"/>
    <p:sldId id="272" r:id="rId29"/>
    <p:sldId id="275" r:id="rId30"/>
    <p:sldId id="276" r:id="rId31"/>
    <p:sldId id="277" r:id="rId32"/>
    <p:sldId id="279" r:id="rId33"/>
    <p:sldId id="278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380" r:id="rId43"/>
    <p:sldId id="288" r:id="rId44"/>
    <p:sldId id="289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291" r:id="rId55"/>
    <p:sldId id="303" r:id="rId56"/>
    <p:sldId id="304" r:id="rId57"/>
    <p:sldId id="305" r:id="rId58"/>
    <p:sldId id="310" r:id="rId59"/>
    <p:sldId id="307" r:id="rId60"/>
    <p:sldId id="306" r:id="rId61"/>
    <p:sldId id="383" r:id="rId62"/>
    <p:sldId id="381" r:id="rId63"/>
    <p:sldId id="382" r:id="rId64"/>
    <p:sldId id="384" r:id="rId65"/>
    <p:sldId id="385" r:id="rId66"/>
    <p:sldId id="311" r:id="rId67"/>
    <p:sldId id="312" r:id="rId68"/>
    <p:sldId id="386" r:id="rId69"/>
    <p:sldId id="402" r:id="rId70"/>
    <p:sldId id="403" r:id="rId71"/>
    <p:sldId id="404" r:id="rId72"/>
    <p:sldId id="405" r:id="rId73"/>
    <p:sldId id="406" r:id="rId74"/>
    <p:sldId id="407" r:id="rId75"/>
    <p:sldId id="408" r:id="rId76"/>
    <p:sldId id="409" r:id="rId77"/>
    <p:sldId id="410" r:id="rId78"/>
    <p:sldId id="411" r:id="rId79"/>
    <p:sldId id="412" r:id="rId80"/>
    <p:sldId id="415" r:id="rId81"/>
    <p:sldId id="416" r:id="rId82"/>
    <p:sldId id="417" r:id="rId83"/>
    <p:sldId id="418" r:id="rId84"/>
    <p:sldId id="419" r:id="rId85"/>
    <p:sldId id="420" r:id="rId86"/>
    <p:sldId id="389" r:id="rId8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0" d="100"/>
          <a:sy n="140" d="100"/>
        </p:scale>
        <p:origin x="-112" y="-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viewProps" Target="viewProps.xml"/><Relationship Id="rId91" Type="http://schemas.openxmlformats.org/officeDocument/2006/relationships/theme" Target="theme/theme1.xml"/><Relationship Id="rId9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printerSettings" Target="printerSettings/printerSettings1.bin"/><Relationship Id="rId8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AF9A3-CD8A-A848-8B62-28468726D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69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98A58-F187-1B43-99F2-7F3C4E67E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45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96BAC-06C8-0A47-85E3-093267EBD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92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7F690-74BA-FD49-900E-F8550D93C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0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AD701-4162-0A42-AC6C-395357D0F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79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12FD9-9F6E-9F48-A8EC-C38B6C62E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61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576AD-5DBB-934D-85A0-127A9760B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6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031CD-D9B6-0B40-8E2E-1E5FD9E00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71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41061-7374-8D4F-AC6C-660D6FA8B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09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8773E-E4DC-8844-B43E-E349A23F5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33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E6B07-7F57-7045-A18E-FE6CA2CEC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7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cs typeface="+mn-cs"/>
              </a:defRPr>
            </a:lvl1pPr>
          </a:lstStyle>
          <a:p>
            <a:pPr>
              <a:defRPr/>
            </a:pPr>
            <a:fld id="{DA226EF6-5CD9-E843-A488-C36D55112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t.iastate.edu/docs/matlab/" TargetMode="External"/><Relationship Id="rId3" Type="http://schemas.openxmlformats.org/officeDocument/2006/relationships/hyperlink" Target="mailto:matlabsupport@iastate.edu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w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w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w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wmf"/><Relationship Id="rId3" Type="http://schemas.openxmlformats.org/officeDocument/2006/relationships/image" Target="../media/image50.w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w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w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4" Type="http://schemas.openxmlformats.org/officeDocument/2006/relationships/image" Target="../media/image56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w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wmf"/><Relationship Id="rId3" Type="http://schemas.openxmlformats.org/officeDocument/2006/relationships/image" Target="../media/image5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wmf"/><Relationship Id="rId3" Type="http://schemas.openxmlformats.org/officeDocument/2006/relationships/image" Target="../media/image6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wmf"/><Relationship Id="rId3" Type="http://schemas.openxmlformats.org/officeDocument/2006/relationships/image" Target="../media/image6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wmf"/><Relationship Id="rId3" Type="http://schemas.openxmlformats.org/officeDocument/2006/relationships/image" Target="../media/image6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wmf"/><Relationship Id="rId3" Type="http://schemas.openxmlformats.org/officeDocument/2006/relationships/image" Target="../media/image6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wmf"/><Relationship Id="rId3" Type="http://schemas.openxmlformats.org/officeDocument/2006/relationships/image" Target="../media/image6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wmf"/><Relationship Id="rId3" Type="http://schemas.openxmlformats.org/officeDocument/2006/relationships/image" Target="../media/image63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wmf"/><Relationship Id="rId3" Type="http://schemas.openxmlformats.org/officeDocument/2006/relationships/image" Target="../media/image64.w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38600"/>
            <a:ext cx="64008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HCI/CprE/ComS 575: 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Computational Perception</a:t>
            </a:r>
          </a:p>
        </p:txBody>
      </p:sp>
      <p:sp>
        <p:nvSpPr>
          <p:cNvPr id="152580" name="Rectangle 4"/>
          <p:cNvSpPr>
            <a:spLocks noChangeArrowheads="1"/>
          </p:cNvSpPr>
          <p:nvPr/>
        </p:nvSpPr>
        <p:spPr bwMode="auto">
          <a:xfrm>
            <a:off x="0" y="563880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3200">
                <a:cs typeface="+mn-cs"/>
              </a:rPr>
              <a:t>Instructor: Alexander Stoytchev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3200">
                <a:cs typeface="+mn-cs"/>
              </a:rPr>
              <a:t>http://www.ece.iastate.edu/~alexs</a:t>
            </a:r>
          </a:p>
        </p:txBody>
      </p:sp>
      <p:pic>
        <p:nvPicPr>
          <p:cNvPr id="1525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36131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Image Plane v.s. Image Array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2041525"/>
            <a:ext cx="8770938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1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Point Operations</a:t>
            </a: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56832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1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Local Operations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1600"/>
            <a:ext cx="5761038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1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Global Operations</a:t>
            </a: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766445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1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Thresholding an Image</a:t>
            </a:r>
          </a:p>
        </p:txBody>
      </p:sp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14400"/>
            <a:ext cx="56832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1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Dark Image on a Light Background</a:t>
            </a:r>
          </a:p>
        </p:txBody>
      </p:sp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2665413"/>
            <a:ext cx="55689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Selecting a range </a:t>
            </a:r>
            <a:br>
              <a:rPr lang="en-US" sz="4000" smtClean="0">
                <a:cs typeface="+mj-cs"/>
              </a:rPr>
            </a:br>
            <a:r>
              <a:rPr lang="en-US" sz="4000" smtClean="0">
                <a:cs typeface="+mj-cs"/>
              </a:rPr>
              <a:t>of intensity values</a:t>
            </a:r>
          </a:p>
        </p:txBody>
      </p:sp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95600"/>
            <a:ext cx="47593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Generalized Thresholding</a:t>
            </a:r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547938"/>
            <a:ext cx="9313863" cy="173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Thresholding Example (1)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1519238"/>
            <a:ext cx="7369175" cy="382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Thresholding Example (2)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5" y="1630363"/>
            <a:ext cx="2824163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200400" y="5486400"/>
            <a:ext cx="271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Original grayscale Image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Binary Image Processing</a:t>
            </a: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3962400" y="5865813"/>
            <a:ext cx="5105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i="1">
                <a:cs typeface="+mn-cs"/>
              </a:rPr>
              <a:t>HCI/CprE/ComS 575: Computational Perception</a:t>
            </a:r>
          </a:p>
          <a:p>
            <a:pPr eaLnBrk="1" hangingPunct="1">
              <a:defRPr/>
            </a:pPr>
            <a:r>
              <a:rPr lang="en-US" i="1">
                <a:cs typeface="+mn-cs"/>
              </a:rPr>
              <a:t>Iowa State University, Ames, IA</a:t>
            </a:r>
          </a:p>
          <a:p>
            <a:pPr eaLnBrk="1" hangingPunct="1">
              <a:defRPr/>
            </a:pPr>
            <a:r>
              <a:rPr lang="en-US" i="1">
                <a:cs typeface="+mn-cs"/>
              </a:rPr>
              <a:t>Copyright © Alexander Stoytchev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1512888"/>
            <a:ext cx="5208587" cy="383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1658938"/>
            <a:ext cx="5478463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Area of a Binary Image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88" y="2789238"/>
            <a:ext cx="3273425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This figure now becomes important</a:t>
            </a:r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8770938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1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Calculating the Position </a:t>
            </a:r>
            <a:br>
              <a:rPr lang="en-US" sz="4000" smtClean="0">
                <a:cs typeface="+mj-cs"/>
              </a:rPr>
            </a:br>
            <a:r>
              <a:rPr lang="en-US" sz="4000" smtClean="0">
                <a:cs typeface="+mj-cs"/>
              </a:rPr>
              <a:t>of an Object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2143125"/>
            <a:ext cx="6108700" cy="257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The center is given by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2401888"/>
            <a:ext cx="4489450" cy="205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Horizontal and Vertical Projections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1143000"/>
            <a:ext cx="5311775" cy="536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Horizontal and Vertical Projections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6400800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Projection Formulas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14600"/>
            <a:ext cx="3498850" cy="22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Diagonal Projection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570663" cy="504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Matlab Access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u="sng" dirty="0" smtClean="0">
              <a:cs typeface="+mn-cs"/>
              <a:hlinkClick r:id="rId2"/>
            </a:endParaRPr>
          </a:p>
          <a:p>
            <a:pPr eaLnBrk="1" hangingPunct="1">
              <a:defRPr/>
            </a:pPr>
            <a:r>
              <a:rPr lang="en-US" u="sng" dirty="0" smtClean="0">
                <a:cs typeface="+mn-cs"/>
                <a:hlinkClick r:id="rId2"/>
              </a:rPr>
              <a:t>http://www.it.iastate.edu/docs/matlab</a:t>
            </a:r>
            <a:r>
              <a:rPr lang="en-US" u="sng" dirty="0" smtClean="0">
                <a:cs typeface="+mn-cs"/>
                <a:hlinkClick r:id="rId2"/>
              </a:rPr>
              <a:t>/</a:t>
            </a:r>
            <a:endParaRPr lang="en-US" u="sng" dirty="0" smtClean="0">
              <a:cs typeface="+mn-cs"/>
            </a:endParaRPr>
          </a:p>
          <a:p>
            <a:pPr eaLnBrk="1" hangingPunct="1">
              <a:defRPr/>
            </a:pPr>
            <a:endParaRPr lang="en-US" u="sng" dirty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hlinkClick r:id="rId3"/>
              </a:rPr>
              <a:t>matlabsupport@</a:t>
            </a:r>
            <a:r>
              <a:rPr lang="en-US" dirty="0" smtClean="0">
                <a:hlinkClick r:id="rId3"/>
              </a:rPr>
              <a:t>iastate.edu</a:t>
            </a:r>
            <a:endParaRPr lang="en-US" dirty="0" smtClean="0"/>
          </a:p>
          <a:p>
            <a:pPr eaLnBrk="1" hangingPunct="1">
              <a:defRPr/>
            </a:pPr>
            <a:endParaRPr lang="en-US" u="sng" dirty="0" smtClean="0">
              <a:cs typeface="+mn-cs"/>
            </a:endParaRPr>
          </a:p>
          <a:p>
            <a:pPr eaLnBrk="1" hangingPunct="1">
              <a:defRPr/>
            </a:pPr>
            <a:endParaRPr lang="en-US" u="sng" dirty="0" smtClean="0">
              <a:cs typeface="+mn-cs"/>
            </a:endParaRPr>
          </a:p>
          <a:p>
            <a:pPr eaLnBrk="1" hangingPunct="1">
              <a:defRPr/>
            </a:pPr>
            <a:endParaRPr lang="en-US" u="sng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>
                <a:cs typeface="+mj-cs"/>
              </a:rPr>
              <a:t>The area and the position can be computed form the H and V projections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3600"/>
            <a:ext cx="43084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Run-Length Encoding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44638"/>
            <a:ext cx="8839200" cy="432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Horizontal Projections Calculated from run-length code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7639050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>
                <a:cs typeface="+mj-cs"/>
              </a:rPr>
              <a:t>The area of an object can be obtained by summing the lengths of all 1 runs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14600"/>
            <a:ext cx="3094038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Neighbors and Connectivity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4-Connected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7772400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8-connected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8308975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Examples of Paths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819275"/>
            <a:ext cx="7053263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Boundary, Interior, and Background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85800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An Image (a) and Its Connected Components (b)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8134350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OpenCV Access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362200"/>
            <a:ext cx="8910637" cy="28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772400" cy="563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Thresholding by Size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Before and after a size filter (T=10)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558925"/>
            <a:ext cx="9123363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Before and after a size filter (T=25)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2100"/>
            <a:ext cx="9123363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Distance Metrics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Properties of a Good </a:t>
            </a:r>
            <a:br>
              <a:rPr lang="en-US" sz="4000" smtClean="0">
                <a:cs typeface="+mj-cs"/>
              </a:rPr>
            </a:br>
            <a:r>
              <a:rPr lang="en-US" sz="4000" smtClean="0">
                <a:cs typeface="+mj-cs"/>
              </a:rPr>
              <a:t>Distance Metrics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2592388"/>
            <a:ext cx="63785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Examples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8229600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Examples (2)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62188"/>
            <a:ext cx="8156575" cy="391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Euclidean Distance</a:t>
            </a:r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362200"/>
            <a:ext cx="4219575" cy="294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Binary Image Processing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City-block Distance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3" y="2109788"/>
            <a:ext cx="3317875" cy="264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Chessboard distance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90800"/>
            <a:ext cx="3408363" cy="281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Iterative Distance Transorms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2289175"/>
            <a:ext cx="939323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914400" y="4648200"/>
            <a:ext cx="1333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cs typeface="+mn-cs"/>
              </a:rPr>
              <a:t>Original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3657600" y="4648200"/>
            <a:ext cx="201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cs typeface="+mn-cs"/>
              </a:rPr>
              <a:t>1-st iteration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6705600" y="4648200"/>
            <a:ext cx="2112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cs typeface="+mn-cs"/>
              </a:rPr>
              <a:t>2-nd iteration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Medial Axis Example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46225"/>
            <a:ext cx="9169400" cy="376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0100"/>
            <a:ext cx="9213850" cy="364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676400"/>
            <a:ext cx="8943975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581150"/>
            <a:ext cx="9123363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Thinning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484313"/>
            <a:ext cx="8764587" cy="389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Thinning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8610600" cy="391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4038600" y="1295400"/>
            <a:ext cx="2209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Stopping Condition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85344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3733800" y="1676400"/>
            <a:ext cx="2286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Readings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Jain, Kasturi, and Schunck (1995). Machine Vision, ``Chapter 1: Introduction,'' McGraw-Hill, pp. 1-24. 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Jain, Kasturi, and Schunck (1995). Machine Vision, ``Chapter 2: Binary Image Processing,'' McGraw-Hill, pp. 25-72.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8768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Expanding and Shrinking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b="1" smtClean="0">
                <a:cs typeface="+mn-cs"/>
              </a:rPr>
              <a:t>Expanding:</a:t>
            </a:r>
            <a:r>
              <a:rPr lang="en-US" smtClean="0">
                <a:cs typeface="+mn-cs"/>
              </a:rPr>
              <a:t> change a pixel from 0 to 1 if any neighbors of the pixel are 1.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b="1" smtClean="0">
                <a:cs typeface="+mn-cs"/>
              </a:rPr>
              <a:t>Shrinking:</a:t>
            </a:r>
            <a:r>
              <a:rPr lang="en-US" smtClean="0">
                <a:cs typeface="+mn-cs"/>
              </a:rPr>
              <a:t> change a pixel from 1 to 0 if any neighbors of the pixel are 0.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Expanding and Shrinking</a:t>
            </a:r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1709738"/>
            <a:ext cx="7502525" cy="344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Properties and Notation</a:t>
            </a:r>
          </a:p>
        </p:txBody>
      </p:sp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05000"/>
            <a:ext cx="381000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6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05200"/>
            <a:ext cx="3962400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Dilation</a:t>
            </a:r>
          </a:p>
        </p:txBody>
      </p:sp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0"/>
            <a:ext cx="6604000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228600" y="4572000"/>
            <a:ext cx="19764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cs typeface="+mn-cs"/>
              </a:rPr>
              <a:t>Expanding</a:t>
            </a:r>
          </a:p>
          <a:p>
            <a:pPr>
              <a:defRPr/>
            </a:pPr>
            <a:r>
              <a:rPr lang="en-US" sz="2400" b="1">
                <a:cs typeface="+mn-cs"/>
              </a:rPr>
              <a:t>Followed By</a:t>
            </a:r>
          </a:p>
          <a:p>
            <a:pPr>
              <a:defRPr/>
            </a:pPr>
            <a:r>
              <a:rPr lang="en-US" sz="2400" b="1">
                <a:cs typeface="+mn-cs"/>
              </a:rPr>
              <a:t>Shrinking</a:t>
            </a:r>
          </a:p>
        </p:txBody>
      </p:sp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212725" y="1411288"/>
            <a:ext cx="1333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cs typeface="+mn-cs"/>
              </a:rPr>
              <a:t>Original</a:t>
            </a:r>
          </a:p>
        </p:txBody>
      </p:sp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429000"/>
            <a:ext cx="655955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9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"/>
            <a:ext cx="3363913" cy="321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212725" y="1411288"/>
            <a:ext cx="1333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cs typeface="+mn-cs"/>
              </a:rPr>
              <a:t>Original</a:t>
            </a:r>
          </a:p>
        </p:txBody>
      </p:sp>
      <p:sp>
        <p:nvSpPr>
          <p:cNvPr id="139271" name="Text Box 7"/>
          <p:cNvSpPr txBox="1">
            <a:spLocks noChangeArrowheads="1"/>
          </p:cNvSpPr>
          <p:nvPr/>
        </p:nvSpPr>
        <p:spPr bwMode="auto">
          <a:xfrm>
            <a:off x="228600" y="4572000"/>
            <a:ext cx="19764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cs typeface="+mn-cs"/>
              </a:rPr>
              <a:t>Shrinking</a:t>
            </a:r>
          </a:p>
          <a:p>
            <a:pPr>
              <a:defRPr/>
            </a:pPr>
            <a:r>
              <a:rPr lang="en-US" sz="2400" b="1">
                <a:cs typeface="+mn-cs"/>
              </a:rPr>
              <a:t>Followed By</a:t>
            </a:r>
          </a:p>
          <a:p>
            <a:pPr>
              <a:defRPr/>
            </a:pPr>
            <a:r>
              <a:rPr lang="en-US" sz="2400" b="1">
                <a:cs typeface="+mn-cs"/>
              </a:rPr>
              <a:t>Expanding</a:t>
            </a:r>
          </a:p>
        </p:txBody>
      </p:sp>
      <p:sp>
        <p:nvSpPr>
          <p:cNvPr id="139272" name="Text Box 8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Morphological Operators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Intersection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Union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Complement</a:t>
            </a: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00200"/>
            <a:ext cx="4129088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95600"/>
            <a:ext cx="385921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962400"/>
            <a:ext cx="3498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Notation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Erosion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Dilation</a:t>
            </a:r>
          </a:p>
        </p:txBody>
      </p:sp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76400"/>
            <a:ext cx="295910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626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98813"/>
            <a:ext cx="2792413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Images and Structuring Elements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5703888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49" name="Line 5"/>
          <p:cNvSpPr>
            <a:spLocks noChangeShapeType="1"/>
          </p:cNvSpPr>
          <p:nvPr/>
        </p:nvSpPr>
        <p:spPr bwMode="auto">
          <a:xfrm flipH="1" flipV="1">
            <a:off x="6477000" y="4876800"/>
            <a:ext cx="381000" cy="83820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6705600" y="5715000"/>
            <a:ext cx="74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rgbClr val="FF3300"/>
                </a:solidFill>
                <a:cs typeface="+mn-cs"/>
              </a:rPr>
              <a:t>origin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73889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Reading for Next Lecture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Haralick and Shapiro (1993). Computer and Robot Vision, "Chapter 5: Mathematical Morphology," Addison-Wesley.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Images and Structuring Elements</a:t>
            </a:r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5703888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2165" name="Line 5"/>
          <p:cNvSpPr>
            <a:spLocks noChangeShapeType="1"/>
          </p:cNvSpPr>
          <p:nvPr/>
        </p:nvSpPr>
        <p:spPr bwMode="auto">
          <a:xfrm flipH="1" flipV="1">
            <a:off x="6477000" y="4876800"/>
            <a:ext cx="381000" cy="83820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6705600" y="5715000"/>
            <a:ext cx="74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rgbClr val="FF3300"/>
                </a:solidFill>
                <a:cs typeface="+mn-cs"/>
              </a:rPr>
              <a:t>origin</a:t>
            </a:r>
          </a:p>
        </p:txBody>
      </p:sp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  <p:pic>
        <p:nvPicPr>
          <p:cNvPr id="18438" name="Picture 8" descr="el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8667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78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Images and Structuring Elements</a:t>
            </a:r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5703888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3189" name="Line 5"/>
          <p:cNvSpPr>
            <a:spLocks noChangeShapeType="1"/>
          </p:cNvSpPr>
          <p:nvPr/>
        </p:nvSpPr>
        <p:spPr bwMode="auto">
          <a:xfrm flipH="1" flipV="1">
            <a:off x="6477000" y="4876800"/>
            <a:ext cx="381000" cy="83820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6705600" y="5715000"/>
            <a:ext cx="74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rgbClr val="FF3300"/>
                </a:solidFill>
                <a:cs typeface="+mn-cs"/>
              </a:rPr>
              <a:t>origin</a:t>
            </a:r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  <p:pic>
        <p:nvPicPr>
          <p:cNvPr id="19462" name="Picture 8" descr="el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1676400"/>
            <a:ext cx="8667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0644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Images and Structuring Elements</a:t>
            </a:r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5703888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4213" name="Line 5"/>
          <p:cNvSpPr>
            <a:spLocks noChangeShapeType="1"/>
          </p:cNvSpPr>
          <p:nvPr/>
        </p:nvSpPr>
        <p:spPr bwMode="auto">
          <a:xfrm flipH="1" flipV="1">
            <a:off x="6477000" y="4876800"/>
            <a:ext cx="381000" cy="83820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6705600" y="5715000"/>
            <a:ext cx="74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rgbClr val="FF3300"/>
                </a:solidFill>
                <a:cs typeface="+mn-cs"/>
              </a:rPr>
              <a:t>origin</a:t>
            </a:r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  <p:pic>
        <p:nvPicPr>
          <p:cNvPr id="20486" name="Picture 8" descr="el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1676400"/>
            <a:ext cx="8667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833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Images and Structuring Elements</a:t>
            </a:r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5703888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8309" name="Line 5"/>
          <p:cNvSpPr>
            <a:spLocks noChangeShapeType="1"/>
          </p:cNvSpPr>
          <p:nvPr/>
        </p:nvSpPr>
        <p:spPr bwMode="auto">
          <a:xfrm flipH="1" flipV="1">
            <a:off x="6477000" y="4876800"/>
            <a:ext cx="381000" cy="83820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6705600" y="5715000"/>
            <a:ext cx="74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rgbClr val="FF3300"/>
                </a:solidFill>
                <a:cs typeface="+mn-cs"/>
              </a:rPr>
              <a:t>origin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  <p:pic>
        <p:nvPicPr>
          <p:cNvPr id="21510" name="Picture 8" descr="el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692275"/>
            <a:ext cx="8667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623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400" smtClean="0">
                <a:cs typeface="+mn-cs"/>
              </a:rPr>
              <a:t>And so on …. until we reach the first pixel of the larger image</a:t>
            </a:r>
          </a:p>
        </p:txBody>
      </p:sp>
    </p:spTree>
    <p:extLst>
      <p:ext uri="{BB962C8B-B14F-4D97-AF65-F5344CB8AC3E}">
        <p14:creationId xmlns:p14="http://schemas.microsoft.com/office/powerpoint/2010/main" val="199084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Images and Structuring Elements</a:t>
            </a:r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5703888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5237" name="Line 5"/>
          <p:cNvSpPr>
            <a:spLocks noChangeShapeType="1"/>
          </p:cNvSpPr>
          <p:nvPr/>
        </p:nvSpPr>
        <p:spPr bwMode="auto">
          <a:xfrm flipH="1" flipV="1">
            <a:off x="6477000" y="4876800"/>
            <a:ext cx="381000" cy="83820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6705600" y="5715000"/>
            <a:ext cx="74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rgbClr val="FF3300"/>
                </a:solidFill>
                <a:cs typeface="+mn-cs"/>
              </a:rPr>
              <a:t>origin</a:t>
            </a:r>
          </a:p>
        </p:txBody>
      </p:sp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  <p:pic>
        <p:nvPicPr>
          <p:cNvPr id="23558" name="Picture 8" descr="el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5" y="2025650"/>
            <a:ext cx="8667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620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Erosion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Erosion of an image by a structuring element results in an image that gives all locations where the structuring element is contained in the image.</a:t>
            </a:r>
          </a:p>
        </p:txBody>
      </p:sp>
    </p:spTree>
    <p:extLst>
      <p:ext uri="{BB962C8B-B14F-4D97-AF65-F5344CB8AC3E}">
        <p14:creationId xmlns:p14="http://schemas.microsoft.com/office/powerpoint/2010/main" val="3061269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93663" y="0"/>
            <a:ext cx="8890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Examples of Pixels that will be deleted</a:t>
            </a: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6800"/>
            <a:ext cx="5883275" cy="542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5603" name="Group 17"/>
          <p:cNvGrpSpPr>
            <a:grpSpLocks/>
          </p:cNvGrpSpPr>
          <p:nvPr/>
        </p:nvGrpSpPr>
        <p:grpSpPr bwMode="auto">
          <a:xfrm>
            <a:off x="4005263" y="3221038"/>
            <a:ext cx="414337" cy="284162"/>
            <a:chOff x="2523" y="2029"/>
            <a:chExt cx="261" cy="179"/>
          </a:xfrm>
        </p:grpSpPr>
        <p:sp>
          <p:nvSpPr>
            <p:cNvPr id="99333" name="Line 5"/>
            <p:cNvSpPr>
              <a:spLocks noChangeShapeType="1"/>
            </p:cNvSpPr>
            <p:nvPr/>
          </p:nvSpPr>
          <p:spPr bwMode="auto">
            <a:xfrm>
              <a:off x="2544" y="2208"/>
              <a:ext cx="24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9334" name="Line 6"/>
            <p:cNvSpPr>
              <a:spLocks noChangeShapeType="1"/>
            </p:cNvSpPr>
            <p:nvPr/>
          </p:nvSpPr>
          <p:spPr bwMode="auto">
            <a:xfrm>
              <a:off x="2612" y="2036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278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9336" name="Line 8"/>
            <p:cNvSpPr>
              <a:spLocks noChangeShapeType="1"/>
            </p:cNvSpPr>
            <p:nvPr/>
          </p:nvSpPr>
          <p:spPr bwMode="auto">
            <a:xfrm>
              <a:off x="2702" y="2029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9337" name="Line 9"/>
            <p:cNvSpPr>
              <a:spLocks noChangeShapeType="1"/>
            </p:cNvSpPr>
            <p:nvPr/>
          </p:nvSpPr>
          <p:spPr bwMode="auto">
            <a:xfrm>
              <a:off x="254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9338" name="Line 10"/>
            <p:cNvSpPr>
              <a:spLocks noChangeShapeType="1"/>
            </p:cNvSpPr>
            <p:nvPr/>
          </p:nvSpPr>
          <p:spPr bwMode="auto">
            <a:xfrm rot="5400000">
              <a:off x="2571" y="2085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9339" name="Line 11"/>
            <p:cNvSpPr>
              <a:spLocks noChangeShapeType="1"/>
            </p:cNvSpPr>
            <p:nvPr/>
          </p:nvSpPr>
          <p:spPr bwMode="auto">
            <a:xfrm rot="5400000">
              <a:off x="2730" y="2088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9340" name="Line 12"/>
            <p:cNvSpPr>
              <a:spLocks noChangeShapeType="1"/>
            </p:cNvSpPr>
            <p:nvPr/>
          </p:nvSpPr>
          <p:spPr bwMode="auto">
            <a:xfrm rot="5400000">
              <a:off x="2667" y="200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  <p:grpSp>
        <p:nvGrpSpPr>
          <p:cNvPr id="25605" name="Group 18"/>
          <p:cNvGrpSpPr>
            <a:grpSpLocks/>
          </p:cNvGrpSpPr>
          <p:nvPr/>
        </p:nvGrpSpPr>
        <p:grpSpPr bwMode="auto">
          <a:xfrm>
            <a:off x="5116513" y="4621213"/>
            <a:ext cx="414337" cy="284162"/>
            <a:chOff x="2523" y="2029"/>
            <a:chExt cx="261" cy="179"/>
          </a:xfrm>
        </p:grpSpPr>
        <p:sp>
          <p:nvSpPr>
            <p:cNvPr id="99347" name="Line 19"/>
            <p:cNvSpPr>
              <a:spLocks noChangeShapeType="1"/>
            </p:cNvSpPr>
            <p:nvPr/>
          </p:nvSpPr>
          <p:spPr bwMode="auto">
            <a:xfrm>
              <a:off x="2544" y="2208"/>
              <a:ext cx="24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9348" name="Line 20"/>
            <p:cNvSpPr>
              <a:spLocks noChangeShapeType="1"/>
            </p:cNvSpPr>
            <p:nvPr/>
          </p:nvSpPr>
          <p:spPr bwMode="auto">
            <a:xfrm>
              <a:off x="2612" y="2036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9349" name="Line 21"/>
            <p:cNvSpPr>
              <a:spLocks noChangeShapeType="1"/>
            </p:cNvSpPr>
            <p:nvPr/>
          </p:nvSpPr>
          <p:spPr bwMode="auto">
            <a:xfrm>
              <a:off x="278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9350" name="Line 22"/>
            <p:cNvSpPr>
              <a:spLocks noChangeShapeType="1"/>
            </p:cNvSpPr>
            <p:nvPr/>
          </p:nvSpPr>
          <p:spPr bwMode="auto">
            <a:xfrm>
              <a:off x="2702" y="2029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9351" name="Line 23"/>
            <p:cNvSpPr>
              <a:spLocks noChangeShapeType="1"/>
            </p:cNvSpPr>
            <p:nvPr/>
          </p:nvSpPr>
          <p:spPr bwMode="auto">
            <a:xfrm>
              <a:off x="254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9352" name="Line 24"/>
            <p:cNvSpPr>
              <a:spLocks noChangeShapeType="1"/>
            </p:cNvSpPr>
            <p:nvPr/>
          </p:nvSpPr>
          <p:spPr bwMode="auto">
            <a:xfrm rot="5400000">
              <a:off x="2571" y="2085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9353" name="Line 25"/>
            <p:cNvSpPr>
              <a:spLocks noChangeShapeType="1"/>
            </p:cNvSpPr>
            <p:nvPr/>
          </p:nvSpPr>
          <p:spPr bwMode="auto">
            <a:xfrm rot="5400000">
              <a:off x="2730" y="2088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9354" name="Line 26"/>
            <p:cNvSpPr>
              <a:spLocks noChangeShapeType="1"/>
            </p:cNvSpPr>
            <p:nvPr/>
          </p:nvSpPr>
          <p:spPr bwMode="auto">
            <a:xfrm rot="5400000">
              <a:off x="2667" y="200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5606" name="Group 27"/>
          <p:cNvGrpSpPr>
            <a:grpSpLocks/>
          </p:cNvGrpSpPr>
          <p:nvPr/>
        </p:nvGrpSpPr>
        <p:grpSpPr bwMode="auto">
          <a:xfrm>
            <a:off x="3248025" y="4357688"/>
            <a:ext cx="414338" cy="284162"/>
            <a:chOff x="2523" y="2029"/>
            <a:chExt cx="261" cy="179"/>
          </a:xfrm>
        </p:grpSpPr>
        <p:sp>
          <p:nvSpPr>
            <p:cNvPr id="99356" name="Line 28"/>
            <p:cNvSpPr>
              <a:spLocks noChangeShapeType="1"/>
            </p:cNvSpPr>
            <p:nvPr/>
          </p:nvSpPr>
          <p:spPr bwMode="auto">
            <a:xfrm>
              <a:off x="2544" y="2208"/>
              <a:ext cx="24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9357" name="Line 29"/>
            <p:cNvSpPr>
              <a:spLocks noChangeShapeType="1"/>
            </p:cNvSpPr>
            <p:nvPr/>
          </p:nvSpPr>
          <p:spPr bwMode="auto">
            <a:xfrm>
              <a:off x="2612" y="2036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9358" name="Line 30"/>
            <p:cNvSpPr>
              <a:spLocks noChangeShapeType="1"/>
            </p:cNvSpPr>
            <p:nvPr/>
          </p:nvSpPr>
          <p:spPr bwMode="auto">
            <a:xfrm>
              <a:off x="278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9359" name="Line 31"/>
            <p:cNvSpPr>
              <a:spLocks noChangeShapeType="1"/>
            </p:cNvSpPr>
            <p:nvPr/>
          </p:nvSpPr>
          <p:spPr bwMode="auto">
            <a:xfrm>
              <a:off x="2702" y="2029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9360" name="Line 32"/>
            <p:cNvSpPr>
              <a:spLocks noChangeShapeType="1"/>
            </p:cNvSpPr>
            <p:nvPr/>
          </p:nvSpPr>
          <p:spPr bwMode="auto">
            <a:xfrm>
              <a:off x="254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9361" name="Line 33"/>
            <p:cNvSpPr>
              <a:spLocks noChangeShapeType="1"/>
            </p:cNvSpPr>
            <p:nvPr/>
          </p:nvSpPr>
          <p:spPr bwMode="auto">
            <a:xfrm rot="5400000">
              <a:off x="2571" y="2085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9362" name="Line 34"/>
            <p:cNvSpPr>
              <a:spLocks noChangeShapeType="1"/>
            </p:cNvSpPr>
            <p:nvPr/>
          </p:nvSpPr>
          <p:spPr bwMode="auto">
            <a:xfrm rot="5400000">
              <a:off x="2730" y="2088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9363" name="Line 35"/>
            <p:cNvSpPr>
              <a:spLocks noChangeShapeType="1"/>
            </p:cNvSpPr>
            <p:nvPr/>
          </p:nvSpPr>
          <p:spPr bwMode="auto">
            <a:xfrm rot="5400000">
              <a:off x="2667" y="200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1602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93663" y="0"/>
            <a:ext cx="8890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Examples of Pixels that will be deleted</a:t>
            </a:r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6800"/>
            <a:ext cx="5883275" cy="542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6627" name="Group 5"/>
          <p:cNvGrpSpPr>
            <a:grpSpLocks/>
          </p:cNvGrpSpPr>
          <p:nvPr/>
        </p:nvGrpSpPr>
        <p:grpSpPr bwMode="auto">
          <a:xfrm>
            <a:off x="4005263" y="3221038"/>
            <a:ext cx="414337" cy="284162"/>
            <a:chOff x="2523" y="2029"/>
            <a:chExt cx="261" cy="179"/>
          </a:xfrm>
        </p:grpSpPr>
        <p:sp>
          <p:nvSpPr>
            <p:cNvPr id="100358" name="Line 6"/>
            <p:cNvSpPr>
              <a:spLocks noChangeShapeType="1"/>
            </p:cNvSpPr>
            <p:nvPr/>
          </p:nvSpPr>
          <p:spPr bwMode="auto">
            <a:xfrm>
              <a:off x="2544" y="2208"/>
              <a:ext cx="24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359" name="Line 7"/>
            <p:cNvSpPr>
              <a:spLocks noChangeShapeType="1"/>
            </p:cNvSpPr>
            <p:nvPr/>
          </p:nvSpPr>
          <p:spPr bwMode="auto">
            <a:xfrm>
              <a:off x="2612" y="2036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360" name="Line 8"/>
            <p:cNvSpPr>
              <a:spLocks noChangeShapeType="1"/>
            </p:cNvSpPr>
            <p:nvPr/>
          </p:nvSpPr>
          <p:spPr bwMode="auto">
            <a:xfrm>
              <a:off x="278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361" name="Line 9"/>
            <p:cNvSpPr>
              <a:spLocks noChangeShapeType="1"/>
            </p:cNvSpPr>
            <p:nvPr/>
          </p:nvSpPr>
          <p:spPr bwMode="auto">
            <a:xfrm>
              <a:off x="2702" y="2029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362" name="Line 10"/>
            <p:cNvSpPr>
              <a:spLocks noChangeShapeType="1"/>
            </p:cNvSpPr>
            <p:nvPr/>
          </p:nvSpPr>
          <p:spPr bwMode="auto">
            <a:xfrm>
              <a:off x="254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363" name="Line 11"/>
            <p:cNvSpPr>
              <a:spLocks noChangeShapeType="1"/>
            </p:cNvSpPr>
            <p:nvPr/>
          </p:nvSpPr>
          <p:spPr bwMode="auto">
            <a:xfrm rot="5400000">
              <a:off x="2571" y="2085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364" name="Line 12"/>
            <p:cNvSpPr>
              <a:spLocks noChangeShapeType="1"/>
            </p:cNvSpPr>
            <p:nvPr/>
          </p:nvSpPr>
          <p:spPr bwMode="auto">
            <a:xfrm rot="5400000">
              <a:off x="2730" y="2088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365" name="Line 13"/>
            <p:cNvSpPr>
              <a:spLocks noChangeShapeType="1"/>
            </p:cNvSpPr>
            <p:nvPr/>
          </p:nvSpPr>
          <p:spPr bwMode="auto">
            <a:xfrm rot="5400000">
              <a:off x="2667" y="200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00366" name="Text Box 14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  <p:sp>
        <p:nvSpPr>
          <p:cNvPr id="100367" name="Rectangle 15"/>
          <p:cNvSpPr>
            <a:spLocks noChangeArrowheads="1"/>
          </p:cNvSpPr>
          <p:nvPr/>
        </p:nvSpPr>
        <p:spPr bwMode="auto">
          <a:xfrm>
            <a:off x="2514600" y="5486400"/>
            <a:ext cx="304800" cy="228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0368" name="Rectangle 16"/>
          <p:cNvSpPr>
            <a:spLocks noChangeArrowheads="1"/>
          </p:cNvSpPr>
          <p:nvPr/>
        </p:nvSpPr>
        <p:spPr bwMode="auto">
          <a:xfrm>
            <a:off x="5943600" y="5715000"/>
            <a:ext cx="304800" cy="271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0369" name="Rectangle 17"/>
          <p:cNvSpPr>
            <a:spLocks noChangeArrowheads="1"/>
          </p:cNvSpPr>
          <p:nvPr/>
        </p:nvSpPr>
        <p:spPr bwMode="auto">
          <a:xfrm>
            <a:off x="4098925" y="2087563"/>
            <a:ext cx="304800" cy="27146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6632" name="Group 18"/>
          <p:cNvGrpSpPr>
            <a:grpSpLocks/>
          </p:cNvGrpSpPr>
          <p:nvPr/>
        </p:nvGrpSpPr>
        <p:grpSpPr bwMode="auto">
          <a:xfrm>
            <a:off x="5116513" y="4621213"/>
            <a:ext cx="414337" cy="284162"/>
            <a:chOff x="2523" y="2029"/>
            <a:chExt cx="261" cy="179"/>
          </a:xfrm>
        </p:grpSpPr>
        <p:sp>
          <p:nvSpPr>
            <p:cNvPr id="100371" name="Line 19"/>
            <p:cNvSpPr>
              <a:spLocks noChangeShapeType="1"/>
            </p:cNvSpPr>
            <p:nvPr/>
          </p:nvSpPr>
          <p:spPr bwMode="auto">
            <a:xfrm>
              <a:off x="2544" y="2208"/>
              <a:ext cx="24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372" name="Line 20"/>
            <p:cNvSpPr>
              <a:spLocks noChangeShapeType="1"/>
            </p:cNvSpPr>
            <p:nvPr/>
          </p:nvSpPr>
          <p:spPr bwMode="auto">
            <a:xfrm>
              <a:off x="2612" y="2036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373" name="Line 21"/>
            <p:cNvSpPr>
              <a:spLocks noChangeShapeType="1"/>
            </p:cNvSpPr>
            <p:nvPr/>
          </p:nvSpPr>
          <p:spPr bwMode="auto">
            <a:xfrm>
              <a:off x="278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374" name="Line 22"/>
            <p:cNvSpPr>
              <a:spLocks noChangeShapeType="1"/>
            </p:cNvSpPr>
            <p:nvPr/>
          </p:nvSpPr>
          <p:spPr bwMode="auto">
            <a:xfrm>
              <a:off x="2702" y="2029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375" name="Line 23"/>
            <p:cNvSpPr>
              <a:spLocks noChangeShapeType="1"/>
            </p:cNvSpPr>
            <p:nvPr/>
          </p:nvSpPr>
          <p:spPr bwMode="auto">
            <a:xfrm>
              <a:off x="254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376" name="Line 24"/>
            <p:cNvSpPr>
              <a:spLocks noChangeShapeType="1"/>
            </p:cNvSpPr>
            <p:nvPr/>
          </p:nvSpPr>
          <p:spPr bwMode="auto">
            <a:xfrm rot="5400000">
              <a:off x="2571" y="2085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377" name="Line 25"/>
            <p:cNvSpPr>
              <a:spLocks noChangeShapeType="1"/>
            </p:cNvSpPr>
            <p:nvPr/>
          </p:nvSpPr>
          <p:spPr bwMode="auto">
            <a:xfrm rot="5400000">
              <a:off x="2730" y="2088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378" name="Line 26"/>
            <p:cNvSpPr>
              <a:spLocks noChangeShapeType="1"/>
            </p:cNvSpPr>
            <p:nvPr/>
          </p:nvSpPr>
          <p:spPr bwMode="auto">
            <a:xfrm rot="5400000">
              <a:off x="2667" y="200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6633" name="Group 27"/>
          <p:cNvGrpSpPr>
            <a:grpSpLocks/>
          </p:cNvGrpSpPr>
          <p:nvPr/>
        </p:nvGrpSpPr>
        <p:grpSpPr bwMode="auto">
          <a:xfrm>
            <a:off x="3248025" y="4357688"/>
            <a:ext cx="414338" cy="284162"/>
            <a:chOff x="2523" y="2029"/>
            <a:chExt cx="261" cy="179"/>
          </a:xfrm>
        </p:grpSpPr>
        <p:sp>
          <p:nvSpPr>
            <p:cNvPr id="100380" name="Line 28"/>
            <p:cNvSpPr>
              <a:spLocks noChangeShapeType="1"/>
            </p:cNvSpPr>
            <p:nvPr/>
          </p:nvSpPr>
          <p:spPr bwMode="auto">
            <a:xfrm>
              <a:off x="2544" y="2208"/>
              <a:ext cx="24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381" name="Line 29"/>
            <p:cNvSpPr>
              <a:spLocks noChangeShapeType="1"/>
            </p:cNvSpPr>
            <p:nvPr/>
          </p:nvSpPr>
          <p:spPr bwMode="auto">
            <a:xfrm>
              <a:off x="2612" y="2036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382" name="Line 30"/>
            <p:cNvSpPr>
              <a:spLocks noChangeShapeType="1"/>
            </p:cNvSpPr>
            <p:nvPr/>
          </p:nvSpPr>
          <p:spPr bwMode="auto">
            <a:xfrm>
              <a:off x="278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383" name="Line 31"/>
            <p:cNvSpPr>
              <a:spLocks noChangeShapeType="1"/>
            </p:cNvSpPr>
            <p:nvPr/>
          </p:nvSpPr>
          <p:spPr bwMode="auto">
            <a:xfrm>
              <a:off x="2702" y="2029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384" name="Line 32"/>
            <p:cNvSpPr>
              <a:spLocks noChangeShapeType="1"/>
            </p:cNvSpPr>
            <p:nvPr/>
          </p:nvSpPr>
          <p:spPr bwMode="auto">
            <a:xfrm>
              <a:off x="254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385" name="Line 33"/>
            <p:cNvSpPr>
              <a:spLocks noChangeShapeType="1"/>
            </p:cNvSpPr>
            <p:nvPr/>
          </p:nvSpPr>
          <p:spPr bwMode="auto">
            <a:xfrm rot="5400000">
              <a:off x="2571" y="2085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386" name="Line 34"/>
            <p:cNvSpPr>
              <a:spLocks noChangeShapeType="1"/>
            </p:cNvSpPr>
            <p:nvPr/>
          </p:nvSpPr>
          <p:spPr bwMode="auto">
            <a:xfrm rot="5400000">
              <a:off x="2730" y="2088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387" name="Line 35"/>
            <p:cNvSpPr>
              <a:spLocks noChangeShapeType="1"/>
            </p:cNvSpPr>
            <p:nvPr/>
          </p:nvSpPr>
          <p:spPr bwMode="auto">
            <a:xfrm rot="5400000">
              <a:off x="2667" y="200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8276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Erosion Results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4341813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916238"/>
            <a:ext cx="3446463" cy="394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0" y="64912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0025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What is an image?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Dilation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The union of the translations of the image A by the 1 pixels of the image B is called the dilation of A by B.</a:t>
            </a:r>
          </a:p>
        </p:txBody>
      </p:sp>
    </p:spTree>
    <p:extLst>
      <p:ext uri="{BB962C8B-B14F-4D97-AF65-F5344CB8AC3E}">
        <p14:creationId xmlns:p14="http://schemas.microsoft.com/office/powerpoint/2010/main" val="1127379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6800"/>
            <a:ext cx="5883275" cy="542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Dilation Example</a:t>
            </a:r>
          </a:p>
        </p:txBody>
      </p:sp>
      <p:sp>
        <p:nvSpPr>
          <p:cNvPr id="97285" name="Line 5"/>
          <p:cNvSpPr>
            <a:spLocks noChangeShapeType="1"/>
          </p:cNvSpPr>
          <p:nvPr/>
        </p:nvSpPr>
        <p:spPr bwMode="auto">
          <a:xfrm>
            <a:off x="4038600" y="3505200"/>
            <a:ext cx="381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86" name="Line 6"/>
          <p:cNvSpPr>
            <a:spLocks noChangeShapeType="1"/>
          </p:cNvSpPr>
          <p:nvPr/>
        </p:nvSpPr>
        <p:spPr bwMode="auto">
          <a:xfrm>
            <a:off x="4146550" y="3232150"/>
            <a:ext cx="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87" name="Line 7"/>
          <p:cNvSpPr>
            <a:spLocks noChangeShapeType="1"/>
          </p:cNvSpPr>
          <p:nvPr/>
        </p:nvSpPr>
        <p:spPr bwMode="auto">
          <a:xfrm>
            <a:off x="4419600" y="3352800"/>
            <a:ext cx="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4289425" y="3221038"/>
            <a:ext cx="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4038600" y="3352800"/>
            <a:ext cx="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90" name="Line 10"/>
          <p:cNvSpPr>
            <a:spLocks noChangeShapeType="1"/>
          </p:cNvSpPr>
          <p:nvPr/>
        </p:nvSpPr>
        <p:spPr bwMode="auto">
          <a:xfrm rot="5400000">
            <a:off x="4081463" y="3309938"/>
            <a:ext cx="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 rot="5400000">
            <a:off x="4333875" y="3314700"/>
            <a:ext cx="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92" name="Line 12"/>
          <p:cNvSpPr>
            <a:spLocks noChangeShapeType="1"/>
          </p:cNvSpPr>
          <p:nvPr/>
        </p:nvSpPr>
        <p:spPr bwMode="auto">
          <a:xfrm rot="5400000">
            <a:off x="4233863" y="3178175"/>
            <a:ext cx="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12659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93663" y="0"/>
            <a:ext cx="8890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Examples of pixels that will be added</a:t>
            </a:r>
          </a:p>
        </p:txBody>
      </p:sp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6800"/>
            <a:ext cx="5883275" cy="542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2771" name="Group 5"/>
          <p:cNvGrpSpPr>
            <a:grpSpLocks/>
          </p:cNvGrpSpPr>
          <p:nvPr/>
        </p:nvGrpSpPr>
        <p:grpSpPr bwMode="auto">
          <a:xfrm>
            <a:off x="4005263" y="3221038"/>
            <a:ext cx="414337" cy="284162"/>
            <a:chOff x="2523" y="2029"/>
            <a:chExt cx="261" cy="179"/>
          </a:xfrm>
        </p:grpSpPr>
        <p:sp>
          <p:nvSpPr>
            <p:cNvPr id="101382" name="Line 6"/>
            <p:cNvSpPr>
              <a:spLocks noChangeShapeType="1"/>
            </p:cNvSpPr>
            <p:nvPr/>
          </p:nvSpPr>
          <p:spPr bwMode="auto">
            <a:xfrm>
              <a:off x="2544" y="2208"/>
              <a:ext cx="24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1383" name="Line 7"/>
            <p:cNvSpPr>
              <a:spLocks noChangeShapeType="1"/>
            </p:cNvSpPr>
            <p:nvPr/>
          </p:nvSpPr>
          <p:spPr bwMode="auto">
            <a:xfrm>
              <a:off x="2612" y="2036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1384" name="Line 8"/>
            <p:cNvSpPr>
              <a:spLocks noChangeShapeType="1"/>
            </p:cNvSpPr>
            <p:nvPr/>
          </p:nvSpPr>
          <p:spPr bwMode="auto">
            <a:xfrm>
              <a:off x="278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1385" name="Line 9"/>
            <p:cNvSpPr>
              <a:spLocks noChangeShapeType="1"/>
            </p:cNvSpPr>
            <p:nvPr/>
          </p:nvSpPr>
          <p:spPr bwMode="auto">
            <a:xfrm>
              <a:off x="2702" y="2029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1386" name="Line 10"/>
            <p:cNvSpPr>
              <a:spLocks noChangeShapeType="1"/>
            </p:cNvSpPr>
            <p:nvPr/>
          </p:nvSpPr>
          <p:spPr bwMode="auto">
            <a:xfrm>
              <a:off x="254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1387" name="Line 11"/>
            <p:cNvSpPr>
              <a:spLocks noChangeShapeType="1"/>
            </p:cNvSpPr>
            <p:nvPr/>
          </p:nvSpPr>
          <p:spPr bwMode="auto">
            <a:xfrm rot="5400000">
              <a:off x="2571" y="2085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1388" name="Line 12"/>
            <p:cNvSpPr>
              <a:spLocks noChangeShapeType="1"/>
            </p:cNvSpPr>
            <p:nvPr/>
          </p:nvSpPr>
          <p:spPr bwMode="auto">
            <a:xfrm rot="5400000">
              <a:off x="2730" y="2088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1389" name="Line 13"/>
            <p:cNvSpPr>
              <a:spLocks noChangeShapeType="1"/>
            </p:cNvSpPr>
            <p:nvPr/>
          </p:nvSpPr>
          <p:spPr bwMode="auto">
            <a:xfrm rot="5400000">
              <a:off x="2667" y="200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01390" name="Text Box 14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  <p:grpSp>
        <p:nvGrpSpPr>
          <p:cNvPr id="32773" name="Group 18"/>
          <p:cNvGrpSpPr>
            <a:grpSpLocks/>
          </p:cNvGrpSpPr>
          <p:nvPr/>
        </p:nvGrpSpPr>
        <p:grpSpPr bwMode="auto">
          <a:xfrm>
            <a:off x="5116513" y="4621213"/>
            <a:ext cx="414337" cy="284162"/>
            <a:chOff x="2523" y="2029"/>
            <a:chExt cx="261" cy="179"/>
          </a:xfrm>
        </p:grpSpPr>
        <p:sp>
          <p:nvSpPr>
            <p:cNvPr id="101395" name="Line 19"/>
            <p:cNvSpPr>
              <a:spLocks noChangeShapeType="1"/>
            </p:cNvSpPr>
            <p:nvPr/>
          </p:nvSpPr>
          <p:spPr bwMode="auto">
            <a:xfrm>
              <a:off x="2544" y="2208"/>
              <a:ext cx="24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1396" name="Line 20"/>
            <p:cNvSpPr>
              <a:spLocks noChangeShapeType="1"/>
            </p:cNvSpPr>
            <p:nvPr/>
          </p:nvSpPr>
          <p:spPr bwMode="auto">
            <a:xfrm>
              <a:off x="2612" y="2036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1397" name="Line 21"/>
            <p:cNvSpPr>
              <a:spLocks noChangeShapeType="1"/>
            </p:cNvSpPr>
            <p:nvPr/>
          </p:nvSpPr>
          <p:spPr bwMode="auto">
            <a:xfrm>
              <a:off x="278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1398" name="Line 22"/>
            <p:cNvSpPr>
              <a:spLocks noChangeShapeType="1"/>
            </p:cNvSpPr>
            <p:nvPr/>
          </p:nvSpPr>
          <p:spPr bwMode="auto">
            <a:xfrm>
              <a:off x="2702" y="2029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1399" name="Line 23"/>
            <p:cNvSpPr>
              <a:spLocks noChangeShapeType="1"/>
            </p:cNvSpPr>
            <p:nvPr/>
          </p:nvSpPr>
          <p:spPr bwMode="auto">
            <a:xfrm>
              <a:off x="254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1400" name="Line 24"/>
            <p:cNvSpPr>
              <a:spLocks noChangeShapeType="1"/>
            </p:cNvSpPr>
            <p:nvPr/>
          </p:nvSpPr>
          <p:spPr bwMode="auto">
            <a:xfrm rot="5400000">
              <a:off x="2571" y="2085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1401" name="Line 25"/>
            <p:cNvSpPr>
              <a:spLocks noChangeShapeType="1"/>
            </p:cNvSpPr>
            <p:nvPr/>
          </p:nvSpPr>
          <p:spPr bwMode="auto">
            <a:xfrm rot="5400000">
              <a:off x="2730" y="2088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1402" name="Line 26"/>
            <p:cNvSpPr>
              <a:spLocks noChangeShapeType="1"/>
            </p:cNvSpPr>
            <p:nvPr/>
          </p:nvSpPr>
          <p:spPr bwMode="auto">
            <a:xfrm rot="5400000">
              <a:off x="2667" y="200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2774" name="Group 27"/>
          <p:cNvGrpSpPr>
            <a:grpSpLocks/>
          </p:cNvGrpSpPr>
          <p:nvPr/>
        </p:nvGrpSpPr>
        <p:grpSpPr bwMode="auto">
          <a:xfrm>
            <a:off x="3248025" y="4357688"/>
            <a:ext cx="414338" cy="284162"/>
            <a:chOff x="2523" y="2029"/>
            <a:chExt cx="261" cy="179"/>
          </a:xfrm>
        </p:grpSpPr>
        <p:sp>
          <p:nvSpPr>
            <p:cNvPr id="101404" name="Line 28"/>
            <p:cNvSpPr>
              <a:spLocks noChangeShapeType="1"/>
            </p:cNvSpPr>
            <p:nvPr/>
          </p:nvSpPr>
          <p:spPr bwMode="auto">
            <a:xfrm>
              <a:off x="2544" y="2208"/>
              <a:ext cx="24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1405" name="Line 29"/>
            <p:cNvSpPr>
              <a:spLocks noChangeShapeType="1"/>
            </p:cNvSpPr>
            <p:nvPr/>
          </p:nvSpPr>
          <p:spPr bwMode="auto">
            <a:xfrm>
              <a:off x="2612" y="2036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1406" name="Line 30"/>
            <p:cNvSpPr>
              <a:spLocks noChangeShapeType="1"/>
            </p:cNvSpPr>
            <p:nvPr/>
          </p:nvSpPr>
          <p:spPr bwMode="auto">
            <a:xfrm>
              <a:off x="278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1407" name="Line 31"/>
            <p:cNvSpPr>
              <a:spLocks noChangeShapeType="1"/>
            </p:cNvSpPr>
            <p:nvPr/>
          </p:nvSpPr>
          <p:spPr bwMode="auto">
            <a:xfrm>
              <a:off x="2702" y="2029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1408" name="Line 32"/>
            <p:cNvSpPr>
              <a:spLocks noChangeShapeType="1"/>
            </p:cNvSpPr>
            <p:nvPr/>
          </p:nvSpPr>
          <p:spPr bwMode="auto">
            <a:xfrm>
              <a:off x="254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1409" name="Line 33"/>
            <p:cNvSpPr>
              <a:spLocks noChangeShapeType="1"/>
            </p:cNvSpPr>
            <p:nvPr/>
          </p:nvSpPr>
          <p:spPr bwMode="auto">
            <a:xfrm rot="5400000">
              <a:off x="2571" y="2085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1410" name="Line 34"/>
            <p:cNvSpPr>
              <a:spLocks noChangeShapeType="1"/>
            </p:cNvSpPr>
            <p:nvPr/>
          </p:nvSpPr>
          <p:spPr bwMode="auto">
            <a:xfrm rot="5400000">
              <a:off x="2730" y="2088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1411" name="Line 35"/>
            <p:cNvSpPr>
              <a:spLocks noChangeShapeType="1"/>
            </p:cNvSpPr>
            <p:nvPr/>
          </p:nvSpPr>
          <p:spPr bwMode="auto">
            <a:xfrm rot="5400000">
              <a:off x="2667" y="200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01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93663" y="0"/>
            <a:ext cx="8890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Examples of pixels that will be added</a:t>
            </a:r>
          </a:p>
        </p:txBody>
      </p:sp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6800"/>
            <a:ext cx="5883275" cy="542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3795" name="Group 5"/>
          <p:cNvGrpSpPr>
            <a:grpSpLocks/>
          </p:cNvGrpSpPr>
          <p:nvPr/>
        </p:nvGrpSpPr>
        <p:grpSpPr bwMode="auto">
          <a:xfrm>
            <a:off x="4005263" y="3221038"/>
            <a:ext cx="414337" cy="284162"/>
            <a:chOff x="2523" y="2029"/>
            <a:chExt cx="261" cy="179"/>
          </a:xfrm>
        </p:grpSpPr>
        <p:sp>
          <p:nvSpPr>
            <p:cNvPr id="102406" name="Line 6"/>
            <p:cNvSpPr>
              <a:spLocks noChangeShapeType="1"/>
            </p:cNvSpPr>
            <p:nvPr/>
          </p:nvSpPr>
          <p:spPr bwMode="auto">
            <a:xfrm>
              <a:off x="2544" y="2208"/>
              <a:ext cx="24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407" name="Line 7"/>
            <p:cNvSpPr>
              <a:spLocks noChangeShapeType="1"/>
            </p:cNvSpPr>
            <p:nvPr/>
          </p:nvSpPr>
          <p:spPr bwMode="auto">
            <a:xfrm>
              <a:off x="2612" y="2036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408" name="Line 8"/>
            <p:cNvSpPr>
              <a:spLocks noChangeShapeType="1"/>
            </p:cNvSpPr>
            <p:nvPr/>
          </p:nvSpPr>
          <p:spPr bwMode="auto">
            <a:xfrm>
              <a:off x="278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409" name="Line 9"/>
            <p:cNvSpPr>
              <a:spLocks noChangeShapeType="1"/>
            </p:cNvSpPr>
            <p:nvPr/>
          </p:nvSpPr>
          <p:spPr bwMode="auto">
            <a:xfrm>
              <a:off x="2702" y="2029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410" name="Line 10"/>
            <p:cNvSpPr>
              <a:spLocks noChangeShapeType="1"/>
            </p:cNvSpPr>
            <p:nvPr/>
          </p:nvSpPr>
          <p:spPr bwMode="auto">
            <a:xfrm>
              <a:off x="254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411" name="Line 11"/>
            <p:cNvSpPr>
              <a:spLocks noChangeShapeType="1"/>
            </p:cNvSpPr>
            <p:nvPr/>
          </p:nvSpPr>
          <p:spPr bwMode="auto">
            <a:xfrm rot="5400000">
              <a:off x="2571" y="2085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412" name="Line 12"/>
            <p:cNvSpPr>
              <a:spLocks noChangeShapeType="1"/>
            </p:cNvSpPr>
            <p:nvPr/>
          </p:nvSpPr>
          <p:spPr bwMode="auto">
            <a:xfrm rot="5400000">
              <a:off x="2730" y="2088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413" name="Line 13"/>
            <p:cNvSpPr>
              <a:spLocks noChangeShapeType="1"/>
            </p:cNvSpPr>
            <p:nvPr/>
          </p:nvSpPr>
          <p:spPr bwMode="auto">
            <a:xfrm rot="5400000">
              <a:off x="2667" y="200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02414" name="Text Box 14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6219825" y="5729288"/>
            <a:ext cx="304800" cy="27146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417" name="Rectangle 17"/>
          <p:cNvSpPr>
            <a:spLocks noChangeArrowheads="1"/>
          </p:cNvSpPr>
          <p:nvPr/>
        </p:nvSpPr>
        <p:spPr bwMode="auto">
          <a:xfrm>
            <a:off x="4098925" y="1797050"/>
            <a:ext cx="304800" cy="271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3799" name="Group 18"/>
          <p:cNvGrpSpPr>
            <a:grpSpLocks/>
          </p:cNvGrpSpPr>
          <p:nvPr/>
        </p:nvGrpSpPr>
        <p:grpSpPr bwMode="auto">
          <a:xfrm>
            <a:off x="5116513" y="4621213"/>
            <a:ext cx="414337" cy="284162"/>
            <a:chOff x="2523" y="2029"/>
            <a:chExt cx="261" cy="179"/>
          </a:xfrm>
        </p:grpSpPr>
        <p:sp>
          <p:nvSpPr>
            <p:cNvPr id="102419" name="Line 19"/>
            <p:cNvSpPr>
              <a:spLocks noChangeShapeType="1"/>
            </p:cNvSpPr>
            <p:nvPr/>
          </p:nvSpPr>
          <p:spPr bwMode="auto">
            <a:xfrm>
              <a:off x="2544" y="2208"/>
              <a:ext cx="24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420" name="Line 20"/>
            <p:cNvSpPr>
              <a:spLocks noChangeShapeType="1"/>
            </p:cNvSpPr>
            <p:nvPr/>
          </p:nvSpPr>
          <p:spPr bwMode="auto">
            <a:xfrm>
              <a:off x="2612" y="2036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421" name="Line 21"/>
            <p:cNvSpPr>
              <a:spLocks noChangeShapeType="1"/>
            </p:cNvSpPr>
            <p:nvPr/>
          </p:nvSpPr>
          <p:spPr bwMode="auto">
            <a:xfrm>
              <a:off x="278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422" name="Line 22"/>
            <p:cNvSpPr>
              <a:spLocks noChangeShapeType="1"/>
            </p:cNvSpPr>
            <p:nvPr/>
          </p:nvSpPr>
          <p:spPr bwMode="auto">
            <a:xfrm>
              <a:off x="2702" y="2029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423" name="Line 23"/>
            <p:cNvSpPr>
              <a:spLocks noChangeShapeType="1"/>
            </p:cNvSpPr>
            <p:nvPr/>
          </p:nvSpPr>
          <p:spPr bwMode="auto">
            <a:xfrm>
              <a:off x="254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424" name="Line 24"/>
            <p:cNvSpPr>
              <a:spLocks noChangeShapeType="1"/>
            </p:cNvSpPr>
            <p:nvPr/>
          </p:nvSpPr>
          <p:spPr bwMode="auto">
            <a:xfrm rot="5400000">
              <a:off x="2571" y="2085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425" name="Line 25"/>
            <p:cNvSpPr>
              <a:spLocks noChangeShapeType="1"/>
            </p:cNvSpPr>
            <p:nvPr/>
          </p:nvSpPr>
          <p:spPr bwMode="auto">
            <a:xfrm rot="5400000">
              <a:off x="2730" y="2088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426" name="Line 26"/>
            <p:cNvSpPr>
              <a:spLocks noChangeShapeType="1"/>
            </p:cNvSpPr>
            <p:nvPr/>
          </p:nvSpPr>
          <p:spPr bwMode="auto">
            <a:xfrm rot="5400000">
              <a:off x="2667" y="200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3800" name="Group 27"/>
          <p:cNvGrpSpPr>
            <a:grpSpLocks/>
          </p:cNvGrpSpPr>
          <p:nvPr/>
        </p:nvGrpSpPr>
        <p:grpSpPr bwMode="auto">
          <a:xfrm>
            <a:off x="3248025" y="4357688"/>
            <a:ext cx="414338" cy="284162"/>
            <a:chOff x="2523" y="2029"/>
            <a:chExt cx="261" cy="179"/>
          </a:xfrm>
        </p:grpSpPr>
        <p:sp>
          <p:nvSpPr>
            <p:cNvPr id="102428" name="Line 28"/>
            <p:cNvSpPr>
              <a:spLocks noChangeShapeType="1"/>
            </p:cNvSpPr>
            <p:nvPr/>
          </p:nvSpPr>
          <p:spPr bwMode="auto">
            <a:xfrm>
              <a:off x="2544" y="2208"/>
              <a:ext cx="24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429" name="Line 29"/>
            <p:cNvSpPr>
              <a:spLocks noChangeShapeType="1"/>
            </p:cNvSpPr>
            <p:nvPr/>
          </p:nvSpPr>
          <p:spPr bwMode="auto">
            <a:xfrm>
              <a:off x="2612" y="2036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430" name="Line 30"/>
            <p:cNvSpPr>
              <a:spLocks noChangeShapeType="1"/>
            </p:cNvSpPr>
            <p:nvPr/>
          </p:nvSpPr>
          <p:spPr bwMode="auto">
            <a:xfrm>
              <a:off x="278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431" name="Line 31"/>
            <p:cNvSpPr>
              <a:spLocks noChangeShapeType="1"/>
            </p:cNvSpPr>
            <p:nvPr/>
          </p:nvSpPr>
          <p:spPr bwMode="auto">
            <a:xfrm>
              <a:off x="2702" y="2029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432" name="Line 32"/>
            <p:cNvSpPr>
              <a:spLocks noChangeShapeType="1"/>
            </p:cNvSpPr>
            <p:nvPr/>
          </p:nvSpPr>
          <p:spPr bwMode="auto">
            <a:xfrm>
              <a:off x="254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433" name="Line 33"/>
            <p:cNvSpPr>
              <a:spLocks noChangeShapeType="1"/>
            </p:cNvSpPr>
            <p:nvPr/>
          </p:nvSpPr>
          <p:spPr bwMode="auto">
            <a:xfrm rot="5400000">
              <a:off x="2571" y="2085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434" name="Line 34"/>
            <p:cNvSpPr>
              <a:spLocks noChangeShapeType="1"/>
            </p:cNvSpPr>
            <p:nvPr/>
          </p:nvSpPr>
          <p:spPr bwMode="auto">
            <a:xfrm rot="5400000">
              <a:off x="2730" y="2088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435" name="Line 35"/>
            <p:cNvSpPr>
              <a:spLocks noChangeShapeType="1"/>
            </p:cNvSpPr>
            <p:nvPr/>
          </p:nvSpPr>
          <p:spPr bwMode="auto">
            <a:xfrm rot="5400000">
              <a:off x="2667" y="200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02436" name="Rectangle 36"/>
          <p:cNvSpPr>
            <a:spLocks noChangeArrowheads="1"/>
          </p:cNvSpPr>
          <p:nvPr/>
        </p:nvSpPr>
        <p:spPr bwMode="auto">
          <a:xfrm>
            <a:off x="2219325" y="5462588"/>
            <a:ext cx="304800" cy="27146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743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93663" y="0"/>
            <a:ext cx="8890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Examples of pixels that will be added</a:t>
            </a:r>
            <a:br>
              <a:rPr lang="en-US" sz="4000" smtClean="0">
                <a:cs typeface="+mj-cs"/>
              </a:rPr>
            </a:br>
            <a:r>
              <a:rPr lang="en-US" sz="3200" smtClean="0">
                <a:cs typeface="+mj-cs"/>
              </a:rPr>
              <a:t>(in fact, all black pixels of the SE are added)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6800"/>
            <a:ext cx="5883275" cy="542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4819" name="Group 5"/>
          <p:cNvGrpSpPr>
            <a:grpSpLocks/>
          </p:cNvGrpSpPr>
          <p:nvPr/>
        </p:nvGrpSpPr>
        <p:grpSpPr bwMode="auto">
          <a:xfrm>
            <a:off x="4005263" y="3221038"/>
            <a:ext cx="414337" cy="284162"/>
            <a:chOff x="2523" y="2029"/>
            <a:chExt cx="261" cy="179"/>
          </a:xfrm>
        </p:grpSpPr>
        <p:sp>
          <p:nvSpPr>
            <p:cNvPr id="103430" name="Line 6"/>
            <p:cNvSpPr>
              <a:spLocks noChangeShapeType="1"/>
            </p:cNvSpPr>
            <p:nvPr/>
          </p:nvSpPr>
          <p:spPr bwMode="auto">
            <a:xfrm>
              <a:off x="2544" y="2208"/>
              <a:ext cx="24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31" name="Line 7"/>
            <p:cNvSpPr>
              <a:spLocks noChangeShapeType="1"/>
            </p:cNvSpPr>
            <p:nvPr/>
          </p:nvSpPr>
          <p:spPr bwMode="auto">
            <a:xfrm>
              <a:off x="2612" y="2036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32" name="Line 8"/>
            <p:cNvSpPr>
              <a:spLocks noChangeShapeType="1"/>
            </p:cNvSpPr>
            <p:nvPr/>
          </p:nvSpPr>
          <p:spPr bwMode="auto">
            <a:xfrm>
              <a:off x="278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33" name="Line 9"/>
            <p:cNvSpPr>
              <a:spLocks noChangeShapeType="1"/>
            </p:cNvSpPr>
            <p:nvPr/>
          </p:nvSpPr>
          <p:spPr bwMode="auto">
            <a:xfrm>
              <a:off x="2702" y="2029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34" name="Line 10"/>
            <p:cNvSpPr>
              <a:spLocks noChangeShapeType="1"/>
            </p:cNvSpPr>
            <p:nvPr/>
          </p:nvSpPr>
          <p:spPr bwMode="auto">
            <a:xfrm>
              <a:off x="254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35" name="Line 11"/>
            <p:cNvSpPr>
              <a:spLocks noChangeShapeType="1"/>
            </p:cNvSpPr>
            <p:nvPr/>
          </p:nvSpPr>
          <p:spPr bwMode="auto">
            <a:xfrm rot="5400000">
              <a:off x="2571" y="2085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36" name="Line 12"/>
            <p:cNvSpPr>
              <a:spLocks noChangeShapeType="1"/>
            </p:cNvSpPr>
            <p:nvPr/>
          </p:nvSpPr>
          <p:spPr bwMode="auto">
            <a:xfrm rot="5400000">
              <a:off x="2730" y="2088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37" name="Line 13"/>
            <p:cNvSpPr>
              <a:spLocks noChangeShapeType="1"/>
            </p:cNvSpPr>
            <p:nvPr/>
          </p:nvSpPr>
          <p:spPr bwMode="auto">
            <a:xfrm rot="5400000">
              <a:off x="2667" y="200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03438" name="Text Box 14"/>
          <p:cNvSpPr txBox="1">
            <a:spLocks noChangeArrowheads="1"/>
          </p:cNvSpPr>
          <p:nvPr/>
        </p:nvSpPr>
        <p:spPr bwMode="auto">
          <a:xfrm>
            <a:off x="4343400" y="6415088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cs typeface="+mn-cs"/>
              </a:rPr>
              <a:t>[Jain, Kasturi, and Schunck (1995). Machine Vision, Ch. 2</a:t>
            </a:r>
            <a:r>
              <a:rPr lang="en-US">
                <a:cs typeface="+mn-cs"/>
              </a:rPr>
              <a:t>]</a:t>
            </a:r>
          </a:p>
        </p:txBody>
      </p:sp>
      <p:sp>
        <p:nvSpPr>
          <p:cNvPr id="103439" name="Rectangle 15"/>
          <p:cNvSpPr>
            <a:spLocks noChangeArrowheads="1"/>
          </p:cNvSpPr>
          <p:nvPr/>
        </p:nvSpPr>
        <p:spPr bwMode="auto">
          <a:xfrm>
            <a:off x="6219825" y="5729288"/>
            <a:ext cx="304800" cy="27146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3440" name="Rectangle 16"/>
          <p:cNvSpPr>
            <a:spLocks noChangeArrowheads="1"/>
          </p:cNvSpPr>
          <p:nvPr/>
        </p:nvSpPr>
        <p:spPr bwMode="auto">
          <a:xfrm>
            <a:off x="4098925" y="1797050"/>
            <a:ext cx="304800" cy="271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4823" name="Group 17"/>
          <p:cNvGrpSpPr>
            <a:grpSpLocks/>
          </p:cNvGrpSpPr>
          <p:nvPr/>
        </p:nvGrpSpPr>
        <p:grpSpPr bwMode="auto">
          <a:xfrm>
            <a:off x="5116513" y="4621213"/>
            <a:ext cx="414337" cy="284162"/>
            <a:chOff x="2523" y="2029"/>
            <a:chExt cx="261" cy="179"/>
          </a:xfrm>
        </p:grpSpPr>
        <p:sp>
          <p:nvSpPr>
            <p:cNvPr id="103442" name="Line 18"/>
            <p:cNvSpPr>
              <a:spLocks noChangeShapeType="1"/>
            </p:cNvSpPr>
            <p:nvPr/>
          </p:nvSpPr>
          <p:spPr bwMode="auto">
            <a:xfrm>
              <a:off x="2544" y="2208"/>
              <a:ext cx="24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43" name="Line 19"/>
            <p:cNvSpPr>
              <a:spLocks noChangeShapeType="1"/>
            </p:cNvSpPr>
            <p:nvPr/>
          </p:nvSpPr>
          <p:spPr bwMode="auto">
            <a:xfrm>
              <a:off x="2612" y="2036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44" name="Line 20"/>
            <p:cNvSpPr>
              <a:spLocks noChangeShapeType="1"/>
            </p:cNvSpPr>
            <p:nvPr/>
          </p:nvSpPr>
          <p:spPr bwMode="auto">
            <a:xfrm>
              <a:off x="278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45" name="Line 21"/>
            <p:cNvSpPr>
              <a:spLocks noChangeShapeType="1"/>
            </p:cNvSpPr>
            <p:nvPr/>
          </p:nvSpPr>
          <p:spPr bwMode="auto">
            <a:xfrm>
              <a:off x="2702" y="2029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46" name="Line 22"/>
            <p:cNvSpPr>
              <a:spLocks noChangeShapeType="1"/>
            </p:cNvSpPr>
            <p:nvPr/>
          </p:nvSpPr>
          <p:spPr bwMode="auto">
            <a:xfrm>
              <a:off x="254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47" name="Line 23"/>
            <p:cNvSpPr>
              <a:spLocks noChangeShapeType="1"/>
            </p:cNvSpPr>
            <p:nvPr/>
          </p:nvSpPr>
          <p:spPr bwMode="auto">
            <a:xfrm rot="5400000">
              <a:off x="2571" y="2085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48" name="Line 24"/>
            <p:cNvSpPr>
              <a:spLocks noChangeShapeType="1"/>
            </p:cNvSpPr>
            <p:nvPr/>
          </p:nvSpPr>
          <p:spPr bwMode="auto">
            <a:xfrm rot="5400000">
              <a:off x="2730" y="2088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49" name="Line 25"/>
            <p:cNvSpPr>
              <a:spLocks noChangeShapeType="1"/>
            </p:cNvSpPr>
            <p:nvPr/>
          </p:nvSpPr>
          <p:spPr bwMode="auto">
            <a:xfrm rot="5400000">
              <a:off x="2667" y="200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4824" name="Group 26"/>
          <p:cNvGrpSpPr>
            <a:grpSpLocks/>
          </p:cNvGrpSpPr>
          <p:nvPr/>
        </p:nvGrpSpPr>
        <p:grpSpPr bwMode="auto">
          <a:xfrm>
            <a:off x="3248025" y="4357688"/>
            <a:ext cx="414338" cy="284162"/>
            <a:chOff x="2523" y="2029"/>
            <a:chExt cx="261" cy="179"/>
          </a:xfrm>
        </p:grpSpPr>
        <p:sp>
          <p:nvSpPr>
            <p:cNvPr id="103451" name="Line 27"/>
            <p:cNvSpPr>
              <a:spLocks noChangeShapeType="1"/>
            </p:cNvSpPr>
            <p:nvPr/>
          </p:nvSpPr>
          <p:spPr bwMode="auto">
            <a:xfrm>
              <a:off x="2544" y="2208"/>
              <a:ext cx="24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52" name="Line 28"/>
            <p:cNvSpPr>
              <a:spLocks noChangeShapeType="1"/>
            </p:cNvSpPr>
            <p:nvPr/>
          </p:nvSpPr>
          <p:spPr bwMode="auto">
            <a:xfrm>
              <a:off x="2612" y="2036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53" name="Line 29"/>
            <p:cNvSpPr>
              <a:spLocks noChangeShapeType="1"/>
            </p:cNvSpPr>
            <p:nvPr/>
          </p:nvSpPr>
          <p:spPr bwMode="auto">
            <a:xfrm>
              <a:off x="278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54" name="Line 30"/>
            <p:cNvSpPr>
              <a:spLocks noChangeShapeType="1"/>
            </p:cNvSpPr>
            <p:nvPr/>
          </p:nvSpPr>
          <p:spPr bwMode="auto">
            <a:xfrm>
              <a:off x="2702" y="2029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55" name="Line 31"/>
            <p:cNvSpPr>
              <a:spLocks noChangeShapeType="1"/>
            </p:cNvSpPr>
            <p:nvPr/>
          </p:nvSpPr>
          <p:spPr bwMode="auto">
            <a:xfrm>
              <a:off x="2544" y="211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56" name="Line 32"/>
            <p:cNvSpPr>
              <a:spLocks noChangeShapeType="1"/>
            </p:cNvSpPr>
            <p:nvPr/>
          </p:nvSpPr>
          <p:spPr bwMode="auto">
            <a:xfrm rot="5400000">
              <a:off x="2571" y="2085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57" name="Line 33"/>
            <p:cNvSpPr>
              <a:spLocks noChangeShapeType="1"/>
            </p:cNvSpPr>
            <p:nvPr/>
          </p:nvSpPr>
          <p:spPr bwMode="auto">
            <a:xfrm rot="5400000">
              <a:off x="2730" y="2088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58" name="Line 34"/>
            <p:cNvSpPr>
              <a:spLocks noChangeShapeType="1"/>
            </p:cNvSpPr>
            <p:nvPr/>
          </p:nvSpPr>
          <p:spPr bwMode="auto">
            <a:xfrm rot="5400000">
              <a:off x="2667" y="2002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03459" name="Rectangle 35"/>
          <p:cNvSpPr>
            <a:spLocks noChangeArrowheads="1"/>
          </p:cNvSpPr>
          <p:nvPr/>
        </p:nvSpPr>
        <p:spPr bwMode="auto">
          <a:xfrm>
            <a:off x="2219325" y="5462588"/>
            <a:ext cx="304800" cy="27146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3460" name="Rectangle 36"/>
          <p:cNvSpPr>
            <a:spLocks noChangeArrowheads="1"/>
          </p:cNvSpPr>
          <p:nvPr/>
        </p:nvSpPr>
        <p:spPr bwMode="auto">
          <a:xfrm>
            <a:off x="4100513" y="2101850"/>
            <a:ext cx="304800" cy="271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3461" name="Rectangle 37"/>
          <p:cNvSpPr>
            <a:spLocks noChangeArrowheads="1"/>
          </p:cNvSpPr>
          <p:nvPr/>
        </p:nvSpPr>
        <p:spPr bwMode="auto">
          <a:xfrm>
            <a:off x="4343400" y="2100263"/>
            <a:ext cx="304800" cy="27146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3462" name="Rectangle 38"/>
          <p:cNvSpPr>
            <a:spLocks noChangeArrowheads="1"/>
          </p:cNvSpPr>
          <p:nvPr/>
        </p:nvSpPr>
        <p:spPr bwMode="auto">
          <a:xfrm>
            <a:off x="3795713" y="2100263"/>
            <a:ext cx="304800" cy="27146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3463" name="Rectangle 39"/>
          <p:cNvSpPr>
            <a:spLocks noChangeArrowheads="1"/>
          </p:cNvSpPr>
          <p:nvPr/>
        </p:nvSpPr>
        <p:spPr bwMode="auto">
          <a:xfrm>
            <a:off x="5638800" y="5715000"/>
            <a:ext cx="304800" cy="271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3464" name="Rectangle 40"/>
          <p:cNvSpPr>
            <a:spLocks noChangeArrowheads="1"/>
          </p:cNvSpPr>
          <p:nvPr/>
        </p:nvSpPr>
        <p:spPr bwMode="auto">
          <a:xfrm>
            <a:off x="5943600" y="5715000"/>
            <a:ext cx="304800" cy="271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3465" name="Rectangle 41"/>
          <p:cNvSpPr>
            <a:spLocks noChangeArrowheads="1"/>
          </p:cNvSpPr>
          <p:nvPr/>
        </p:nvSpPr>
        <p:spPr bwMode="auto">
          <a:xfrm>
            <a:off x="5943600" y="5410200"/>
            <a:ext cx="304800" cy="271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3466" name="Rectangle 42"/>
          <p:cNvSpPr>
            <a:spLocks noChangeArrowheads="1"/>
          </p:cNvSpPr>
          <p:nvPr/>
        </p:nvSpPr>
        <p:spPr bwMode="auto">
          <a:xfrm>
            <a:off x="2786063" y="5457825"/>
            <a:ext cx="304800" cy="271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3467" name="Rectangle 43"/>
          <p:cNvSpPr>
            <a:spLocks noChangeArrowheads="1"/>
          </p:cNvSpPr>
          <p:nvPr/>
        </p:nvSpPr>
        <p:spPr bwMode="auto">
          <a:xfrm>
            <a:off x="2486025" y="5472113"/>
            <a:ext cx="304800" cy="27146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3468" name="Rectangle 44"/>
          <p:cNvSpPr>
            <a:spLocks noChangeArrowheads="1"/>
          </p:cNvSpPr>
          <p:nvPr/>
        </p:nvSpPr>
        <p:spPr bwMode="auto">
          <a:xfrm>
            <a:off x="2514600" y="5181600"/>
            <a:ext cx="304800" cy="271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159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Dilation Results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4341813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43200"/>
            <a:ext cx="3519488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696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THE END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Intensity Levels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2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32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64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128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256   (8 bits)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512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…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4096 (12 bits)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2667</TotalTime>
  <Words>1780</Words>
  <Application>Microsoft Macintosh PowerPoint</Application>
  <PresentationFormat>On-screen Show (4:3)</PresentationFormat>
  <Paragraphs>200</Paragraphs>
  <Slides>86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Default Design</vt:lpstr>
      <vt:lpstr>PowerPoint Presentation</vt:lpstr>
      <vt:lpstr>Binary Image Processing</vt:lpstr>
      <vt:lpstr>Matlab Access</vt:lpstr>
      <vt:lpstr>OpenCV Access</vt:lpstr>
      <vt:lpstr>Binary Image Processing</vt:lpstr>
      <vt:lpstr>Readings</vt:lpstr>
      <vt:lpstr>Reading for Next Lecture</vt:lpstr>
      <vt:lpstr>What is an image?</vt:lpstr>
      <vt:lpstr>Intensity Levels</vt:lpstr>
      <vt:lpstr>Image Plane v.s. Image Array</vt:lpstr>
      <vt:lpstr>Point Operations</vt:lpstr>
      <vt:lpstr>Local Operations</vt:lpstr>
      <vt:lpstr>Global Operations</vt:lpstr>
      <vt:lpstr>Thresholding an Image</vt:lpstr>
      <vt:lpstr>Dark Image on a Light Background</vt:lpstr>
      <vt:lpstr>Selecting a range  of intensity values</vt:lpstr>
      <vt:lpstr>Generalized Thresholding</vt:lpstr>
      <vt:lpstr>Thresholding Example (1)</vt:lpstr>
      <vt:lpstr>Thresholding Example (2)</vt:lpstr>
      <vt:lpstr>PowerPoint Presentation</vt:lpstr>
      <vt:lpstr>PowerPoint Presentation</vt:lpstr>
      <vt:lpstr>Area of a Binary Image</vt:lpstr>
      <vt:lpstr>This figure now becomes important</vt:lpstr>
      <vt:lpstr>Calculating the Position  of an Object</vt:lpstr>
      <vt:lpstr>The center is given by</vt:lpstr>
      <vt:lpstr>Horizontal and Vertical Projections</vt:lpstr>
      <vt:lpstr>Horizontal and Vertical Projections</vt:lpstr>
      <vt:lpstr>Projection Formulas</vt:lpstr>
      <vt:lpstr>Diagonal Projection</vt:lpstr>
      <vt:lpstr>The area and the position can be computed form the H and V projections</vt:lpstr>
      <vt:lpstr>Run-Length Encoding</vt:lpstr>
      <vt:lpstr>Horizontal Projections Calculated from run-length code</vt:lpstr>
      <vt:lpstr>The area of an object can be obtained by summing the lengths of all 1 runs</vt:lpstr>
      <vt:lpstr>Neighbors and Connectivity</vt:lpstr>
      <vt:lpstr>4-Connected</vt:lpstr>
      <vt:lpstr>8-connected</vt:lpstr>
      <vt:lpstr>Examples of Paths</vt:lpstr>
      <vt:lpstr>Boundary, Interior, and Background</vt:lpstr>
      <vt:lpstr>An Image (a) and Its Connected Components (b)</vt:lpstr>
      <vt:lpstr>PowerPoint Presentation</vt:lpstr>
      <vt:lpstr>PowerPoint Presentation</vt:lpstr>
      <vt:lpstr>Thresholding by Size</vt:lpstr>
      <vt:lpstr>Before and after a size filter (T=10)</vt:lpstr>
      <vt:lpstr>Before and after a size filter (T=25)</vt:lpstr>
      <vt:lpstr>Distance Metrics</vt:lpstr>
      <vt:lpstr>Properties of a Good  Distance Metrics</vt:lpstr>
      <vt:lpstr>Examples</vt:lpstr>
      <vt:lpstr>Examples (2)</vt:lpstr>
      <vt:lpstr>Euclidean Distance</vt:lpstr>
      <vt:lpstr>City-block Distance</vt:lpstr>
      <vt:lpstr>Chessboard distance</vt:lpstr>
      <vt:lpstr>Iterative Distance Transorms</vt:lpstr>
      <vt:lpstr>Medial Axis Example</vt:lpstr>
      <vt:lpstr>PowerPoint Presentation</vt:lpstr>
      <vt:lpstr>PowerPoint Presentation</vt:lpstr>
      <vt:lpstr>PowerPoint Presentation</vt:lpstr>
      <vt:lpstr>Thinning</vt:lpstr>
      <vt:lpstr>Thinning</vt:lpstr>
      <vt:lpstr>Stopping Condition</vt:lpstr>
      <vt:lpstr>PowerPoint Presentation</vt:lpstr>
      <vt:lpstr>Expanding and Shrinking</vt:lpstr>
      <vt:lpstr>Expanding and Shrinking</vt:lpstr>
      <vt:lpstr>Properties and Notation</vt:lpstr>
      <vt:lpstr>Dilation</vt:lpstr>
      <vt:lpstr>PowerPoint Presentation</vt:lpstr>
      <vt:lpstr>Morphological Operators</vt:lpstr>
      <vt:lpstr>PowerPoint Presentation</vt:lpstr>
      <vt:lpstr>Notation</vt:lpstr>
      <vt:lpstr>Images and Structuring Elements</vt:lpstr>
      <vt:lpstr>Images and Structuring Elements</vt:lpstr>
      <vt:lpstr>Images and Structuring Elements</vt:lpstr>
      <vt:lpstr>Images and Structuring Elements</vt:lpstr>
      <vt:lpstr>Images and Structuring Elements</vt:lpstr>
      <vt:lpstr>PowerPoint Presentation</vt:lpstr>
      <vt:lpstr>Images and Structuring Elements</vt:lpstr>
      <vt:lpstr>Erosion</vt:lpstr>
      <vt:lpstr>Examples of Pixels that will be deleted</vt:lpstr>
      <vt:lpstr>Examples of Pixels that will be deleted</vt:lpstr>
      <vt:lpstr>Erosion Results</vt:lpstr>
      <vt:lpstr>Dilation</vt:lpstr>
      <vt:lpstr>Dilation Example</vt:lpstr>
      <vt:lpstr>Examples of pixels that will be added</vt:lpstr>
      <vt:lpstr>Examples of pixels that will be added</vt:lpstr>
      <vt:lpstr>Examples of pixels that will be added (in fact, all black pixels of the SE are added)</vt:lpstr>
      <vt:lpstr>Dilation Results</vt:lpstr>
      <vt:lpstr>THE END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Alexander Stoytchev</cp:lastModifiedBy>
  <cp:revision>158</cp:revision>
  <cp:lastPrinted>1601-01-01T00:00:00Z</cp:lastPrinted>
  <dcterms:created xsi:type="dcterms:W3CDTF">1601-01-01T00:00:00Z</dcterms:created>
  <dcterms:modified xsi:type="dcterms:W3CDTF">2016-01-21T20:03:15Z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