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26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25.xml" Type="http://schemas.openxmlformats.org/officeDocument/2006/relationships/slide" Id="rId30"/><Relationship Target="slides/slide7.xml" Type="http://schemas.openxmlformats.org/officeDocument/2006/relationships/slide" Id="rId12"/><Relationship Target="slides/slide26.xml" Type="http://schemas.openxmlformats.org/officeDocument/2006/relationships/slide" Id="rId31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7.xml" Type="http://schemas.openxmlformats.org/officeDocument/2006/relationships/slide" Id="rId32"/><Relationship Target="slides/slide28.xml" Type="http://schemas.openxmlformats.org/officeDocument/2006/relationships/slide" Id="rId33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2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" name="Shape 3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" name="Shape 31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2" name="Shape 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8" name="Shape 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primary data structures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3" name="Shape 1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9" name="Shape 1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5" name="Shape 1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"/>
              <a:t>Helper data structures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9" name="Shape 1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5" name="Shape 1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6" name="Shape 15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1" name="Shape 1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67" name="Shape 1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8" name="Shape 16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69" name="Shape 16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2" name="Shape 1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3" name="Shape 17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74" name="Shape 17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8" name="Shape 1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9" name="Shape 17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80" name="Shape 1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3" name="Shape 1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4" name="Shape 18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85" name="Shape 18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9" name="Shape 1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0" name="Shape 19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91" name="Shape 19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0" name="Shape 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 rot="10800000" flipH="1">
            <a:off y="4124512" x="0"/>
            <a:ext cy="949799" cx="8458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1734342" x="685800"/>
            <a:ext cy="2245499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457200" mar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None/>
              <a:defRPr strike="noStrike" u="none" b="1" cap="none" baseline="0" sz="72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Shape 10"/>
          <p:cNvSpPr txBox="1"/>
          <p:nvPr>
            <p:ph idx="1" type="subTitle"/>
          </p:nvPr>
        </p:nvSpPr>
        <p:spPr>
          <a:xfrm>
            <a:off y="4124476" x="685800"/>
            <a:ext cy="949799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indent="190500" mar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trike="noStrike" u="none" b="1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190500" mar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trike="noStrike" u="none" b="1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190500" mar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trike="noStrike" u="none" b="1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190500" mar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trike="noStrike" u="none" b="1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190500" mar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trike="noStrike" u="none" b="1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190500" mar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trike="noStrike" u="none" b="1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190500" mar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trike="noStrike" u="none" b="1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190500" mar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trike="noStrike" u="none" b="1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190500" marL="0">
              <a:spcBef>
                <a:spcPts val="0"/>
              </a:spcBef>
              <a:buClr>
                <a:schemeClr val="lt2"/>
              </a:buClr>
              <a:buSzPct val="100000"/>
              <a:buFont typeface="Arial"/>
              <a:buNone/>
              <a:defRPr strike="noStrike" u="none" b="1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id="11" name="Shape 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" name="Shape 12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3" name="Shape 13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>
              <a:defRPr>
                <a:solidFill>
                  <a:schemeClr val="lt1"/>
                </a:solidFill>
              </a:defRPr>
            </a:lvl1pPr>
            <a:lvl2pPr rtl="0">
              <a:defRPr>
                <a:solidFill>
                  <a:schemeClr val="lt1"/>
                </a:solidFill>
              </a:defRPr>
            </a:lvl2pPr>
            <a:lvl3pPr rtl="0">
              <a:defRPr>
                <a:solidFill>
                  <a:schemeClr val="lt1"/>
                </a:solidFill>
              </a:defRPr>
            </a:lvl3pPr>
            <a:lvl4pPr rtl="0">
              <a:defRPr>
                <a:solidFill>
                  <a:schemeClr val="lt1"/>
                </a:solidFill>
              </a:defRPr>
            </a:lvl4pPr>
            <a:lvl5pPr rtl="0">
              <a:defRPr>
                <a:solidFill>
                  <a:schemeClr val="lt1"/>
                </a:solidFill>
              </a:defRPr>
            </a:lvl5pPr>
            <a:lvl6pPr rtl="0">
              <a:defRPr>
                <a:solidFill>
                  <a:schemeClr val="lt1"/>
                </a:solidFill>
              </a:defRPr>
            </a:lvl6pPr>
            <a:lvl7pPr rtl="0">
              <a:defRPr>
                <a:solidFill>
                  <a:schemeClr val="lt1"/>
                </a:solidFill>
              </a:defRPr>
            </a:lvl7pPr>
            <a:lvl8pPr rtl="0">
              <a:defRPr>
                <a:solidFill>
                  <a:schemeClr val="lt1"/>
                </a:solidFill>
              </a:defRPr>
            </a:lvl8pPr>
            <a:lvl9pPr rtl="0"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id="15" name="Shape 1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" name="Shape 16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7" name="Shape 17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1947332" x="457200"/>
            <a:ext cy="4620299" cx="4030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y="1949211" x="4656667"/>
            <a:ext cy="4620299" cx="4030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id="20" name="Shape 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" name="Shape 21"/>
          <p:cNvSpPr/>
          <p:nvPr/>
        </p:nvSpPr>
        <p:spPr>
          <a:xfrm>
            <a:off y="274636" x="0"/>
            <a:ext cy="15543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2" name="Shape 22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4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id="23" name="Shape 2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" name="Shape 24"/>
          <p:cNvSpPr/>
          <p:nvPr/>
        </p:nvSpPr>
        <p:spPr>
          <a:xfrm>
            <a:off y="5875078" x="0"/>
            <a:ext cy="692700" cx="8686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b="1" sz="2400" i="0">
                <a:solidFill>
                  <a:schemeClr val="lt1"/>
                </a:solidFill>
              </a:defRPr>
            </a:lvl1pPr>
            <a:lvl2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b="1" sz="2400" i="0">
                <a:solidFill>
                  <a:schemeClr val="lt1"/>
                </a:solidFill>
              </a:defRPr>
            </a:lvl2pPr>
            <a:lvl3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b="1" sz="2400" i="0">
                <a:solidFill>
                  <a:schemeClr val="lt1"/>
                </a:solidFill>
              </a:defRPr>
            </a:lvl3pPr>
            <a:lvl4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b="1" sz="2400" i="0">
                <a:solidFill>
                  <a:schemeClr val="lt1"/>
                </a:solidFill>
              </a:defRPr>
            </a:lvl4pPr>
            <a:lvl5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b="1" sz="2400" i="0">
                <a:solidFill>
                  <a:schemeClr val="lt1"/>
                </a:solidFill>
              </a:defRPr>
            </a:lvl5pPr>
            <a:lvl6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b="1" sz="2400" i="0">
                <a:solidFill>
                  <a:schemeClr val="lt1"/>
                </a:solidFill>
              </a:defRPr>
            </a:lvl6pPr>
            <a:lvl7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b="1" sz="2400" i="0">
                <a:solidFill>
                  <a:schemeClr val="lt1"/>
                </a:solidFill>
              </a:defRPr>
            </a:lvl7pPr>
            <a:lvl8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b="1" sz="2400" i="0">
                <a:solidFill>
                  <a:schemeClr val="lt1"/>
                </a:solidFill>
              </a:defRPr>
            </a:lvl8pPr>
            <a:lvl9pPr algn="l" rtl="0" indent="-342900" marL="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b="1" sz="2400" i="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60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-285750" marL="742950">
              <a:spcBef>
                <a:spcPts val="48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24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-228600" marL="1143000">
              <a:spcBef>
                <a:spcPts val="48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-228600" marL="160020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-228600" marL="205740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-228600" marL="251460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-228600" marL="2971800">
              <a:spcBef>
                <a:spcPts val="360"/>
              </a:spcBef>
              <a:buClr>
                <a:schemeClr val="dk2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-228600" marL="3429000">
              <a:spcBef>
                <a:spcPts val="360"/>
              </a:spcBef>
              <a:buClr>
                <a:schemeClr val="dk2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-228600" marL="3886200">
              <a:spcBef>
                <a:spcPts val="360"/>
              </a:spcBef>
              <a:buClr>
                <a:schemeClr val="dk2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7.xml.rels><?xml version="1.0" encoding="UTF-8" standalone="yes"?><Relationships xmlns="http://schemas.openxmlformats.org/package/2006/relationships"><Relationship Target="../notesSlides/notesSlide27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28.xml.rels><?xml version="1.0" encoding="UTF-8" standalone="yes"?><Relationships xmlns="http://schemas.openxmlformats.org/package/2006/relationships"><Relationship Target="../notesSlides/notesSlide2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6.xml" Type="http://schemas.openxmlformats.org/officeDocument/2006/relationships/slideLayout" Id="rId1"/><Relationship Target="../media/image00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6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docs.opencv.org/doc/tutorials/introduction/windows_visual_studio_Opencv/windows_visual_studio_Opencv.html" Type="http://schemas.openxmlformats.org/officeDocument/2006/relationships/hyperlink" TargetMode="External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" name="Shape 2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" name="Shape 28"/>
          <p:cNvSpPr txBox="1"/>
          <p:nvPr>
            <p:ph type="ctrTitle"/>
          </p:nvPr>
        </p:nvSpPr>
        <p:spPr>
          <a:xfrm>
            <a:off y="1734342" x="685800"/>
            <a:ext cy="22454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OpenCV API</a:t>
            </a:r>
          </a:p>
        </p:txBody>
      </p:sp>
      <p:sp>
        <p:nvSpPr>
          <p:cNvPr id="29" name="Shape 29"/>
          <p:cNvSpPr txBox="1"/>
          <p:nvPr>
            <p:ph idx="1" type="subTitle"/>
          </p:nvPr>
        </p:nvSpPr>
        <p:spPr>
          <a:xfrm>
            <a:off y="4124476" x="685800"/>
            <a:ext cy="949799" cx="77724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sz="1800" lang="en"/>
              <a:t>A Quick Introduction to the C Interface</a:t>
            </a:r>
          </a:p>
          <a:p>
            <a:pPr>
              <a:buNone/>
            </a:pPr>
            <a:r>
              <a:rPr sz="1800" lang="en"/>
              <a:t>By David Johnston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Install on Linux</a:t>
            </a: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y="1947332" x="457200"/>
            <a:ext cy="2531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lvl="0" indent="-419100" marL="457200">
              <a:buClr>
                <a:schemeClr val="dk2"/>
              </a:buClr>
              <a:buSzPct val="147058"/>
              <a:buFont typeface="Arial"/>
              <a:buChar char="•"/>
            </a:pPr>
            <a:r>
              <a:rPr sz="3400" lang="en"/>
              <a:t>Install via native package manager (ie. apt-get, yum, etc.)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Build on UNIX-Like System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y="1947332" x="306827"/>
            <a:ext cy="3723299" cx="85140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b="1" sz="3400" lang="en">
                <a:latin typeface="Courier New"/>
                <a:ea typeface="Courier New"/>
                <a:cs typeface="Courier New"/>
                <a:sym typeface="Courier New"/>
              </a:rPr>
              <a:t>cc `pkg-config --cflags --libs\</a:t>
            </a:r>
          </a:p>
          <a:p>
            <a:pPr rtl="0" lvl="0">
              <a:buNone/>
            </a:pPr>
            <a:r>
              <a:rPr b="1" sz="3400" lang="en">
                <a:latin typeface="Courier New"/>
                <a:ea typeface="Courier New"/>
                <a:cs typeface="Courier New"/>
                <a:sym typeface="Courier New"/>
              </a:rPr>
              <a:t>    opencv` -o foo foo.c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2" name="Shape 92"/>
          <p:cNvSpPr txBox="1"/>
          <p:nvPr/>
        </p:nvSpPr>
        <p:spPr>
          <a:xfrm>
            <a:off y="2805600" x="363600"/>
            <a:ext cy="1246800" cx="84167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6000" lang="en"/>
              <a:t>Four Code Demos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 txBox="1"/>
          <p:nvPr>
            <p:ph idx="1" type="body"/>
          </p:nvPr>
        </p:nvSpPr>
        <p:spPr>
          <a:xfrm>
            <a:off y="1947332" x="457200"/>
            <a:ext cy="40647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lnSpc>
                <a:spcPct val="150000"/>
              </a:lnSpc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CvMat     cvMat(...)</a:t>
            </a:r>
          </a:p>
          <a:p>
            <a:pPr rtl="0" lvl="0">
              <a:lnSpc>
                <a:spcPct val="150000"/>
              </a:lnSpc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CvMat*    cvCreateMat(...)</a:t>
            </a:r>
          </a:p>
          <a:p>
            <a:pPr rtl="0" lvl="0">
              <a:lnSpc>
                <a:spcPct val="150000"/>
              </a:lnSpc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CvMat*    cvCreateMatHeader(...)</a:t>
            </a:r>
          </a:p>
          <a:p>
            <a:pPr rtl="0" lvl="0">
              <a:lnSpc>
                <a:spcPct val="150000"/>
              </a:lnSpc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IplImage* cvCreateImage(...)</a:t>
            </a:r>
          </a:p>
          <a:p>
            <a:pPr rtl="0" lvl="0">
              <a:lnSpc>
                <a:spcPct val="150000"/>
              </a:lnSpc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CvSeq*    cvCreateSeq(...)</a:t>
            </a:r>
          </a:p>
        </p:txBody>
      </p:sp>
      <p:sp>
        <p:nvSpPr>
          <p:cNvPr id="98" name="Shape 98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4200" lang="en"/>
              <a:t>Some Constructors for</a:t>
            </a:r>
          </a:p>
          <a:p>
            <a:pPr rtl="0" lvl="0">
              <a:buNone/>
            </a:pPr>
            <a:r>
              <a:rPr sz="4200" lang="en"/>
              <a:t>Important Data Structures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Ex 1: Image Workflow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1947332" x="457200"/>
            <a:ext cy="3983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"/>
              <a:t>Loading, modifying, saving, and closing an image file.</a:t>
            </a:r>
          </a:p>
          <a:p>
            <a:r>
              <a:t/>
            </a:r>
          </a:p>
          <a:p>
            <a:pPr rtl="0" lvl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"/>
              <a:t>See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filter.c</a:t>
            </a:r>
            <a:r>
              <a:rPr lang="en"/>
              <a:t>.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Macros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1947332" x="457200"/>
            <a:ext cy="3805199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Aft>
                <a:spcPts val="1000"/>
              </a:spcAft>
              <a:buNone/>
            </a:pPr>
            <a:r>
              <a:rPr sz="2600" lang="en"/>
              <a:t>OpenCV defines a lot of macros.</a:t>
            </a:r>
          </a:p>
          <a:p>
            <a:pPr rtl="0" lvl="0" indent="-419100" marL="457200">
              <a:spcAft>
                <a:spcPts val="1000"/>
              </a:spcAft>
              <a:buClr>
                <a:schemeClr val="dk2"/>
              </a:buClr>
              <a:buSzPct val="192307"/>
              <a:buFont typeface="Arial"/>
              <a:buChar char="•"/>
            </a:pPr>
            <a:r>
              <a:rPr sz="2600" lang="en"/>
              <a:t>Most are prefixed with CV_*</a:t>
            </a:r>
          </a:p>
          <a:p>
            <a:pPr rtl="0" lvl="0" indent="-419100" marL="457200">
              <a:spcAft>
                <a:spcPts val="1000"/>
              </a:spcAft>
              <a:buClr>
                <a:schemeClr val="dk2"/>
              </a:buClr>
              <a:buSzPct val="192307"/>
              <a:buFont typeface="Arial"/>
              <a:buChar char="•"/>
            </a:pPr>
            <a:r>
              <a:rPr sz="2600" lang="en"/>
              <a:t>Many are function-specific</a:t>
            </a:r>
          </a:p>
          <a:p>
            <a:pPr rtl="0" lvl="0" indent="-419100" marL="457200">
              <a:spcAft>
                <a:spcPts val="1000"/>
              </a:spcAft>
              <a:buClr>
                <a:schemeClr val="dk2"/>
              </a:buClr>
              <a:buSzPct val="192307"/>
              <a:buFont typeface="Arial"/>
              <a:buChar char="•"/>
            </a:pPr>
            <a:r>
              <a:rPr sz="2600" lang="en"/>
              <a:t>The online documentation is usually pretty clear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In-Place Matrix Operations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y="1947332" x="457200"/>
            <a:ext cy="3298799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buNone/>
            </a:pPr>
            <a:r>
              <a:rPr b="1" sz="3200" lang="en">
                <a:latin typeface="Courier New"/>
                <a:ea typeface="Courier New"/>
                <a:cs typeface="Courier New"/>
                <a:sym typeface="Courier New"/>
              </a:rPr>
              <a:t>cvNot(img, img);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sz="4400" lang="en"/>
              <a:t>Manual Memory Management</a:t>
            </a:r>
          </a:p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y="1947332" x="199685"/>
            <a:ext cy="4782900" cx="87174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 indent="0" marL="457200"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IplImage* img = cvLoadImage(...);</a:t>
            </a:r>
          </a:p>
          <a:p>
            <a:r>
              <a:t/>
            </a:r>
          </a:p>
          <a:p>
            <a:pPr rtl="0" lvl="0" indent="0" marL="457200"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/* do something worthwhile */</a:t>
            </a:r>
          </a:p>
          <a:p>
            <a:r>
              <a:t/>
            </a:r>
          </a:p>
          <a:p>
            <a:pPr rtl="0" lvl="0" indent="0" marL="457200">
              <a:buNone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cvReleaseImage(&amp;img);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4200" lang="en"/>
              <a:t>Ex 2: Basic Morphology</a:t>
            </a:r>
          </a:p>
          <a:p>
            <a:pPr>
              <a:buNone/>
            </a:pPr>
            <a:r>
              <a:rPr sz="4200" lang="en"/>
              <a:t>and Color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y="1947332" x="457200"/>
            <a:ext cy="4634999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lang="en"/>
              <a:t>Creating basic structuring elements and calling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cvErode()</a:t>
            </a:r>
            <a:r>
              <a:rPr lang="en"/>
              <a:t> and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cvDilate()</a:t>
            </a:r>
            <a:r>
              <a:rPr lang="en"/>
              <a:t>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Using binary images (bit masks) and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cvSet()</a:t>
            </a:r>
            <a:r>
              <a:rPr lang="en"/>
              <a:t> to color regions of an image.</a:t>
            </a:r>
          </a:p>
          <a:p>
            <a:r>
              <a:t/>
            </a:r>
          </a:p>
          <a:p>
            <a:pPr>
              <a:buNone/>
            </a:pPr>
            <a:r>
              <a:rPr lang="en"/>
              <a:t>See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noteSeg.c</a:t>
            </a:r>
            <a:r>
              <a:rPr lang="en"/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3800" lang="en"/>
              <a:t>Constructors of Helper</a:t>
            </a:r>
          </a:p>
          <a:p>
            <a:pPr rtl="0" lvl="0">
              <a:buNone/>
            </a:pPr>
            <a:r>
              <a:rPr sz="3800" lang="en"/>
              <a:t>Data Structures</a:t>
            </a:r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y="2097753" x="71450"/>
            <a:ext cy="3768599" cx="89840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" i="1"/>
              <a:t> Simple ideas wrapped inside a data type:</a:t>
            </a:r>
          </a:p>
          <a:p>
            <a:pPr rtl="0" lvl="0" indent="0" marL="457200">
              <a:lnSpc>
                <a:spcPct val="115000"/>
              </a:lnSpc>
              <a:buNone/>
            </a:pPr>
            <a:r>
              <a:rPr b="1" sz="1800" lang="en">
                <a:latin typeface="Courier New"/>
                <a:ea typeface="Courier New"/>
                <a:cs typeface="Courier New"/>
                <a:sym typeface="Courier New"/>
              </a:rPr>
              <a:t>CvPoint  cvPoint(int x, int y)</a:t>
            </a:r>
          </a:p>
          <a:p>
            <a:pPr rtl="0" lvl="0" indent="0" marL="457200">
              <a:lnSpc>
                <a:spcPct val="115000"/>
              </a:lnSpc>
              <a:buNone/>
            </a:pPr>
            <a:r>
              <a:rPr b="1" sz="1800" lang="en">
                <a:latin typeface="Courier New"/>
                <a:ea typeface="Courier New"/>
                <a:cs typeface="Courier New"/>
                <a:sym typeface="Courier New"/>
              </a:rPr>
              <a:t>CvSize   cvSize(int width, int height)</a:t>
            </a:r>
          </a:p>
          <a:p>
            <a:pPr rtl="0" lvl="0" indent="0" marL="457200">
              <a:lnSpc>
                <a:spcPct val="115000"/>
              </a:lnSpc>
              <a:buNone/>
            </a:pPr>
            <a:r>
              <a:rPr b="1" sz="1800" lang="en">
                <a:latin typeface="Courier New"/>
                <a:ea typeface="Courier New"/>
                <a:cs typeface="Courier New"/>
                <a:sym typeface="Courier New"/>
              </a:rPr>
              <a:t>CvScalar cvScalar(double d0, double d1, double d2, double d3)</a:t>
            </a:r>
          </a:p>
          <a:p>
            <a:pPr rtl="0" lvl="0" indent="0" marL="457200">
              <a:lnSpc>
                <a:spcPct val="115000"/>
              </a:lnSpc>
              <a:buNone/>
            </a:pPr>
            <a:r>
              <a:rPr b="1" sz="1800" lang="en">
                <a:latin typeface="Courier New"/>
                <a:ea typeface="Courier New"/>
                <a:cs typeface="Courier New"/>
                <a:sym typeface="Courier New"/>
              </a:rPr>
              <a:t>CvScalar cvScalarAll(double d)</a:t>
            </a:r>
          </a:p>
          <a:p>
            <a:pPr rtl="0" lvl="0" indent="0" marL="457200">
              <a:lnSpc>
                <a:spcPct val="115000"/>
              </a:lnSpc>
              <a:buNone/>
            </a:pPr>
            <a:r>
              <a:rPr b="1" sz="1800" lang="en">
                <a:latin typeface="Courier New"/>
                <a:ea typeface="Courier New"/>
                <a:cs typeface="Courier New"/>
                <a:sym typeface="Courier New"/>
              </a:rPr>
              <a:t>CvScalar cvRealScalar(double d)</a:t>
            </a:r>
          </a:p>
          <a:p>
            <a:pPr rtl="0" lvl="0" indent="0" marL="457200">
              <a:lnSpc>
                <a:spcPct val="115000"/>
              </a:lnSpc>
              <a:buNone/>
            </a:pPr>
            <a:r>
              <a:rPr b="1" sz="1800" lang="en">
                <a:latin typeface="Courier New"/>
                <a:ea typeface="Courier New"/>
                <a:cs typeface="Courier New"/>
                <a:sym typeface="Courier New"/>
              </a:rPr>
              <a:t>CvRect   cvRect(int x, int y, int width, int height)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" name="Shape 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" name="Shape 34"/>
          <p:cNvSpPr/>
          <p:nvPr/>
        </p:nvSpPr>
        <p:spPr>
          <a:xfrm>
            <a:off y="304800" x="2190750"/>
            <a:ext cy="6248400" cx="4762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4200" lang="en"/>
              <a:t>Ex 3: Horizontal and</a:t>
            </a:r>
          </a:p>
          <a:p>
            <a:pPr>
              <a:buNone/>
            </a:pPr>
            <a:r>
              <a:rPr sz="4200" lang="en"/>
              <a:t>Vertical Projections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y="1947332" x="457200"/>
            <a:ext cy="3779999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lang="en"/>
              <a:t>Use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cvGetRow()</a:t>
            </a:r>
            <a:r>
              <a:rPr lang="en"/>
              <a:t>,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cvGetCol()</a:t>
            </a:r>
            <a:r>
              <a:rPr lang="en"/>
              <a:t>, and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cvSum()</a:t>
            </a:r>
            <a:r>
              <a:rPr lang="en"/>
              <a:t> to perform very simple projections.</a:t>
            </a:r>
          </a:p>
          <a:p>
            <a:r>
              <a:t/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4" name="Shape 1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5" name="Shape 145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Sort of Object Oriented</a:t>
            </a:r>
          </a:p>
        </p:txBody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y="1947332" x="457200"/>
            <a:ext cy="46202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sz="2400" lang="en"/>
              <a:t>The most important data structure is arguably </a:t>
            </a:r>
            <a:r>
              <a:rPr b="1" sz="2400" lang="en">
                <a:latin typeface="Courier New"/>
                <a:ea typeface="Courier New"/>
                <a:cs typeface="Courier New"/>
                <a:sym typeface="Courier New"/>
              </a:rPr>
              <a:t>IplImage</a:t>
            </a:r>
            <a:r>
              <a:rPr sz="2400" lang="en"/>
              <a:t>.</a:t>
            </a:r>
          </a:p>
        </p:txBody>
      </p:sp>
      <p:sp>
        <p:nvSpPr>
          <p:cNvPr id="147" name="Shape 147"/>
          <p:cNvSpPr/>
          <p:nvPr/>
        </p:nvSpPr>
        <p:spPr>
          <a:xfrm>
            <a:off y="2576775" x="685800"/>
            <a:ext cy="3741955" cx="760131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48" name="Shape 148"/>
          <p:cNvSpPr txBox="1"/>
          <p:nvPr/>
        </p:nvSpPr>
        <p:spPr>
          <a:xfrm>
            <a:off y="6354725" x="3706282"/>
            <a:ext cy="406499" cx="51911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algn="r">
              <a:buNone/>
            </a:pPr>
            <a:r>
              <a:rPr lang="en"/>
              <a:t>- Page 33 of </a:t>
            </a:r>
            <a:r>
              <a:rPr lang="en" i="1"/>
              <a:t>Learning OpenCV</a:t>
            </a:r>
            <a:r>
              <a:rPr lang="en"/>
              <a:t> by Bradski and Kaehler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y="1947332" x="457200"/>
            <a:ext cy="29763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lang="en"/>
              <a:t>The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IplImage</a:t>
            </a:r>
            <a:r>
              <a:rPr lang="en"/>
              <a:t> and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CvMat</a:t>
            </a:r>
            <a:r>
              <a:rPr lang="en"/>
              <a:t> data structures are just metadata which provide interfaces to the underlying image data.</a:t>
            </a:r>
          </a:p>
          <a:p>
            <a:r>
              <a:t/>
            </a:r>
          </a:p>
          <a:p>
            <a:pPr>
              <a:buNone/>
            </a:pPr>
            <a:r>
              <a:rPr lang="en"/>
              <a:t>See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projections.c</a:t>
            </a:r>
            <a:r>
              <a:rPr lang="en"/>
              <a:t>.</a:t>
            </a:r>
          </a:p>
        </p:txBody>
      </p:sp>
      <p:sp>
        <p:nvSpPr>
          <p:cNvPr id="154" name="Shape 154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lvl="0">
              <a:buClr>
                <a:srgbClr val="000000"/>
              </a:buClr>
              <a:buSzPct val="26190"/>
              <a:buFont typeface="Arial"/>
              <a:buNone/>
            </a:pPr>
            <a:r>
              <a:rPr sz="4200" lang="en"/>
              <a:t>Sort of Object Oriented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8" name="Shape 1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9" name="Shape 159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Ex 4: Custom Morphology</a:t>
            </a:r>
          </a:p>
        </p:txBody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y="1947332" x="457200"/>
            <a:ext cy="43707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lang="en"/>
              <a:t>Creating custom structuring elements using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cvCreateStructuringElementEx()</a:t>
            </a:r>
            <a:r>
              <a:rPr lang="en"/>
              <a:t> and an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int[]</a:t>
            </a:r>
            <a:r>
              <a:rPr lang="en"/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4200" lang="en" i="1"/>
              <a:t>Warning: Pointer Arithmetic</a:t>
            </a:r>
          </a:p>
          <a:p>
            <a:pPr rtl="0" lvl="0">
              <a:buNone/>
            </a:pPr>
            <a:r>
              <a:rPr sz="4200" lang="en" i="1"/>
              <a:t>is Imminent!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y="1947332" x="457200"/>
            <a:ext cy="3996899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Aft>
                <a:spcPts val="1000"/>
              </a:spcAft>
              <a:buNone/>
            </a:pPr>
            <a:r>
              <a:rPr lang="en"/>
              <a:t>Examples and discussion can be found in the text (highly recommended reading):</a:t>
            </a:r>
          </a:p>
          <a:p>
            <a:pPr rtl="0" lvl="0" indent="-4191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cvMat</a:t>
            </a:r>
            <a:r>
              <a:rPr lang="en"/>
              <a:t> and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IplImage</a:t>
            </a:r>
            <a:r>
              <a:rPr lang="en"/>
              <a:t>: pp. 31 - 47</a:t>
            </a:r>
          </a:p>
          <a:p>
            <a:pPr rtl="0" lvl="0" indent="-41910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cvSeq</a:t>
            </a:r>
            <a:r>
              <a:rPr lang="en"/>
              <a:t>: pp. 222 - 234</a:t>
            </a:r>
          </a:p>
          <a:p>
            <a:r>
              <a:t/>
            </a:r>
          </a:p>
          <a:p>
            <a:pPr lvl="0">
              <a:buNone/>
            </a:pPr>
            <a:r>
              <a:rPr lang="en"/>
              <a:t>See </a:t>
            </a:r>
            <a:r>
              <a:rPr b="1" lang="en">
                <a:latin typeface="Courier New"/>
                <a:ea typeface="Courier New"/>
                <a:cs typeface="Courier New"/>
                <a:sym typeface="Courier New"/>
              </a:rPr>
              <a:t>customStructElem.c</a:t>
            </a:r>
            <a:r>
              <a:rPr lang="en"/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0" name="Shape 1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1" name="Shape 171"/>
          <p:cNvSpPr txBox="1"/>
          <p:nvPr/>
        </p:nvSpPr>
        <p:spPr>
          <a:xfrm>
            <a:off y="2805600" x="363600"/>
            <a:ext cy="1246800" cx="84167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6000" lang="en"/>
              <a:t>Questions?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5" name="Shape 1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Example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y="1947332" x="457200"/>
            <a:ext cy="4471199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Aft>
                <a:spcPts val="1000"/>
              </a:spcAft>
              <a:buNone/>
            </a:pPr>
            <a:r>
              <a:rPr b="1" sz="2800" lang="en">
                <a:latin typeface="Courier New"/>
                <a:ea typeface="Courier New"/>
                <a:cs typeface="Courier New"/>
                <a:sym typeface="Courier New"/>
              </a:rPr>
              <a:t>CvSize size = cvSize(600, 400);</a:t>
            </a:r>
          </a:p>
          <a:p>
            <a:pPr rtl="0" lvl="0">
              <a:spcAft>
                <a:spcPts val="1000"/>
              </a:spcAft>
              <a:buNone/>
            </a:pPr>
            <a:r>
              <a:rPr b="1" sz="2800" lang="en">
                <a:latin typeface="Courier New"/>
                <a:ea typeface="Courier New"/>
                <a:cs typeface="Courier New"/>
                <a:sym typeface="Courier New"/>
              </a:rPr>
              <a:t>IplImage* img = cvCreateImage(</a:t>
            </a:r>
          </a:p>
          <a:p>
            <a:pPr rtl="0" lvl="0">
              <a:spcAft>
                <a:spcPts val="1000"/>
              </a:spcAft>
              <a:buNone/>
            </a:pPr>
            <a:r>
              <a:rPr b="1" sz="2800" lang="en">
                <a:latin typeface="Courier New"/>
                <a:ea typeface="Courier New"/>
                <a:cs typeface="Courier New"/>
                <a:sym typeface="Courier New"/>
              </a:rPr>
              <a:t>   size, IPL_DEPTH_8U, 3</a:t>
            </a:r>
          </a:p>
          <a:p>
            <a:pPr rtl="0" lvl="0">
              <a:spcAft>
                <a:spcPts val="1000"/>
              </a:spcAft>
              <a:buNone/>
            </a:pPr>
            <a:r>
              <a:rPr b="1" sz="2800" lang="en">
                <a:latin typeface="Courier New"/>
                <a:ea typeface="Courier New"/>
                <a:cs typeface="Courier New"/>
                <a:sym typeface="Courier New"/>
              </a:rPr>
              <a:t>);</a:t>
            </a:r>
          </a:p>
          <a:p>
            <a:pPr rtl="0" lvl="0">
              <a:spcAft>
                <a:spcPts val="1000"/>
              </a:spcAft>
              <a:buNone/>
            </a:pPr>
            <a:r>
              <a:rPr b="1" sz="2800" lang="en">
                <a:latin typeface="Courier New"/>
                <a:ea typeface="Courier New"/>
                <a:cs typeface="Courier New"/>
                <a:sym typeface="Courier New"/>
              </a:rPr>
              <a:t>cvSet(img, cvScalarAll(0), NULL);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 txBox="1"/>
          <p:nvPr>
            <p:ph idx="1" type="body"/>
          </p:nvPr>
        </p:nvSpPr>
        <p:spPr>
          <a:xfrm>
            <a:off y="548023" x="457200"/>
            <a:ext cy="58671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lvl="0">
              <a:lnSpc>
                <a:spcPct val="115000"/>
              </a:lnSpc>
              <a:buNone/>
            </a:pPr>
            <a:r>
              <a:rPr sz="3400" lang="en"/>
              <a:t>Why isn't every call to these helper functions a memory leak?</a:t>
            </a:r>
          </a:p>
        </p:txBody>
      </p:sp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7" name="Shape 187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3600" lang="en"/>
              <a:t>Esoteric C99 Feature of the Day:</a:t>
            </a:r>
          </a:p>
          <a:p>
            <a:pPr>
              <a:buNone/>
            </a:pPr>
            <a:r>
              <a:rPr sz="3600" lang="en" i="1"/>
              <a:t>Inline Functions</a:t>
            </a:r>
          </a:p>
        </p:txBody>
      </p:sp>
      <p:sp>
        <p:nvSpPr>
          <p:cNvPr id="188" name="Shape 188"/>
          <p:cNvSpPr txBox="1"/>
          <p:nvPr>
            <p:ph idx="1" type="body"/>
          </p:nvPr>
        </p:nvSpPr>
        <p:spPr>
          <a:xfrm>
            <a:off y="1947332" x="457200"/>
            <a:ext cy="45930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Aft>
                <a:spcPts val="1000"/>
              </a:spcAft>
              <a:buNone/>
            </a:pPr>
            <a:r>
              <a:rPr lang="en"/>
              <a:t>"The keyword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inline</a:t>
            </a:r>
            <a:r>
              <a:rPr lang="en"/>
              <a:t> is a request to the compiler to insert a function's machine code wherever the function is called in the program."</a:t>
            </a:r>
          </a:p>
          <a:p>
            <a:pPr algn="r" rtl="0" lvl="0">
              <a:buNone/>
            </a:pPr>
            <a:r>
              <a:rPr sz="2000" lang="en"/>
              <a:t>- Page 106 of </a:t>
            </a:r>
            <a:r>
              <a:rPr sz="2000" lang="en" i="1"/>
              <a:t>C in a Nutshell</a:t>
            </a:r>
            <a:r>
              <a:rPr sz="2000" lang="en"/>
              <a:t>, by Prinz and Crawford </a:t>
            </a:r>
          </a:p>
          <a:p>
            <a:r>
              <a:t/>
            </a:r>
          </a:p>
          <a:p>
            <a:pPr algn="l">
              <a:buNone/>
            </a:pPr>
            <a:r>
              <a:rPr lang="en"/>
              <a:t>Automatic variables declared in an inline function become automatic variables in the calling function.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/>
          <p:nvPr/>
        </p:nvSpPr>
        <p:spPr>
          <a:xfrm>
            <a:off y="304800" x="2190750"/>
            <a:ext cy="6248400" cx="47625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40" name="Shape 40"/>
          <p:cNvSpPr txBox="1"/>
          <p:nvPr/>
        </p:nvSpPr>
        <p:spPr>
          <a:xfrm>
            <a:off y="5065625" x="2433009"/>
            <a:ext cy="948900" cx="4296300"/>
          </a:xfrm>
          <a:prstGeom prst="rect">
            <a:avLst/>
          </a:prstGeom>
          <a:noFill/>
        </p:spPr>
        <p:txBody>
          <a:bodyPr bIns="91425" rIns="91425" lIns="91425" tIns="91425" anchor="ctr" anchorCtr="0">
            <a:noAutofit/>
          </a:bodyPr>
          <a:lstStyle/>
          <a:p>
            <a:pPr algn="ctr">
              <a:buNone/>
            </a:pPr>
            <a:r>
              <a:rPr b="1" sz="2600" lang="en">
                <a:solidFill>
                  <a:srgbClr val="FF0000"/>
                </a:solidFill>
                <a:latin typeface="Ubuntu"/>
                <a:ea typeface="Ubuntu"/>
                <a:cs typeface="Ubuntu"/>
                <a:sym typeface="Ubuntu"/>
              </a:rPr>
              <a:t>Warning: API Version 1.x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Primary OpenCV Interfaces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1947332" x="457200"/>
            <a:ext cy="3154199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algn="ctr" rtl="0" lvl="0">
              <a:lnSpc>
                <a:spcPct val="115000"/>
              </a:lnSpc>
              <a:buNone/>
            </a:pPr>
            <a:r>
              <a:rPr b="1" sz="3400" lang="en"/>
              <a:t>The 1.x API is based on C.</a:t>
            </a:r>
          </a:p>
          <a:p>
            <a:pPr algn="ctr" rtl="0" lvl="0">
              <a:lnSpc>
                <a:spcPct val="115000"/>
              </a:lnSpc>
              <a:buNone/>
            </a:pPr>
            <a:r>
              <a:rPr b="1" sz="3400" lang="en"/>
              <a:t>The 2.x API is based on C++.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Goals</a:t>
            </a:r>
          </a:p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1947332" x="271031"/>
            <a:ext cy="4309799" cx="85595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lang="en"/>
              <a:t>Very briefly outline the OpenCV installation process on Windows, OS X, and Linux.</a:t>
            </a:r>
          </a:p>
          <a:p>
            <a:r>
              <a:t/>
            </a:r>
          </a:p>
          <a:p>
            <a:pPr rtl="0" lvl="0">
              <a:buNone/>
            </a:pPr>
            <a:r>
              <a:rPr lang="en"/>
              <a:t>Walk through 4 example programs which should relevant to solving homework 2.</a:t>
            </a:r>
          </a:p>
          <a:p>
            <a:r>
              <a:t/>
            </a:r>
          </a:p>
          <a:p>
            <a:pPr>
              <a:buNone/>
            </a:pPr>
            <a:r>
              <a:rPr lang="en"/>
              <a:t>Point out some common API patterns and idioms.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/>
        </p:nvSpPr>
        <p:spPr>
          <a:xfrm>
            <a:off y="2388450" x="363600"/>
            <a:ext cy="2081100" cx="8416799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buNone/>
            </a:pPr>
            <a:r>
              <a:rPr b="1" sz="6000" lang="en"/>
              <a:t>Installing OpenCV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4000" lang="en"/>
              <a:t>Windows 7 64-bit and</a:t>
            </a:r>
          </a:p>
          <a:p>
            <a:pPr rtl="0" lvl="0">
              <a:buNone/>
            </a:pPr>
            <a:r>
              <a:rPr sz="4000" lang="en"/>
              <a:t>Visual C++ 2010 Express</a:t>
            </a: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y="1947332" x="194840"/>
            <a:ext cy="4604400" cx="87416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 indent="-419100" marL="457200">
              <a:buClr>
                <a:schemeClr val="dk2"/>
              </a:buClr>
              <a:buSzPct val="178571"/>
              <a:buFont typeface="Arial"/>
              <a:buChar char="•"/>
            </a:pPr>
            <a:r>
              <a:rPr sz="2800" lang="en"/>
              <a:t>Install Visual C++ 2010 Express Edition (or some other modern Visual Studio product).</a:t>
            </a:r>
          </a:p>
          <a:p>
            <a:pPr rtl="0" lvl="0">
              <a:buNone/>
            </a:pPr>
            <a:r>
              <a:rPr sz="1600" lang="en"/>
              <a:t>  </a:t>
            </a:r>
          </a:p>
          <a:p>
            <a:pPr rtl="0" lvl="0" indent="-419100" marL="457200">
              <a:buClr>
                <a:schemeClr val="dk2"/>
              </a:buClr>
              <a:buSzPct val="178571"/>
              <a:buFont typeface="Arial"/>
              <a:buChar char="•"/>
            </a:pPr>
            <a:r>
              <a:rPr sz="2800" lang="en"/>
              <a:t>Download prebuilt binaries and extract them to some desired location.</a:t>
            </a:r>
          </a:p>
          <a:p>
            <a:pPr rtl="0" lvl="0">
              <a:buNone/>
            </a:pPr>
            <a:r>
              <a:rPr sz="1600" lang="en"/>
              <a:t>  </a:t>
            </a:r>
          </a:p>
          <a:p>
            <a:pPr rtl="0" lvl="0" indent="-419100" marL="457200">
              <a:buClr>
                <a:schemeClr val="dk2"/>
              </a:buClr>
              <a:buSzPct val="178571"/>
              <a:buFont typeface="Arial"/>
              <a:buChar char="•"/>
            </a:pPr>
            <a:r>
              <a:rPr sz="2800" lang="en"/>
              <a:t>Set the OPENCV_DIR environment variable:</a:t>
            </a:r>
          </a:p>
          <a:p>
            <a:r>
              <a:t/>
            </a:r>
          </a:p>
          <a:p>
            <a:pPr rtl="0" lvl="0">
              <a:buNone/>
            </a:pPr>
            <a:r>
              <a:rPr b="1" sz="2200" lang="en">
                <a:latin typeface="Courier New"/>
                <a:ea typeface="Courier New"/>
                <a:cs typeface="Courier New"/>
                <a:sym typeface="Courier New"/>
              </a:rPr>
              <a:t>  &gt; setx -m OPENCV_DIR C:\opencv\build\x64\vc10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sz="4000" lang="en"/>
              <a:t>Windows 7 64-bit and</a:t>
            </a:r>
          </a:p>
          <a:p>
            <a:pPr rtl="0" lvl="0">
              <a:buNone/>
            </a:pPr>
            <a:r>
              <a:rPr sz="4000" lang="en"/>
              <a:t>Visual C++ 10.0 Express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y="1947332" x="457200"/>
            <a:ext cy="44937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 indent="-40005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sz="2700" lang="en"/>
              <a:t>Add </a:t>
            </a:r>
            <a:r>
              <a:rPr b="1" sz="2700" lang="en">
                <a:latin typeface="Courier New"/>
                <a:ea typeface="Courier New"/>
                <a:cs typeface="Courier New"/>
                <a:sym typeface="Courier New"/>
              </a:rPr>
              <a:t>%OPENCV_DIR%\bin</a:t>
            </a:r>
            <a:r>
              <a:rPr sz="2700" lang="en"/>
              <a:t> to your system path.</a:t>
            </a:r>
          </a:p>
          <a:p>
            <a:pPr rtl="0" lvl="0">
              <a:buNone/>
            </a:pPr>
            <a:r>
              <a:rPr sz="1600" lang="en"/>
              <a:t>  </a:t>
            </a:r>
          </a:p>
          <a:p>
            <a:pPr rtl="0" lvl="0" indent="-400050" marL="457200">
              <a:buClr>
                <a:schemeClr val="dk2"/>
              </a:buClr>
              <a:buSzPct val="166666"/>
              <a:buFont typeface="Arial"/>
              <a:buChar char="•"/>
            </a:pPr>
            <a:r>
              <a:rPr sz="2700" lang="en"/>
              <a:t>Modify Visual Studio properties to find necessary files. The following describes this process in great detail:</a:t>
            </a:r>
          </a:p>
          <a:p>
            <a:pPr rtl="0" lvl="0">
              <a:buNone/>
            </a:pPr>
            <a:r>
              <a:rPr sz="1600" lang="en"/>
              <a:t>  </a:t>
            </a:r>
          </a:p>
          <a:p>
            <a:pPr rtl="0" lvl="0">
              <a:buNone/>
            </a:pPr>
            <a:r>
              <a:rPr u="sng" b="1" sz="1800" lang="en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docs.opencv.org/doc/tutorials/introduction/windows_visual_studio_Opencv/windows_visual_studio_Opencv.html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y="274637" x="457200"/>
            <a:ext cy="1522199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Install on Mac OS X</a:t>
            </a:r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1947332" x="457200"/>
            <a:ext cy="4300799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 indent="-419100" marL="457200">
              <a:buClr>
                <a:schemeClr val="dk2"/>
              </a:buClr>
              <a:buSzPct val="178571"/>
              <a:buFont typeface="Arial"/>
              <a:buChar char="•"/>
            </a:pPr>
            <a:r>
              <a:rPr sz="2800" lang="en"/>
              <a:t>Install XCode or the Apple Command Line Tools. Both are available with a (free) Apple ID.</a:t>
            </a:r>
          </a:p>
          <a:p>
            <a:pPr rtl="0" lvl="0">
              <a:buNone/>
            </a:pPr>
            <a:r>
              <a:rPr sz="1600" lang="en"/>
              <a:t>  </a:t>
            </a:r>
          </a:p>
          <a:p>
            <a:pPr rtl="0" lvl="0" indent="-419100" marL="457200">
              <a:buClr>
                <a:schemeClr val="dk2"/>
              </a:buClr>
              <a:buSzPct val="178571"/>
              <a:buFont typeface="Arial"/>
              <a:buChar char="•"/>
            </a:pPr>
            <a:r>
              <a:rPr sz="2800" lang="en"/>
              <a:t>Install a package manager such as macports or homebrew.</a:t>
            </a:r>
          </a:p>
          <a:p>
            <a:pPr rtl="0" lvl="0">
              <a:buNone/>
            </a:pPr>
            <a:r>
              <a:rPr sz="1600" lang="en"/>
              <a:t>  </a:t>
            </a:r>
          </a:p>
          <a:p>
            <a:pPr lvl="0" indent="-419100" marL="457200">
              <a:buClr>
                <a:schemeClr val="dk2"/>
              </a:buClr>
              <a:buSzPct val="178571"/>
              <a:buFont typeface="Arial"/>
              <a:buChar char="•"/>
            </a:pPr>
            <a:r>
              <a:rPr sz="2800" lang="en"/>
              <a:t>Install OpenCV.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