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816" r:id="rId2"/>
  </p:sldMasterIdLst>
  <p:notesMasterIdLst>
    <p:notesMasterId r:id="rId84"/>
  </p:notesMasterIdLst>
  <p:handoutMasterIdLst>
    <p:handoutMasterId r:id="rId85"/>
  </p:handoutMasterIdLst>
  <p:sldIdLst>
    <p:sldId id="633" r:id="rId3"/>
    <p:sldId id="557" r:id="rId4"/>
    <p:sldId id="625" r:id="rId5"/>
    <p:sldId id="626" r:id="rId6"/>
    <p:sldId id="558" r:id="rId7"/>
    <p:sldId id="559" r:id="rId8"/>
    <p:sldId id="560" r:id="rId9"/>
    <p:sldId id="561" r:id="rId10"/>
    <p:sldId id="563" r:id="rId11"/>
    <p:sldId id="562" r:id="rId12"/>
    <p:sldId id="564" r:id="rId13"/>
    <p:sldId id="627" r:id="rId14"/>
    <p:sldId id="565" r:id="rId15"/>
    <p:sldId id="599" r:id="rId16"/>
    <p:sldId id="602" r:id="rId17"/>
    <p:sldId id="567" r:id="rId18"/>
    <p:sldId id="568" r:id="rId19"/>
    <p:sldId id="569" r:id="rId20"/>
    <p:sldId id="570" r:id="rId21"/>
    <p:sldId id="600" r:id="rId22"/>
    <p:sldId id="571" r:id="rId23"/>
    <p:sldId id="601" r:id="rId24"/>
    <p:sldId id="572" r:id="rId25"/>
    <p:sldId id="573" r:id="rId26"/>
    <p:sldId id="574" r:id="rId27"/>
    <p:sldId id="575" r:id="rId28"/>
    <p:sldId id="631" r:id="rId29"/>
    <p:sldId id="628" r:id="rId30"/>
    <p:sldId id="1016" r:id="rId31"/>
    <p:sldId id="576" r:id="rId32"/>
    <p:sldId id="577" r:id="rId33"/>
    <p:sldId id="578" r:id="rId34"/>
    <p:sldId id="579" r:id="rId35"/>
    <p:sldId id="580" r:id="rId36"/>
    <p:sldId id="582" r:id="rId37"/>
    <p:sldId id="583" r:id="rId38"/>
    <p:sldId id="584" r:id="rId39"/>
    <p:sldId id="585" r:id="rId40"/>
    <p:sldId id="587" r:id="rId41"/>
    <p:sldId id="588" r:id="rId42"/>
    <p:sldId id="589" r:id="rId43"/>
    <p:sldId id="590" r:id="rId44"/>
    <p:sldId id="591" r:id="rId45"/>
    <p:sldId id="592" r:id="rId46"/>
    <p:sldId id="593" r:id="rId47"/>
    <p:sldId id="586" r:id="rId48"/>
    <p:sldId id="594" r:id="rId49"/>
    <p:sldId id="595" r:id="rId50"/>
    <p:sldId id="596" r:id="rId51"/>
    <p:sldId id="597" r:id="rId52"/>
    <p:sldId id="598" r:id="rId53"/>
    <p:sldId id="629" r:id="rId54"/>
    <p:sldId id="604" r:id="rId55"/>
    <p:sldId id="605" r:id="rId56"/>
    <p:sldId id="606" r:id="rId57"/>
    <p:sldId id="607" r:id="rId58"/>
    <p:sldId id="608" r:id="rId59"/>
    <p:sldId id="609" r:id="rId60"/>
    <p:sldId id="610" r:id="rId61"/>
    <p:sldId id="611" r:id="rId62"/>
    <p:sldId id="612" r:id="rId63"/>
    <p:sldId id="613" r:id="rId64"/>
    <p:sldId id="614" r:id="rId65"/>
    <p:sldId id="615" r:id="rId66"/>
    <p:sldId id="616" r:id="rId67"/>
    <p:sldId id="617" r:id="rId68"/>
    <p:sldId id="618" r:id="rId69"/>
    <p:sldId id="619" r:id="rId70"/>
    <p:sldId id="620" r:id="rId71"/>
    <p:sldId id="621" r:id="rId72"/>
    <p:sldId id="622" r:id="rId73"/>
    <p:sldId id="623" r:id="rId74"/>
    <p:sldId id="624" r:id="rId75"/>
    <p:sldId id="1015" r:id="rId76"/>
    <p:sldId id="950" r:id="rId77"/>
    <p:sldId id="1014" r:id="rId78"/>
    <p:sldId id="952" r:id="rId79"/>
    <p:sldId id="953" r:id="rId80"/>
    <p:sldId id="954" r:id="rId81"/>
    <p:sldId id="955" r:id="rId82"/>
    <p:sldId id="630" r:id="rId8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00FF"/>
    <a:srgbClr val="00CC00"/>
    <a:srgbClr val="003399"/>
    <a:srgbClr val="CC00FF"/>
    <a:srgbClr val="CC0000"/>
    <a:srgbClr val="CC99FF"/>
    <a:srgbClr val="CC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49"/>
    <p:restoredTop sz="90389" autoAdjust="0"/>
  </p:normalViewPr>
  <p:slideViewPr>
    <p:cSldViewPr>
      <p:cViewPr varScale="1">
        <p:scale>
          <a:sx n="147" d="100"/>
          <a:sy n="147" d="100"/>
        </p:scale>
        <p:origin x="348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-108" y="-60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5" rIns="96631" bIns="48315" numCol="1" anchor="t" anchorCtr="0" compatLnSpc="1">
            <a:prstTxWarp prst="textNoShape">
              <a:avLst/>
            </a:prstTxWarp>
          </a:bodyPr>
          <a:lstStyle>
            <a:lvl1pPr defTabSz="964896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-105" charset="2"/>
              <a:buChar char="l"/>
              <a:defRPr sz="1300">
                <a:solidFill>
                  <a:srgbClr val="FF0000"/>
                </a:solidFill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5" rIns="96631" bIns="48315" numCol="1" anchor="t" anchorCtr="0" compatLnSpc="1">
            <a:prstTxWarp prst="textNoShape">
              <a:avLst/>
            </a:prstTxWarp>
          </a:bodyPr>
          <a:lstStyle>
            <a:lvl1pPr algn="r" defTabSz="964896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-105" charset="2"/>
              <a:buChar char="l"/>
              <a:defRPr sz="1300">
                <a:solidFill>
                  <a:srgbClr val="FF0000"/>
                </a:solidFill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719"/>
            <a:ext cx="3169920" cy="48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5" rIns="96631" bIns="48315" numCol="1" anchor="b" anchorCtr="0" compatLnSpc="1">
            <a:prstTxWarp prst="textNoShape">
              <a:avLst/>
            </a:prstTxWarp>
          </a:bodyPr>
          <a:lstStyle>
            <a:lvl1pPr defTabSz="964896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-105" charset="2"/>
              <a:buChar char="l"/>
              <a:defRPr sz="1300">
                <a:solidFill>
                  <a:srgbClr val="FF0000"/>
                </a:solidFill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19719"/>
            <a:ext cx="3169920" cy="48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5" rIns="96631" bIns="48315" numCol="1" anchor="b" anchorCtr="0" compatLnSpc="1">
            <a:prstTxWarp prst="textNoShape">
              <a:avLst/>
            </a:prstTxWarp>
          </a:bodyPr>
          <a:lstStyle>
            <a:lvl1pPr algn="r" defTabSz="964896"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  <a:defRPr sz="1300">
                <a:solidFill>
                  <a:srgbClr val="FF0000"/>
                </a:solidFill>
                <a:cs typeface="Arial" charset="0"/>
              </a:defRPr>
            </a:lvl1pPr>
          </a:lstStyle>
          <a:p>
            <a:pPr>
              <a:defRPr/>
            </a:pPr>
            <a:fld id="{766DB63D-5507-A04C-9578-D22750AA2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14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5" rIns="96631" bIns="48315" numCol="1" anchor="t" anchorCtr="0" compatLnSpc="1">
            <a:prstTxWarp prst="textNoShape">
              <a:avLst/>
            </a:prstTxWarp>
          </a:bodyPr>
          <a:lstStyle>
            <a:lvl1pPr defTabSz="964896">
              <a:defRPr sz="1300">
                <a:latin typeface="Times New Roman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5" rIns="96631" bIns="48315" numCol="1" anchor="t" anchorCtr="0" compatLnSpc="1">
            <a:prstTxWarp prst="textNoShape">
              <a:avLst/>
            </a:prstTxWarp>
          </a:bodyPr>
          <a:lstStyle>
            <a:lvl1pPr algn="r" defTabSz="964896">
              <a:defRPr sz="1300">
                <a:latin typeface="Times New Roman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9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695"/>
            <a:ext cx="5364480" cy="432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5" rIns="96631" bIns="483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719"/>
            <a:ext cx="3169920" cy="48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5" rIns="96631" bIns="48315" numCol="1" anchor="b" anchorCtr="0" compatLnSpc="1">
            <a:prstTxWarp prst="textNoShape">
              <a:avLst/>
            </a:prstTxWarp>
          </a:bodyPr>
          <a:lstStyle>
            <a:lvl1pPr defTabSz="964896">
              <a:defRPr sz="1300">
                <a:latin typeface="Times New Roman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19719"/>
            <a:ext cx="3169920" cy="48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5" rIns="96631" bIns="48315" numCol="1" anchor="b" anchorCtr="0" compatLnSpc="1">
            <a:prstTxWarp prst="textNoShape">
              <a:avLst/>
            </a:prstTxWarp>
          </a:bodyPr>
          <a:lstStyle>
            <a:lvl1pPr algn="r" defTabSz="964896">
              <a:defRPr sz="13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11C34E26-D902-EE44-913F-7D57A1AE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8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omputer_multitasking" TargetMode="External"/><Relationship Id="rId13" Type="http://schemas.openxmlformats.org/officeDocument/2006/relationships/hyperlink" Target="https://en.wikipedia.org/wiki/Edsger_Dijkstra" TargetMode="External"/><Relationship Id="rId3" Type="http://schemas.openxmlformats.org/officeDocument/2006/relationships/hyperlink" Target="https://en.wikipedia.org/wiki/Computer_science" TargetMode="External"/><Relationship Id="rId7" Type="http://schemas.openxmlformats.org/officeDocument/2006/relationships/hyperlink" Target="https://en.wikipedia.org/wiki/Concurrent_computing" TargetMode="External"/><Relationship Id="rId12" Type="http://schemas.openxmlformats.org/officeDocument/2006/relationships/hyperlink" Target="https://en.wikipedia.org/wiki/Computer_scientist" TargetMode="External"/><Relationship Id="rId17" Type="http://schemas.openxmlformats.org/officeDocument/2006/relationships/hyperlink" Target="https://en.wikipedia.org/wiki/THE_multiprogramming_system" TargetMode="External"/><Relationship Id="rId2" Type="http://schemas.openxmlformats.org/officeDocument/2006/relationships/slide" Target="../slides/slide5.xml"/><Relationship Id="rId16" Type="http://schemas.openxmlformats.org/officeDocument/2006/relationships/hyperlink" Target="https://en.wikipedia.org/wiki/Electrologica_X8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Process_(computing)" TargetMode="External"/><Relationship Id="rId11" Type="http://schemas.openxmlformats.org/officeDocument/2006/relationships/hyperlink" Target="https://en.wikipedia.org/wiki/Dutch_people" TargetMode="External"/><Relationship Id="rId5" Type="http://schemas.openxmlformats.org/officeDocument/2006/relationships/hyperlink" Target="https://en.wikipedia.org/wiki/Abstract_data_type" TargetMode="External"/><Relationship Id="rId15" Type="http://schemas.openxmlformats.org/officeDocument/2006/relationships/hyperlink" Target="https://en.wikipedia.org/wiki/Operating_system" TargetMode="External"/><Relationship Id="rId10" Type="http://schemas.openxmlformats.org/officeDocument/2006/relationships/hyperlink" Target="https://en.wikipedia.org/wiki/Lock_(computer_science)" TargetMode="External"/><Relationship Id="rId4" Type="http://schemas.openxmlformats.org/officeDocument/2006/relationships/hyperlink" Target="https://en.wikipedia.org/wiki/Variable_(programming)" TargetMode="External"/><Relationship Id="rId9" Type="http://schemas.openxmlformats.org/officeDocument/2006/relationships/hyperlink" Target="https://en.wikipedia.org/wiki/Race_condition" TargetMode="External"/><Relationship Id="rId14" Type="http://schemas.openxmlformats.org/officeDocument/2006/relationships/hyperlink" Target="https://en.wikipedia.org/wiki/Semaphore_(programming)#cite_note-ReferenceA-1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Unix-like" TargetMode="External"/><Relationship Id="rId13" Type="http://schemas.openxmlformats.org/officeDocument/2006/relationships/hyperlink" Target="https://en.wikipedia.org/wiki/Mac_OS_X" TargetMode="External"/><Relationship Id="rId18" Type="http://schemas.openxmlformats.org/officeDocument/2006/relationships/hyperlink" Target="https://en.wikipedia.org/wiki/Microsoft_Windows" TargetMode="External"/><Relationship Id="rId3" Type="http://schemas.openxmlformats.org/officeDocument/2006/relationships/hyperlink" Target="https://en.wikipedia.org/wiki/Execution_model" TargetMode="External"/><Relationship Id="rId21" Type="http://schemas.openxmlformats.org/officeDocument/2006/relationships/hyperlink" Target="https://en.wikipedia.org/wiki/POSIX_Threads#cite_note-2" TargetMode="External"/><Relationship Id="rId7" Type="http://schemas.openxmlformats.org/officeDocument/2006/relationships/hyperlink" Target="https://en.wikipedia.org/wiki/IEEE" TargetMode="External"/><Relationship Id="rId12" Type="http://schemas.openxmlformats.org/officeDocument/2006/relationships/hyperlink" Target="https://en.wikipedia.org/wiki/Linux" TargetMode="External"/><Relationship Id="rId17" Type="http://schemas.openxmlformats.org/officeDocument/2006/relationships/hyperlink" Target="https://en.wikipedia.org/wiki/DR-DOS" TargetMode="External"/><Relationship Id="rId2" Type="http://schemas.openxmlformats.org/officeDocument/2006/relationships/slide" Target="../slides/slide55.xml"/><Relationship Id="rId16" Type="http://schemas.openxmlformats.org/officeDocument/2006/relationships/hyperlink" Target="https://en.wikipedia.org/wiki/Solaris_(operating_system)" TargetMode="External"/><Relationship Id="rId20" Type="http://schemas.openxmlformats.org/officeDocument/2006/relationships/hyperlink" Target="https://en.wikipedia.org/wiki/Third-party_software_component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Application_programming_interface" TargetMode="External"/><Relationship Id="rId11" Type="http://schemas.openxmlformats.org/officeDocument/2006/relationships/hyperlink" Target="https://en.wikipedia.org/wiki/OpenBSD" TargetMode="External"/><Relationship Id="rId5" Type="http://schemas.openxmlformats.org/officeDocument/2006/relationships/hyperlink" Target="https://en.wikipedia.org/wiki/POSIX" TargetMode="External"/><Relationship Id="rId15" Type="http://schemas.openxmlformats.org/officeDocument/2006/relationships/hyperlink" Target="https://en.wikipedia.org/wiki/POSIX_Threads#cite_note-1" TargetMode="External"/><Relationship Id="rId10" Type="http://schemas.openxmlformats.org/officeDocument/2006/relationships/hyperlink" Target="https://en.wikipedia.org/wiki/NetBSD" TargetMode="External"/><Relationship Id="rId19" Type="http://schemas.openxmlformats.org/officeDocument/2006/relationships/hyperlink" Target="https://en.wikipedia.org/wiki/Windows_Services_for_UNIX" TargetMode="External"/><Relationship Id="rId4" Type="http://schemas.openxmlformats.org/officeDocument/2006/relationships/hyperlink" Target="https://en.wikipedia.org/wiki/Thread_(computing)" TargetMode="External"/><Relationship Id="rId9" Type="http://schemas.openxmlformats.org/officeDocument/2006/relationships/hyperlink" Target="https://en.wikipedia.org/wiki/FreeBSD" TargetMode="External"/><Relationship Id="rId14" Type="http://schemas.openxmlformats.org/officeDocument/2006/relationships/hyperlink" Target="https://en.wikipedia.org/wiki/Android_(operating_system)" TargetMode="External"/><Relationship Id="rId22" Type="http://schemas.openxmlformats.org/officeDocument/2006/relationships/hyperlink" Target="https://en.wikipedia.org/wiki/Windows_API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65200"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5DB9978-BAE9-A342-9CF0-B69DE17E1BE6}" type="slidenum">
              <a:rPr lang="en-US" sz="1300">
                <a:latin typeface="Times New Roman" charset="0"/>
              </a:rPr>
              <a:pPr eaLnBrk="1" hangingPunct="1"/>
              <a:t>1</a:t>
            </a:fld>
            <a:endParaRPr lang="en-US" sz="1300">
              <a:latin typeface="Times New Roman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cs typeface="Arial" charset="0"/>
              </a:rPr>
              <a:t>Content from </a:t>
            </a:r>
            <a:r>
              <a:rPr lang="en-US" altLang="zh-CN" sz="1200" dirty="0">
                <a:solidFill>
                  <a:schemeClr val="tx2"/>
                </a:solidFill>
                <a:latin typeface="Tahoma" pitchFamily="34" charset="0"/>
              </a:rPr>
              <a:t>Chapter 12 of</a:t>
            </a:r>
            <a:r>
              <a:rPr lang="en-US" dirty="0">
                <a:latin typeface="Arial" charset="0"/>
                <a:cs typeface="Arial" charset="0"/>
              </a:rPr>
              <a:t> Lee &amp; </a:t>
            </a:r>
            <a:r>
              <a:rPr lang="en-US" dirty="0" err="1">
                <a:latin typeface="Arial" charset="0"/>
                <a:cs typeface="Arial" charset="0"/>
              </a:rPr>
              <a:t>Seshia</a:t>
            </a:r>
            <a:r>
              <a:rPr lang="en-US" dirty="0">
                <a:latin typeface="Arial" charset="0"/>
                <a:cs typeface="Arial" charset="0"/>
              </a:rPr>
              <a:t> book + Hongwei &amp; Yu paper on single-hop real-time scheduling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626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 #12:</a:t>
            </a:r>
          </a:p>
          <a:p>
            <a:pPr lvl="1"/>
            <a:r>
              <a:rPr lang="en-US" dirty="0"/>
              <a:t>Chapter 12: 1, 2, </a:t>
            </a:r>
            <a:r>
              <a:rPr lang="en-US" dirty="0">
                <a:solidFill>
                  <a:srgbClr val="FF0000"/>
                </a:solidFill>
              </a:rPr>
              <a:t>4, 6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C34E26-D902-EE44-913F-7D57A1AEFEC6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18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In </a:t>
            </a:r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hlinkClick r:id="rId3" tooltip="Computer science"/>
              </a:rPr>
              <a:t>computer science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, a </a:t>
            </a:r>
            <a:r>
              <a:rPr kumimoji="1" lang="en-US" sz="1200" b="1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semaphore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 is a </a:t>
            </a:r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hlinkClick r:id="rId4" tooltip="Variable (programming)"/>
              </a:rPr>
              <a:t>variable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 or </a:t>
            </a:r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hlinkClick r:id="rId5" tooltip="Abstract data type"/>
              </a:rPr>
              <a:t>abstract data type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 used to control access to a common resource by multiple </a:t>
            </a:r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hlinkClick r:id="rId6" tooltip="Process (computing)"/>
              </a:rPr>
              <a:t>processes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 in a </a:t>
            </a:r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hlinkClick r:id="rId7" tooltip="Concurrent computing"/>
              </a:rPr>
              <a:t>concurrent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 system such as a </a:t>
            </a:r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hlinkClick r:id="rId8" tooltip="Computer multitasking"/>
              </a:rPr>
              <a:t>multitasking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 operating system. A semaphore is simply a variable. This variable is used to solve critical section problems and to achieve process synchronization in the multi processing environment.</a:t>
            </a:r>
          </a:p>
          <a:p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A trivial semaphore is a plain variable that is changed (for example, incremented or decremented, or toggled) depending on programmer-defined conditions.</a:t>
            </a:r>
          </a:p>
          <a:p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A useful way to think of a semaphore as used in the real-world systems is as a record of how many units of a particular resource are available, coupled with operations to adjust that record </a:t>
            </a:r>
            <a:r>
              <a:rPr kumimoji="1"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safely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 (i.e. to avoid </a:t>
            </a:r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hlinkClick r:id="rId9" tooltip="Race condition"/>
              </a:rPr>
              <a:t>race conditions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) as units are required or become free, and, if necessary, wait until a unit of the resource becomes available.</a:t>
            </a:r>
          </a:p>
          <a:p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Semaphores are a useful tool in the prevention of race conditions; however, their use is by no means a guarantee that a program is free from these problems. Semaphores which allow an arbitrary resource count are called </a:t>
            </a:r>
            <a:r>
              <a:rPr kumimoji="1" lang="en-US" sz="1200" b="1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counting semaphores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, while semaphores which are restricted to the values 0 and 1 (or locked/unlocked, unavailable/available) are called </a:t>
            </a:r>
            <a:r>
              <a:rPr kumimoji="1" lang="en-US" sz="1200" b="1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binary semaphores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 and are used to implement </a:t>
            </a:r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hlinkClick r:id="rId10" tooltip="Lock (computer science)"/>
              </a:rPr>
              <a:t>locks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The semaphore concept was invented by </a:t>
            </a:r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hlinkClick r:id="rId11" tooltip="Dutch people"/>
              </a:rPr>
              <a:t>Dutch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 </a:t>
            </a:r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hlinkClick r:id="rId12" tooltip="Computer scientist"/>
              </a:rPr>
              <a:t>computer scientist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 </a:t>
            </a:r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hlinkClick r:id="rId13" tooltip="Edsger Dijkstra"/>
              </a:rPr>
              <a:t>Edsger Dijkstra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 in 1962 or 1963,</a:t>
            </a:r>
            <a:r>
              <a:rPr kumimoji="1" lang="en-US" sz="1200" b="0" i="0" u="none" strike="noStrike" kern="1200" baseline="300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hlinkClick r:id="rId14"/>
              </a:rPr>
              <a:t>[1]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 when Dijkstra and his team were developing an </a:t>
            </a:r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hlinkClick r:id="rId15" tooltip="Operating system"/>
              </a:rPr>
              <a:t>operating system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 for the </a:t>
            </a:r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hlinkClick r:id="rId16" tooltip="Electrologica X8"/>
              </a:rPr>
              <a:t>Electrologica X8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. That system eventually became known as </a:t>
            </a:r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hlinkClick r:id="rId17"/>
              </a:rPr>
              <a:t>THE multiprogramming system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C34E26-D902-EE44-913F-7D57A1AEFEC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71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6538" lvl="0" eaLnBrk="1" hangingPunct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When the current thread blocks on or releases a mutex</a:t>
            </a:r>
          </a:p>
          <a:p>
            <a:pPr marL="236538" lvl="0" eaLnBrk="1" hangingPunct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When the current thread blocks on a semaphore</a:t>
            </a:r>
          </a:p>
          <a:p>
            <a:pPr marL="236538" lvl="0" eaLnBrk="1" hangingPunct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When a semaphore state is changed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C34E26-D902-EE44-913F-7D57A1AEFEC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20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C34E26-D902-EE44-913F-7D57A1AEFEC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57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FD1031-09E4-5A4D-B72D-EE1FE4EB39C4}" type="slidenum">
              <a:rPr lang="en-US" sz="1300">
                <a:solidFill>
                  <a:prstClr val="black"/>
                </a:solidFill>
                <a:latin typeface="Times New Roman" charset="0"/>
              </a:rPr>
              <a:pPr eaLnBrk="1" hangingPunct="1"/>
              <a:t>35</a:t>
            </a:fld>
            <a:endParaRPr lang="en-US" sz="13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EDF is dynamic priority because the absolute deadline of a task instance must be considered, which depends on the number of task instances that have gone before it. </a:t>
            </a:r>
          </a:p>
        </p:txBody>
      </p:sp>
    </p:spTree>
    <p:extLst>
      <p:ext uri="{BB962C8B-B14F-4D97-AF65-F5344CB8AC3E}">
        <p14:creationId xmlns:p14="http://schemas.microsoft.com/office/powerpoint/2010/main" val="1109575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Task 4 misses deadline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C34E26-D902-EE44-913F-7D57A1AEFEC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8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1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POSIX Threads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, usually referred to as </a:t>
            </a:r>
            <a:r>
              <a:rPr kumimoji="1" lang="en-US" sz="1200" b="1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pthreads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, is an </a:t>
            </a:r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hlinkClick r:id="rId3" tooltip="Execution model"/>
              </a:rPr>
              <a:t>execution model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 that exists independently from a language, as well as a parallel execution model. It allows a program to control multiple different flows of work that overlap in time. Each flow of work is referred to as a </a:t>
            </a:r>
            <a:r>
              <a:rPr kumimoji="1" lang="en-US" sz="1200" b="0" i="1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hlinkClick r:id="rId4" tooltip="Thread (computing)"/>
              </a:rPr>
              <a:t>thread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, and creation and control over these flows is achieved by making calls to the POSIX Threads API. </a:t>
            </a:r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hlinkClick r:id="rId5" tooltip="POSIX"/>
              </a:rPr>
              <a:t>POSIX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 Threads is an </a:t>
            </a:r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hlinkClick r:id="rId6" tooltip="Application programming interface"/>
              </a:rPr>
              <a:t>API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 defined by the standard </a:t>
            </a:r>
            <a:r>
              <a:rPr kumimoji="1"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POSIX.1c, Threads extensions (</a:t>
            </a:r>
            <a:r>
              <a:rPr kumimoji="1" lang="en-US" sz="1200" b="0" i="1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hlinkClick r:id="rId7" tooltip="IEEE"/>
              </a:rPr>
              <a:t>IEEE</a:t>
            </a:r>
            <a:r>
              <a:rPr kumimoji="1"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 </a:t>
            </a:r>
            <a:r>
              <a:rPr kumimoji="1" lang="en-US" sz="1200" b="0" i="1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Std</a:t>
            </a:r>
            <a:r>
              <a:rPr kumimoji="1"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1003.1c-1995)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Implementations of the API are available on many </a:t>
            </a:r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hlinkClick r:id="rId8" tooltip="Unix-like"/>
              </a:rPr>
              <a:t>Unix-like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 POSIX-conformant operating systems such as </a:t>
            </a:r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hlinkClick r:id="rId9" tooltip="FreeBSD"/>
              </a:rPr>
              <a:t>FreeBSD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, </a:t>
            </a:r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hlinkClick r:id="rId10" tooltip="NetBSD"/>
              </a:rPr>
              <a:t>NetBSD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, </a:t>
            </a:r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hlinkClick r:id="rId11" tooltip="OpenBSD"/>
              </a:rPr>
              <a:t>OpenBSD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, </a:t>
            </a:r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hlinkClick r:id="rId12" tooltip="Linux"/>
              </a:rPr>
              <a:t>Linux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, </a:t>
            </a:r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hlinkClick r:id="rId13" tooltip="Mac OS X"/>
              </a:rPr>
              <a:t>Mac OS X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, </a:t>
            </a:r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hlinkClick r:id="rId14" tooltip="Android (operating system)"/>
              </a:rPr>
              <a:t>Android</a:t>
            </a:r>
            <a:r>
              <a:rPr kumimoji="1" lang="en-US" sz="1200" b="0" i="0" u="none" strike="noStrike" kern="1200" baseline="300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hlinkClick r:id="rId15"/>
              </a:rPr>
              <a:t>[1]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, </a:t>
            </a:r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hlinkClick r:id="rId16" tooltip="Solaris (operating system)"/>
              </a:rPr>
              <a:t>Solaris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 and AUTOSAR Adaptive, typically bundled as a library </a:t>
            </a:r>
            <a:r>
              <a:rPr kumimoji="1" lang="en-US" sz="1200" b="1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libpthread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. </a:t>
            </a:r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hlinkClick r:id="rId17" tooltip="DR-DOS"/>
              </a:rPr>
              <a:t>DR-DOS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 and </a:t>
            </a:r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hlinkClick r:id="rId18" tooltip="Microsoft Windows"/>
              </a:rPr>
              <a:t>Microsoft Windows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 implementations also exist: within the </a:t>
            </a:r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hlinkClick r:id="rId19" tooltip="Windows Services for UNIX"/>
              </a:rPr>
              <a:t>SFU/SUA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 subsystem which provides a native implementation of a number of POSIX APIs, and also within </a:t>
            </a:r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hlinkClick r:id="rId20" tooltip="Third-party software component"/>
              </a:rPr>
              <a:t>third-party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 packages such as </a:t>
            </a:r>
            <a:r>
              <a:rPr kumimoji="1"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pthreads-w32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kumimoji="1" lang="en-US" sz="1200" b="0" i="0" u="none" strike="noStrike" kern="1200" baseline="300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hlinkClick r:id="rId21"/>
              </a:rPr>
              <a:t>[2]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 which implements </a:t>
            </a:r>
            <a:r>
              <a:rPr kumimoji="1" lang="en-US" sz="1200" b="1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pthreads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 on top of existing </a:t>
            </a:r>
            <a:r>
              <a:rPr kumimoji="1"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hlinkClick r:id="rId22" tooltip="Windows API"/>
              </a:rPr>
              <a:t>Windows API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endParaRPr kumimoji="1" lang="en-US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C34E26-D902-EE44-913F-7D57A1AEFEC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42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Can one automatically compute the priority ceiling?</a:t>
            </a:r>
            <a:r>
              <a:rPr lang="en-US" sz="1200" dirty="0">
                <a:latin typeface="Arial" charset="0"/>
              </a:rPr>
              <a:t> Done by compiler</a:t>
            </a:r>
            <a:r>
              <a:rPr lang="en-US" sz="1200" dirty="0">
                <a:latin typeface="Arial" charset="0"/>
                <a:cs typeface="Arial" charset="0"/>
              </a:rPr>
              <a:t>? </a:t>
            </a:r>
            <a:endParaRPr lang="en-US" sz="1200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C34E26-D902-EE44-913F-7D57A1AEFEC6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63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a set of communication pairs in arbitrary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23726-2B2C-4D4A-B0EA-C272E6367F31}" type="slidenum">
              <a:rPr lang="zh-CN" altLang="en-US" smtClean="0"/>
              <a:pPr>
                <a:defRPr/>
              </a:pPr>
              <a:t>76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1572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4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086600" y="6248400"/>
            <a:ext cx="1524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8100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2209800" y="6248400"/>
            <a:ext cx="12192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fld id="{CEB946A7-34E0-474C-8A15-17EDA8E88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2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656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90500"/>
            <a:ext cx="2152650" cy="6286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90500"/>
            <a:ext cx="6305550" cy="6286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6291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336666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336666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336666"/>
              </a:solidFill>
              <a:latin typeface="Times New Roman" charset="0"/>
              <a:cs typeface="Arial" charset="0"/>
            </a:endParaRPr>
          </a:p>
        </p:txBody>
      </p:sp>
      <p:pic>
        <p:nvPicPr>
          <p:cNvPr id="8" name="Picture 12" descr="campanileTranspare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81200"/>
            <a:ext cx="16732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4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086600" y="6248400"/>
            <a:ext cx="1524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>
              <a:solidFill>
                <a:srgbClr val="336666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8100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>
              <a:solidFill>
                <a:srgbClr val="336666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2209800" y="6248400"/>
            <a:ext cx="12192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Arial" charset="0"/>
              </a:defRPr>
            </a:lvl1pPr>
          </a:lstStyle>
          <a:p>
            <a:pPr>
              <a:defRPr/>
            </a:pPr>
            <a:fld id="{1174B322-179C-8B40-8452-BAD45F3C3D2A}" type="slidenum">
              <a:rPr lang="en-US">
                <a:solidFill>
                  <a:srgbClr val="3366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41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9984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537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42291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76400"/>
            <a:ext cx="42291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856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2978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1720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7879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264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5631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3320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4258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90500"/>
            <a:ext cx="2152650" cy="6286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90500"/>
            <a:ext cx="6305550" cy="6286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4036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"/>
            <a:ext cx="8610600" cy="1257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76400"/>
            <a:ext cx="42291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76400"/>
            <a:ext cx="42291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318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1133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42291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76400"/>
            <a:ext cx="42291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495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419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179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013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319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702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90500"/>
            <a:ext cx="8610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76400"/>
            <a:ext cx="861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charset="0"/>
        <a:defRPr sz="2600">
          <a:solidFill>
            <a:schemeClr val="bg2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l"/>
        <a:defRPr sz="24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2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2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90500"/>
            <a:ext cx="8610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76400"/>
            <a:ext cx="861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422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5" charset="0"/>
          <a:ea typeface="ＭＳ Ｐゴシック" charset="0"/>
          <a:cs typeface="Arial" pitchFamily="-105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5" charset="0"/>
          <a:ea typeface="ＭＳ Ｐゴシック" charset="0"/>
          <a:cs typeface="Arial" pitchFamily="-105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5" charset="0"/>
          <a:ea typeface="ＭＳ Ｐゴシック" charset="0"/>
          <a:cs typeface="Arial" pitchFamily="-105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5" charset="0"/>
          <a:ea typeface="ＭＳ Ｐゴシック" charset="0"/>
          <a:cs typeface="Arial" pitchFamily="-105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charset="0"/>
        <a:defRPr sz="2600">
          <a:solidFill>
            <a:schemeClr val="bg2"/>
          </a:solidFill>
          <a:latin typeface="+mn-lt"/>
          <a:ea typeface="ＭＳ Ｐゴシック" charset="0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l"/>
        <a:defRPr sz="24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tolemy.berkeley.edu/books/leeseshia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sup.it/news.jsp?GTemplate=news.jsp&amp;ID_NEWS=453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7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e.iastate.edu/~hongwei/group/publications/pktRT-TII.pdf" TargetMode="Externa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2.emf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04118"/>
            <a:ext cx="8153400" cy="17526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70000"/>
              <a:buFont typeface="Wingdings" charset="0"/>
              <a:buNone/>
            </a:pPr>
            <a:r>
              <a:rPr lang="en-US" sz="3200" dirty="0">
                <a:solidFill>
                  <a:srgbClr val="0000FF"/>
                </a:solidFill>
                <a:ea typeface="+mj-ea"/>
                <a:cs typeface="+mj-cs"/>
              </a:rPr>
              <a:t>Fundamentals of Real-Time Scheduling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371600" y="6477000"/>
            <a:ext cx="77474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CN" sz="1200" dirty="0">
                <a:solidFill>
                  <a:schemeClr val="tx2"/>
                </a:solidFill>
                <a:latin typeface="Tahoma" pitchFamily="34" charset="0"/>
              </a:rPr>
              <a:t>Ack.: this lecture is prepared in part based on slides of </a:t>
            </a:r>
            <a:r>
              <a:rPr lang="en-US" sz="1200" dirty="0">
                <a:solidFill>
                  <a:schemeClr val="tx2"/>
                </a:solidFill>
              </a:rPr>
              <a:t>Lee, Sangiovanni-Vincentelli, Seshia.</a:t>
            </a:r>
            <a:endParaRPr lang="en-US" altLang="zh-CN" sz="1200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2FEBEE97-012B-4449-98BC-8C1BD042D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76600"/>
            <a:ext cx="3810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charset="0"/>
              <a:defRPr sz="2600">
                <a:solidFill>
                  <a:schemeClr val="bg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l"/>
              <a:defRPr sz="24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600" kern="0" dirty="0">
                <a:solidFill>
                  <a:schemeClr val="tx2"/>
                </a:solidFill>
                <a:ea typeface="宋体" panose="02010600030101010101" pitchFamily="2" charset="-122"/>
              </a:rPr>
              <a:t>Hongwei Zhang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600" kern="0" dirty="0" err="1">
                <a:solidFill>
                  <a:schemeClr val="tx2"/>
                </a:solidFill>
                <a:ea typeface="宋体" panose="02010600030101010101" pitchFamily="2" charset="-122"/>
              </a:rPr>
              <a:t>hongwei@iastate.edu</a:t>
            </a:r>
            <a:r>
              <a:rPr lang="en-US" altLang="zh-CN" sz="1600" kern="0" dirty="0">
                <a:solidFill>
                  <a:schemeClr val="tx2"/>
                </a:solidFill>
                <a:ea typeface="宋体" panose="02010600030101010101" pitchFamily="2" charset="-122"/>
              </a:rPr>
              <a:t>, 515 294 2143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600" kern="0" dirty="0">
                <a:solidFill>
                  <a:schemeClr val="tx2"/>
                </a:solidFill>
                <a:ea typeface="宋体" panose="02010600030101010101" pitchFamily="2" charset="-122"/>
              </a:rPr>
              <a:t>http://</a:t>
            </a:r>
            <a:r>
              <a:rPr lang="en-US" altLang="zh-CN" sz="1600" kern="0" dirty="0" err="1">
                <a:solidFill>
                  <a:schemeClr val="tx2"/>
                </a:solidFill>
                <a:ea typeface="宋体" panose="02010600030101010101" pitchFamily="2" charset="-122"/>
              </a:rPr>
              <a:t>www.ece.iastate.edu</a:t>
            </a:r>
            <a:r>
              <a:rPr lang="en-US" altLang="zh-CN" sz="1600" kern="0" dirty="0">
                <a:solidFill>
                  <a:schemeClr val="tx2"/>
                </a:solidFill>
                <a:ea typeface="宋体" panose="02010600030101010101" pitchFamily="2" charset="-122"/>
              </a:rPr>
              <a:t>/~</a:t>
            </a:r>
            <a:r>
              <a:rPr lang="en-US" altLang="zh-CN" sz="1600" kern="0" dirty="0" err="1">
                <a:solidFill>
                  <a:schemeClr val="tx2"/>
                </a:solidFill>
                <a:ea typeface="宋体" panose="02010600030101010101" pitchFamily="2" charset="-122"/>
              </a:rPr>
              <a:t>hongwei</a:t>
            </a:r>
            <a:r>
              <a:rPr lang="en-US" altLang="zh-CN" sz="1600" kern="0" dirty="0">
                <a:solidFill>
                  <a:schemeClr val="tx2"/>
                </a:solidFill>
                <a:ea typeface="宋体" panose="02010600030101010101" pitchFamily="2" charset="-122"/>
              </a:rPr>
              <a:t>  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DD89E91-886A-0340-9422-184F2B978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00758"/>
            <a:ext cx="27432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DF7D89-E64E-4047-B146-F228DCD8150B}"/>
              </a:ext>
            </a:extLst>
          </p:cNvPr>
          <p:cNvSpPr/>
          <p:nvPr/>
        </p:nvSpPr>
        <p:spPr>
          <a:xfrm>
            <a:off x="1143000" y="5943600"/>
            <a:ext cx="7924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Ref. book: </a:t>
            </a:r>
            <a:r>
              <a:rPr lang="en-US" sz="1200" dirty="0">
                <a:solidFill>
                  <a:schemeClr val="tx2"/>
                </a:solidFill>
              </a:rPr>
              <a:t>Lee and </a:t>
            </a:r>
            <a:r>
              <a:rPr lang="en-US" sz="1200" dirty="0" err="1">
                <a:solidFill>
                  <a:schemeClr val="tx2"/>
                </a:solidFill>
              </a:rPr>
              <a:t>Seshia</a:t>
            </a:r>
            <a:r>
              <a:rPr lang="en-US" sz="1200" dirty="0">
                <a:solidFill>
                  <a:schemeClr val="tx2"/>
                </a:solidFill>
              </a:rPr>
              <a:t>, </a:t>
            </a:r>
            <a:r>
              <a:rPr lang="en-US" sz="1200" i="1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Introduction to Embedded Systems, A Cyber-Physical Systems Approach</a:t>
            </a:r>
            <a:r>
              <a:rPr lang="en-US" sz="1200" dirty="0">
                <a:solidFill>
                  <a:schemeClr val="tx2"/>
                </a:solidFill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2136847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When can a new thread be dispatched?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0838" indent="-350838" eaLnBrk="1" hangingPunct="1">
              <a:buFont typeface="Wingdings" charset="0"/>
              <a:buChar char="¢"/>
            </a:pPr>
            <a:r>
              <a:rPr lang="en-US" sz="2200" i="1" dirty="0">
                <a:solidFill>
                  <a:srgbClr val="CC0000"/>
                </a:solidFill>
                <a:latin typeface="Arial" charset="0"/>
              </a:rPr>
              <a:t>Under Non-Preemptive scheduling</a:t>
            </a:r>
            <a:r>
              <a:rPr lang="en-US" sz="2200" dirty="0">
                <a:latin typeface="Arial" charset="0"/>
              </a:rPr>
              <a:t>:</a:t>
            </a:r>
          </a:p>
          <a:p>
            <a:pPr marL="693738" lvl="1" eaLnBrk="1" hangingPunct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When the current thread completes</a:t>
            </a:r>
          </a:p>
          <a:p>
            <a:pPr marL="693738" lvl="1" eaLnBrk="1" hangingPunct="1"/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350838" indent="-350838" eaLnBrk="1" hangingPunct="1">
              <a:buFont typeface="Wingdings" charset="0"/>
              <a:buChar char="¢"/>
            </a:pPr>
            <a:r>
              <a:rPr lang="en-US" sz="2200" i="1" dirty="0">
                <a:solidFill>
                  <a:srgbClr val="CC0000"/>
                </a:solidFill>
                <a:latin typeface="Arial" charset="0"/>
              </a:rPr>
              <a:t>Under Preemptive scheduling:</a:t>
            </a:r>
          </a:p>
          <a:p>
            <a:pPr marL="693738" lvl="1" eaLnBrk="1" hangingPunct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Upon a timer interrupt</a:t>
            </a:r>
          </a:p>
          <a:p>
            <a:pPr marL="693738" lvl="1" eaLnBrk="1" hangingPunct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Upon an I/O interrupt (possibly)</a:t>
            </a:r>
          </a:p>
          <a:p>
            <a:pPr marL="693738" lvl="1" eaLnBrk="1" hangingPunct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When a new thread is created, or one completes</a:t>
            </a:r>
          </a:p>
          <a:p>
            <a:pPr marL="693738" lvl="1" eaLnBrk="1" hangingPunct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When the current thread makes any OS call</a:t>
            </a:r>
          </a:p>
          <a:p>
            <a:pPr lvl="2" eaLnBrk="1" hangingPunct="1"/>
            <a:r>
              <a:rPr lang="en-US" sz="1800" dirty="0">
                <a:latin typeface="Arial" charset="0"/>
                <a:ea typeface="Arial" charset="0"/>
                <a:cs typeface="Arial" charset="0"/>
              </a:rPr>
              <a:t>file system access</a:t>
            </a:r>
          </a:p>
          <a:p>
            <a:pPr lvl="2" eaLnBrk="1" hangingPunct="1"/>
            <a:r>
              <a:rPr lang="en-US" sz="1800" dirty="0">
                <a:latin typeface="Arial" charset="0"/>
                <a:ea typeface="Arial" charset="0"/>
                <a:cs typeface="Arial" charset="0"/>
              </a:rPr>
              <a:t>network access</a:t>
            </a:r>
          </a:p>
          <a:p>
            <a:pPr marL="457200" lvl="1" indent="0" eaLnBrk="1" hangingPunct="1">
              <a:buNone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  …</a:t>
            </a:r>
          </a:p>
        </p:txBody>
      </p:sp>
    </p:spTree>
    <p:extLst>
      <p:ext uri="{BB962C8B-B14F-4D97-AF65-F5344CB8AC3E}">
        <p14:creationId xmlns:p14="http://schemas.microsoft.com/office/powerpoint/2010/main" val="1432206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Preemptive Scheduling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181600"/>
          </a:xfrm>
        </p:spPr>
        <p:txBody>
          <a:bodyPr/>
          <a:lstStyle/>
          <a:p>
            <a:pPr marL="0" indent="0" eaLnBrk="1" hangingPunct="1"/>
            <a:r>
              <a:rPr lang="en-US" sz="2200" dirty="0">
                <a:latin typeface="Arial" charset="0"/>
              </a:rPr>
              <a:t>Assumptions:</a:t>
            </a:r>
          </a:p>
          <a:p>
            <a:pPr marL="0" indent="0" eaLnBrk="1" hangingPunct="1"/>
            <a:r>
              <a:rPr lang="en-US" sz="2200" dirty="0">
                <a:latin typeface="Arial" charset="0"/>
              </a:rPr>
              <a:t>1. All threads have priorities </a:t>
            </a:r>
          </a:p>
          <a:p>
            <a:pPr marL="342900" lvl="1" indent="0" eaLnBrk="1" hangingPunct="1">
              <a:buFont typeface="Wingdings" charset="0"/>
              <a:buChar char="¢"/>
            </a:pPr>
            <a:r>
              <a:rPr lang="en-US" sz="2000" dirty="0">
                <a:latin typeface="Arial" charset="0"/>
              </a:rPr>
              <a:t> either statically assigned (constant for the duration of the thread)</a:t>
            </a:r>
          </a:p>
          <a:p>
            <a:pPr marL="342900" lvl="1" indent="0" eaLnBrk="1" hangingPunct="1">
              <a:buFont typeface="Wingdings" charset="0"/>
              <a:buChar char="¢"/>
            </a:pPr>
            <a:r>
              <a:rPr lang="en-US" sz="2000" dirty="0">
                <a:latin typeface="Arial" charset="0"/>
              </a:rPr>
              <a:t> or dynamically assigned (can vary).</a:t>
            </a:r>
          </a:p>
          <a:p>
            <a:pPr marL="288925" indent="-288925" eaLnBrk="1" hangingPunct="1"/>
            <a:r>
              <a:rPr lang="en-US" sz="2200" dirty="0">
                <a:latin typeface="Arial" charset="0"/>
              </a:rPr>
              <a:t>2. Kernel keeps track of which threads are </a:t>
            </a:r>
            <a:r>
              <a:rPr lang="ja-JP" altLang="en-US" sz="2200" dirty="0">
                <a:latin typeface="Arial" charset="0"/>
              </a:rPr>
              <a:t>“</a:t>
            </a:r>
            <a:r>
              <a:rPr lang="en-US" altLang="ja-JP" sz="2200" dirty="0">
                <a:latin typeface="Arial" charset="0"/>
              </a:rPr>
              <a:t>enabled</a:t>
            </a:r>
            <a:r>
              <a:rPr lang="ja-JP" altLang="en-US" sz="2200" dirty="0">
                <a:latin typeface="Arial" charset="0"/>
              </a:rPr>
              <a:t>”</a:t>
            </a:r>
            <a:r>
              <a:rPr lang="en-US" altLang="ja-JP" sz="2200" dirty="0">
                <a:latin typeface="Arial" charset="0"/>
              </a:rPr>
              <a:t> (able to execute, e.g. not blocked waiting for a semaphore or a </a:t>
            </a:r>
            <a:r>
              <a:rPr lang="en-US" altLang="ja-JP" sz="2200" dirty="0" err="1">
                <a:latin typeface="Arial" charset="0"/>
              </a:rPr>
              <a:t>mutex</a:t>
            </a:r>
            <a:r>
              <a:rPr lang="en-US" altLang="ja-JP" sz="2200" dirty="0">
                <a:latin typeface="Arial" charset="0"/>
              </a:rPr>
              <a:t> or for a time to expire).</a:t>
            </a:r>
          </a:p>
          <a:p>
            <a:pPr marL="0" indent="0" eaLnBrk="1" hangingPunct="1"/>
            <a:endParaRPr lang="en-US" sz="2200" dirty="0">
              <a:latin typeface="Arial" charset="0"/>
            </a:endParaRPr>
          </a:p>
          <a:p>
            <a:pPr marL="0" indent="0" eaLnBrk="1" hangingPunct="1"/>
            <a:r>
              <a:rPr lang="en-US" sz="2200" dirty="0">
                <a:latin typeface="Arial" charset="0"/>
              </a:rPr>
              <a:t>Preemptive scheduling:</a:t>
            </a:r>
          </a:p>
          <a:p>
            <a:pPr lvl="1" eaLnBrk="1" hangingPunct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At any instant, the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enabled thread with the highest priority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is executing</a:t>
            </a:r>
          </a:p>
          <a:p>
            <a:pPr lvl="1" eaLnBrk="1" hangingPunct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Whenever any thread changes </a:t>
            </a:r>
            <a:r>
              <a:rPr lang="en-US" sz="2000" u="sng" dirty="0">
                <a:latin typeface="Arial" charset="0"/>
                <a:ea typeface="Arial" charset="0"/>
                <a:cs typeface="Arial" charset="0"/>
              </a:rPr>
              <a:t>priority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or </a:t>
            </a:r>
            <a:r>
              <a:rPr lang="en-US" sz="2000" u="sng" dirty="0">
                <a:latin typeface="Arial" charset="0"/>
                <a:ea typeface="Arial" charset="0"/>
                <a:cs typeface="Arial" charset="0"/>
              </a:rPr>
              <a:t>“enabled” status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the kernel can dispatch a new thread</a:t>
            </a:r>
          </a:p>
        </p:txBody>
      </p:sp>
    </p:spTree>
    <p:extLst>
      <p:ext uri="{BB962C8B-B14F-4D97-AF65-F5344CB8AC3E}">
        <p14:creationId xmlns:p14="http://schemas.microsoft.com/office/powerpoint/2010/main" val="325361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Microkernel/OS</a:t>
            </a:r>
          </a:p>
          <a:p>
            <a:r>
              <a:rPr lang="en-US" dirty="0">
                <a:solidFill>
                  <a:srgbClr val="FF0000"/>
                </a:solidFill>
              </a:rPr>
              <a:t>Rate Monotonic Scheduling</a:t>
            </a:r>
          </a:p>
          <a:p>
            <a:r>
              <a:rPr lang="en-US" dirty="0"/>
              <a:t>Earliest Deadline First </a:t>
            </a:r>
          </a:p>
          <a:p>
            <a:r>
              <a:rPr lang="en-US" dirty="0"/>
              <a:t>Scheduling Anomalies </a:t>
            </a:r>
          </a:p>
          <a:p>
            <a:r>
              <a:rPr lang="en-US" dirty="0"/>
              <a:t>From Real-Time Computing to Real-Time Networking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047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Rate Monotonic Scheduling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</a:pPr>
            <a:r>
              <a:rPr lang="en-US" sz="2200" dirty="0">
                <a:latin typeface="Arial" charset="0"/>
              </a:rPr>
              <a:t>Assume </a:t>
            </a:r>
            <a:r>
              <a:rPr lang="en-US" sz="2200" i="1" dirty="0">
                <a:latin typeface="Arial" charset="0"/>
              </a:rPr>
              <a:t>n</a:t>
            </a:r>
            <a:r>
              <a:rPr lang="en-US" sz="2200" dirty="0">
                <a:latin typeface="Arial" charset="0"/>
              </a:rPr>
              <a:t> tasks invoked periodically with:</a:t>
            </a:r>
          </a:p>
          <a:p>
            <a:pPr marL="693738" lvl="1" eaLnBrk="1" hangingPunct="1">
              <a:lnSpc>
                <a:spcPct val="15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periods </a:t>
            </a:r>
            <a:r>
              <a:rPr lang="en-US" sz="2000" i="1" dirty="0">
                <a:latin typeface="Times New Roman" charset="0"/>
                <a:ea typeface="Arial" charset="0"/>
                <a:cs typeface="Arial" charset="0"/>
              </a:rPr>
              <a:t>T</a:t>
            </a:r>
            <a:r>
              <a:rPr lang="en-US" sz="2000" baseline="-25000" dirty="0">
                <a:latin typeface="Times New Roman" charset="0"/>
                <a:ea typeface="Arial" charset="0"/>
                <a:cs typeface="Arial" charset="0"/>
              </a:rPr>
              <a:t>1</a:t>
            </a:r>
            <a:r>
              <a:rPr lang="en-US" sz="2000" dirty="0">
                <a:latin typeface="Times New Roman" charset="0"/>
                <a:ea typeface="Arial" charset="0"/>
                <a:cs typeface="Arial" charset="0"/>
              </a:rPr>
              <a:t>, … ,</a:t>
            </a:r>
            <a:r>
              <a:rPr lang="en-US" sz="2000" i="1" dirty="0" err="1">
                <a:latin typeface="Times New Roman" charset="0"/>
                <a:ea typeface="Arial" charset="0"/>
                <a:cs typeface="Arial" charset="0"/>
              </a:rPr>
              <a:t>T</a:t>
            </a:r>
            <a:r>
              <a:rPr lang="en-US" sz="2000" i="1" baseline="-25000" dirty="0" err="1">
                <a:latin typeface="Times New Roman" charset="0"/>
                <a:ea typeface="Arial" charset="0"/>
                <a:cs typeface="Arial" charset="0"/>
              </a:rPr>
              <a:t>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(impose real-time constraints)</a:t>
            </a:r>
          </a:p>
          <a:p>
            <a:pPr marL="693738" lvl="1" eaLnBrk="1" hangingPunct="1">
              <a:lnSpc>
                <a:spcPct val="15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worst-case execution times (WCET) </a:t>
            </a:r>
            <a:r>
              <a:rPr lang="en-US" sz="2000" i="1" dirty="0">
                <a:latin typeface="Times New Roman" charset="0"/>
                <a:ea typeface="Arial" charset="0"/>
                <a:cs typeface="Arial" charset="0"/>
              </a:rPr>
              <a:t>C</a:t>
            </a:r>
            <a:r>
              <a:rPr lang="en-US" sz="2000" baseline="-25000" dirty="0">
                <a:latin typeface="Times New Roman" charset="0"/>
                <a:ea typeface="Arial" charset="0"/>
                <a:cs typeface="Arial" charset="0"/>
              </a:rPr>
              <a:t>1</a:t>
            </a:r>
            <a:r>
              <a:rPr lang="en-US" sz="2000" dirty="0">
                <a:latin typeface="Times New Roman" charset="0"/>
                <a:ea typeface="Arial" charset="0"/>
                <a:cs typeface="Arial" charset="0"/>
              </a:rPr>
              <a:t>, … ,</a:t>
            </a:r>
            <a:r>
              <a:rPr lang="en-US" sz="2000" i="1" dirty="0">
                <a:latin typeface="Times New Roman" charset="0"/>
                <a:ea typeface="Arial" charset="0"/>
                <a:cs typeface="Arial" charset="0"/>
              </a:rPr>
              <a:t>C</a:t>
            </a:r>
            <a:r>
              <a:rPr lang="en-US" sz="2000" i="1" baseline="-25000" dirty="0">
                <a:latin typeface="Times New Roman" charset="0"/>
                <a:ea typeface="Arial" charset="0"/>
                <a:cs typeface="Arial" charset="0"/>
              </a:rPr>
              <a:t>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lvl="2" eaLnBrk="1" hangingPunct="1">
              <a:lnSpc>
                <a:spcPct val="15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assumes no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mutexes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, semaphores, or blocking I/O</a:t>
            </a:r>
          </a:p>
          <a:p>
            <a:pPr marL="693738" lvl="1" eaLnBrk="1" hangingPunct="1">
              <a:lnSpc>
                <a:spcPct val="15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no precedence constraints</a:t>
            </a:r>
          </a:p>
          <a:p>
            <a:pPr marL="693738" lvl="1" eaLnBrk="1" hangingPunct="1">
              <a:lnSpc>
                <a:spcPct val="15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fixed priorities</a:t>
            </a:r>
          </a:p>
          <a:p>
            <a:pPr marL="693738" lvl="1" eaLnBrk="1" hangingPunct="1">
              <a:lnSpc>
                <a:spcPct val="15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preemptive scheduling</a:t>
            </a:r>
          </a:p>
          <a:p>
            <a:pPr marL="2522538" lvl="5">
              <a:lnSpc>
                <a:spcPct val="150000"/>
              </a:lnSpc>
            </a:pPr>
            <a:endParaRPr lang="en-US" sz="1600" dirty="0">
              <a:latin typeface="Arial" charset="0"/>
            </a:endParaRPr>
          </a:p>
          <a:p>
            <a:pPr marL="0" indent="0" eaLnBrk="1" hangingPunct="1">
              <a:lnSpc>
                <a:spcPct val="150000"/>
              </a:lnSpc>
            </a:pPr>
            <a:r>
              <a:rPr lang="en-US" sz="2200" u="sng" dirty="0">
                <a:latin typeface="Arial" charset="0"/>
              </a:rPr>
              <a:t>Rate Monotonic Scheduling:</a:t>
            </a:r>
            <a:r>
              <a:rPr lang="en-US" sz="2200" dirty="0">
                <a:latin typeface="Arial" charset="0"/>
              </a:rPr>
              <a:t> Priorities ordered by period, with smallest period having the highest priority</a:t>
            </a:r>
            <a:endParaRPr lang="en-US" sz="2200" i="1" dirty="0">
              <a:solidFill>
                <a:srgbClr val="CC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70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686" y="838200"/>
            <a:ext cx="8610600" cy="2743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</a:pPr>
            <a:endParaRPr lang="en-US" sz="2200" dirty="0">
              <a:latin typeface="Arial" charset="0"/>
            </a:endParaRPr>
          </a:p>
          <a:p>
            <a:pPr marL="0" indent="0" eaLnBrk="1" hangingPunct="1">
              <a:lnSpc>
                <a:spcPct val="150000"/>
              </a:lnSpc>
            </a:pPr>
            <a:r>
              <a:rPr lang="en-US" sz="2200" u="sng" dirty="0">
                <a:latin typeface="Arial" charset="0"/>
              </a:rPr>
              <a:t>Theorem:</a:t>
            </a:r>
            <a:r>
              <a:rPr lang="en-US" sz="2200" dirty="0">
                <a:latin typeface="Arial" charset="0"/>
              </a:rPr>
              <a:t> For a task set where the relative deadlines of tasks are proportional to their periods, if any </a:t>
            </a:r>
            <a:r>
              <a:rPr lang="en-US" sz="2200" i="1" dirty="0">
                <a:latin typeface="Arial" charset="0"/>
              </a:rPr>
              <a:t>fixed</a:t>
            </a:r>
            <a:r>
              <a:rPr lang="en-US" sz="2200" dirty="0">
                <a:latin typeface="Arial" charset="0"/>
              </a:rPr>
              <a:t>-priority assignment yields a feasible schedule (i.e., </a:t>
            </a:r>
            <a:r>
              <a:rPr lang="en-US" sz="2400" dirty="0">
                <a:latin typeface="Arial" charset="0"/>
              </a:rPr>
              <a:t>every task executes to completion once within its relative deadline)</a:t>
            </a:r>
            <a:r>
              <a:rPr lang="en-US" sz="2200" dirty="0">
                <a:latin typeface="Arial" charset="0"/>
              </a:rPr>
              <a:t>, then RMS (smallest period has the highest priority) also yields a feasible schedule.</a:t>
            </a:r>
          </a:p>
          <a:p>
            <a:pPr marL="0" indent="0" eaLnBrk="1" hangingPunct="1">
              <a:lnSpc>
                <a:spcPct val="150000"/>
              </a:lnSpc>
            </a:pPr>
            <a:endParaRPr lang="en-US" sz="2200" dirty="0">
              <a:latin typeface="Arial" charset="0"/>
            </a:endParaRPr>
          </a:p>
          <a:p>
            <a:pPr marL="0" indent="0" eaLnBrk="1" hangingPunct="1">
              <a:lnSpc>
                <a:spcPct val="150000"/>
              </a:lnSpc>
            </a:pPr>
            <a:r>
              <a:rPr lang="en-US" sz="2200" i="1" dirty="0">
                <a:solidFill>
                  <a:srgbClr val="CC0000"/>
                </a:solidFill>
                <a:latin typeface="Arial" charset="0"/>
              </a:rPr>
              <a:t>                   RMS is optimal in the sense of feasibility.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066800" y="6096000"/>
            <a:ext cx="838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6666"/>
                </a:solidFill>
              </a:rPr>
              <a:t>Liu and </a:t>
            </a:r>
            <a:r>
              <a:rPr lang="en-US" dirty="0" err="1">
                <a:solidFill>
                  <a:srgbClr val="336666"/>
                </a:solidFill>
              </a:rPr>
              <a:t>Layland</a:t>
            </a:r>
            <a:r>
              <a:rPr lang="en-US" dirty="0">
                <a:solidFill>
                  <a:srgbClr val="336666"/>
                </a:solidFill>
              </a:rPr>
              <a:t>, </a:t>
            </a:r>
            <a:r>
              <a:rPr lang="ja-JP" altLang="en-US" dirty="0">
                <a:solidFill>
                  <a:srgbClr val="336666"/>
                </a:solidFill>
              </a:rPr>
              <a:t>“</a:t>
            </a:r>
            <a:r>
              <a:rPr lang="en-US" altLang="ja-JP" dirty="0">
                <a:solidFill>
                  <a:srgbClr val="336666"/>
                </a:solidFill>
              </a:rPr>
              <a:t>Scheduling algorithms for multiprogramming in a hard-real-time environment,</a:t>
            </a:r>
            <a:r>
              <a:rPr lang="ja-JP" altLang="en-US" dirty="0">
                <a:solidFill>
                  <a:srgbClr val="336666"/>
                </a:solidFill>
              </a:rPr>
              <a:t>”</a:t>
            </a:r>
            <a:r>
              <a:rPr lang="en-US" altLang="ja-JP" dirty="0">
                <a:solidFill>
                  <a:srgbClr val="336666"/>
                </a:solidFill>
              </a:rPr>
              <a:t> Journal of ACM, 20(1), 1973.</a:t>
            </a:r>
            <a:endParaRPr lang="en-US" dirty="0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6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Liu and </a:t>
            </a:r>
            <a:r>
              <a:rPr lang="en-US" dirty="0" err="1"/>
              <a:t>Layland</a:t>
            </a:r>
            <a:r>
              <a:rPr lang="en-US" dirty="0"/>
              <a:t>, </a:t>
            </a:r>
            <a:r>
              <a:rPr lang="en-US" i="1" dirty="0"/>
              <a:t>JACM</a:t>
            </a:r>
            <a:r>
              <a:rPr lang="en-US" dirty="0"/>
              <a:t>, Jan. 1973</a:t>
            </a:r>
          </a:p>
        </p:txBody>
      </p:sp>
      <p:pic>
        <p:nvPicPr>
          <p:cNvPr id="4" name="Picture 3" descr="Screen Shot 2016-10-20 at 4.37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200"/>
            <a:ext cx="6527800" cy="4980928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963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Showing Optimality of RMS: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Consider two tasks with different periods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638800"/>
            <a:ext cx="8610600" cy="838200"/>
          </a:xfrm>
        </p:spPr>
        <p:txBody>
          <a:bodyPr/>
          <a:lstStyle/>
          <a:p>
            <a:pPr marL="0" indent="0" eaLnBrk="1" hangingPunct="1"/>
            <a:r>
              <a:rPr lang="en-US">
                <a:latin typeface="Arial" charset="0"/>
              </a:rPr>
              <a:t>Is a non-preemptive schedule feasible?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914400" y="2438400"/>
            <a:ext cx="2286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17412" name="Line 8"/>
          <p:cNvSpPr>
            <a:spLocks noChangeShapeType="1"/>
          </p:cNvSpPr>
          <p:nvPr/>
        </p:nvSpPr>
        <p:spPr bwMode="auto">
          <a:xfrm>
            <a:off x="914400" y="3124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1447800" y="3048000"/>
            <a:ext cx="4651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i="1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200" baseline="-25000">
                <a:solidFill>
                  <a:srgbClr val="000000"/>
                </a:solidFill>
                <a:latin typeface="Times New Roman" charset="0"/>
              </a:rPr>
              <a:t>1</a:t>
            </a:r>
          </a:p>
        </p:txBody>
      </p:sp>
      <p:sp>
        <p:nvSpPr>
          <p:cNvPr id="17414" name="Line 10"/>
          <p:cNvSpPr>
            <a:spLocks noChangeShapeType="1"/>
          </p:cNvSpPr>
          <p:nvPr/>
        </p:nvSpPr>
        <p:spPr bwMode="auto">
          <a:xfrm flipV="1">
            <a:off x="914400" y="35052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1447800" y="3459163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i="1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200" baseline="-25000">
                <a:solidFill>
                  <a:srgbClr val="000000"/>
                </a:solidFill>
                <a:latin typeface="Times New Roman" charset="0"/>
              </a:rPr>
              <a:t>1</a:t>
            </a:r>
          </a:p>
        </p:txBody>
      </p:sp>
      <p:sp>
        <p:nvSpPr>
          <p:cNvPr id="17416" name="Text Box 14"/>
          <p:cNvSpPr txBox="1">
            <a:spLocks noChangeArrowheads="1"/>
          </p:cNvSpPr>
          <p:nvPr/>
        </p:nvSpPr>
        <p:spPr bwMode="auto">
          <a:xfrm>
            <a:off x="838200" y="4724400"/>
            <a:ext cx="4651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i="1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200" baseline="-25000">
                <a:solidFill>
                  <a:srgbClr val="000000"/>
                </a:solidFill>
                <a:latin typeface="Times New Roman" charset="0"/>
              </a:rPr>
              <a:t>2</a:t>
            </a:r>
          </a:p>
        </p:txBody>
      </p:sp>
      <p:sp>
        <p:nvSpPr>
          <p:cNvPr id="17417" name="Text Box 16"/>
          <p:cNvSpPr txBox="1">
            <a:spLocks noChangeArrowheads="1"/>
          </p:cNvSpPr>
          <p:nvPr/>
        </p:nvSpPr>
        <p:spPr bwMode="auto">
          <a:xfrm>
            <a:off x="838200" y="5135563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i="1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200" baseline="-25000">
                <a:solidFill>
                  <a:srgbClr val="000000"/>
                </a:solidFill>
                <a:latin typeface="Times New Roman" charset="0"/>
              </a:rPr>
              <a:t>2</a:t>
            </a:r>
          </a:p>
        </p:txBody>
      </p:sp>
      <p:sp>
        <p:nvSpPr>
          <p:cNvPr id="17418" name="Rectangle 22"/>
          <p:cNvSpPr>
            <a:spLocks noChangeArrowheads="1"/>
          </p:cNvSpPr>
          <p:nvPr/>
        </p:nvSpPr>
        <p:spPr bwMode="auto">
          <a:xfrm>
            <a:off x="4572000" y="2438400"/>
            <a:ext cx="2286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17419" name="Line 13"/>
          <p:cNvSpPr>
            <a:spLocks noChangeShapeType="1"/>
          </p:cNvSpPr>
          <p:nvPr/>
        </p:nvSpPr>
        <p:spPr bwMode="auto">
          <a:xfrm>
            <a:off x="914400" y="4800600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17420" name="Line 15"/>
          <p:cNvSpPr>
            <a:spLocks noChangeShapeType="1"/>
          </p:cNvSpPr>
          <p:nvPr/>
        </p:nvSpPr>
        <p:spPr bwMode="auto">
          <a:xfrm flipV="1">
            <a:off x="914400" y="5181600"/>
            <a:ext cx="1031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17421" name="Rectangle 19"/>
          <p:cNvSpPr>
            <a:spLocks noChangeArrowheads="1"/>
          </p:cNvSpPr>
          <p:nvPr/>
        </p:nvSpPr>
        <p:spPr bwMode="auto">
          <a:xfrm>
            <a:off x="914400" y="41148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17422" name="Rectangle 33"/>
          <p:cNvSpPr>
            <a:spLocks noChangeArrowheads="1"/>
          </p:cNvSpPr>
          <p:nvPr/>
        </p:nvSpPr>
        <p:spPr bwMode="auto">
          <a:xfrm>
            <a:off x="1946275" y="41148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17423" name="Rectangle 35"/>
          <p:cNvSpPr>
            <a:spLocks noChangeArrowheads="1"/>
          </p:cNvSpPr>
          <p:nvPr/>
        </p:nvSpPr>
        <p:spPr bwMode="auto">
          <a:xfrm>
            <a:off x="2979738" y="41148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17424" name="Rectangle 37"/>
          <p:cNvSpPr>
            <a:spLocks noChangeArrowheads="1"/>
          </p:cNvSpPr>
          <p:nvPr/>
        </p:nvSpPr>
        <p:spPr bwMode="auto">
          <a:xfrm>
            <a:off x="4011613" y="41148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17425" name="Rectangle 39"/>
          <p:cNvSpPr>
            <a:spLocks noChangeArrowheads="1"/>
          </p:cNvSpPr>
          <p:nvPr/>
        </p:nvSpPr>
        <p:spPr bwMode="auto">
          <a:xfrm>
            <a:off x="5043488" y="41148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17426" name="Rectangle 41"/>
          <p:cNvSpPr>
            <a:spLocks noChangeArrowheads="1"/>
          </p:cNvSpPr>
          <p:nvPr/>
        </p:nvSpPr>
        <p:spPr bwMode="auto">
          <a:xfrm>
            <a:off x="6076950" y="41148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17427" name="Rectangle 43"/>
          <p:cNvSpPr>
            <a:spLocks noChangeArrowheads="1"/>
          </p:cNvSpPr>
          <p:nvPr/>
        </p:nvSpPr>
        <p:spPr bwMode="auto">
          <a:xfrm>
            <a:off x="7108825" y="41148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548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Showing Optimality of RMS: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Consider two tasks with different periods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486400"/>
            <a:ext cx="8610600" cy="1371600"/>
          </a:xfrm>
        </p:spPr>
        <p:txBody>
          <a:bodyPr/>
          <a:lstStyle/>
          <a:p>
            <a:pPr marL="0" indent="0" eaLnBrk="1" hangingPunct="1"/>
            <a:r>
              <a:rPr lang="en-US">
                <a:latin typeface="Arial" charset="0"/>
              </a:rPr>
              <a:t>Non-preemptive schedule is not feasible. Some instance of the Red Task (2) will not finish within its period if we do non-preemptive scheduling.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914400" y="2438400"/>
            <a:ext cx="2286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auto">
          <a:xfrm>
            <a:off x="914400" y="3124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1447800" y="3048000"/>
            <a:ext cx="4651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i="1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200" baseline="-25000">
                <a:solidFill>
                  <a:srgbClr val="000000"/>
                </a:solidFill>
                <a:latin typeface="Times New Roman" charset="0"/>
              </a:rPr>
              <a:t>1</a:t>
            </a:r>
          </a:p>
        </p:txBody>
      </p:sp>
      <p:sp>
        <p:nvSpPr>
          <p:cNvPr id="18438" name="Line 7"/>
          <p:cNvSpPr>
            <a:spLocks noChangeShapeType="1"/>
          </p:cNvSpPr>
          <p:nvPr/>
        </p:nvSpPr>
        <p:spPr bwMode="auto">
          <a:xfrm flipV="1">
            <a:off x="914400" y="35052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1447800" y="3459163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i="1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200" baseline="-25000">
                <a:solidFill>
                  <a:srgbClr val="000000"/>
                </a:solidFill>
                <a:latin typeface="Times New Roman" charset="0"/>
              </a:rPr>
              <a:t>1</a:t>
            </a: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838200" y="4724400"/>
            <a:ext cx="4651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i="1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200" baseline="-25000">
                <a:solidFill>
                  <a:srgbClr val="000000"/>
                </a:solidFill>
                <a:latin typeface="Times New Roman" charset="0"/>
              </a:rPr>
              <a:t>2</a:t>
            </a:r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838200" y="5135563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i="1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200" baseline="-25000">
                <a:solidFill>
                  <a:srgbClr val="000000"/>
                </a:solidFill>
                <a:latin typeface="Times New Roman" charset="0"/>
              </a:rPr>
              <a:t>2</a:t>
            </a:r>
          </a:p>
        </p:txBody>
      </p:sp>
      <p:sp>
        <p:nvSpPr>
          <p:cNvPr id="18442" name="Rectangle 11"/>
          <p:cNvSpPr>
            <a:spLocks noChangeArrowheads="1"/>
          </p:cNvSpPr>
          <p:nvPr/>
        </p:nvSpPr>
        <p:spPr bwMode="auto">
          <a:xfrm>
            <a:off x="4572000" y="2438400"/>
            <a:ext cx="2286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18443" name="Line 12"/>
          <p:cNvSpPr>
            <a:spLocks noChangeShapeType="1"/>
          </p:cNvSpPr>
          <p:nvPr/>
        </p:nvSpPr>
        <p:spPr bwMode="auto">
          <a:xfrm>
            <a:off x="914400" y="4800600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 flipV="1">
            <a:off x="914400" y="5181600"/>
            <a:ext cx="1031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18445" name="Rectangle 14"/>
          <p:cNvSpPr>
            <a:spLocks noChangeArrowheads="1"/>
          </p:cNvSpPr>
          <p:nvPr/>
        </p:nvSpPr>
        <p:spPr bwMode="auto">
          <a:xfrm>
            <a:off x="914400" y="41148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1946275" y="41148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18447" name="Rectangle 16"/>
          <p:cNvSpPr>
            <a:spLocks noChangeArrowheads="1"/>
          </p:cNvSpPr>
          <p:nvPr/>
        </p:nvSpPr>
        <p:spPr bwMode="auto">
          <a:xfrm>
            <a:off x="2979738" y="41148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18448" name="Rectangle 17"/>
          <p:cNvSpPr>
            <a:spLocks noChangeArrowheads="1"/>
          </p:cNvSpPr>
          <p:nvPr/>
        </p:nvSpPr>
        <p:spPr bwMode="auto">
          <a:xfrm>
            <a:off x="4011613" y="41148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18449" name="Rectangle 18"/>
          <p:cNvSpPr>
            <a:spLocks noChangeArrowheads="1"/>
          </p:cNvSpPr>
          <p:nvPr/>
        </p:nvSpPr>
        <p:spPr bwMode="auto">
          <a:xfrm>
            <a:off x="5043488" y="41148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18450" name="Rectangle 19"/>
          <p:cNvSpPr>
            <a:spLocks noChangeArrowheads="1"/>
          </p:cNvSpPr>
          <p:nvPr/>
        </p:nvSpPr>
        <p:spPr bwMode="auto">
          <a:xfrm>
            <a:off x="6076950" y="41148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18451" name="Rectangle 20"/>
          <p:cNvSpPr>
            <a:spLocks noChangeArrowheads="1"/>
          </p:cNvSpPr>
          <p:nvPr/>
        </p:nvSpPr>
        <p:spPr bwMode="auto">
          <a:xfrm>
            <a:off x="7108825" y="41148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91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Showing Optimality of RMS: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Consider two tasks with different periods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486400"/>
            <a:ext cx="8610600" cy="1143000"/>
          </a:xfrm>
        </p:spPr>
        <p:txBody>
          <a:bodyPr/>
          <a:lstStyle/>
          <a:p>
            <a:pPr marL="0" indent="0" eaLnBrk="1" hangingPunct="1"/>
            <a:r>
              <a:rPr lang="en-US" dirty="0">
                <a:latin typeface="Arial" charset="0"/>
              </a:rPr>
              <a:t>What if we had a preemptive scheduling with higher priority for the red task?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914400" y="2438400"/>
            <a:ext cx="2286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914400" y="3124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1447800" y="3048000"/>
            <a:ext cx="4651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i="1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200" baseline="-25000">
                <a:solidFill>
                  <a:srgbClr val="000000"/>
                </a:solidFill>
                <a:latin typeface="Times New Roman" charset="0"/>
              </a:rPr>
              <a:t>1</a:t>
            </a:r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 flipV="1">
            <a:off x="914400" y="35052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1447800" y="3459163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i="1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200" baseline="-25000">
                <a:solidFill>
                  <a:srgbClr val="000000"/>
                </a:solidFill>
                <a:latin typeface="Times New Roman" charset="0"/>
              </a:rPr>
              <a:t>1</a:t>
            </a:r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838200" y="4724400"/>
            <a:ext cx="4651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i="1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200" baseline="-25000">
                <a:solidFill>
                  <a:srgbClr val="000000"/>
                </a:solidFill>
                <a:latin typeface="Times New Roman" charset="0"/>
              </a:rPr>
              <a:t>2</a:t>
            </a:r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838200" y="5135563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i="1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200" baseline="-25000">
                <a:solidFill>
                  <a:srgbClr val="000000"/>
                </a:solidFill>
                <a:latin typeface="Times New Roman" charset="0"/>
              </a:rPr>
              <a:t>2</a:t>
            </a:r>
          </a:p>
        </p:txBody>
      </p:sp>
      <p:sp>
        <p:nvSpPr>
          <p:cNvPr id="19466" name="Rectangle 11"/>
          <p:cNvSpPr>
            <a:spLocks noChangeArrowheads="1"/>
          </p:cNvSpPr>
          <p:nvPr/>
        </p:nvSpPr>
        <p:spPr bwMode="auto">
          <a:xfrm>
            <a:off x="4572000" y="2438400"/>
            <a:ext cx="2286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19467" name="Line 12"/>
          <p:cNvSpPr>
            <a:spLocks noChangeShapeType="1"/>
          </p:cNvSpPr>
          <p:nvPr/>
        </p:nvSpPr>
        <p:spPr bwMode="auto">
          <a:xfrm>
            <a:off x="914400" y="4800600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19468" name="Line 13"/>
          <p:cNvSpPr>
            <a:spLocks noChangeShapeType="1"/>
          </p:cNvSpPr>
          <p:nvPr/>
        </p:nvSpPr>
        <p:spPr bwMode="auto">
          <a:xfrm flipV="1">
            <a:off x="914400" y="5181600"/>
            <a:ext cx="1031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19469" name="Rectangle 14"/>
          <p:cNvSpPr>
            <a:spLocks noChangeArrowheads="1"/>
          </p:cNvSpPr>
          <p:nvPr/>
        </p:nvSpPr>
        <p:spPr bwMode="auto">
          <a:xfrm>
            <a:off x="914400" y="41148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19470" name="Rectangle 15"/>
          <p:cNvSpPr>
            <a:spLocks noChangeArrowheads="1"/>
          </p:cNvSpPr>
          <p:nvPr/>
        </p:nvSpPr>
        <p:spPr bwMode="auto">
          <a:xfrm>
            <a:off x="1946275" y="41148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19471" name="Rectangle 16"/>
          <p:cNvSpPr>
            <a:spLocks noChangeArrowheads="1"/>
          </p:cNvSpPr>
          <p:nvPr/>
        </p:nvSpPr>
        <p:spPr bwMode="auto">
          <a:xfrm>
            <a:off x="2979738" y="41148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19472" name="Rectangle 17"/>
          <p:cNvSpPr>
            <a:spLocks noChangeArrowheads="1"/>
          </p:cNvSpPr>
          <p:nvPr/>
        </p:nvSpPr>
        <p:spPr bwMode="auto">
          <a:xfrm>
            <a:off x="4011613" y="41148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19473" name="Rectangle 18"/>
          <p:cNvSpPr>
            <a:spLocks noChangeArrowheads="1"/>
          </p:cNvSpPr>
          <p:nvPr/>
        </p:nvSpPr>
        <p:spPr bwMode="auto">
          <a:xfrm>
            <a:off x="5043488" y="41148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19474" name="Rectangle 19"/>
          <p:cNvSpPr>
            <a:spLocks noChangeArrowheads="1"/>
          </p:cNvSpPr>
          <p:nvPr/>
        </p:nvSpPr>
        <p:spPr bwMode="auto">
          <a:xfrm>
            <a:off x="6076950" y="41148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19475" name="Rectangle 20"/>
          <p:cNvSpPr>
            <a:spLocks noChangeArrowheads="1"/>
          </p:cNvSpPr>
          <p:nvPr/>
        </p:nvSpPr>
        <p:spPr bwMode="auto">
          <a:xfrm>
            <a:off x="7108825" y="41148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49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ChangeArrowheads="1"/>
          </p:cNvSpPr>
          <p:nvPr/>
        </p:nvSpPr>
        <p:spPr bwMode="auto">
          <a:xfrm>
            <a:off x="4572000" y="2438400"/>
            <a:ext cx="28956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691203" name="Rectangle 3"/>
          <p:cNvSpPr>
            <a:spLocks noChangeArrowheads="1"/>
          </p:cNvSpPr>
          <p:nvPr/>
        </p:nvSpPr>
        <p:spPr bwMode="auto">
          <a:xfrm>
            <a:off x="914400" y="2438400"/>
            <a:ext cx="28956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Showing Optimality of RMS: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Consider two tasks with different periods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914400" y="2438400"/>
            <a:ext cx="22860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4572000" y="2438400"/>
            <a:ext cx="22860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336666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914400" y="4114800"/>
            <a:ext cx="6400800" cy="457200"/>
            <a:chOff x="576" y="2592"/>
            <a:chExt cx="4032" cy="288"/>
          </a:xfrm>
        </p:grpSpPr>
        <p:sp>
          <p:nvSpPr>
            <p:cNvPr id="20502" name="Rectangle 16"/>
            <p:cNvSpPr>
              <a:spLocks noChangeArrowheads="1"/>
            </p:cNvSpPr>
            <p:nvPr/>
          </p:nvSpPr>
          <p:spPr bwMode="auto">
            <a:xfrm>
              <a:off x="576" y="2592"/>
              <a:ext cx="130" cy="28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6666"/>
                </a:solidFill>
              </a:endParaRPr>
            </a:p>
          </p:txBody>
        </p:sp>
        <p:sp>
          <p:nvSpPr>
            <p:cNvPr id="20503" name="Rectangle 17"/>
            <p:cNvSpPr>
              <a:spLocks noChangeArrowheads="1"/>
            </p:cNvSpPr>
            <p:nvPr/>
          </p:nvSpPr>
          <p:spPr bwMode="auto">
            <a:xfrm>
              <a:off x="1226" y="2592"/>
              <a:ext cx="130" cy="28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6666"/>
                </a:solidFill>
              </a:endParaRPr>
            </a:p>
          </p:txBody>
        </p:sp>
        <p:sp>
          <p:nvSpPr>
            <p:cNvPr id="20504" name="Rectangle 18"/>
            <p:cNvSpPr>
              <a:spLocks noChangeArrowheads="1"/>
            </p:cNvSpPr>
            <p:nvPr/>
          </p:nvSpPr>
          <p:spPr bwMode="auto">
            <a:xfrm>
              <a:off x="1877" y="2592"/>
              <a:ext cx="130" cy="28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6666"/>
                </a:solidFill>
              </a:endParaRPr>
            </a:p>
          </p:txBody>
        </p:sp>
        <p:sp>
          <p:nvSpPr>
            <p:cNvPr id="20505" name="Rectangle 19"/>
            <p:cNvSpPr>
              <a:spLocks noChangeArrowheads="1"/>
            </p:cNvSpPr>
            <p:nvPr/>
          </p:nvSpPr>
          <p:spPr bwMode="auto">
            <a:xfrm>
              <a:off x="2527" y="2592"/>
              <a:ext cx="130" cy="28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6666"/>
                </a:solidFill>
              </a:endParaRPr>
            </a:p>
          </p:txBody>
        </p:sp>
        <p:sp>
          <p:nvSpPr>
            <p:cNvPr id="20506" name="Rectangle 20"/>
            <p:cNvSpPr>
              <a:spLocks noChangeArrowheads="1"/>
            </p:cNvSpPr>
            <p:nvPr/>
          </p:nvSpPr>
          <p:spPr bwMode="auto">
            <a:xfrm>
              <a:off x="3177" y="2592"/>
              <a:ext cx="130" cy="28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6666"/>
                </a:solidFill>
              </a:endParaRPr>
            </a:p>
          </p:txBody>
        </p:sp>
        <p:sp>
          <p:nvSpPr>
            <p:cNvPr id="20507" name="Rectangle 21"/>
            <p:cNvSpPr>
              <a:spLocks noChangeArrowheads="1"/>
            </p:cNvSpPr>
            <p:nvPr/>
          </p:nvSpPr>
          <p:spPr bwMode="auto">
            <a:xfrm>
              <a:off x="3828" y="2592"/>
              <a:ext cx="130" cy="28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6666"/>
                </a:solidFill>
              </a:endParaRPr>
            </a:p>
          </p:txBody>
        </p:sp>
        <p:sp>
          <p:nvSpPr>
            <p:cNvPr id="20508" name="Rectangle 22"/>
            <p:cNvSpPr>
              <a:spLocks noChangeArrowheads="1"/>
            </p:cNvSpPr>
            <p:nvPr/>
          </p:nvSpPr>
          <p:spPr bwMode="auto">
            <a:xfrm>
              <a:off x="4478" y="2592"/>
              <a:ext cx="130" cy="28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6666"/>
                </a:solidFill>
              </a:endParaRPr>
            </a:p>
          </p:txBody>
        </p:sp>
      </p:grpSp>
      <p:sp>
        <p:nvSpPr>
          <p:cNvPr id="20487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04800" y="5181600"/>
            <a:ext cx="8610600" cy="1295400"/>
          </a:xfrm>
          <a:noFill/>
        </p:spPr>
        <p:txBody>
          <a:bodyPr/>
          <a:lstStyle/>
          <a:p>
            <a:pPr marL="0" indent="0" eaLnBrk="1" hangingPunct="1"/>
            <a:r>
              <a:rPr lang="en-US">
                <a:latin typeface="Arial" charset="0"/>
              </a:rPr>
              <a:t>Preemptive schedule with the red task having higher priority is feasible. Note that preemption of the blue task extends its completion time.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914400" y="2438400"/>
            <a:ext cx="6400800" cy="457200"/>
            <a:chOff x="576" y="2592"/>
            <a:chExt cx="4032" cy="288"/>
          </a:xfrm>
        </p:grpSpPr>
        <p:sp>
          <p:nvSpPr>
            <p:cNvPr id="20495" name="Rectangle 25"/>
            <p:cNvSpPr>
              <a:spLocks noChangeArrowheads="1"/>
            </p:cNvSpPr>
            <p:nvPr/>
          </p:nvSpPr>
          <p:spPr bwMode="auto">
            <a:xfrm>
              <a:off x="576" y="2592"/>
              <a:ext cx="130" cy="288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336666"/>
                </a:solidFill>
              </a:endParaRPr>
            </a:p>
          </p:txBody>
        </p:sp>
        <p:sp>
          <p:nvSpPr>
            <p:cNvPr id="20496" name="Rectangle 26"/>
            <p:cNvSpPr>
              <a:spLocks noChangeArrowheads="1"/>
            </p:cNvSpPr>
            <p:nvPr/>
          </p:nvSpPr>
          <p:spPr bwMode="auto">
            <a:xfrm>
              <a:off x="1226" y="2592"/>
              <a:ext cx="130" cy="288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336666"/>
                </a:solidFill>
              </a:endParaRPr>
            </a:p>
          </p:txBody>
        </p:sp>
        <p:sp>
          <p:nvSpPr>
            <p:cNvPr id="20497" name="Rectangle 27"/>
            <p:cNvSpPr>
              <a:spLocks noChangeArrowheads="1"/>
            </p:cNvSpPr>
            <p:nvPr/>
          </p:nvSpPr>
          <p:spPr bwMode="auto">
            <a:xfrm>
              <a:off x="1877" y="2592"/>
              <a:ext cx="130" cy="288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336666"/>
                </a:solidFill>
              </a:endParaRPr>
            </a:p>
          </p:txBody>
        </p:sp>
        <p:sp>
          <p:nvSpPr>
            <p:cNvPr id="20498" name="Rectangle 28"/>
            <p:cNvSpPr>
              <a:spLocks noChangeArrowheads="1"/>
            </p:cNvSpPr>
            <p:nvPr/>
          </p:nvSpPr>
          <p:spPr bwMode="auto">
            <a:xfrm>
              <a:off x="2527" y="2592"/>
              <a:ext cx="130" cy="288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336666"/>
                </a:solidFill>
              </a:endParaRPr>
            </a:p>
          </p:txBody>
        </p:sp>
        <p:sp>
          <p:nvSpPr>
            <p:cNvPr id="20499" name="Rectangle 29"/>
            <p:cNvSpPr>
              <a:spLocks noChangeArrowheads="1"/>
            </p:cNvSpPr>
            <p:nvPr/>
          </p:nvSpPr>
          <p:spPr bwMode="auto">
            <a:xfrm>
              <a:off x="3177" y="2592"/>
              <a:ext cx="130" cy="288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336666"/>
                </a:solidFill>
              </a:endParaRPr>
            </a:p>
          </p:txBody>
        </p:sp>
        <p:sp>
          <p:nvSpPr>
            <p:cNvPr id="20500" name="Rectangle 30"/>
            <p:cNvSpPr>
              <a:spLocks noChangeArrowheads="1"/>
            </p:cNvSpPr>
            <p:nvPr/>
          </p:nvSpPr>
          <p:spPr bwMode="auto">
            <a:xfrm>
              <a:off x="3828" y="2592"/>
              <a:ext cx="130" cy="288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336666"/>
                </a:solidFill>
              </a:endParaRPr>
            </a:p>
          </p:txBody>
        </p:sp>
        <p:sp>
          <p:nvSpPr>
            <p:cNvPr id="20501" name="Rectangle 31"/>
            <p:cNvSpPr>
              <a:spLocks noChangeArrowheads="1"/>
            </p:cNvSpPr>
            <p:nvPr/>
          </p:nvSpPr>
          <p:spPr bwMode="auto">
            <a:xfrm>
              <a:off x="4478" y="2592"/>
              <a:ext cx="130" cy="288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336666"/>
                </a:solidFill>
              </a:endParaRPr>
            </a:p>
          </p:txBody>
        </p:sp>
      </p:grpSp>
      <p:sp>
        <p:nvSpPr>
          <p:cNvPr id="691234" name="Line 34"/>
          <p:cNvSpPr>
            <a:spLocks noChangeShapeType="1"/>
          </p:cNvSpPr>
          <p:nvPr/>
        </p:nvSpPr>
        <p:spPr bwMode="auto">
          <a:xfrm flipH="1">
            <a:off x="2057400" y="2133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691235" name="Text Box 35"/>
          <p:cNvSpPr txBox="1">
            <a:spLocks noChangeArrowheads="1"/>
          </p:cNvSpPr>
          <p:nvPr/>
        </p:nvSpPr>
        <p:spPr bwMode="auto">
          <a:xfrm>
            <a:off x="2273300" y="1889125"/>
            <a:ext cx="1155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6666"/>
                </a:solidFill>
              </a:rPr>
              <a:t>preempted</a:t>
            </a:r>
          </a:p>
        </p:txBody>
      </p:sp>
      <p:sp>
        <p:nvSpPr>
          <p:cNvPr id="20491" name="Line 36"/>
          <p:cNvSpPr>
            <a:spLocks noChangeShapeType="1"/>
          </p:cNvSpPr>
          <p:nvPr/>
        </p:nvSpPr>
        <p:spPr bwMode="auto">
          <a:xfrm>
            <a:off x="914400" y="16764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20492" name="Text Box 37"/>
          <p:cNvSpPr txBox="1">
            <a:spLocks noChangeArrowheads="1"/>
          </p:cNvSpPr>
          <p:nvPr/>
        </p:nvSpPr>
        <p:spPr bwMode="auto">
          <a:xfrm>
            <a:off x="1447800" y="1600200"/>
            <a:ext cx="4651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i="1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200" baseline="-25000">
                <a:solidFill>
                  <a:srgbClr val="000000"/>
                </a:solidFill>
                <a:latin typeface="Times New Roman" charset="0"/>
              </a:rPr>
              <a:t>1</a:t>
            </a:r>
          </a:p>
        </p:txBody>
      </p:sp>
      <p:sp>
        <p:nvSpPr>
          <p:cNvPr id="20493" name="Line 38"/>
          <p:cNvSpPr>
            <a:spLocks noChangeShapeType="1"/>
          </p:cNvSpPr>
          <p:nvPr/>
        </p:nvSpPr>
        <p:spPr bwMode="auto">
          <a:xfrm>
            <a:off x="4572000" y="16764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20494" name="Text Box 39"/>
          <p:cNvSpPr txBox="1">
            <a:spLocks noChangeArrowheads="1"/>
          </p:cNvSpPr>
          <p:nvPr/>
        </p:nvSpPr>
        <p:spPr bwMode="auto">
          <a:xfrm>
            <a:off x="5105400" y="1600200"/>
            <a:ext cx="4651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i="1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200" baseline="-25000">
                <a:solidFill>
                  <a:srgbClr val="000000"/>
                </a:solidFill>
                <a:latin typeface="Times New Roman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0380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-0.177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9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9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02" grpId="0" animBg="1"/>
      <p:bldP spid="691203" grpId="0" animBg="1"/>
      <p:bldP spid="691234" grpId="0" animBg="1"/>
      <p:bldP spid="6912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Source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8925" indent="-288925" eaLnBrk="1" hangingPunct="1"/>
            <a:r>
              <a:rPr lang="en-US" dirty="0">
                <a:latin typeface="Arial" charset="0"/>
              </a:rPr>
              <a:t>This lecture draws heavily from:</a:t>
            </a:r>
          </a:p>
          <a:p>
            <a:pPr marL="288925" indent="-288925" eaLnBrk="1" hangingPunct="1"/>
            <a:endParaRPr lang="en-US" dirty="0">
              <a:latin typeface="Arial" charset="0"/>
            </a:endParaRPr>
          </a:p>
          <a:p>
            <a:pPr marL="288925" indent="-288925" eaLnBrk="1" hangingPunct="1"/>
            <a:r>
              <a:rPr lang="en-US" dirty="0">
                <a:latin typeface="Arial" charset="0"/>
              </a:rPr>
              <a:t>   Giorgio C. </a:t>
            </a:r>
            <a:r>
              <a:rPr lang="en-US" dirty="0" err="1">
                <a:latin typeface="Arial" charset="0"/>
              </a:rPr>
              <a:t>Buttazzo</a:t>
            </a:r>
            <a:r>
              <a:rPr lang="en-US" dirty="0">
                <a:latin typeface="Arial" charset="0"/>
              </a:rPr>
              <a:t>, </a:t>
            </a:r>
            <a:r>
              <a:rPr lang="en-US" i="1" dirty="0">
                <a:latin typeface="Arial" charset="0"/>
              </a:rPr>
              <a:t>Hard Real-Time Computing Systems, </a:t>
            </a:r>
            <a:r>
              <a:rPr lang="en-US" dirty="0">
                <a:latin typeface="Arial" charset="0"/>
              </a:rPr>
              <a:t>Springer, 2004.</a:t>
            </a:r>
          </a:p>
          <a:p>
            <a:pPr marL="288925" indent="-288925" eaLnBrk="1" hangingPunct="1"/>
            <a:endParaRPr lang="en-US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429000"/>
            <a:ext cx="4057181" cy="302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5943600"/>
            <a:ext cx="3276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Giorgio </a:t>
            </a:r>
            <a:r>
              <a:rPr lang="en-US" dirty="0" err="1"/>
              <a:t>Buttazzo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Scuola Superiore Sant'Anna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373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Implicit Assumptions in Our Reasoning?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zero time needed to switch between tasks.</a:t>
            </a:r>
          </a:p>
        </p:txBody>
      </p:sp>
    </p:spTree>
    <p:extLst>
      <p:ext uri="{BB962C8B-B14F-4D97-AF65-F5344CB8AC3E}">
        <p14:creationId xmlns:p14="http://schemas.microsoft.com/office/powerpoint/2010/main" val="292143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Showing Optimality of RMS for 2 Tasks:                  Key Proof Ideas</a:t>
            </a:r>
          </a:p>
        </p:txBody>
      </p:sp>
      <p:sp>
        <p:nvSpPr>
          <p:cNvPr id="21508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382000" cy="4648200"/>
          </a:xfrm>
          <a:noFill/>
        </p:spPr>
        <p:txBody>
          <a:bodyPr/>
          <a:lstStyle/>
          <a:p>
            <a:pPr marL="0" indent="0" eaLnBrk="1" hangingPunct="1"/>
            <a:r>
              <a:rPr lang="en-US" dirty="0">
                <a:latin typeface="Arial" charset="0"/>
              </a:rPr>
              <a:t>1. Worst case: when both tasks arrive together.</a:t>
            </a:r>
          </a:p>
          <a:p>
            <a:pPr marL="0" indent="0" eaLnBrk="1" hangingPunct="1"/>
            <a:endParaRPr lang="en-US" dirty="0">
              <a:latin typeface="Arial" charset="0"/>
            </a:endParaRPr>
          </a:p>
          <a:p>
            <a:pPr marL="401638" indent="-401638" eaLnBrk="1" hangingPunct="1"/>
            <a:r>
              <a:rPr lang="en-US" dirty="0">
                <a:latin typeface="Arial" charset="0"/>
              </a:rPr>
              <a:t>2. For this case, show if non-RMS is feasible, then RMS is feasible.</a:t>
            </a:r>
          </a:p>
        </p:txBody>
      </p:sp>
    </p:spTree>
    <p:extLst>
      <p:ext uri="{BB962C8B-B14F-4D97-AF65-F5344CB8AC3E}">
        <p14:creationId xmlns:p14="http://schemas.microsoft.com/office/powerpoint/2010/main" val="2462725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ChangeArrowheads="1"/>
          </p:cNvSpPr>
          <p:nvPr/>
        </p:nvSpPr>
        <p:spPr bwMode="auto">
          <a:xfrm>
            <a:off x="5486400" y="1752600"/>
            <a:ext cx="28956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Showing Optimality of RMS: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Alignment of tasks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5486400" y="1752600"/>
            <a:ext cx="22860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21508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4572000" cy="4648200"/>
          </a:xfrm>
          <a:noFill/>
        </p:spPr>
        <p:txBody>
          <a:bodyPr/>
          <a:lstStyle/>
          <a:p>
            <a:pPr marL="0" indent="0" eaLnBrk="1" hangingPunct="1"/>
            <a:r>
              <a:rPr lang="en-US" dirty="0">
                <a:latin typeface="Arial" charset="0"/>
              </a:rPr>
              <a:t>Completion time of the lower priority task is worst (latest) when its </a:t>
            </a:r>
            <a:r>
              <a:rPr lang="en-US" i="1" dirty="0">
                <a:latin typeface="Arial" charset="0"/>
              </a:rPr>
              <a:t>starting phase</a:t>
            </a:r>
            <a:r>
              <a:rPr lang="en-US" dirty="0">
                <a:latin typeface="Arial" charset="0"/>
              </a:rPr>
              <a:t> matches that of higher priority tasks.</a:t>
            </a:r>
          </a:p>
          <a:p>
            <a:pPr marL="0" indent="0" eaLnBrk="1" hangingPunct="1"/>
            <a:endParaRPr lang="en-US" dirty="0">
              <a:latin typeface="Arial" charset="0"/>
            </a:endParaRPr>
          </a:p>
          <a:p>
            <a:pPr marL="0" indent="0" eaLnBrk="1" hangingPunct="1"/>
            <a:r>
              <a:rPr lang="en-US" dirty="0">
                <a:latin typeface="Arial" charset="0"/>
              </a:rPr>
              <a:t>Thus, when checking schedule feasibility, it is sufficient to consider only the worst case: All tasks start their cycles at the same time.</a:t>
            </a: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5486400" y="22098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6518275" y="22098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1511" name="Rectangle 10"/>
          <p:cNvSpPr>
            <a:spLocks noChangeArrowheads="1"/>
          </p:cNvSpPr>
          <p:nvPr/>
        </p:nvSpPr>
        <p:spPr bwMode="auto">
          <a:xfrm>
            <a:off x="7551738" y="22098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1512" name="Rectangle 11"/>
          <p:cNvSpPr>
            <a:spLocks noChangeArrowheads="1"/>
          </p:cNvSpPr>
          <p:nvPr/>
        </p:nvSpPr>
        <p:spPr bwMode="auto">
          <a:xfrm>
            <a:off x="8583613" y="22098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1513" name="Rectangle 17"/>
          <p:cNvSpPr>
            <a:spLocks noChangeArrowheads="1"/>
          </p:cNvSpPr>
          <p:nvPr/>
        </p:nvSpPr>
        <p:spPr bwMode="auto">
          <a:xfrm>
            <a:off x="5486400" y="1752600"/>
            <a:ext cx="206375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1514" name="Rectangle 18"/>
          <p:cNvSpPr>
            <a:spLocks noChangeArrowheads="1"/>
          </p:cNvSpPr>
          <p:nvPr/>
        </p:nvSpPr>
        <p:spPr bwMode="auto">
          <a:xfrm>
            <a:off x="6518275" y="1752600"/>
            <a:ext cx="206375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1515" name="Rectangle 19"/>
          <p:cNvSpPr>
            <a:spLocks noChangeArrowheads="1"/>
          </p:cNvSpPr>
          <p:nvPr/>
        </p:nvSpPr>
        <p:spPr bwMode="auto">
          <a:xfrm>
            <a:off x="7551738" y="1752600"/>
            <a:ext cx="206375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1516" name="Rectangle 20"/>
          <p:cNvSpPr>
            <a:spLocks noChangeArrowheads="1"/>
          </p:cNvSpPr>
          <p:nvPr/>
        </p:nvSpPr>
        <p:spPr bwMode="auto">
          <a:xfrm>
            <a:off x="8583613" y="1752600"/>
            <a:ext cx="2063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1517" name="Line 24"/>
          <p:cNvSpPr>
            <a:spLocks noChangeShapeType="1"/>
          </p:cNvSpPr>
          <p:nvPr/>
        </p:nvSpPr>
        <p:spPr bwMode="auto">
          <a:xfrm flipV="1">
            <a:off x="5486400" y="15240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21518" name="Text Box 25"/>
          <p:cNvSpPr txBox="1">
            <a:spLocks noChangeArrowheads="1"/>
          </p:cNvSpPr>
          <p:nvPr/>
        </p:nvSpPr>
        <p:spPr bwMode="auto">
          <a:xfrm>
            <a:off x="7086600" y="1066800"/>
            <a:ext cx="4349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i="1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200" baseline="-25000">
                <a:solidFill>
                  <a:srgbClr val="000000"/>
                </a:solidFill>
                <a:latin typeface="Times New Roman" charset="0"/>
              </a:rPr>
              <a:t>1</a:t>
            </a:r>
          </a:p>
        </p:txBody>
      </p:sp>
      <p:sp>
        <p:nvSpPr>
          <p:cNvPr id="21519" name="Rectangle 29"/>
          <p:cNvSpPr>
            <a:spLocks noChangeArrowheads="1"/>
          </p:cNvSpPr>
          <p:nvPr/>
        </p:nvSpPr>
        <p:spPr bwMode="auto">
          <a:xfrm>
            <a:off x="5486400" y="2819400"/>
            <a:ext cx="27432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21520" name="Rectangle 30"/>
          <p:cNvSpPr>
            <a:spLocks noChangeArrowheads="1"/>
          </p:cNvSpPr>
          <p:nvPr/>
        </p:nvSpPr>
        <p:spPr bwMode="auto">
          <a:xfrm>
            <a:off x="5486400" y="2819400"/>
            <a:ext cx="22860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21521" name="Rectangle 32"/>
          <p:cNvSpPr>
            <a:spLocks noChangeArrowheads="1"/>
          </p:cNvSpPr>
          <p:nvPr/>
        </p:nvSpPr>
        <p:spPr bwMode="auto">
          <a:xfrm>
            <a:off x="5334000" y="32766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1522" name="Rectangle 33"/>
          <p:cNvSpPr>
            <a:spLocks noChangeArrowheads="1"/>
          </p:cNvSpPr>
          <p:nvPr/>
        </p:nvSpPr>
        <p:spPr bwMode="auto">
          <a:xfrm>
            <a:off x="6365875" y="32766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1523" name="Rectangle 34"/>
          <p:cNvSpPr>
            <a:spLocks noChangeArrowheads="1"/>
          </p:cNvSpPr>
          <p:nvPr/>
        </p:nvSpPr>
        <p:spPr bwMode="auto">
          <a:xfrm>
            <a:off x="7399338" y="32766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1524" name="Rectangle 35"/>
          <p:cNvSpPr>
            <a:spLocks noChangeArrowheads="1"/>
          </p:cNvSpPr>
          <p:nvPr/>
        </p:nvSpPr>
        <p:spPr bwMode="auto">
          <a:xfrm>
            <a:off x="8431213" y="32766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1525" name="Rectangle 36"/>
          <p:cNvSpPr>
            <a:spLocks noChangeArrowheads="1"/>
          </p:cNvSpPr>
          <p:nvPr/>
        </p:nvSpPr>
        <p:spPr bwMode="auto">
          <a:xfrm>
            <a:off x="5334000" y="2819400"/>
            <a:ext cx="206375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1526" name="Rectangle 37"/>
          <p:cNvSpPr>
            <a:spLocks noChangeArrowheads="1"/>
          </p:cNvSpPr>
          <p:nvPr/>
        </p:nvSpPr>
        <p:spPr bwMode="auto">
          <a:xfrm>
            <a:off x="6365875" y="2819400"/>
            <a:ext cx="206375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1527" name="Rectangle 38"/>
          <p:cNvSpPr>
            <a:spLocks noChangeArrowheads="1"/>
          </p:cNvSpPr>
          <p:nvPr/>
        </p:nvSpPr>
        <p:spPr bwMode="auto">
          <a:xfrm>
            <a:off x="7399338" y="2819400"/>
            <a:ext cx="206375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1528" name="Rectangle 39"/>
          <p:cNvSpPr>
            <a:spLocks noChangeArrowheads="1"/>
          </p:cNvSpPr>
          <p:nvPr/>
        </p:nvSpPr>
        <p:spPr bwMode="auto">
          <a:xfrm>
            <a:off x="8431213" y="2819400"/>
            <a:ext cx="2063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1529" name="Rectangle 40"/>
          <p:cNvSpPr>
            <a:spLocks noChangeArrowheads="1"/>
          </p:cNvSpPr>
          <p:nvPr/>
        </p:nvSpPr>
        <p:spPr bwMode="auto">
          <a:xfrm>
            <a:off x="5486400" y="3886200"/>
            <a:ext cx="26670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21530" name="Rectangle 42"/>
          <p:cNvSpPr>
            <a:spLocks noChangeArrowheads="1"/>
          </p:cNvSpPr>
          <p:nvPr/>
        </p:nvSpPr>
        <p:spPr bwMode="auto">
          <a:xfrm>
            <a:off x="5181600" y="43434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1531" name="Rectangle 43"/>
          <p:cNvSpPr>
            <a:spLocks noChangeArrowheads="1"/>
          </p:cNvSpPr>
          <p:nvPr/>
        </p:nvSpPr>
        <p:spPr bwMode="auto">
          <a:xfrm>
            <a:off x="6213475" y="43434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1532" name="Rectangle 44"/>
          <p:cNvSpPr>
            <a:spLocks noChangeArrowheads="1"/>
          </p:cNvSpPr>
          <p:nvPr/>
        </p:nvSpPr>
        <p:spPr bwMode="auto">
          <a:xfrm>
            <a:off x="7246938" y="43434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1533" name="Rectangle 45"/>
          <p:cNvSpPr>
            <a:spLocks noChangeArrowheads="1"/>
          </p:cNvSpPr>
          <p:nvPr/>
        </p:nvSpPr>
        <p:spPr bwMode="auto">
          <a:xfrm>
            <a:off x="8278813" y="43434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1534" name="Rectangle 46"/>
          <p:cNvSpPr>
            <a:spLocks noChangeArrowheads="1"/>
          </p:cNvSpPr>
          <p:nvPr/>
        </p:nvSpPr>
        <p:spPr bwMode="auto">
          <a:xfrm>
            <a:off x="5181600" y="3886200"/>
            <a:ext cx="2063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1535" name="Rectangle 47"/>
          <p:cNvSpPr>
            <a:spLocks noChangeArrowheads="1"/>
          </p:cNvSpPr>
          <p:nvPr/>
        </p:nvSpPr>
        <p:spPr bwMode="auto">
          <a:xfrm>
            <a:off x="6213475" y="3886200"/>
            <a:ext cx="206375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1536" name="Rectangle 48"/>
          <p:cNvSpPr>
            <a:spLocks noChangeArrowheads="1"/>
          </p:cNvSpPr>
          <p:nvPr/>
        </p:nvSpPr>
        <p:spPr bwMode="auto">
          <a:xfrm>
            <a:off x="7246938" y="3886200"/>
            <a:ext cx="206375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1537" name="Rectangle 49"/>
          <p:cNvSpPr>
            <a:spLocks noChangeArrowheads="1"/>
          </p:cNvSpPr>
          <p:nvPr/>
        </p:nvSpPr>
        <p:spPr bwMode="auto">
          <a:xfrm>
            <a:off x="8278813" y="3886200"/>
            <a:ext cx="2063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1538" name="Rectangle 50"/>
          <p:cNvSpPr>
            <a:spLocks noChangeArrowheads="1"/>
          </p:cNvSpPr>
          <p:nvPr/>
        </p:nvSpPr>
        <p:spPr bwMode="auto">
          <a:xfrm>
            <a:off x="5486400" y="228600"/>
            <a:ext cx="2286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21539" name="Line 51"/>
          <p:cNvSpPr>
            <a:spLocks noChangeShapeType="1"/>
          </p:cNvSpPr>
          <p:nvPr/>
        </p:nvSpPr>
        <p:spPr bwMode="auto">
          <a:xfrm>
            <a:off x="5486400" y="9144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21540" name="Text Box 52"/>
          <p:cNvSpPr txBox="1">
            <a:spLocks noChangeArrowheads="1"/>
          </p:cNvSpPr>
          <p:nvPr/>
        </p:nvSpPr>
        <p:spPr bwMode="auto">
          <a:xfrm>
            <a:off x="6019800" y="838200"/>
            <a:ext cx="4651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i="1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200" baseline="-25000">
                <a:solidFill>
                  <a:srgbClr val="000000"/>
                </a:solidFill>
                <a:latin typeface="Times New Roman" charset="0"/>
              </a:rPr>
              <a:t>1</a:t>
            </a:r>
          </a:p>
        </p:txBody>
      </p:sp>
      <p:sp>
        <p:nvSpPr>
          <p:cNvPr id="21541" name="Rectangle 53"/>
          <p:cNvSpPr>
            <a:spLocks noChangeArrowheads="1"/>
          </p:cNvSpPr>
          <p:nvPr/>
        </p:nvSpPr>
        <p:spPr bwMode="auto">
          <a:xfrm>
            <a:off x="5257800" y="2819400"/>
            <a:ext cx="2063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1542" name="Line 26"/>
          <p:cNvSpPr>
            <a:spLocks noChangeShapeType="1"/>
          </p:cNvSpPr>
          <p:nvPr/>
        </p:nvSpPr>
        <p:spPr bwMode="auto">
          <a:xfrm>
            <a:off x="5486400" y="1371600"/>
            <a:ext cx="0" cy="480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21543" name="Line 27"/>
          <p:cNvSpPr>
            <a:spLocks noChangeShapeType="1"/>
          </p:cNvSpPr>
          <p:nvPr/>
        </p:nvSpPr>
        <p:spPr bwMode="auto">
          <a:xfrm>
            <a:off x="8382000" y="1371600"/>
            <a:ext cx="0" cy="480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21544" name="Rectangle 54"/>
          <p:cNvSpPr>
            <a:spLocks noChangeArrowheads="1"/>
          </p:cNvSpPr>
          <p:nvPr/>
        </p:nvSpPr>
        <p:spPr bwMode="auto">
          <a:xfrm>
            <a:off x="5486400" y="5029200"/>
            <a:ext cx="28956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21545" name="Rectangle 55"/>
          <p:cNvSpPr>
            <a:spLocks noChangeArrowheads="1"/>
          </p:cNvSpPr>
          <p:nvPr/>
        </p:nvSpPr>
        <p:spPr bwMode="auto">
          <a:xfrm>
            <a:off x="4953000" y="54864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1546" name="Rectangle 56"/>
          <p:cNvSpPr>
            <a:spLocks noChangeArrowheads="1"/>
          </p:cNvSpPr>
          <p:nvPr/>
        </p:nvSpPr>
        <p:spPr bwMode="auto">
          <a:xfrm>
            <a:off x="5984875" y="54864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1547" name="Rectangle 57"/>
          <p:cNvSpPr>
            <a:spLocks noChangeArrowheads="1"/>
          </p:cNvSpPr>
          <p:nvPr/>
        </p:nvSpPr>
        <p:spPr bwMode="auto">
          <a:xfrm>
            <a:off x="7018338" y="54864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1548" name="Rectangle 58"/>
          <p:cNvSpPr>
            <a:spLocks noChangeArrowheads="1"/>
          </p:cNvSpPr>
          <p:nvPr/>
        </p:nvSpPr>
        <p:spPr bwMode="auto">
          <a:xfrm>
            <a:off x="8050213" y="54864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1549" name="Rectangle 59"/>
          <p:cNvSpPr>
            <a:spLocks noChangeArrowheads="1"/>
          </p:cNvSpPr>
          <p:nvPr/>
        </p:nvSpPr>
        <p:spPr bwMode="auto">
          <a:xfrm>
            <a:off x="4953000" y="5029200"/>
            <a:ext cx="2063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1550" name="Rectangle 60"/>
          <p:cNvSpPr>
            <a:spLocks noChangeArrowheads="1"/>
          </p:cNvSpPr>
          <p:nvPr/>
        </p:nvSpPr>
        <p:spPr bwMode="auto">
          <a:xfrm>
            <a:off x="5984875" y="5029200"/>
            <a:ext cx="206375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1551" name="Rectangle 61"/>
          <p:cNvSpPr>
            <a:spLocks noChangeArrowheads="1"/>
          </p:cNvSpPr>
          <p:nvPr/>
        </p:nvSpPr>
        <p:spPr bwMode="auto">
          <a:xfrm>
            <a:off x="7018338" y="5029200"/>
            <a:ext cx="206375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1552" name="Rectangle 62"/>
          <p:cNvSpPr>
            <a:spLocks noChangeArrowheads="1"/>
          </p:cNvSpPr>
          <p:nvPr/>
        </p:nvSpPr>
        <p:spPr bwMode="auto">
          <a:xfrm>
            <a:off x="8050213" y="5029200"/>
            <a:ext cx="206375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4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Showing Optimality of RMS: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(for two tasks)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>
                <a:latin typeface="Arial" charset="0"/>
              </a:rPr>
              <a:t>It is sufficient to show that if a non-RMS schedule is feasible, then the RMS schedule is feasible.</a:t>
            </a:r>
          </a:p>
          <a:p>
            <a:pPr marL="0" indent="0" eaLnBrk="1" hangingPunct="1"/>
            <a:r>
              <a:rPr lang="en-US">
                <a:latin typeface="Arial" charset="0"/>
              </a:rPr>
              <a:t>Consider two tasks as follows:</a:t>
            </a:r>
          </a:p>
          <a:p>
            <a:pPr marL="0" indent="0" eaLnBrk="1" hangingPunct="1"/>
            <a:endParaRPr lang="en-US">
              <a:latin typeface="Arial" charset="0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914400" y="33528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>
            <a:off x="914400" y="4038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143000" y="3962400"/>
            <a:ext cx="4651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i="1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200" baseline="-25000">
                <a:solidFill>
                  <a:srgbClr val="000000"/>
                </a:solidFill>
                <a:latin typeface="Times New Roman" charset="0"/>
              </a:rPr>
              <a:t>1</a:t>
            </a:r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 flipV="1">
            <a:off x="914400" y="44196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1143000" y="4373563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i="1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200" baseline="-25000">
                <a:solidFill>
                  <a:srgbClr val="000000"/>
                </a:solidFill>
                <a:latin typeface="Times New Roman" charset="0"/>
              </a:rPr>
              <a:t>1</a:t>
            </a:r>
          </a:p>
        </p:txBody>
      </p:sp>
      <p:sp>
        <p:nvSpPr>
          <p:cNvPr id="22536" name="Text Box 9"/>
          <p:cNvSpPr txBox="1">
            <a:spLocks noChangeArrowheads="1"/>
          </p:cNvSpPr>
          <p:nvPr/>
        </p:nvSpPr>
        <p:spPr bwMode="auto">
          <a:xfrm>
            <a:off x="838200" y="5638800"/>
            <a:ext cx="4651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i="1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200" baseline="-25000">
                <a:solidFill>
                  <a:srgbClr val="000000"/>
                </a:solidFill>
                <a:latin typeface="Times New Roman" charset="0"/>
              </a:rPr>
              <a:t>2</a:t>
            </a:r>
          </a:p>
        </p:txBody>
      </p:sp>
      <p:sp>
        <p:nvSpPr>
          <p:cNvPr id="22537" name="Text Box 10"/>
          <p:cNvSpPr txBox="1">
            <a:spLocks noChangeArrowheads="1"/>
          </p:cNvSpPr>
          <p:nvPr/>
        </p:nvSpPr>
        <p:spPr bwMode="auto">
          <a:xfrm>
            <a:off x="838200" y="6049963"/>
            <a:ext cx="434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i="1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200" baseline="-25000">
                <a:solidFill>
                  <a:srgbClr val="000000"/>
                </a:solidFill>
                <a:latin typeface="Times New Roman" charset="0"/>
              </a:rPr>
              <a:t>2</a:t>
            </a:r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4572000" y="33528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>
            <a:off x="914400" y="5715000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22540" name="Line 13"/>
          <p:cNvSpPr>
            <a:spLocks noChangeShapeType="1"/>
          </p:cNvSpPr>
          <p:nvPr/>
        </p:nvSpPr>
        <p:spPr bwMode="auto">
          <a:xfrm flipV="1">
            <a:off x="914400" y="6096000"/>
            <a:ext cx="1031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22541" name="Rectangle 14"/>
          <p:cNvSpPr>
            <a:spLocks noChangeArrowheads="1"/>
          </p:cNvSpPr>
          <p:nvPr/>
        </p:nvSpPr>
        <p:spPr bwMode="auto">
          <a:xfrm>
            <a:off x="914400" y="50292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1946275" y="50292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2543" name="Rectangle 16"/>
          <p:cNvSpPr>
            <a:spLocks noChangeArrowheads="1"/>
          </p:cNvSpPr>
          <p:nvPr/>
        </p:nvSpPr>
        <p:spPr bwMode="auto">
          <a:xfrm>
            <a:off x="2979738" y="50292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2544" name="Rectangle 17"/>
          <p:cNvSpPr>
            <a:spLocks noChangeArrowheads="1"/>
          </p:cNvSpPr>
          <p:nvPr/>
        </p:nvSpPr>
        <p:spPr bwMode="auto">
          <a:xfrm>
            <a:off x="4011613" y="50292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2545" name="Rectangle 18"/>
          <p:cNvSpPr>
            <a:spLocks noChangeArrowheads="1"/>
          </p:cNvSpPr>
          <p:nvPr/>
        </p:nvSpPr>
        <p:spPr bwMode="auto">
          <a:xfrm>
            <a:off x="5043488" y="50292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2546" name="Rectangle 19"/>
          <p:cNvSpPr>
            <a:spLocks noChangeArrowheads="1"/>
          </p:cNvSpPr>
          <p:nvPr/>
        </p:nvSpPr>
        <p:spPr bwMode="auto">
          <a:xfrm>
            <a:off x="6076950" y="50292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2547" name="Rectangle 20"/>
          <p:cNvSpPr>
            <a:spLocks noChangeArrowheads="1"/>
          </p:cNvSpPr>
          <p:nvPr/>
        </p:nvSpPr>
        <p:spPr bwMode="auto">
          <a:xfrm>
            <a:off x="7108825" y="50292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20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5049838" y="2982913"/>
            <a:ext cx="304800" cy="457200"/>
          </a:xfrm>
          <a:prstGeom prst="rect">
            <a:avLst/>
          </a:prstGeom>
          <a:solidFill>
            <a:srgbClr val="FDE9E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Showing Optimality of RMS: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(for two tasks)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8610600" cy="4800600"/>
          </a:xfrm>
        </p:spPr>
        <p:txBody>
          <a:bodyPr/>
          <a:lstStyle/>
          <a:p>
            <a:pPr marL="0" indent="0" eaLnBrk="1" hangingPunct="1"/>
            <a:r>
              <a:rPr lang="en-US" sz="2200">
                <a:latin typeface="Arial" charset="0"/>
              </a:rPr>
              <a:t>The non-RMS, fixed priority schedule looks like this:</a:t>
            </a:r>
          </a:p>
          <a:p>
            <a:pPr marL="0" indent="0" eaLnBrk="1" hangingPunct="1"/>
            <a:endParaRPr lang="en-US" sz="2200">
              <a:latin typeface="Arial" charset="0"/>
            </a:endParaRP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4400" y="25146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4572000" y="25146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1676400" y="29718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1946275" y="29718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2979738" y="29718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3561" name="Rectangle 10"/>
          <p:cNvSpPr>
            <a:spLocks noChangeArrowheads="1"/>
          </p:cNvSpPr>
          <p:nvPr/>
        </p:nvSpPr>
        <p:spPr bwMode="auto">
          <a:xfrm>
            <a:off x="4011613" y="29718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3562" name="Rectangle 11"/>
          <p:cNvSpPr>
            <a:spLocks noChangeArrowheads="1"/>
          </p:cNvSpPr>
          <p:nvPr/>
        </p:nvSpPr>
        <p:spPr bwMode="auto">
          <a:xfrm>
            <a:off x="5356225" y="29718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6076950" y="29718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3564" name="Rectangle 13"/>
          <p:cNvSpPr>
            <a:spLocks noChangeArrowheads="1"/>
          </p:cNvSpPr>
          <p:nvPr/>
        </p:nvSpPr>
        <p:spPr bwMode="auto">
          <a:xfrm>
            <a:off x="7108825" y="29718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3565" name="Text Box 14"/>
          <p:cNvSpPr txBox="1">
            <a:spLocks noChangeArrowheads="1"/>
          </p:cNvSpPr>
          <p:nvPr/>
        </p:nvSpPr>
        <p:spPr bwMode="auto">
          <a:xfrm>
            <a:off x="838200" y="4114800"/>
            <a:ext cx="4349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i="1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200" baseline="-25000">
                <a:solidFill>
                  <a:srgbClr val="000000"/>
                </a:solidFill>
                <a:latin typeface="Times New Roman" charset="0"/>
              </a:rPr>
              <a:t>2</a:t>
            </a:r>
          </a:p>
        </p:txBody>
      </p:sp>
      <p:sp>
        <p:nvSpPr>
          <p:cNvPr id="23566" name="Line 15"/>
          <p:cNvSpPr>
            <a:spLocks noChangeShapeType="1"/>
          </p:cNvSpPr>
          <p:nvPr/>
        </p:nvSpPr>
        <p:spPr bwMode="auto">
          <a:xfrm flipV="1">
            <a:off x="914400" y="4160838"/>
            <a:ext cx="1031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23567" name="Text Box 16"/>
          <p:cNvSpPr txBox="1">
            <a:spLocks noChangeArrowheads="1"/>
          </p:cNvSpPr>
          <p:nvPr/>
        </p:nvSpPr>
        <p:spPr bwMode="auto">
          <a:xfrm>
            <a:off x="1539875" y="3625850"/>
            <a:ext cx="4651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i="1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200" baseline="-25000">
                <a:solidFill>
                  <a:srgbClr val="000000"/>
                </a:solidFill>
                <a:latin typeface="Times New Roman" charset="0"/>
              </a:rPr>
              <a:t>2</a:t>
            </a:r>
          </a:p>
        </p:txBody>
      </p:sp>
      <p:sp>
        <p:nvSpPr>
          <p:cNvPr id="23568" name="Line 17"/>
          <p:cNvSpPr>
            <a:spLocks noChangeShapeType="1"/>
          </p:cNvSpPr>
          <p:nvPr/>
        </p:nvSpPr>
        <p:spPr bwMode="auto">
          <a:xfrm>
            <a:off x="1676400" y="3686175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23569" name="Line 18"/>
          <p:cNvSpPr>
            <a:spLocks noChangeShapeType="1"/>
          </p:cNvSpPr>
          <p:nvPr/>
        </p:nvSpPr>
        <p:spPr bwMode="auto">
          <a:xfrm>
            <a:off x="1936750" y="23622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23570" name="Line 19"/>
          <p:cNvSpPr>
            <a:spLocks noChangeShapeType="1"/>
          </p:cNvSpPr>
          <p:nvPr/>
        </p:nvSpPr>
        <p:spPr bwMode="auto">
          <a:xfrm>
            <a:off x="914400" y="368776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23571" name="Text Box 20"/>
          <p:cNvSpPr txBox="1">
            <a:spLocks noChangeArrowheads="1"/>
          </p:cNvSpPr>
          <p:nvPr/>
        </p:nvSpPr>
        <p:spPr bwMode="auto">
          <a:xfrm>
            <a:off x="1143000" y="3611563"/>
            <a:ext cx="4651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i="1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200" baseline="-25000">
                <a:solidFill>
                  <a:srgbClr val="000000"/>
                </a:solidFill>
                <a:latin typeface="Times New Roman" charset="0"/>
              </a:rPr>
              <a:t>1</a:t>
            </a:r>
          </a:p>
        </p:txBody>
      </p:sp>
      <p:sp>
        <p:nvSpPr>
          <p:cNvPr id="23572" name="Rectangle 21"/>
          <p:cNvSpPr>
            <a:spLocks noChangeArrowheads="1"/>
          </p:cNvSpPr>
          <p:nvPr/>
        </p:nvSpPr>
        <p:spPr bwMode="auto">
          <a:xfrm>
            <a:off x="2743200" y="4038600"/>
            <a:ext cx="6324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336666"/>
              </a:buClr>
              <a:buSzPct val="70000"/>
              <a:buFont typeface="Wingdings" charset="0"/>
              <a:buNone/>
            </a:pPr>
            <a:r>
              <a:rPr lang="en-US" sz="2200">
                <a:solidFill>
                  <a:srgbClr val="666699"/>
                </a:solidFill>
              </a:rPr>
              <a:t>From this, we can see that the non-RMS schedule is feasible if and only if</a:t>
            </a:r>
          </a:p>
          <a:p>
            <a:pPr>
              <a:spcBef>
                <a:spcPct val="20000"/>
              </a:spcBef>
              <a:buClr>
                <a:srgbClr val="336666"/>
              </a:buClr>
              <a:buSzPct val="70000"/>
              <a:buFont typeface="Wingdings" charset="0"/>
              <a:buNone/>
            </a:pPr>
            <a:endParaRPr lang="en-US" sz="2200">
              <a:solidFill>
                <a:srgbClr val="666699"/>
              </a:solidFill>
            </a:endParaRPr>
          </a:p>
          <a:p>
            <a:pPr>
              <a:spcBef>
                <a:spcPct val="20000"/>
              </a:spcBef>
              <a:buClr>
                <a:srgbClr val="336666"/>
              </a:buClr>
              <a:buSzPct val="70000"/>
              <a:buFont typeface="Wingdings" charset="0"/>
              <a:buNone/>
            </a:pPr>
            <a:endParaRPr lang="en-US" sz="2200">
              <a:solidFill>
                <a:srgbClr val="666699"/>
              </a:solidFill>
            </a:endParaRPr>
          </a:p>
          <a:p>
            <a:pPr>
              <a:spcBef>
                <a:spcPct val="20000"/>
              </a:spcBef>
              <a:buClr>
                <a:srgbClr val="336666"/>
              </a:buClr>
              <a:buSzPct val="70000"/>
              <a:buFont typeface="Wingdings" charset="0"/>
              <a:buNone/>
            </a:pPr>
            <a:r>
              <a:rPr lang="en-US" sz="2200">
                <a:solidFill>
                  <a:srgbClr val="666699"/>
                </a:solidFill>
              </a:rPr>
              <a:t>We can then show that this condition implies that the RMS schedule is feasible.</a:t>
            </a:r>
          </a:p>
        </p:txBody>
      </p:sp>
      <p:graphicFrame>
        <p:nvGraphicFramePr>
          <p:cNvPr id="23573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4724400" y="4884738"/>
          <a:ext cx="1524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Equation" r:id="rId3" imgW="761669" imgH="215806" progId="Equation.3">
                  <p:embed/>
                </p:oleObj>
              </mc:Choice>
              <mc:Fallback>
                <p:oleObj name="Equation" r:id="rId3" imgW="761669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884738"/>
                        <a:ext cx="1524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4" name="Rectangle 23"/>
          <p:cNvSpPr>
            <a:spLocks noChangeArrowheads="1"/>
          </p:cNvSpPr>
          <p:nvPr/>
        </p:nvSpPr>
        <p:spPr bwMode="auto">
          <a:xfrm>
            <a:off x="914400" y="2971800"/>
            <a:ext cx="762000" cy="457200"/>
          </a:xfrm>
          <a:prstGeom prst="rect">
            <a:avLst/>
          </a:prstGeom>
          <a:solidFill>
            <a:srgbClr val="FDE9E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3575" name="Line 24"/>
          <p:cNvSpPr>
            <a:spLocks noChangeShapeType="1"/>
          </p:cNvSpPr>
          <p:nvPr/>
        </p:nvSpPr>
        <p:spPr bwMode="auto">
          <a:xfrm>
            <a:off x="914400" y="23622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48400" y="5100638"/>
            <a:ext cx="2477305" cy="402639"/>
            <a:chOff x="6248400" y="5100638"/>
            <a:chExt cx="2477305" cy="402639"/>
          </a:xfrm>
        </p:grpSpPr>
        <p:sp>
          <p:nvSpPr>
            <p:cNvPr id="2" name="TextBox 1"/>
            <p:cNvSpPr txBox="1"/>
            <p:nvPr/>
          </p:nvSpPr>
          <p:spPr>
            <a:xfrm>
              <a:off x="6705600" y="5164723"/>
              <a:ext cx="20201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Actually: min(T1,T2)</a:t>
              </a:r>
            </a:p>
          </p:txBody>
        </p:sp>
        <p:cxnSp>
          <p:nvCxnSpPr>
            <p:cNvPr id="4" name="Straight Arrow Connector 3"/>
            <p:cNvCxnSpPr>
              <a:endCxn id="23573" idx="3"/>
            </p:cNvCxnSpPr>
            <p:nvPr/>
          </p:nvCxnSpPr>
          <p:spPr bwMode="auto">
            <a:xfrm flipH="1" flipV="1">
              <a:off x="6248400" y="5100638"/>
              <a:ext cx="1371600" cy="1571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5329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Showing Optimality of RMS: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(for two tasks)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8229600" cy="4800600"/>
          </a:xfrm>
        </p:spPr>
        <p:txBody>
          <a:bodyPr/>
          <a:lstStyle/>
          <a:p>
            <a:pPr marL="0" indent="0" eaLnBrk="1" hangingPunct="1"/>
            <a:r>
              <a:rPr lang="en-US" sz="2200">
                <a:latin typeface="Arial" charset="0"/>
              </a:rPr>
              <a:t>The RMS schedule looks like this: (task with smaller period moves earlier)</a:t>
            </a:r>
          </a:p>
          <a:p>
            <a:pPr marL="0" indent="0" eaLnBrk="1" hangingPunct="1"/>
            <a:endParaRPr lang="en-US" sz="2200">
              <a:latin typeface="Arial" charset="0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914400" y="2514600"/>
            <a:ext cx="9906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24580" name="Rectangle 11"/>
          <p:cNvSpPr>
            <a:spLocks noChangeArrowheads="1"/>
          </p:cNvSpPr>
          <p:nvPr/>
        </p:nvSpPr>
        <p:spPr bwMode="auto">
          <a:xfrm>
            <a:off x="4572000" y="2514600"/>
            <a:ext cx="9906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24581" name="Rectangle 14"/>
          <p:cNvSpPr>
            <a:spLocks noChangeArrowheads="1"/>
          </p:cNvSpPr>
          <p:nvPr/>
        </p:nvSpPr>
        <p:spPr bwMode="auto">
          <a:xfrm>
            <a:off x="914400" y="29718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4582" name="Rectangle 15"/>
          <p:cNvSpPr>
            <a:spLocks noChangeArrowheads="1"/>
          </p:cNvSpPr>
          <p:nvPr/>
        </p:nvSpPr>
        <p:spPr bwMode="auto">
          <a:xfrm>
            <a:off x="1946275" y="29718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4583" name="Rectangle 16"/>
          <p:cNvSpPr>
            <a:spLocks noChangeArrowheads="1"/>
          </p:cNvSpPr>
          <p:nvPr/>
        </p:nvSpPr>
        <p:spPr bwMode="auto">
          <a:xfrm>
            <a:off x="2979738" y="29718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4584" name="Rectangle 17"/>
          <p:cNvSpPr>
            <a:spLocks noChangeArrowheads="1"/>
          </p:cNvSpPr>
          <p:nvPr/>
        </p:nvSpPr>
        <p:spPr bwMode="auto">
          <a:xfrm>
            <a:off x="4011613" y="29718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4585" name="Rectangle 18"/>
          <p:cNvSpPr>
            <a:spLocks noChangeArrowheads="1"/>
          </p:cNvSpPr>
          <p:nvPr/>
        </p:nvSpPr>
        <p:spPr bwMode="auto">
          <a:xfrm>
            <a:off x="5029200" y="29718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4586" name="Rectangle 19"/>
          <p:cNvSpPr>
            <a:spLocks noChangeArrowheads="1"/>
          </p:cNvSpPr>
          <p:nvPr/>
        </p:nvSpPr>
        <p:spPr bwMode="auto">
          <a:xfrm>
            <a:off x="6076950" y="29718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4587" name="Rectangle 20"/>
          <p:cNvSpPr>
            <a:spLocks noChangeArrowheads="1"/>
          </p:cNvSpPr>
          <p:nvPr/>
        </p:nvSpPr>
        <p:spPr bwMode="auto">
          <a:xfrm>
            <a:off x="7108825" y="2971800"/>
            <a:ext cx="206375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4588" name="Text Box 21"/>
          <p:cNvSpPr txBox="1">
            <a:spLocks noChangeArrowheads="1"/>
          </p:cNvSpPr>
          <p:nvPr/>
        </p:nvSpPr>
        <p:spPr bwMode="auto">
          <a:xfrm>
            <a:off x="838200" y="4114800"/>
            <a:ext cx="4349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i="1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en-US" sz="2200" baseline="-25000">
                <a:solidFill>
                  <a:srgbClr val="000000"/>
                </a:solidFill>
                <a:latin typeface="Times New Roman" charset="0"/>
              </a:rPr>
              <a:t>2</a:t>
            </a:r>
          </a:p>
        </p:txBody>
      </p:sp>
      <p:sp>
        <p:nvSpPr>
          <p:cNvPr id="24589" name="Line 22"/>
          <p:cNvSpPr>
            <a:spLocks noChangeShapeType="1"/>
          </p:cNvSpPr>
          <p:nvPr/>
        </p:nvSpPr>
        <p:spPr bwMode="auto">
          <a:xfrm flipV="1">
            <a:off x="914400" y="4160838"/>
            <a:ext cx="1031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24590" name="Text Box 25"/>
          <p:cNvSpPr txBox="1">
            <a:spLocks noChangeArrowheads="1"/>
          </p:cNvSpPr>
          <p:nvPr/>
        </p:nvSpPr>
        <p:spPr bwMode="auto">
          <a:xfrm>
            <a:off x="830263" y="3657600"/>
            <a:ext cx="4651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i="1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200" baseline="-25000">
                <a:solidFill>
                  <a:srgbClr val="000000"/>
                </a:solidFill>
                <a:latin typeface="Times New Roman" charset="0"/>
              </a:rPr>
              <a:t>2</a:t>
            </a:r>
          </a:p>
        </p:txBody>
      </p:sp>
      <p:sp>
        <p:nvSpPr>
          <p:cNvPr id="24591" name="Line 26"/>
          <p:cNvSpPr>
            <a:spLocks noChangeShapeType="1"/>
          </p:cNvSpPr>
          <p:nvPr/>
        </p:nvSpPr>
        <p:spPr bwMode="auto">
          <a:xfrm>
            <a:off x="914400" y="3657600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24592" name="Line 28"/>
          <p:cNvSpPr>
            <a:spLocks noChangeShapeType="1"/>
          </p:cNvSpPr>
          <p:nvPr/>
        </p:nvSpPr>
        <p:spPr bwMode="auto">
          <a:xfrm>
            <a:off x="1936750" y="23622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24593" name="Line 29"/>
          <p:cNvSpPr>
            <a:spLocks noChangeShapeType="1"/>
          </p:cNvSpPr>
          <p:nvPr/>
        </p:nvSpPr>
        <p:spPr bwMode="auto">
          <a:xfrm>
            <a:off x="1143000" y="3657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24594" name="Text Box 30"/>
          <p:cNvSpPr txBox="1">
            <a:spLocks noChangeArrowheads="1"/>
          </p:cNvSpPr>
          <p:nvPr/>
        </p:nvSpPr>
        <p:spPr bwMode="auto">
          <a:xfrm>
            <a:off x="1371600" y="3581400"/>
            <a:ext cx="4651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i="1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200" baseline="-25000">
                <a:solidFill>
                  <a:srgbClr val="000000"/>
                </a:solidFill>
                <a:latin typeface="Times New Roman" charset="0"/>
              </a:rPr>
              <a:t>1</a:t>
            </a:r>
          </a:p>
        </p:txBody>
      </p:sp>
      <p:sp>
        <p:nvSpPr>
          <p:cNvPr id="24595" name="Rectangle 31"/>
          <p:cNvSpPr>
            <a:spLocks noChangeArrowheads="1"/>
          </p:cNvSpPr>
          <p:nvPr/>
        </p:nvSpPr>
        <p:spPr bwMode="auto">
          <a:xfrm>
            <a:off x="2743200" y="4038600"/>
            <a:ext cx="6324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336666"/>
              </a:buClr>
              <a:buSzPct val="70000"/>
              <a:buFont typeface="Wingdings" charset="0"/>
              <a:buNone/>
            </a:pPr>
            <a:r>
              <a:rPr lang="en-US" sz="2200">
                <a:solidFill>
                  <a:srgbClr val="666699"/>
                </a:solidFill>
              </a:rPr>
              <a:t>The condition for the non-RMS schedule feasibility:</a:t>
            </a:r>
          </a:p>
          <a:p>
            <a:pPr>
              <a:spcBef>
                <a:spcPct val="20000"/>
              </a:spcBef>
              <a:buClr>
                <a:srgbClr val="336666"/>
              </a:buClr>
              <a:buSzPct val="70000"/>
              <a:buFont typeface="Wingdings" charset="0"/>
              <a:buNone/>
            </a:pPr>
            <a:endParaRPr lang="en-US" sz="2200">
              <a:solidFill>
                <a:srgbClr val="666699"/>
              </a:solidFill>
            </a:endParaRPr>
          </a:p>
          <a:p>
            <a:pPr>
              <a:spcBef>
                <a:spcPct val="20000"/>
              </a:spcBef>
              <a:buClr>
                <a:srgbClr val="336666"/>
              </a:buClr>
              <a:buSzPct val="70000"/>
              <a:buFont typeface="Wingdings" charset="0"/>
              <a:buNone/>
            </a:pPr>
            <a:endParaRPr lang="en-US" sz="2200">
              <a:solidFill>
                <a:srgbClr val="666699"/>
              </a:solidFill>
            </a:endParaRPr>
          </a:p>
          <a:p>
            <a:pPr>
              <a:spcBef>
                <a:spcPct val="20000"/>
              </a:spcBef>
              <a:buClr>
                <a:srgbClr val="336666"/>
              </a:buClr>
              <a:buSzPct val="70000"/>
              <a:buFont typeface="Wingdings" charset="0"/>
              <a:buNone/>
            </a:pPr>
            <a:r>
              <a:rPr lang="en-US" sz="2200">
                <a:solidFill>
                  <a:srgbClr val="666699"/>
                </a:solidFill>
              </a:rPr>
              <a:t>is clearly sufficient (though not necessary) for feasibility of the RMS schedule. QED.</a:t>
            </a:r>
          </a:p>
        </p:txBody>
      </p:sp>
      <p:graphicFrame>
        <p:nvGraphicFramePr>
          <p:cNvPr id="24596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4724400" y="4884738"/>
          <a:ext cx="1524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" name="Equation" r:id="rId3" imgW="761669" imgH="215806" progId="Equation.3">
                  <p:embed/>
                </p:oleObj>
              </mc:Choice>
              <mc:Fallback>
                <p:oleObj name="Equation" r:id="rId3" imgW="761669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884738"/>
                        <a:ext cx="1524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7" name="Rectangle 38"/>
          <p:cNvSpPr>
            <a:spLocks noChangeArrowheads="1"/>
          </p:cNvSpPr>
          <p:nvPr/>
        </p:nvSpPr>
        <p:spPr bwMode="auto">
          <a:xfrm>
            <a:off x="914400" y="2514600"/>
            <a:ext cx="206375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4598" name="Rectangle 39"/>
          <p:cNvSpPr>
            <a:spLocks noChangeArrowheads="1"/>
          </p:cNvSpPr>
          <p:nvPr/>
        </p:nvSpPr>
        <p:spPr bwMode="auto">
          <a:xfrm>
            <a:off x="5051425" y="2514600"/>
            <a:ext cx="206375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4599" name="Line 27"/>
          <p:cNvSpPr>
            <a:spLocks noChangeShapeType="1"/>
          </p:cNvSpPr>
          <p:nvPr/>
        </p:nvSpPr>
        <p:spPr bwMode="auto">
          <a:xfrm>
            <a:off x="914400" y="23622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851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Comments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839200" cy="4800600"/>
          </a:xfrm>
        </p:spPr>
        <p:txBody>
          <a:bodyPr/>
          <a:lstStyle/>
          <a:p>
            <a:pPr marL="350838" indent="-350838" eaLnBrk="1" hangingPunct="1">
              <a:buFont typeface="Wingdings" charset="0"/>
              <a:buChar char="¢"/>
            </a:pPr>
            <a:r>
              <a:rPr lang="en-US">
                <a:latin typeface="Arial" charset="0"/>
              </a:rPr>
              <a:t>This proof can be extended to an arbitrary number of tasks (though it gets much more tedious).</a:t>
            </a:r>
          </a:p>
          <a:p>
            <a:pPr marL="350838" indent="-350838" eaLnBrk="1" hangingPunct="1">
              <a:buFont typeface="Wingdings" charset="0"/>
              <a:buChar char="¢"/>
            </a:pPr>
            <a:endParaRPr lang="en-US">
              <a:latin typeface="Arial" charset="0"/>
            </a:endParaRPr>
          </a:p>
          <a:p>
            <a:pPr marL="350838" indent="-350838" eaLnBrk="1" hangingPunct="1">
              <a:buFont typeface="Wingdings" charset="0"/>
              <a:buChar char="¢"/>
            </a:pPr>
            <a:r>
              <a:rPr lang="en-US">
                <a:latin typeface="Arial" charset="0"/>
              </a:rPr>
              <a:t>This proof gives optimality only w.r.t. feasibility. It says nothing about other optimality criteria.</a:t>
            </a:r>
          </a:p>
          <a:p>
            <a:pPr marL="350838" indent="-350838" eaLnBrk="1" hangingPunct="1">
              <a:buFont typeface="Wingdings" charset="0"/>
              <a:buChar char="¢"/>
            </a:pPr>
            <a:endParaRPr lang="en-US">
              <a:latin typeface="Arial" charset="0"/>
            </a:endParaRPr>
          </a:p>
          <a:p>
            <a:pPr marL="350838" indent="-350838" eaLnBrk="1" hangingPunct="1">
              <a:buFont typeface="Wingdings" charset="0"/>
              <a:buChar char="¢"/>
            </a:pPr>
            <a:r>
              <a:rPr lang="en-US">
                <a:latin typeface="Arial" charset="0"/>
              </a:rPr>
              <a:t>Practical implementation:</a:t>
            </a:r>
          </a:p>
          <a:p>
            <a:pPr marL="693738" lvl="1"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Timer interrupt at greatest common divisor of the periods.</a:t>
            </a:r>
          </a:p>
          <a:p>
            <a:pPr marL="693738" lvl="1"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Multiple timers</a:t>
            </a:r>
          </a:p>
        </p:txBody>
      </p:sp>
    </p:spTree>
    <p:extLst>
      <p:ext uri="{BB962C8B-B14F-4D97-AF65-F5344CB8AC3E}">
        <p14:creationId xmlns:p14="http://schemas.microsoft.com/office/powerpoint/2010/main" val="3381029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Utilization of 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447800"/>
                <a:ext cx="8610600" cy="30480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If total utilization is no greater than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, then the RMS schedule is feasible.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 →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0.828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693</m:t>
                      </m:r>
                    </m:oMath>
                  </m:oMathPara>
                </a14:m>
                <a:endParaRPr lang="en-US" dirty="0"/>
              </a:p>
              <a:p>
                <a:pPr algn="ctr"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FF0000"/>
                    </a:solidFill>
                  </a:rPr>
                  <a:t>Not achieving full utilization of CPU resource due to fixed-priority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47800"/>
                <a:ext cx="8610600" cy="3048000"/>
              </a:xfrm>
              <a:blipFill>
                <a:blip r:embed="rId2"/>
                <a:stretch>
                  <a:fillRect l="-1327" b="-6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795D5C8-BC64-8C4A-A038-3EBA2A20F7AE}"/>
              </a:ext>
            </a:extLst>
          </p:cNvPr>
          <p:cNvSpPr txBox="1">
            <a:spLocks/>
          </p:cNvSpPr>
          <p:nvPr/>
        </p:nvSpPr>
        <p:spPr bwMode="auto">
          <a:xfrm>
            <a:off x="304800" y="5181600"/>
            <a:ext cx="8610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charset="0"/>
              <a:defRPr sz="26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l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   RMS can achieve a full utilization of 1 for </a:t>
            </a:r>
            <a:r>
              <a:rPr lang="en-US" i="1" kern="0" dirty="0"/>
              <a:t>simply-periodic</a:t>
            </a:r>
            <a:r>
              <a:rPr lang="en-US" kern="0" dirty="0"/>
              <a:t> task set (i.e., periods of tasks are multiple of one-another)</a:t>
            </a:r>
          </a:p>
        </p:txBody>
      </p:sp>
    </p:spTree>
    <p:extLst>
      <p:ext uri="{BB962C8B-B14F-4D97-AF65-F5344CB8AC3E}">
        <p14:creationId xmlns:p14="http://schemas.microsoft.com/office/powerpoint/2010/main" val="189247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Microkernel/OS</a:t>
            </a:r>
          </a:p>
          <a:p>
            <a:r>
              <a:rPr lang="en-US" dirty="0"/>
              <a:t>Rate Monotonic Scheduling</a:t>
            </a:r>
          </a:p>
          <a:p>
            <a:r>
              <a:rPr lang="en-US" dirty="0">
                <a:solidFill>
                  <a:srgbClr val="FF0000"/>
                </a:solidFill>
              </a:rPr>
              <a:t>Earliest Deadline First </a:t>
            </a:r>
          </a:p>
          <a:p>
            <a:r>
              <a:rPr lang="en-US" dirty="0"/>
              <a:t>Scheduling Anomalies </a:t>
            </a:r>
          </a:p>
          <a:p>
            <a:r>
              <a:rPr lang="en-US" dirty="0"/>
              <a:t>From Real-Time Computing to Real-Time Networking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25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A9123-E141-844F-9FF9-C1CD8E2D9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Problem: minimize max. lateness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5FE6A-461E-2A42-BD25-CF8D8C5A6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Given </a:t>
            </a:r>
            <a:r>
              <a:rPr lang="en-US" sz="2800" i="1" dirty="0">
                <a:latin typeface="Arial" charset="0"/>
              </a:rPr>
              <a:t>n</a:t>
            </a:r>
            <a:r>
              <a:rPr lang="en-US" sz="2800" dirty="0">
                <a:latin typeface="Arial" charset="0"/>
              </a:rPr>
              <a:t> independent </a:t>
            </a:r>
            <a:r>
              <a:rPr lang="en-US" sz="2800" i="1" dirty="0">
                <a:latin typeface="Arial" charset="0"/>
              </a:rPr>
              <a:t>one-time</a:t>
            </a:r>
            <a:r>
              <a:rPr lang="en-US" sz="2800" dirty="0">
                <a:latin typeface="Arial" charset="0"/>
              </a:rPr>
              <a:t> tasks with deadlines</a:t>
            </a:r>
            <a:br>
              <a:rPr lang="en-US" sz="2800" dirty="0">
                <a:latin typeface="Arial" charset="0"/>
              </a:rPr>
            </a:br>
            <a:r>
              <a:rPr lang="en-US" sz="2800" i="1" dirty="0">
                <a:solidFill>
                  <a:schemeClr val="tx2"/>
                </a:solidFill>
                <a:latin typeface="Times New Roman" charset="0"/>
              </a:rPr>
              <a:t>d</a:t>
            </a:r>
            <a:r>
              <a:rPr lang="en-US" sz="2800" baseline="-25000" dirty="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sz="2800" i="1" dirty="0">
                <a:solidFill>
                  <a:schemeClr val="tx2"/>
                </a:solidFill>
                <a:latin typeface="Times New Roman" charset="0"/>
              </a:rPr>
              <a:t> , … , </a:t>
            </a:r>
            <a:r>
              <a:rPr lang="en-US" sz="2800" i="1" dirty="0" err="1">
                <a:solidFill>
                  <a:schemeClr val="tx2"/>
                </a:solidFill>
                <a:latin typeface="Times New Roman" charset="0"/>
              </a:rPr>
              <a:t>d</a:t>
            </a:r>
            <a:r>
              <a:rPr lang="en-US" sz="2800" i="1" baseline="-25000" dirty="0" err="1">
                <a:solidFill>
                  <a:schemeClr val="tx2"/>
                </a:solidFill>
                <a:latin typeface="Times New Roman" charset="0"/>
              </a:rPr>
              <a:t>n</a:t>
            </a:r>
            <a:r>
              <a:rPr lang="en-US" sz="2800" dirty="0">
                <a:latin typeface="Arial" charset="0"/>
              </a:rPr>
              <a:t>, schedule them to minimize the maximum </a:t>
            </a:r>
            <a:r>
              <a:rPr lang="en-US" sz="2800" i="1" dirty="0">
                <a:latin typeface="Arial" charset="0"/>
              </a:rPr>
              <a:t>lateness</a:t>
            </a:r>
            <a:r>
              <a:rPr lang="en-US" sz="2800" dirty="0">
                <a:latin typeface="Arial" charset="0"/>
              </a:rPr>
              <a:t>, defined as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2800" dirty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2800" dirty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where </a:t>
            </a:r>
            <a:r>
              <a:rPr lang="en-US" sz="2800" i="1" dirty="0">
                <a:solidFill>
                  <a:schemeClr val="tx2"/>
                </a:solidFill>
                <a:latin typeface="Times New Roman" charset="0"/>
              </a:rPr>
              <a:t>f</a:t>
            </a:r>
            <a:r>
              <a:rPr lang="en-US" sz="2800" i="1" baseline="-25000" dirty="0">
                <a:solidFill>
                  <a:schemeClr val="tx2"/>
                </a:solidFill>
                <a:latin typeface="Times New Roman" charset="0"/>
              </a:rPr>
              <a:t>i</a:t>
            </a:r>
            <a:r>
              <a:rPr lang="en-US" sz="2800" dirty="0">
                <a:latin typeface="Arial" charset="0"/>
              </a:rPr>
              <a:t> is the finishing time of task </a:t>
            </a:r>
            <a:r>
              <a:rPr lang="en-US" sz="2800" i="1" dirty="0" err="1">
                <a:solidFill>
                  <a:schemeClr val="tx2"/>
                </a:solidFill>
                <a:latin typeface="Times New Roman" charset="0"/>
              </a:rPr>
              <a:t>i</a:t>
            </a:r>
            <a:r>
              <a:rPr lang="en-US" sz="2800" dirty="0">
                <a:latin typeface="Arial" charset="0"/>
              </a:rPr>
              <a:t>. Note that this is negative </a:t>
            </a:r>
            <a:r>
              <a:rPr lang="en-US" sz="2800" dirty="0" err="1">
                <a:latin typeface="Arial" charset="0"/>
              </a:rPr>
              <a:t>iff</a:t>
            </a:r>
            <a:r>
              <a:rPr lang="en-US" sz="2800" dirty="0">
                <a:latin typeface="Arial" charset="0"/>
              </a:rPr>
              <a:t> all deadlines are met.</a:t>
            </a:r>
          </a:p>
          <a:p>
            <a:endParaRPr lang="en-US" dirty="0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C5D40533-1AAC-2F4E-A905-8A52C721B5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677906"/>
              </p:ext>
            </p:extLst>
          </p:nvPr>
        </p:nvGraphicFramePr>
        <p:xfrm>
          <a:off x="3276600" y="3048000"/>
          <a:ext cx="26670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3" imgW="1231366" imgH="279279" progId="Equation.3">
                  <p:embed/>
                </p:oleObj>
              </mc:Choice>
              <mc:Fallback>
                <p:oleObj name="Equation" r:id="rId3" imgW="1231366" imgH="279279" progId="Equation.3">
                  <p:embed/>
                  <p:pic>
                    <p:nvPicPr>
                      <p:cNvPr id="266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048000"/>
                        <a:ext cx="266700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0560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Microkernel/OS</a:t>
            </a:r>
          </a:p>
          <a:p>
            <a:r>
              <a:rPr lang="en-US" dirty="0"/>
              <a:t>Rate Monotonic Scheduling</a:t>
            </a:r>
          </a:p>
          <a:p>
            <a:r>
              <a:rPr lang="en-US" dirty="0"/>
              <a:t>Earliest Deadline First </a:t>
            </a:r>
          </a:p>
          <a:p>
            <a:r>
              <a:rPr lang="en-US" dirty="0"/>
              <a:t>Scheduling Anomalies </a:t>
            </a:r>
          </a:p>
          <a:p>
            <a:r>
              <a:rPr lang="en-US" dirty="0"/>
              <a:t>From Real-Time Computing to Real-Time Networking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978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Deadline Driven Scheduling: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Jackson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altLang="ja-JP" dirty="0">
                <a:latin typeface="Arial" charset="0"/>
              </a:rPr>
              <a:t>s Algorithm: EDD (1955)</a:t>
            </a:r>
            <a:endParaRPr lang="en-US" dirty="0">
              <a:latin typeface="Arial" charset="0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8839200" cy="4800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2400" i="1" dirty="0">
                <a:solidFill>
                  <a:srgbClr val="CC0000"/>
                </a:solidFill>
                <a:latin typeface="Arial" charset="0"/>
              </a:rPr>
              <a:t>Earliest Due Date (EDD) algorithm</a:t>
            </a:r>
            <a:r>
              <a:rPr lang="en-US" sz="2400" dirty="0">
                <a:solidFill>
                  <a:srgbClr val="CC0000"/>
                </a:solidFill>
                <a:latin typeface="Arial" charset="0"/>
              </a:rPr>
              <a:t>: Execute them in order of non-decreasing deadlines. 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2400" dirty="0">
              <a:solidFill>
                <a:srgbClr val="CC0000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  <a:latin typeface="Arial" charset="0"/>
              </a:rPr>
              <a:t>Note that this does not require preemption.</a:t>
            </a:r>
          </a:p>
        </p:txBody>
      </p:sp>
    </p:spTree>
    <p:extLst>
      <p:ext uri="{BB962C8B-B14F-4D97-AF65-F5344CB8AC3E}">
        <p14:creationId xmlns:p14="http://schemas.microsoft.com/office/powerpoint/2010/main" val="1387410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>
                <a:latin typeface="Arial" charset="0"/>
              </a:rPr>
              <a:t>Theorem</a:t>
            </a:r>
            <a:r>
              <a:rPr lang="en-US" dirty="0">
                <a:latin typeface="Arial" charset="0"/>
              </a:rPr>
              <a:t>: EDD is Optimal in the Sense of Minimizing Maximum Lateness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dirty="0">
                <a:latin typeface="Arial" charset="0"/>
              </a:rPr>
              <a:t>To prove, use an interchange argument. Given a schedule </a:t>
            </a:r>
            <a:r>
              <a:rPr lang="en-US" sz="3000" i="1" dirty="0">
                <a:solidFill>
                  <a:schemeClr val="tx2"/>
                </a:solidFill>
                <a:latin typeface="Times New Roman" charset="0"/>
              </a:rPr>
              <a:t>S</a:t>
            </a:r>
            <a:r>
              <a:rPr lang="en-US" dirty="0">
                <a:latin typeface="Arial" charset="0"/>
              </a:rPr>
              <a:t> that is not EDD, there must be tasks </a:t>
            </a:r>
            <a:r>
              <a:rPr lang="en-US" sz="3000" i="1" dirty="0">
                <a:solidFill>
                  <a:schemeClr val="tx2"/>
                </a:solidFill>
                <a:latin typeface="Times New Roman" charset="0"/>
              </a:rPr>
              <a:t>a </a:t>
            </a:r>
            <a:r>
              <a:rPr lang="en-US" dirty="0">
                <a:latin typeface="Arial" charset="0"/>
              </a:rPr>
              <a:t>and </a:t>
            </a:r>
            <a:r>
              <a:rPr lang="en-US" sz="3000" i="1" dirty="0">
                <a:solidFill>
                  <a:schemeClr val="tx2"/>
                </a:solidFill>
                <a:latin typeface="Times New Roman" charset="0"/>
              </a:rPr>
              <a:t>b</a:t>
            </a:r>
            <a:r>
              <a:rPr lang="en-US" dirty="0">
                <a:latin typeface="Arial" charset="0"/>
              </a:rPr>
              <a:t> where </a:t>
            </a:r>
            <a:r>
              <a:rPr lang="en-US" sz="3000" i="1" dirty="0">
                <a:solidFill>
                  <a:schemeClr val="tx2"/>
                </a:solidFill>
                <a:latin typeface="Times New Roman" charset="0"/>
              </a:rPr>
              <a:t>a</a:t>
            </a:r>
            <a:r>
              <a:rPr lang="en-US" dirty="0">
                <a:latin typeface="Arial" charset="0"/>
              </a:rPr>
              <a:t> immediately precedes </a:t>
            </a:r>
            <a:r>
              <a:rPr lang="en-US" sz="3000" i="1" dirty="0">
                <a:solidFill>
                  <a:schemeClr val="tx2"/>
                </a:solidFill>
                <a:latin typeface="Times New Roman" charset="0"/>
              </a:rPr>
              <a:t>b</a:t>
            </a:r>
            <a:r>
              <a:rPr lang="en-US" dirty="0">
                <a:latin typeface="Arial" charset="0"/>
              </a:rPr>
              <a:t> in the schedule but </a:t>
            </a:r>
            <a:br>
              <a:rPr lang="en-US" dirty="0">
                <a:latin typeface="Arial" charset="0"/>
              </a:rPr>
            </a:br>
            <a:r>
              <a:rPr lang="en-US" sz="3000" i="1" dirty="0">
                <a:solidFill>
                  <a:schemeClr val="tx2"/>
                </a:solidFill>
                <a:latin typeface="Times New Roman" charset="0"/>
              </a:rPr>
              <a:t>d</a:t>
            </a:r>
            <a:r>
              <a:rPr lang="en-US" sz="3000" i="1" baseline="-25000" dirty="0">
                <a:solidFill>
                  <a:schemeClr val="tx2"/>
                </a:solidFill>
                <a:latin typeface="Times New Roman" charset="0"/>
              </a:rPr>
              <a:t>a</a:t>
            </a:r>
            <a:r>
              <a:rPr lang="en-US" sz="3000" i="1" dirty="0">
                <a:solidFill>
                  <a:schemeClr val="tx2"/>
                </a:solidFill>
                <a:latin typeface="Times New Roman" charset="0"/>
              </a:rPr>
              <a:t> &gt; d</a:t>
            </a:r>
            <a:r>
              <a:rPr lang="en-US" sz="3000" i="1" baseline="-25000" dirty="0">
                <a:solidFill>
                  <a:schemeClr val="tx2"/>
                </a:solidFill>
                <a:latin typeface="Times New Roman" charset="0"/>
              </a:rPr>
              <a:t>b</a:t>
            </a:r>
            <a:r>
              <a:rPr lang="en-US" dirty="0">
                <a:latin typeface="Arial" charset="0"/>
              </a:rPr>
              <a:t>. </a:t>
            </a:r>
          </a:p>
          <a:p>
            <a:pPr marL="0" indent="0" eaLnBrk="1" hangingPunct="1"/>
            <a:endParaRPr lang="en-US" dirty="0">
              <a:latin typeface="Arial" charset="0"/>
            </a:endParaRPr>
          </a:p>
          <a:p>
            <a:pPr marL="0" indent="0" eaLnBrk="1" hangingPunct="1"/>
            <a:r>
              <a:rPr lang="en-US" dirty="0">
                <a:latin typeface="Arial" charset="0"/>
              </a:rPr>
              <a:t>We can prove that this schedule can be improved by interchanging </a:t>
            </a:r>
            <a:r>
              <a:rPr lang="en-US" sz="3000" i="1" dirty="0">
                <a:solidFill>
                  <a:schemeClr val="tx2"/>
                </a:solidFill>
                <a:latin typeface="Times New Roman" charset="0"/>
              </a:rPr>
              <a:t>a </a:t>
            </a:r>
            <a:r>
              <a:rPr lang="en-US" dirty="0">
                <a:latin typeface="Arial" charset="0"/>
              </a:rPr>
              <a:t>and </a:t>
            </a:r>
            <a:r>
              <a:rPr lang="en-US" sz="3000" i="1" dirty="0">
                <a:solidFill>
                  <a:schemeClr val="tx2"/>
                </a:solidFill>
                <a:latin typeface="Times New Roman" charset="0"/>
              </a:rPr>
              <a:t>b</a:t>
            </a:r>
            <a:r>
              <a:rPr lang="en-US" dirty="0">
                <a:latin typeface="Arial" charset="0"/>
              </a:rPr>
              <a:t>. Thus, no non-EDD schedule is achieves smaller max lateness than EDD, so the EDD schedule must be optimal.</a:t>
            </a:r>
          </a:p>
          <a:p>
            <a:pPr marL="0" indent="0"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73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Consider a non-EDD Schedule </a:t>
            </a:r>
            <a:r>
              <a:rPr lang="en-US" i="1">
                <a:latin typeface="Arial" charset="0"/>
              </a:rPr>
              <a:t>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1447800"/>
          </a:xfrm>
        </p:spPr>
        <p:txBody>
          <a:bodyPr/>
          <a:lstStyle/>
          <a:p>
            <a:pPr marL="0" indent="0" eaLnBrk="1" hangingPunct="1"/>
            <a:r>
              <a:rPr lang="en-US">
                <a:latin typeface="Arial" charset="0"/>
              </a:rPr>
              <a:t>There must be tasks </a:t>
            </a:r>
            <a:r>
              <a:rPr lang="en-US" sz="3000" i="1">
                <a:solidFill>
                  <a:schemeClr val="tx2"/>
                </a:solidFill>
                <a:latin typeface="Times New Roman" charset="0"/>
              </a:rPr>
              <a:t>a </a:t>
            </a:r>
            <a:r>
              <a:rPr lang="en-US">
                <a:latin typeface="Arial" charset="0"/>
              </a:rPr>
              <a:t>and </a:t>
            </a:r>
            <a:r>
              <a:rPr lang="en-US" sz="3000" i="1">
                <a:solidFill>
                  <a:schemeClr val="tx2"/>
                </a:solidFill>
                <a:latin typeface="Times New Roman" charset="0"/>
              </a:rPr>
              <a:t>b</a:t>
            </a:r>
            <a:r>
              <a:rPr lang="en-US">
                <a:latin typeface="Arial" charset="0"/>
              </a:rPr>
              <a:t> where </a:t>
            </a:r>
            <a:r>
              <a:rPr lang="en-US" sz="3000" i="1">
                <a:solidFill>
                  <a:schemeClr val="tx2"/>
                </a:solidFill>
                <a:latin typeface="Times New Roman" charset="0"/>
              </a:rPr>
              <a:t>a</a:t>
            </a:r>
            <a:r>
              <a:rPr lang="en-US">
                <a:latin typeface="Arial" charset="0"/>
              </a:rPr>
              <a:t> immediately precedes </a:t>
            </a:r>
            <a:r>
              <a:rPr lang="en-US" sz="3000" i="1">
                <a:solidFill>
                  <a:schemeClr val="tx2"/>
                </a:solidFill>
                <a:latin typeface="Times New Roman" charset="0"/>
              </a:rPr>
              <a:t>b</a:t>
            </a:r>
            <a:r>
              <a:rPr lang="en-US">
                <a:latin typeface="Arial" charset="0"/>
              </a:rPr>
              <a:t> in the schedule but </a:t>
            </a:r>
            <a:r>
              <a:rPr lang="en-US" sz="3000" i="1">
                <a:solidFill>
                  <a:schemeClr val="tx2"/>
                </a:solidFill>
                <a:latin typeface="Times New Roman" charset="0"/>
              </a:rPr>
              <a:t>d</a:t>
            </a:r>
            <a:r>
              <a:rPr lang="en-US" sz="3000" i="1" baseline="-25000">
                <a:solidFill>
                  <a:schemeClr val="tx2"/>
                </a:solidFill>
                <a:latin typeface="Times New Roman" charset="0"/>
              </a:rPr>
              <a:t>a</a:t>
            </a:r>
            <a:r>
              <a:rPr lang="en-US" sz="3000" i="1">
                <a:solidFill>
                  <a:schemeClr val="tx2"/>
                </a:solidFill>
                <a:latin typeface="Times New Roman" charset="0"/>
              </a:rPr>
              <a:t> &gt; d</a:t>
            </a:r>
            <a:r>
              <a:rPr lang="en-US" sz="3000" i="1" baseline="-25000">
                <a:solidFill>
                  <a:schemeClr val="tx2"/>
                </a:solidFill>
                <a:latin typeface="Times New Roman" charset="0"/>
              </a:rPr>
              <a:t>b</a:t>
            </a:r>
            <a:endParaRPr lang="en-US">
              <a:latin typeface="Arial" charset="0"/>
            </a:endParaRPr>
          </a:p>
          <a:p>
            <a:pPr marL="0" indent="0" eaLnBrk="1" hangingPunct="1"/>
            <a:endParaRPr lang="en-US">
              <a:latin typeface="Arial" charset="0"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304800" y="2667000"/>
            <a:ext cx="7620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28676" name="Line 7"/>
          <p:cNvSpPr>
            <a:spLocks noChangeShapeType="1"/>
          </p:cNvSpPr>
          <p:nvPr/>
        </p:nvSpPr>
        <p:spPr bwMode="auto">
          <a:xfrm flipV="1">
            <a:off x="304800" y="2301875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28677" name="Rectangle 11"/>
          <p:cNvSpPr>
            <a:spLocks noChangeArrowheads="1"/>
          </p:cNvSpPr>
          <p:nvPr/>
        </p:nvSpPr>
        <p:spPr bwMode="auto">
          <a:xfrm>
            <a:off x="2971800" y="2667000"/>
            <a:ext cx="7620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28678" name="Rectangle 15"/>
          <p:cNvSpPr>
            <a:spLocks noChangeArrowheads="1"/>
          </p:cNvSpPr>
          <p:nvPr/>
        </p:nvSpPr>
        <p:spPr bwMode="auto">
          <a:xfrm>
            <a:off x="1828800" y="2667000"/>
            <a:ext cx="1143000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8679" name="Rectangle 21"/>
          <p:cNvSpPr>
            <a:spLocks noChangeArrowheads="1"/>
          </p:cNvSpPr>
          <p:nvPr/>
        </p:nvSpPr>
        <p:spPr bwMode="auto">
          <a:xfrm>
            <a:off x="1066800" y="26670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28680" name="Text Box 22"/>
          <p:cNvSpPr txBox="1">
            <a:spLocks noChangeArrowheads="1"/>
          </p:cNvSpPr>
          <p:nvPr/>
        </p:nvSpPr>
        <p:spPr bwMode="auto">
          <a:xfrm>
            <a:off x="1276350" y="2667000"/>
            <a:ext cx="3238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i="1">
                <a:solidFill>
                  <a:srgbClr val="000000"/>
                </a:solidFill>
                <a:latin typeface="Times New Roman" charset="0"/>
              </a:rPr>
              <a:t>a</a:t>
            </a:r>
            <a:endParaRPr lang="en-US" sz="2200" baseline="-250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8681" name="Text Box 23"/>
          <p:cNvSpPr txBox="1">
            <a:spLocks noChangeArrowheads="1"/>
          </p:cNvSpPr>
          <p:nvPr/>
        </p:nvSpPr>
        <p:spPr bwMode="auto">
          <a:xfrm>
            <a:off x="2190750" y="2667000"/>
            <a:ext cx="3238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i="1">
                <a:solidFill>
                  <a:srgbClr val="FFFFFF"/>
                </a:solidFill>
                <a:latin typeface="Times New Roman" charset="0"/>
              </a:rPr>
              <a:t>b</a:t>
            </a:r>
            <a:endParaRPr lang="en-US" sz="2200" baseline="-250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8682" name="Text Box 24"/>
          <p:cNvSpPr txBox="1">
            <a:spLocks noChangeArrowheads="1"/>
          </p:cNvSpPr>
          <p:nvPr/>
        </p:nvSpPr>
        <p:spPr bwMode="auto">
          <a:xfrm>
            <a:off x="1600200" y="3124200"/>
            <a:ext cx="3571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i="1">
                <a:solidFill>
                  <a:srgbClr val="000000"/>
                </a:solidFill>
                <a:latin typeface="Times New Roman" charset="0"/>
              </a:rPr>
              <a:t>f</a:t>
            </a:r>
            <a:r>
              <a:rPr lang="en-US" sz="2200" i="1" baseline="-25000">
                <a:solidFill>
                  <a:srgbClr val="000000"/>
                </a:solidFill>
                <a:latin typeface="Times New Roman" charset="0"/>
              </a:rPr>
              <a:t>a</a:t>
            </a:r>
          </a:p>
        </p:txBody>
      </p:sp>
      <p:sp>
        <p:nvSpPr>
          <p:cNvPr id="28683" name="Text Box 25"/>
          <p:cNvSpPr txBox="1">
            <a:spLocks noChangeArrowheads="1"/>
          </p:cNvSpPr>
          <p:nvPr/>
        </p:nvSpPr>
        <p:spPr bwMode="auto">
          <a:xfrm>
            <a:off x="2843213" y="3154363"/>
            <a:ext cx="3571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i="1">
                <a:solidFill>
                  <a:srgbClr val="000000"/>
                </a:solidFill>
                <a:latin typeface="Times New Roman" charset="0"/>
              </a:rPr>
              <a:t>f</a:t>
            </a:r>
            <a:r>
              <a:rPr lang="en-US" sz="2200" i="1" baseline="-25000">
                <a:solidFill>
                  <a:srgbClr val="000000"/>
                </a:solidFill>
                <a:latin typeface="Times New Roman" charset="0"/>
              </a:rPr>
              <a:t>b</a:t>
            </a:r>
          </a:p>
        </p:txBody>
      </p:sp>
      <p:sp>
        <p:nvSpPr>
          <p:cNvPr id="28684" name="Text Box 26"/>
          <p:cNvSpPr txBox="1">
            <a:spLocks noChangeArrowheads="1"/>
          </p:cNvSpPr>
          <p:nvPr/>
        </p:nvSpPr>
        <p:spPr bwMode="auto">
          <a:xfrm>
            <a:off x="2651125" y="2286000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</a:rPr>
              <a:t>time</a:t>
            </a:r>
          </a:p>
        </p:txBody>
      </p:sp>
      <p:graphicFrame>
        <p:nvGraphicFramePr>
          <p:cNvPr id="28685" name="Object 2"/>
          <p:cNvGraphicFramePr>
            <a:graphicFrameLocks noChangeAspect="1"/>
          </p:cNvGraphicFramePr>
          <p:nvPr/>
        </p:nvGraphicFramePr>
        <p:xfrm>
          <a:off x="4038600" y="2643188"/>
          <a:ext cx="5003800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3" name="Equation" r:id="rId3" imgW="2311400" imgH="292100" progId="Equation.3">
                  <p:embed/>
                </p:oleObj>
              </mc:Choice>
              <mc:Fallback>
                <p:oleObj name="Equation" r:id="rId3" imgW="23114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643188"/>
                        <a:ext cx="5003800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6" name="Rectangle 30"/>
          <p:cNvSpPr>
            <a:spLocks noChangeArrowheads="1"/>
          </p:cNvSpPr>
          <p:nvPr/>
        </p:nvSpPr>
        <p:spPr bwMode="auto">
          <a:xfrm>
            <a:off x="304800" y="3810000"/>
            <a:ext cx="7620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28687" name="Rectangle 31"/>
          <p:cNvSpPr>
            <a:spLocks noChangeArrowheads="1"/>
          </p:cNvSpPr>
          <p:nvPr/>
        </p:nvSpPr>
        <p:spPr bwMode="auto">
          <a:xfrm>
            <a:off x="2971800" y="3810000"/>
            <a:ext cx="7620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28688" name="Rectangle 32"/>
          <p:cNvSpPr>
            <a:spLocks noChangeArrowheads="1"/>
          </p:cNvSpPr>
          <p:nvPr/>
        </p:nvSpPr>
        <p:spPr bwMode="auto">
          <a:xfrm>
            <a:off x="1066800" y="3810000"/>
            <a:ext cx="1143000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6666"/>
              </a:solidFill>
            </a:endParaRPr>
          </a:p>
        </p:txBody>
      </p:sp>
      <p:sp>
        <p:nvSpPr>
          <p:cNvPr id="28689" name="Rectangle 33"/>
          <p:cNvSpPr>
            <a:spLocks noChangeArrowheads="1"/>
          </p:cNvSpPr>
          <p:nvPr/>
        </p:nvSpPr>
        <p:spPr bwMode="auto">
          <a:xfrm>
            <a:off x="2209800" y="38100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28690" name="Text Box 34"/>
          <p:cNvSpPr txBox="1">
            <a:spLocks noChangeArrowheads="1"/>
          </p:cNvSpPr>
          <p:nvPr/>
        </p:nvSpPr>
        <p:spPr bwMode="auto">
          <a:xfrm>
            <a:off x="2443163" y="3810000"/>
            <a:ext cx="3238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i="1">
                <a:solidFill>
                  <a:srgbClr val="000000"/>
                </a:solidFill>
                <a:latin typeface="Times New Roman" charset="0"/>
              </a:rPr>
              <a:t>a</a:t>
            </a:r>
            <a:endParaRPr lang="en-US" sz="2200" baseline="-250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8691" name="Text Box 35"/>
          <p:cNvSpPr txBox="1">
            <a:spLocks noChangeArrowheads="1"/>
          </p:cNvSpPr>
          <p:nvPr/>
        </p:nvSpPr>
        <p:spPr bwMode="auto">
          <a:xfrm>
            <a:off x="1447800" y="3810000"/>
            <a:ext cx="3238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i="1">
                <a:solidFill>
                  <a:srgbClr val="FFFFFF"/>
                </a:solidFill>
                <a:latin typeface="Times New Roman" charset="0"/>
              </a:rPr>
              <a:t>b</a:t>
            </a:r>
            <a:endParaRPr lang="en-US" sz="2200" baseline="-25000">
              <a:solidFill>
                <a:srgbClr val="FFFFFF"/>
              </a:solidFill>
              <a:latin typeface="Times New Roman" charset="0"/>
            </a:endParaRPr>
          </a:p>
        </p:txBody>
      </p:sp>
      <p:graphicFrame>
        <p:nvGraphicFramePr>
          <p:cNvPr id="28692" name="Object 3"/>
          <p:cNvGraphicFramePr>
            <a:graphicFrameLocks noChangeAspect="1"/>
          </p:cNvGraphicFramePr>
          <p:nvPr/>
        </p:nvGraphicFramePr>
        <p:xfrm>
          <a:off x="2819400" y="4343400"/>
          <a:ext cx="107156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4" name="Equation" r:id="rId5" imgW="495085" imgH="228501" progId="Equation.3">
                  <p:embed/>
                </p:oleObj>
              </mc:Choice>
              <mc:Fallback>
                <p:oleObj name="Equation" r:id="rId5" imgW="495085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343400"/>
                        <a:ext cx="1071563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3" name="Object 4"/>
          <p:cNvGraphicFramePr>
            <a:graphicFrameLocks noChangeAspect="1"/>
          </p:cNvGraphicFramePr>
          <p:nvPr/>
        </p:nvGraphicFramePr>
        <p:xfrm>
          <a:off x="2028825" y="4343400"/>
          <a:ext cx="522288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5" name="Equation" r:id="rId7" imgW="241300" imgH="228600" progId="Equation.3">
                  <p:embed/>
                </p:oleObj>
              </mc:Choice>
              <mc:Fallback>
                <p:oleObj name="Equation" r:id="rId7" imgW="241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825" y="4343400"/>
                        <a:ext cx="522288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4" name="Object 5"/>
          <p:cNvGraphicFramePr>
            <a:graphicFrameLocks noChangeAspect="1"/>
          </p:cNvGraphicFramePr>
          <p:nvPr/>
        </p:nvGraphicFramePr>
        <p:xfrm>
          <a:off x="4484688" y="3733800"/>
          <a:ext cx="3959225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6" name="Equation" r:id="rId9" imgW="1828800" imgH="292100" progId="Equation.3">
                  <p:embed/>
                </p:oleObj>
              </mc:Choice>
              <mc:Fallback>
                <p:oleObj name="Equation" r:id="rId9" imgW="18288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4688" y="3733800"/>
                        <a:ext cx="3959225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95" name="Picture 5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4724400"/>
            <a:ext cx="46196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Picture 5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34861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495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Deadline Driven Scheduling: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Horn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altLang="ja-JP" dirty="0">
                <a:latin typeface="Arial" charset="0"/>
              </a:rPr>
              <a:t>s algorithm: EDF (1974)</a:t>
            </a:r>
            <a:endParaRPr lang="en-US" dirty="0">
              <a:latin typeface="Arial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>
                <a:latin typeface="Arial" charset="0"/>
              </a:rPr>
              <a:t>Extend EDD by allowing tasks to </a:t>
            </a:r>
            <a:r>
              <a:rPr lang="ja-JP" altLang="en-US">
                <a:latin typeface="Arial" charset="0"/>
              </a:rPr>
              <a:t>“</a:t>
            </a:r>
            <a:r>
              <a:rPr lang="en-US" altLang="ja-JP">
                <a:latin typeface="Arial" charset="0"/>
              </a:rPr>
              <a:t>arrive</a:t>
            </a:r>
            <a:r>
              <a:rPr lang="ja-JP" altLang="en-US">
                <a:latin typeface="Arial" charset="0"/>
              </a:rPr>
              <a:t>”</a:t>
            </a:r>
            <a:r>
              <a:rPr lang="en-US" altLang="ja-JP">
                <a:latin typeface="Arial" charset="0"/>
              </a:rPr>
              <a:t> (become ready) at any time.</a:t>
            </a:r>
          </a:p>
          <a:p>
            <a:pPr marL="0" indent="0" eaLnBrk="1" hangingPunct="1"/>
            <a:endParaRPr lang="en-US">
              <a:latin typeface="Arial" charset="0"/>
            </a:endParaRPr>
          </a:p>
          <a:p>
            <a:pPr marL="0" indent="0" eaLnBrk="1" hangingPunct="1"/>
            <a:r>
              <a:rPr lang="en-US">
                <a:solidFill>
                  <a:srgbClr val="CC0000"/>
                </a:solidFill>
                <a:latin typeface="Arial" charset="0"/>
              </a:rPr>
              <a:t>Earliest deadline first (EDF): Given a set of n independent tasks with </a:t>
            </a:r>
            <a:r>
              <a:rPr lang="en-US" i="1">
                <a:solidFill>
                  <a:srgbClr val="CC0000"/>
                </a:solidFill>
                <a:latin typeface="Arial" charset="0"/>
              </a:rPr>
              <a:t>arbitrary arrival times</a:t>
            </a:r>
            <a:r>
              <a:rPr lang="en-US">
                <a:solidFill>
                  <a:srgbClr val="CC0000"/>
                </a:solidFill>
                <a:latin typeface="Arial" charset="0"/>
              </a:rPr>
              <a:t>, any algorithm that at any instant executes the task with the earliest absolute deadline among all arrived tasks is optimal w.r.t. minimizing the maximum lateness.</a:t>
            </a:r>
          </a:p>
          <a:p>
            <a:pPr marL="0" indent="0" eaLnBrk="1" hangingPunct="1"/>
            <a:endParaRPr lang="en-US">
              <a:solidFill>
                <a:srgbClr val="CC0000"/>
              </a:solidFill>
              <a:latin typeface="Arial" charset="0"/>
            </a:endParaRPr>
          </a:p>
          <a:p>
            <a:pPr marL="0" indent="0" eaLnBrk="1" hangingPunct="1"/>
            <a:r>
              <a:rPr lang="en-US">
                <a:latin typeface="Arial" charset="0"/>
              </a:rPr>
              <a:t>Proof uses a similar interchange argument.</a:t>
            </a:r>
          </a:p>
        </p:txBody>
      </p:sp>
    </p:spTree>
    <p:extLst>
      <p:ext uri="{BB962C8B-B14F-4D97-AF65-F5344CB8AC3E}">
        <p14:creationId xmlns:p14="http://schemas.microsoft.com/office/powerpoint/2010/main" val="25310209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Using EDF for Periodic Tasks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0838" indent="-350838" eaLnBrk="1" hangingPunct="1">
              <a:lnSpc>
                <a:spcPct val="150000"/>
              </a:lnSpc>
              <a:buFont typeface="Wingdings" charset="0"/>
              <a:buChar char="¢"/>
            </a:pPr>
            <a:r>
              <a:rPr lang="en-US" dirty="0">
                <a:latin typeface="Arial" charset="0"/>
              </a:rPr>
              <a:t>The EDF algorithm can be applied to periodic tasks as well as aperiodic tasks.</a:t>
            </a:r>
          </a:p>
          <a:p>
            <a:pPr marL="693738" lvl="1" eaLnBrk="1" hangingPunct="1">
              <a:lnSpc>
                <a:spcPct val="15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Simplest use: Deadline is the end of the period (a.k.a. implicit deadline)</a:t>
            </a:r>
          </a:p>
          <a:p>
            <a:pPr marL="693738" lvl="1" eaLnBrk="1" hangingPunct="1">
              <a:lnSpc>
                <a:spcPct val="15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Alternative use: Separately specify deadline (relative to the period start time) and period.</a:t>
            </a:r>
          </a:p>
        </p:txBody>
      </p:sp>
    </p:spTree>
    <p:extLst>
      <p:ext uri="{BB962C8B-B14F-4D97-AF65-F5344CB8AC3E}">
        <p14:creationId xmlns:p14="http://schemas.microsoft.com/office/powerpoint/2010/main" val="6430618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Comparison of EDF and RMS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5181600"/>
          </a:xfrm>
        </p:spPr>
        <p:txBody>
          <a:bodyPr/>
          <a:lstStyle/>
          <a:p>
            <a:pPr marL="350838" indent="-350838" eaLnBrk="1" hangingPunct="1">
              <a:buFont typeface="Wingdings" charset="0"/>
              <a:buChar char="¢"/>
            </a:pPr>
            <a:r>
              <a:rPr lang="en-US" sz="2200" dirty="0">
                <a:latin typeface="Arial" charset="0"/>
              </a:rPr>
              <a:t>Favoring RMS</a:t>
            </a:r>
          </a:p>
          <a:p>
            <a:pPr marL="800100" lvl="1" eaLnBrk="1" hangingPunct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Scheduling decisions are simpler (fixed priorities vs. the dynamic priorities required by EDF. EDF scheduler must maintain a list of ready tasks that is sorted by priority.)</a:t>
            </a:r>
          </a:p>
          <a:p>
            <a:pPr marL="350838" indent="-350838" eaLnBrk="1" hangingPunct="1">
              <a:buFont typeface="Wingdings" charset="0"/>
              <a:buChar char="¢"/>
            </a:pPr>
            <a:r>
              <a:rPr lang="en-US" sz="2200" dirty="0">
                <a:latin typeface="Arial" charset="0"/>
              </a:rPr>
              <a:t>Favoring EDF</a:t>
            </a:r>
          </a:p>
          <a:p>
            <a:pPr marL="800100" lvl="1" eaLnBrk="1" hangingPunct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Since EDF is optimal w.r.t. minimizing maximum lateness, it is also optimal w.r.t. feasibility. </a:t>
            </a:r>
          </a:p>
          <a:p>
            <a:pPr marL="1257300" lvl="2" eaLnBrk="1" hangingPunct="1"/>
            <a:r>
              <a:rPr lang="en-US" sz="1600" dirty="0">
                <a:latin typeface="Arial" charset="0"/>
                <a:ea typeface="Arial" charset="0"/>
                <a:cs typeface="Arial" charset="0"/>
              </a:rPr>
              <a:t>RMS is optimal w.r.t. feasibility only for fixed-priority systems. </a:t>
            </a:r>
          </a:p>
          <a:p>
            <a:pPr marL="1257300" lvl="2" eaLnBrk="1" hangingPunct="1"/>
            <a:r>
              <a:rPr lang="en-US" sz="1600" dirty="0">
                <a:latin typeface="Arial" charset="0"/>
                <a:ea typeface="Arial" charset="0"/>
                <a:cs typeface="Arial" charset="0"/>
              </a:rPr>
              <a:t>For infeasible schedules, RMS completely blocks lower priority tasks, resulting in unbounded maximum lateness.</a:t>
            </a:r>
          </a:p>
          <a:p>
            <a:pPr marL="800100" lvl="1" eaLnBrk="1" hangingPunct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EDF can achieve full utilization where RMS fails to do so</a:t>
            </a:r>
          </a:p>
          <a:p>
            <a:pPr marL="800100" lvl="1" eaLnBrk="1" hangingPunct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EDF results in fewer preemptions in practice, and hence less overhead for context </a:t>
            </a:r>
            <a:r>
              <a:rPr lang="en-US" sz="2000">
                <a:latin typeface="Arial" charset="0"/>
                <a:ea typeface="Arial" charset="0"/>
                <a:cs typeface="Arial" charset="0"/>
              </a:rPr>
              <a:t>switching 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5706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Precedence Constraints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267200"/>
            <a:ext cx="8610600" cy="2209800"/>
          </a:xfrm>
        </p:spPr>
        <p:txBody>
          <a:bodyPr/>
          <a:lstStyle/>
          <a:p>
            <a:pPr marL="0" indent="0" eaLnBrk="1" hangingPunct="1"/>
            <a:r>
              <a:rPr lang="en-US">
                <a:latin typeface="Arial" charset="0"/>
              </a:rPr>
              <a:t>A directed acyclic graph (DAG) shows precedences, which indicate which tasks must complete before other tasks start.</a:t>
            </a:r>
          </a:p>
        </p:txBody>
      </p:sp>
      <p:sp>
        <p:nvSpPr>
          <p:cNvPr id="34819" name="Oval 5"/>
          <p:cNvSpPr>
            <a:spLocks noChangeArrowheads="1"/>
          </p:cNvSpPr>
          <p:nvPr/>
        </p:nvSpPr>
        <p:spPr bwMode="auto">
          <a:xfrm>
            <a:off x="762000" y="2362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1</a:t>
            </a:r>
          </a:p>
        </p:txBody>
      </p:sp>
      <p:sp>
        <p:nvSpPr>
          <p:cNvPr id="34820" name="Oval 7"/>
          <p:cNvSpPr>
            <a:spLocks noChangeArrowheads="1"/>
          </p:cNvSpPr>
          <p:nvPr/>
        </p:nvSpPr>
        <p:spPr bwMode="auto">
          <a:xfrm>
            <a:off x="1676400" y="20574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2</a:t>
            </a:r>
          </a:p>
        </p:txBody>
      </p:sp>
      <p:sp>
        <p:nvSpPr>
          <p:cNvPr id="34821" name="Oval 8"/>
          <p:cNvSpPr>
            <a:spLocks noChangeArrowheads="1"/>
          </p:cNvSpPr>
          <p:nvPr/>
        </p:nvSpPr>
        <p:spPr bwMode="auto">
          <a:xfrm>
            <a:off x="1676400" y="26670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3</a:t>
            </a:r>
          </a:p>
        </p:txBody>
      </p:sp>
      <p:sp>
        <p:nvSpPr>
          <p:cNvPr id="34822" name="Oval 9"/>
          <p:cNvSpPr>
            <a:spLocks noChangeArrowheads="1"/>
          </p:cNvSpPr>
          <p:nvPr/>
        </p:nvSpPr>
        <p:spPr bwMode="auto">
          <a:xfrm>
            <a:off x="2590800" y="1752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4</a:t>
            </a:r>
          </a:p>
        </p:txBody>
      </p:sp>
      <p:sp>
        <p:nvSpPr>
          <p:cNvPr id="34823" name="Oval 10"/>
          <p:cNvSpPr>
            <a:spLocks noChangeArrowheads="1"/>
          </p:cNvSpPr>
          <p:nvPr/>
        </p:nvSpPr>
        <p:spPr bwMode="auto">
          <a:xfrm>
            <a:off x="2590800" y="2362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5</a:t>
            </a:r>
          </a:p>
        </p:txBody>
      </p:sp>
      <p:sp>
        <p:nvSpPr>
          <p:cNvPr id="34824" name="Oval 11"/>
          <p:cNvSpPr>
            <a:spLocks noChangeArrowheads="1"/>
          </p:cNvSpPr>
          <p:nvPr/>
        </p:nvSpPr>
        <p:spPr bwMode="auto">
          <a:xfrm>
            <a:off x="2590800" y="29718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6</a:t>
            </a:r>
          </a:p>
        </p:txBody>
      </p:sp>
      <p:sp>
        <p:nvSpPr>
          <p:cNvPr id="34825" name="Line 12"/>
          <p:cNvSpPr>
            <a:spLocks noChangeShapeType="1"/>
          </p:cNvSpPr>
          <p:nvPr/>
        </p:nvSpPr>
        <p:spPr bwMode="auto">
          <a:xfrm flipV="1">
            <a:off x="1066800" y="22860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34826" name="Line 16"/>
          <p:cNvSpPr>
            <a:spLocks noChangeShapeType="1"/>
          </p:cNvSpPr>
          <p:nvPr/>
        </p:nvSpPr>
        <p:spPr bwMode="auto">
          <a:xfrm flipV="1">
            <a:off x="1981200" y="19812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34827" name="Line 17"/>
          <p:cNvSpPr>
            <a:spLocks noChangeShapeType="1"/>
          </p:cNvSpPr>
          <p:nvPr/>
        </p:nvSpPr>
        <p:spPr bwMode="auto">
          <a:xfrm>
            <a:off x="1981200" y="22860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34828" name="Line 18"/>
          <p:cNvSpPr>
            <a:spLocks noChangeShapeType="1"/>
          </p:cNvSpPr>
          <p:nvPr/>
        </p:nvSpPr>
        <p:spPr bwMode="auto">
          <a:xfrm>
            <a:off x="1066800" y="25908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34829" name="Line 21"/>
          <p:cNvSpPr>
            <a:spLocks noChangeShapeType="1"/>
          </p:cNvSpPr>
          <p:nvPr/>
        </p:nvSpPr>
        <p:spPr bwMode="auto">
          <a:xfrm>
            <a:off x="1981200" y="28956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34830" name="Text Box 30"/>
          <p:cNvSpPr txBox="1">
            <a:spLocks noChangeArrowheads="1"/>
          </p:cNvSpPr>
          <p:nvPr/>
        </p:nvSpPr>
        <p:spPr bwMode="auto">
          <a:xfrm>
            <a:off x="3429000" y="2133600"/>
            <a:ext cx="3902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6666"/>
                </a:solidFill>
              </a:rPr>
              <a:t>DAG, showing that task 1 must complete before tasks 2 and 3 can be started, etc.</a:t>
            </a:r>
          </a:p>
        </p:txBody>
      </p:sp>
    </p:spTree>
    <p:extLst>
      <p:ext uri="{BB962C8B-B14F-4D97-AF65-F5344CB8AC3E}">
        <p14:creationId xmlns:p14="http://schemas.microsoft.com/office/powerpoint/2010/main" val="37063346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Example: EDF Schedule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267200"/>
            <a:ext cx="8610600" cy="2209800"/>
          </a:xfrm>
        </p:spPr>
        <p:txBody>
          <a:bodyPr/>
          <a:lstStyle/>
          <a:p>
            <a:pPr marL="0" indent="0" eaLnBrk="1" hangingPunct="1"/>
            <a:r>
              <a:rPr lang="en-US" dirty="0">
                <a:latin typeface="Arial" charset="0"/>
              </a:rPr>
              <a:t>Is this feasible?  </a:t>
            </a:r>
          </a:p>
        </p:txBody>
      </p:sp>
      <p:sp>
        <p:nvSpPr>
          <p:cNvPr id="35843" name="Oval 4"/>
          <p:cNvSpPr>
            <a:spLocks noChangeArrowheads="1"/>
          </p:cNvSpPr>
          <p:nvPr/>
        </p:nvSpPr>
        <p:spPr bwMode="auto">
          <a:xfrm>
            <a:off x="762000" y="2362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1</a:t>
            </a:r>
          </a:p>
        </p:txBody>
      </p:sp>
      <p:sp>
        <p:nvSpPr>
          <p:cNvPr id="35844" name="Oval 5"/>
          <p:cNvSpPr>
            <a:spLocks noChangeArrowheads="1"/>
          </p:cNvSpPr>
          <p:nvPr/>
        </p:nvSpPr>
        <p:spPr bwMode="auto">
          <a:xfrm>
            <a:off x="1676400" y="20574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2</a:t>
            </a:r>
          </a:p>
        </p:txBody>
      </p:sp>
      <p:sp>
        <p:nvSpPr>
          <p:cNvPr id="35845" name="Oval 6"/>
          <p:cNvSpPr>
            <a:spLocks noChangeArrowheads="1"/>
          </p:cNvSpPr>
          <p:nvPr/>
        </p:nvSpPr>
        <p:spPr bwMode="auto">
          <a:xfrm>
            <a:off x="1676400" y="26670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3</a:t>
            </a:r>
          </a:p>
        </p:txBody>
      </p:sp>
      <p:sp>
        <p:nvSpPr>
          <p:cNvPr id="35846" name="Oval 7"/>
          <p:cNvSpPr>
            <a:spLocks noChangeArrowheads="1"/>
          </p:cNvSpPr>
          <p:nvPr/>
        </p:nvSpPr>
        <p:spPr bwMode="auto">
          <a:xfrm>
            <a:off x="2590800" y="1752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4</a:t>
            </a:r>
          </a:p>
        </p:txBody>
      </p:sp>
      <p:sp>
        <p:nvSpPr>
          <p:cNvPr id="35847" name="Oval 8"/>
          <p:cNvSpPr>
            <a:spLocks noChangeArrowheads="1"/>
          </p:cNvSpPr>
          <p:nvPr/>
        </p:nvSpPr>
        <p:spPr bwMode="auto">
          <a:xfrm>
            <a:off x="2590800" y="2362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5</a:t>
            </a:r>
          </a:p>
        </p:txBody>
      </p:sp>
      <p:sp>
        <p:nvSpPr>
          <p:cNvPr id="35848" name="Oval 9"/>
          <p:cNvSpPr>
            <a:spLocks noChangeArrowheads="1"/>
          </p:cNvSpPr>
          <p:nvPr/>
        </p:nvSpPr>
        <p:spPr bwMode="auto">
          <a:xfrm>
            <a:off x="2590800" y="29718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6</a:t>
            </a:r>
          </a:p>
        </p:txBody>
      </p:sp>
      <p:sp>
        <p:nvSpPr>
          <p:cNvPr id="35849" name="Line 10"/>
          <p:cNvSpPr>
            <a:spLocks noChangeShapeType="1"/>
          </p:cNvSpPr>
          <p:nvPr/>
        </p:nvSpPr>
        <p:spPr bwMode="auto">
          <a:xfrm flipV="1">
            <a:off x="1066800" y="22860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35850" name="Line 11"/>
          <p:cNvSpPr>
            <a:spLocks noChangeShapeType="1"/>
          </p:cNvSpPr>
          <p:nvPr/>
        </p:nvSpPr>
        <p:spPr bwMode="auto">
          <a:xfrm flipV="1">
            <a:off x="1981200" y="19812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35851" name="Line 12"/>
          <p:cNvSpPr>
            <a:spLocks noChangeShapeType="1"/>
          </p:cNvSpPr>
          <p:nvPr/>
        </p:nvSpPr>
        <p:spPr bwMode="auto">
          <a:xfrm>
            <a:off x="1981200" y="22860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35852" name="Line 13"/>
          <p:cNvSpPr>
            <a:spLocks noChangeShapeType="1"/>
          </p:cNvSpPr>
          <p:nvPr/>
        </p:nvSpPr>
        <p:spPr bwMode="auto">
          <a:xfrm>
            <a:off x="1066800" y="25908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35853" name="Line 14"/>
          <p:cNvSpPr>
            <a:spLocks noChangeShapeType="1"/>
          </p:cNvSpPr>
          <p:nvPr/>
        </p:nvSpPr>
        <p:spPr bwMode="auto">
          <a:xfrm>
            <a:off x="1981200" y="28956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35854" name="Text Box 15"/>
          <p:cNvSpPr txBox="1">
            <a:spLocks noChangeArrowheads="1"/>
          </p:cNvSpPr>
          <p:nvPr/>
        </p:nvSpPr>
        <p:spPr bwMode="auto">
          <a:xfrm>
            <a:off x="512763" y="2667000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1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1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2</a:t>
            </a:r>
          </a:p>
        </p:txBody>
      </p:sp>
      <p:sp>
        <p:nvSpPr>
          <p:cNvPr id="35855" name="Text Box 16"/>
          <p:cNvSpPr txBox="1">
            <a:spLocks noChangeArrowheads="1"/>
          </p:cNvSpPr>
          <p:nvPr/>
        </p:nvSpPr>
        <p:spPr bwMode="auto">
          <a:xfrm>
            <a:off x="1427163" y="2924175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3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3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4</a:t>
            </a:r>
          </a:p>
        </p:txBody>
      </p:sp>
      <p:sp>
        <p:nvSpPr>
          <p:cNvPr id="35856" name="Text Box 17"/>
          <p:cNvSpPr txBox="1">
            <a:spLocks noChangeArrowheads="1"/>
          </p:cNvSpPr>
          <p:nvPr/>
        </p:nvSpPr>
        <p:spPr bwMode="auto">
          <a:xfrm>
            <a:off x="1427163" y="1447800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2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2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5</a:t>
            </a:r>
          </a:p>
        </p:txBody>
      </p:sp>
      <p:sp>
        <p:nvSpPr>
          <p:cNvPr id="35857" name="Text Box 18"/>
          <p:cNvSpPr txBox="1">
            <a:spLocks noChangeArrowheads="1"/>
          </p:cNvSpPr>
          <p:nvPr/>
        </p:nvSpPr>
        <p:spPr bwMode="auto">
          <a:xfrm>
            <a:off x="2362200" y="1143000"/>
            <a:ext cx="706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4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4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3</a:t>
            </a:r>
          </a:p>
        </p:txBody>
      </p:sp>
      <p:sp>
        <p:nvSpPr>
          <p:cNvPr id="35858" name="Text Box 19"/>
          <p:cNvSpPr txBox="1">
            <a:spLocks noChangeArrowheads="1"/>
          </p:cNvSpPr>
          <p:nvPr/>
        </p:nvSpPr>
        <p:spPr bwMode="auto">
          <a:xfrm>
            <a:off x="2895600" y="2209800"/>
            <a:ext cx="706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5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5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5</a:t>
            </a:r>
          </a:p>
        </p:txBody>
      </p:sp>
      <p:sp>
        <p:nvSpPr>
          <p:cNvPr id="35859" name="Text Box 20"/>
          <p:cNvSpPr txBox="1">
            <a:spLocks noChangeArrowheads="1"/>
          </p:cNvSpPr>
          <p:nvPr/>
        </p:nvSpPr>
        <p:spPr bwMode="auto">
          <a:xfrm>
            <a:off x="2341563" y="3200400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6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6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6</a:t>
            </a:r>
          </a:p>
        </p:txBody>
      </p:sp>
      <p:pic>
        <p:nvPicPr>
          <p:cNvPr id="75880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52600"/>
            <a:ext cx="4398963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7EDF74D-F62B-5745-A264-7D4B3D25C763}"/>
              </a:ext>
            </a:extLst>
          </p:cNvPr>
          <p:cNvSpPr/>
          <p:nvPr/>
        </p:nvSpPr>
        <p:spPr bwMode="auto">
          <a:xfrm>
            <a:off x="6477000" y="1524000"/>
            <a:ext cx="609600" cy="685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77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787" grpId="0" build="p"/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0500"/>
            <a:ext cx="8610600" cy="10001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EDF is not optimal under precedence constraints</a:t>
            </a:r>
          </a:p>
        </p:txBody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267200"/>
            <a:ext cx="8610600" cy="2209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The EDF schedule chooses task 3 at time 1 because it has an earlier deadline. This choice results in task 4 missing its deadline</a:t>
            </a:r>
          </a:p>
          <a:p>
            <a:pPr marL="342900" lvl="1" indent="0"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 deadline order vs. precedence relation</a:t>
            </a:r>
          </a:p>
          <a:p>
            <a:pPr marL="0" indent="0" eaLnBrk="1" hangingPunct="1"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Is there a feasible schedule?</a:t>
            </a:r>
          </a:p>
        </p:txBody>
      </p:sp>
      <p:sp>
        <p:nvSpPr>
          <p:cNvPr id="36867" name="Oval 4"/>
          <p:cNvSpPr>
            <a:spLocks noChangeArrowheads="1"/>
          </p:cNvSpPr>
          <p:nvPr/>
        </p:nvSpPr>
        <p:spPr bwMode="auto">
          <a:xfrm>
            <a:off x="762000" y="2362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1</a:t>
            </a:r>
          </a:p>
        </p:txBody>
      </p:sp>
      <p:sp>
        <p:nvSpPr>
          <p:cNvPr id="36868" name="Oval 5"/>
          <p:cNvSpPr>
            <a:spLocks noChangeArrowheads="1"/>
          </p:cNvSpPr>
          <p:nvPr/>
        </p:nvSpPr>
        <p:spPr bwMode="auto">
          <a:xfrm>
            <a:off x="1676400" y="20574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2</a:t>
            </a:r>
          </a:p>
        </p:txBody>
      </p:sp>
      <p:sp>
        <p:nvSpPr>
          <p:cNvPr id="36869" name="Oval 6"/>
          <p:cNvSpPr>
            <a:spLocks noChangeArrowheads="1"/>
          </p:cNvSpPr>
          <p:nvPr/>
        </p:nvSpPr>
        <p:spPr bwMode="auto">
          <a:xfrm>
            <a:off x="1676400" y="26670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3</a:t>
            </a:r>
          </a:p>
        </p:txBody>
      </p:sp>
      <p:sp>
        <p:nvSpPr>
          <p:cNvPr id="36870" name="Oval 7"/>
          <p:cNvSpPr>
            <a:spLocks noChangeArrowheads="1"/>
          </p:cNvSpPr>
          <p:nvPr/>
        </p:nvSpPr>
        <p:spPr bwMode="auto">
          <a:xfrm>
            <a:off x="2590800" y="1752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4</a:t>
            </a:r>
          </a:p>
        </p:txBody>
      </p:sp>
      <p:sp>
        <p:nvSpPr>
          <p:cNvPr id="36871" name="Oval 8"/>
          <p:cNvSpPr>
            <a:spLocks noChangeArrowheads="1"/>
          </p:cNvSpPr>
          <p:nvPr/>
        </p:nvSpPr>
        <p:spPr bwMode="auto">
          <a:xfrm>
            <a:off x="2590800" y="2362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5</a:t>
            </a:r>
          </a:p>
        </p:txBody>
      </p:sp>
      <p:sp>
        <p:nvSpPr>
          <p:cNvPr id="36872" name="Oval 9"/>
          <p:cNvSpPr>
            <a:spLocks noChangeArrowheads="1"/>
          </p:cNvSpPr>
          <p:nvPr/>
        </p:nvSpPr>
        <p:spPr bwMode="auto">
          <a:xfrm>
            <a:off x="2590800" y="29718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6</a:t>
            </a:r>
          </a:p>
        </p:txBody>
      </p:sp>
      <p:sp>
        <p:nvSpPr>
          <p:cNvPr id="36873" name="Line 10"/>
          <p:cNvSpPr>
            <a:spLocks noChangeShapeType="1"/>
          </p:cNvSpPr>
          <p:nvPr/>
        </p:nvSpPr>
        <p:spPr bwMode="auto">
          <a:xfrm flipV="1">
            <a:off x="1066800" y="22860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36874" name="Line 11"/>
          <p:cNvSpPr>
            <a:spLocks noChangeShapeType="1"/>
          </p:cNvSpPr>
          <p:nvPr/>
        </p:nvSpPr>
        <p:spPr bwMode="auto">
          <a:xfrm flipV="1">
            <a:off x="1981200" y="19812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36875" name="Line 12"/>
          <p:cNvSpPr>
            <a:spLocks noChangeShapeType="1"/>
          </p:cNvSpPr>
          <p:nvPr/>
        </p:nvSpPr>
        <p:spPr bwMode="auto">
          <a:xfrm>
            <a:off x="1981200" y="22860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36876" name="Line 13"/>
          <p:cNvSpPr>
            <a:spLocks noChangeShapeType="1"/>
          </p:cNvSpPr>
          <p:nvPr/>
        </p:nvSpPr>
        <p:spPr bwMode="auto">
          <a:xfrm>
            <a:off x="1066800" y="25908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36877" name="Line 14"/>
          <p:cNvSpPr>
            <a:spLocks noChangeShapeType="1"/>
          </p:cNvSpPr>
          <p:nvPr/>
        </p:nvSpPr>
        <p:spPr bwMode="auto">
          <a:xfrm>
            <a:off x="1981200" y="28956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36878" name="Text Box 15"/>
          <p:cNvSpPr txBox="1">
            <a:spLocks noChangeArrowheads="1"/>
          </p:cNvSpPr>
          <p:nvPr/>
        </p:nvSpPr>
        <p:spPr bwMode="auto">
          <a:xfrm>
            <a:off x="512763" y="2667000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1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1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2</a:t>
            </a:r>
          </a:p>
        </p:txBody>
      </p:sp>
      <p:sp>
        <p:nvSpPr>
          <p:cNvPr id="36879" name="Text Box 16"/>
          <p:cNvSpPr txBox="1">
            <a:spLocks noChangeArrowheads="1"/>
          </p:cNvSpPr>
          <p:nvPr/>
        </p:nvSpPr>
        <p:spPr bwMode="auto">
          <a:xfrm>
            <a:off x="1427163" y="2924175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3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3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4</a:t>
            </a:r>
          </a:p>
        </p:txBody>
      </p:sp>
      <p:sp>
        <p:nvSpPr>
          <p:cNvPr id="36880" name="Text Box 17"/>
          <p:cNvSpPr txBox="1">
            <a:spLocks noChangeArrowheads="1"/>
          </p:cNvSpPr>
          <p:nvPr/>
        </p:nvSpPr>
        <p:spPr bwMode="auto">
          <a:xfrm>
            <a:off x="1427163" y="1447800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2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2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5</a:t>
            </a:r>
          </a:p>
        </p:txBody>
      </p:sp>
      <p:sp>
        <p:nvSpPr>
          <p:cNvPr id="36881" name="Text Box 18"/>
          <p:cNvSpPr txBox="1">
            <a:spLocks noChangeArrowheads="1"/>
          </p:cNvSpPr>
          <p:nvPr/>
        </p:nvSpPr>
        <p:spPr bwMode="auto">
          <a:xfrm>
            <a:off x="2362200" y="1143000"/>
            <a:ext cx="706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4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4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3</a:t>
            </a:r>
          </a:p>
        </p:txBody>
      </p:sp>
      <p:sp>
        <p:nvSpPr>
          <p:cNvPr id="36882" name="Text Box 19"/>
          <p:cNvSpPr txBox="1">
            <a:spLocks noChangeArrowheads="1"/>
          </p:cNvSpPr>
          <p:nvPr/>
        </p:nvSpPr>
        <p:spPr bwMode="auto">
          <a:xfrm>
            <a:off x="2895600" y="2209800"/>
            <a:ext cx="706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5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5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5</a:t>
            </a:r>
          </a:p>
        </p:txBody>
      </p:sp>
      <p:sp>
        <p:nvSpPr>
          <p:cNvPr id="36883" name="Text Box 20"/>
          <p:cNvSpPr txBox="1">
            <a:spLocks noChangeArrowheads="1"/>
          </p:cNvSpPr>
          <p:nvPr/>
        </p:nvSpPr>
        <p:spPr bwMode="auto">
          <a:xfrm>
            <a:off x="2341563" y="3200400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6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6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6</a:t>
            </a:r>
          </a:p>
        </p:txBody>
      </p:sp>
      <p:pic>
        <p:nvPicPr>
          <p:cNvPr id="36884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52600"/>
            <a:ext cx="4398963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95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Latest Deadline First (LDF)</a:t>
            </a:r>
            <a:br>
              <a:rPr lang="en-US">
                <a:latin typeface="Arial" charset="0"/>
              </a:rPr>
            </a:br>
            <a:r>
              <a:rPr lang="en-US" sz="2200">
                <a:latin typeface="Arial" charset="0"/>
              </a:rPr>
              <a:t>(Lawler, 1973)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267200"/>
            <a:ext cx="8763000" cy="2209800"/>
          </a:xfrm>
        </p:spPr>
        <p:txBody>
          <a:bodyPr/>
          <a:lstStyle/>
          <a:p>
            <a:pPr marL="0" indent="0" eaLnBrk="1" hangingPunct="1"/>
            <a:r>
              <a:rPr lang="en-US" dirty="0">
                <a:latin typeface="Arial" charset="0"/>
              </a:rPr>
              <a:t>The LDF scheduling strategy builds a schedule backwards. Given a DAG, choose the leaf node with the latest deadline to be scheduled last, and work backwards.</a:t>
            </a:r>
          </a:p>
        </p:txBody>
      </p:sp>
      <p:sp>
        <p:nvSpPr>
          <p:cNvPr id="38915" name="Oval 4"/>
          <p:cNvSpPr>
            <a:spLocks noChangeArrowheads="1"/>
          </p:cNvSpPr>
          <p:nvPr/>
        </p:nvSpPr>
        <p:spPr bwMode="auto">
          <a:xfrm>
            <a:off x="762000" y="2362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1</a:t>
            </a:r>
          </a:p>
        </p:txBody>
      </p:sp>
      <p:sp>
        <p:nvSpPr>
          <p:cNvPr id="38916" name="Oval 5"/>
          <p:cNvSpPr>
            <a:spLocks noChangeArrowheads="1"/>
          </p:cNvSpPr>
          <p:nvPr/>
        </p:nvSpPr>
        <p:spPr bwMode="auto">
          <a:xfrm>
            <a:off x="1676400" y="20574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2</a:t>
            </a:r>
          </a:p>
        </p:txBody>
      </p:sp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1676400" y="26670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3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2590800" y="1752600"/>
            <a:ext cx="304800" cy="3048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4</a:t>
            </a:r>
          </a:p>
        </p:txBody>
      </p:sp>
      <p:sp>
        <p:nvSpPr>
          <p:cNvPr id="38919" name="Oval 8"/>
          <p:cNvSpPr>
            <a:spLocks noChangeArrowheads="1"/>
          </p:cNvSpPr>
          <p:nvPr/>
        </p:nvSpPr>
        <p:spPr bwMode="auto">
          <a:xfrm>
            <a:off x="2590800" y="2362200"/>
            <a:ext cx="304800" cy="3048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5</a:t>
            </a:r>
          </a:p>
        </p:txBody>
      </p:sp>
      <p:sp>
        <p:nvSpPr>
          <p:cNvPr id="38920" name="Oval 9"/>
          <p:cNvSpPr>
            <a:spLocks noChangeArrowheads="1"/>
          </p:cNvSpPr>
          <p:nvPr/>
        </p:nvSpPr>
        <p:spPr bwMode="auto">
          <a:xfrm>
            <a:off x="2590800" y="2971800"/>
            <a:ext cx="304800" cy="3048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6</a:t>
            </a:r>
          </a:p>
        </p:txBody>
      </p:sp>
      <p:sp>
        <p:nvSpPr>
          <p:cNvPr id="38921" name="Line 10"/>
          <p:cNvSpPr>
            <a:spLocks noChangeShapeType="1"/>
          </p:cNvSpPr>
          <p:nvPr/>
        </p:nvSpPr>
        <p:spPr bwMode="auto">
          <a:xfrm flipV="1">
            <a:off x="1066800" y="22860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38922" name="Line 11"/>
          <p:cNvSpPr>
            <a:spLocks noChangeShapeType="1"/>
          </p:cNvSpPr>
          <p:nvPr/>
        </p:nvSpPr>
        <p:spPr bwMode="auto">
          <a:xfrm flipV="1">
            <a:off x="1981200" y="19812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38923" name="Line 12"/>
          <p:cNvSpPr>
            <a:spLocks noChangeShapeType="1"/>
          </p:cNvSpPr>
          <p:nvPr/>
        </p:nvSpPr>
        <p:spPr bwMode="auto">
          <a:xfrm>
            <a:off x="1981200" y="22860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38924" name="Line 13"/>
          <p:cNvSpPr>
            <a:spLocks noChangeShapeType="1"/>
          </p:cNvSpPr>
          <p:nvPr/>
        </p:nvSpPr>
        <p:spPr bwMode="auto">
          <a:xfrm>
            <a:off x="1066800" y="25908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38925" name="Line 14"/>
          <p:cNvSpPr>
            <a:spLocks noChangeShapeType="1"/>
          </p:cNvSpPr>
          <p:nvPr/>
        </p:nvSpPr>
        <p:spPr bwMode="auto">
          <a:xfrm>
            <a:off x="1981200" y="28956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38926" name="Text Box 15"/>
          <p:cNvSpPr txBox="1">
            <a:spLocks noChangeArrowheads="1"/>
          </p:cNvSpPr>
          <p:nvPr/>
        </p:nvSpPr>
        <p:spPr bwMode="auto">
          <a:xfrm>
            <a:off x="512763" y="2667000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1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1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2</a:t>
            </a:r>
          </a:p>
        </p:txBody>
      </p:sp>
      <p:sp>
        <p:nvSpPr>
          <p:cNvPr id="38927" name="Text Box 16"/>
          <p:cNvSpPr txBox="1">
            <a:spLocks noChangeArrowheads="1"/>
          </p:cNvSpPr>
          <p:nvPr/>
        </p:nvSpPr>
        <p:spPr bwMode="auto">
          <a:xfrm>
            <a:off x="1427163" y="2924175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3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3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4</a:t>
            </a:r>
          </a:p>
        </p:txBody>
      </p:sp>
      <p:sp>
        <p:nvSpPr>
          <p:cNvPr id="38928" name="Text Box 17"/>
          <p:cNvSpPr txBox="1">
            <a:spLocks noChangeArrowheads="1"/>
          </p:cNvSpPr>
          <p:nvPr/>
        </p:nvSpPr>
        <p:spPr bwMode="auto">
          <a:xfrm>
            <a:off x="1427163" y="1447800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2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2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5</a:t>
            </a:r>
          </a:p>
        </p:txBody>
      </p:sp>
      <p:sp>
        <p:nvSpPr>
          <p:cNvPr id="38929" name="Text Box 18"/>
          <p:cNvSpPr txBox="1">
            <a:spLocks noChangeArrowheads="1"/>
          </p:cNvSpPr>
          <p:nvPr/>
        </p:nvSpPr>
        <p:spPr bwMode="auto">
          <a:xfrm>
            <a:off x="2362200" y="1143000"/>
            <a:ext cx="706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4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4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3</a:t>
            </a:r>
          </a:p>
        </p:txBody>
      </p:sp>
      <p:sp>
        <p:nvSpPr>
          <p:cNvPr id="38930" name="Text Box 19"/>
          <p:cNvSpPr txBox="1">
            <a:spLocks noChangeArrowheads="1"/>
          </p:cNvSpPr>
          <p:nvPr/>
        </p:nvSpPr>
        <p:spPr bwMode="auto">
          <a:xfrm>
            <a:off x="2895600" y="2209800"/>
            <a:ext cx="706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5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5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5</a:t>
            </a:r>
          </a:p>
        </p:txBody>
      </p:sp>
      <p:sp>
        <p:nvSpPr>
          <p:cNvPr id="38931" name="Text Box 20"/>
          <p:cNvSpPr txBox="1">
            <a:spLocks noChangeArrowheads="1"/>
          </p:cNvSpPr>
          <p:nvPr/>
        </p:nvSpPr>
        <p:spPr bwMode="auto">
          <a:xfrm>
            <a:off x="2341563" y="3200400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6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6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6</a:t>
            </a:r>
          </a:p>
        </p:txBody>
      </p:sp>
      <p:pic>
        <p:nvPicPr>
          <p:cNvPr id="38932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52600"/>
            <a:ext cx="4398963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3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8" y="3036888"/>
            <a:ext cx="4398962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963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Microkernel/OS</a:t>
            </a:r>
          </a:p>
          <a:p>
            <a:r>
              <a:rPr lang="en-US" dirty="0"/>
              <a:t>Rate Monotonic Scheduling</a:t>
            </a:r>
          </a:p>
          <a:p>
            <a:r>
              <a:rPr lang="en-US" dirty="0"/>
              <a:t>Earliest Deadline First </a:t>
            </a:r>
          </a:p>
          <a:p>
            <a:r>
              <a:rPr lang="en-US" dirty="0"/>
              <a:t>Scheduling Anomalies </a:t>
            </a:r>
          </a:p>
          <a:p>
            <a:r>
              <a:rPr lang="en-US" dirty="0"/>
              <a:t>From Real-Time Computing to Real-Time Networking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532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Latest Deadline First (LDF)</a:t>
            </a:r>
            <a:br>
              <a:rPr lang="en-US">
                <a:latin typeface="Arial" charset="0"/>
              </a:rPr>
            </a:br>
            <a:r>
              <a:rPr lang="en-US" sz="2200">
                <a:latin typeface="Arial" charset="0"/>
              </a:rPr>
              <a:t>(Lawler, 1973)</a:t>
            </a:r>
          </a:p>
        </p:txBody>
      </p:sp>
      <p:sp>
        <p:nvSpPr>
          <p:cNvPr id="39939" name="Oval 4"/>
          <p:cNvSpPr>
            <a:spLocks noChangeArrowheads="1"/>
          </p:cNvSpPr>
          <p:nvPr/>
        </p:nvSpPr>
        <p:spPr bwMode="auto">
          <a:xfrm>
            <a:off x="762000" y="29718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1</a:t>
            </a:r>
          </a:p>
        </p:txBody>
      </p:sp>
      <p:sp>
        <p:nvSpPr>
          <p:cNvPr id="39940" name="Oval 5"/>
          <p:cNvSpPr>
            <a:spLocks noChangeArrowheads="1"/>
          </p:cNvSpPr>
          <p:nvPr/>
        </p:nvSpPr>
        <p:spPr bwMode="auto">
          <a:xfrm>
            <a:off x="1676400" y="26670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2</a:t>
            </a:r>
          </a:p>
        </p:txBody>
      </p:sp>
      <p:sp>
        <p:nvSpPr>
          <p:cNvPr id="39941" name="Oval 6"/>
          <p:cNvSpPr>
            <a:spLocks noChangeArrowheads="1"/>
          </p:cNvSpPr>
          <p:nvPr/>
        </p:nvSpPr>
        <p:spPr bwMode="auto">
          <a:xfrm>
            <a:off x="1676400" y="3276600"/>
            <a:ext cx="304800" cy="3048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3</a:t>
            </a:r>
          </a:p>
        </p:txBody>
      </p:sp>
      <p:sp>
        <p:nvSpPr>
          <p:cNvPr id="39942" name="Oval 7"/>
          <p:cNvSpPr>
            <a:spLocks noChangeArrowheads="1"/>
          </p:cNvSpPr>
          <p:nvPr/>
        </p:nvSpPr>
        <p:spPr bwMode="auto">
          <a:xfrm>
            <a:off x="2590800" y="2362200"/>
            <a:ext cx="304800" cy="3048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4</a:t>
            </a:r>
          </a:p>
        </p:txBody>
      </p:sp>
      <p:sp>
        <p:nvSpPr>
          <p:cNvPr id="39943" name="Oval 8"/>
          <p:cNvSpPr>
            <a:spLocks noChangeArrowheads="1"/>
          </p:cNvSpPr>
          <p:nvPr/>
        </p:nvSpPr>
        <p:spPr bwMode="auto">
          <a:xfrm>
            <a:off x="2590800" y="2971800"/>
            <a:ext cx="304800" cy="3048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5</a:t>
            </a:r>
          </a:p>
        </p:txBody>
      </p:sp>
      <p:sp>
        <p:nvSpPr>
          <p:cNvPr id="39944" name="Oval 9"/>
          <p:cNvSpPr>
            <a:spLocks noChangeArrowheads="1"/>
          </p:cNvSpPr>
          <p:nvPr/>
        </p:nvSpPr>
        <p:spPr bwMode="auto">
          <a:xfrm>
            <a:off x="2590800" y="3581400"/>
            <a:ext cx="304800" cy="3048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6</a:t>
            </a:r>
          </a:p>
        </p:txBody>
      </p:sp>
      <p:sp>
        <p:nvSpPr>
          <p:cNvPr id="39945" name="Line 10"/>
          <p:cNvSpPr>
            <a:spLocks noChangeShapeType="1"/>
          </p:cNvSpPr>
          <p:nvPr/>
        </p:nvSpPr>
        <p:spPr bwMode="auto">
          <a:xfrm flipV="1">
            <a:off x="1066800" y="28956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39946" name="Line 11"/>
          <p:cNvSpPr>
            <a:spLocks noChangeShapeType="1"/>
          </p:cNvSpPr>
          <p:nvPr/>
        </p:nvSpPr>
        <p:spPr bwMode="auto">
          <a:xfrm flipV="1">
            <a:off x="1981200" y="25908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39947" name="Line 12"/>
          <p:cNvSpPr>
            <a:spLocks noChangeShapeType="1"/>
          </p:cNvSpPr>
          <p:nvPr/>
        </p:nvSpPr>
        <p:spPr bwMode="auto">
          <a:xfrm>
            <a:off x="1981200" y="28956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39948" name="Line 13"/>
          <p:cNvSpPr>
            <a:spLocks noChangeShapeType="1"/>
          </p:cNvSpPr>
          <p:nvPr/>
        </p:nvSpPr>
        <p:spPr bwMode="auto">
          <a:xfrm>
            <a:off x="1066800" y="32004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39949" name="Line 14"/>
          <p:cNvSpPr>
            <a:spLocks noChangeShapeType="1"/>
          </p:cNvSpPr>
          <p:nvPr/>
        </p:nvSpPr>
        <p:spPr bwMode="auto">
          <a:xfrm>
            <a:off x="1981200" y="35052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39950" name="Text Box 15"/>
          <p:cNvSpPr txBox="1">
            <a:spLocks noChangeArrowheads="1"/>
          </p:cNvSpPr>
          <p:nvPr/>
        </p:nvSpPr>
        <p:spPr bwMode="auto">
          <a:xfrm>
            <a:off x="512763" y="3276600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1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1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2</a:t>
            </a:r>
          </a:p>
        </p:txBody>
      </p:sp>
      <p:sp>
        <p:nvSpPr>
          <p:cNvPr id="39951" name="Text Box 16"/>
          <p:cNvSpPr txBox="1">
            <a:spLocks noChangeArrowheads="1"/>
          </p:cNvSpPr>
          <p:nvPr/>
        </p:nvSpPr>
        <p:spPr bwMode="auto">
          <a:xfrm>
            <a:off x="1427163" y="3533775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3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3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4</a:t>
            </a:r>
          </a:p>
        </p:txBody>
      </p:sp>
      <p:sp>
        <p:nvSpPr>
          <p:cNvPr id="39952" name="Text Box 17"/>
          <p:cNvSpPr txBox="1">
            <a:spLocks noChangeArrowheads="1"/>
          </p:cNvSpPr>
          <p:nvPr/>
        </p:nvSpPr>
        <p:spPr bwMode="auto">
          <a:xfrm>
            <a:off x="1427163" y="2057400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2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2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5</a:t>
            </a:r>
          </a:p>
        </p:txBody>
      </p:sp>
      <p:sp>
        <p:nvSpPr>
          <p:cNvPr id="39953" name="Text Box 18"/>
          <p:cNvSpPr txBox="1">
            <a:spLocks noChangeArrowheads="1"/>
          </p:cNvSpPr>
          <p:nvPr/>
        </p:nvSpPr>
        <p:spPr bwMode="auto">
          <a:xfrm>
            <a:off x="2362200" y="1752600"/>
            <a:ext cx="706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4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4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3</a:t>
            </a:r>
          </a:p>
        </p:txBody>
      </p:sp>
      <p:sp>
        <p:nvSpPr>
          <p:cNvPr id="39954" name="Text Box 19"/>
          <p:cNvSpPr txBox="1">
            <a:spLocks noChangeArrowheads="1"/>
          </p:cNvSpPr>
          <p:nvPr/>
        </p:nvSpPr>
        <p:spPr bwMode="auto">
          <a:xfrm>
            <a:off x="2895600" y="2819400"/>
            <a:ext cx="706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5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5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5</a:t>
            </a:r>
          </a:p>
        </p:txBody>
      </p:sp>
      <p:sp>
        <p:nvSpPr>
          <p:cNvPr id="39955" name="Text Box 20"/>
          <p:cNvSpPr txBox="1">
            <a:spLocks noChangeArrowheads="1"/>
          </p:cNvSpPr>
          <p:nvPr/>
        </p:nvSpPr>
        <p:spPr bwMode="auto">
          <a:xfrm>
            <a:off x="2341563" y="3810000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6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6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6</a:t>
            </a:r>
          </a:p>
        </p:txBody>
      </p:sp>
      <p:pic>
        <p:nvPicPr>
          <p:cNvPr id="39956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2200"/>
            <a:ext cx="4398963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7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8" y="3646488"/>
            <a:ext cx="4398962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3000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Latest Deadline First (LDF)</a:t>
            </a:r>
            <a:br>
              <a:rPr lang="en-US">
                <a:latin typeface="Arial" charset="0"/>
              </a:rPr>
            </a:br>
            <a:r>
              <a:rPr lang="en-US" sz="2200">
                <a:latin typeface="Arial" charset="0"/>
              </a:rPr>
              <a:t>(Lawler, 1973)</a:t>
            </a:r>
          </a:p>
        </p:txBody>
      </p:sp>
      <p:sp>
        <p:nvSpPr>
          <p:cNvPr id="40963" name="Oval 4"/>
          <p:cNvSpPr>
            <a:spLocks noChangeArrowheads="1"/>
          </p:cNvSpPr>
          <p:nvPr/>
        </p:nvSpPr>
        <p:spPr bwMode="auto">
          <a:xfrm>
            <a:off x="762000" y="29718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1</a:t>
            </a:r>
          </a:p>
        </p:txBody>
      </p:sp>
      <p:sp>
        <p:nvSpPr>
          <p:cNvPr id="40964" name="Oval 5"/>
          <p:cNvSpPr>
            <a:spLocks noChangeArrowheads="1"/>
          </p:cNvSpPr>
          <p:nvPr/>
        </p:nvSpPr>
        <p:spPr bwMode="auto">
          <a:xfrm>
            <a:off x="1676400" y="26670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2</a:t>
            </a:r>
          </a:p>
        </p:txBody>
      </p:sp>
      <p:sp>
        <p:nvSpPr>
          <p:cNvPr id="40965" name="Oval 6"/>
          <p:cNvSpPr>
            <a:spLocks noChangeArrowheads="1"/>
          </p:cNvSpPr>
          <p:nvPr/>
        </p:nvSpPr>
        <p:spPr bwMode="auto">
          <a:xfrm>
            <a:off x="1676400" y="3276600"/>
            <a:ext cx="304800" cy="3048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3</a:t>
            </a:r>
          </a:p>
        </p:txBody>
      </p:sp>
      <p:sp>
        <p:nvSpPr>
          <p:cNvPr id="40966" name="Oval 7"/>
          <p:cNvSpPr>
            <a:spLocks noChangeArrowheads="1"/>
          </p:cNvSpPr>
          <p:nvPr/>
        </p:nvSpPr>
        <p:spPr bwMode="auto">
          <a:xfrm>
            <a:off x="2590800" y="2362200"/>
            <a:ext cx="304800" cy="3048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4</a:t>
            </a:r>
          </a:p>
        </p:txBody>
      </p:sp>
      <p:sp>
        <p:nvSpPr>
          <p:cNvPr id="40967" name="Oval 8"/>
          <p:cNvSpPr>
            <a:spLocks noChangeArrowheads="1"/>
          </p:cNvSpPr>
          <p:nvPr/>
        </p:nvSpPr>
        <p:spPr bwMode="auto">
          <a:xfrm>
            <a:off x="2590800" y="2971800"/>
            <a:ext cx="304800" cy="3048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5</a:t>
            </a:r>
          </a:p>
        </p:txBody>
      </p:sp>
      <p:sp>
        <p:nvSpPr>
          <p:cNvPr id="40968" name="Oval 9"/>
          <p:cNvSpPr>
            <a:spLocks noChangeArrowheads="1"/>
          </p:cNvSpPr>
          <p:nvPr/>
        </p:nvSpPr>
        <p:spPr bwMode="auto">
          <a:xfrm>
            <a:off x="2590800" y="3581400"/>
            <a:ext cx="304800" cy="3048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6</a:t>
            </a:r>
          </a:p>
        </p:txBody>
      </p:sp>
      <p:sp>
        <p:nvSpPr>
          <p:cNvPr id="40969" name="Line 10"/>
          <p:cNvSpPr>
            <a:spLocks noChangeShapeType="1"/>
          </p:cNvSpPr>
          <p:nvPr/>
        </p:nvSpPr>
        <p:spPr bwMode="auto">
          <a:xfrm flipV="1">
            <a:off x="1066800" y="28956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40970" name="Line 11"/>
          <p:cNvSpPr>
            <a:spLocks noChangeShapeType="1"/>
          </p:cNvSpPr>
          <p:nvPr/>
        </p:nvSpPr>
        <p:spPr bwMode="auto">
          <a:xfrm flipV="1">
            <a:off x="1981200" y="25908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40971" name="Line 12"/>
          <p:cNvSpPr>
            <a:spLocks noChangeShapeType="1"/>
          </p:cNvSpPr>
          <p:nvPr/>
        </p:nvSpPr>
        <p:spPr bwMode="auto">
          <a:xfrm>
            <a:off x="1981200" y="28956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40972" name="Line 13"/>
          <p:cNvSpPr>
            <a:spLocks noChangeShapeType="1"/>
          </p:cNvSpPr>
          <p:nvPr/>
        </p:nvSpPr>
        <p:spPr bwMode="auto">
          <a:xfrm>
            <a:off x="1066800" y="32004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40973" name="Line 14"/>
          <p:cNvSpPr>
            <a:spLocks noChangeShapeType="1"/>
          </p:cNvSpPr>
          <p:nvPr/>
        </p:nvSpPr>
        <p:spPr bwMode="auto">
          <a:xfrm>
            <a:off x="1981200" y="35052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40974" name="Text Box 15"/>
          <p:cNvSpPr txBox="1">
            <a:spLocks noChangeArrowheads="1"/>
          </p:cNvSpPr>
          <p:nvPr/>
        </p:nvSpPr>
        <p:spPr bwMode="auto">
          <a:xfrm>
            <a:off x="512763" y="3276600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1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1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2</a:t>
            </a:r>
          </a:p>
        </p:txBody>
      </p:sp>
      <p:sp>
        <p:nvSpPr>
          <p:cNvPr id="40975" name="Text Box 16"/>
          <p:cNvSpPr txBox="1">
            <a:spLocks noChangeArrowheads="1"/>
          </p:cNvSpPr>
          <p:nvPr/>
        </p:nvSpPr>
        <p:spPr bwMode="auto">
          <a:xfrm>
            <a:off x="1427163" y="3533775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3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3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4</a:t>
            </a:r>
          </a:p>
        </p:txBody>
      </p:sp>
      <p:sp>
        <p:nvSpPr>
          <p:cNvPr id="40976" name="Text Box 17"/>
          <p:cNvSpPr txBox="1">
            <a:spLocks noChangeArrowheads="1"/>
          </p:cNvSpPr>
          <p:nvPr/>
        </p:nvSpPr>
        <p:spPr bwMode="auto">
          <a:xfrm>
            <a:off x="1427163" y="2057400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2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2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5</a:t>
            </a:r>
          </a:p>
        </p:txBody>
      </p:sp>
      <p:sp>
        <p:nvSpPr>
          <p:cNvPr id="40977" name="Text Box 18"/>
          <p:cNvSpPr txBox="1">
            <a:spLocks noChangeArrowheads="1"/>
          </p:cNvSpPr>
          <p:nvPr/>
        </p:nvSpPr>
        <p:spPr bwMode="auto">
          <a:xfrm>
            <a:off x="2362200" y="1752600"/>
            <a:ext cx="706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4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4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3</a:t>
            </a:r>
          </a:p>
        </p:txBody>
      </p:sp>
      <p:sp>
        <p:nvSpPr>
          <p:cNvPr id="40978" name="Text Box 19"/>
          <p:cNvSpPr txBox="1">
            <a:spLocks noChangeArrowheads="1"/>
          </p:cNvSpPr>
          <p:nvPr/>
        </p:nvSpPr>
        <p:spPr bwMode="auto">
          <a:xfrm>
            <a:off x="2895600" y="2819400"/>
            <a:ext cx="706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5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5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5</a:t>
            </a:r>
          </a:p>
        </p:txBody>
      </p:sp>
      <p:sp>
        <p:nvSpPr>
          <p:cNvPr id="40979" name="Text Box 20"/>
          <p:cNvSpPr txBox="1">
            <a:spLocks noChangeArrowheads="1"/>
          </p:cNvSpPr>
          <p:nvPr/>
        </p:nvSpPr>
        <p:spPr bwMode="auto">
          <a:xfrm>
            <a:off x="2341563" y="3810000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6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6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6</a:t>
            </a:r>
          </a:p>
        </p:txBody>
      </p:sp>
      <p:pic>
        <p:nvPicPr>
          <p:cNvPr id="40980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2200"/>
            <a:ext cx="4398963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1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8" y="3646488"/>
            <a:ext cx="4398962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9078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Latest Deadline First (LDF)</a:t>
            </a:r>
            <a:br>
              <a:rPr lang="en-US">
                <a:latin typeface="Arial" charset="0"/>
              </a:rPr>
            </a:br>
            <a:r>
              <a:rPr lang="en-US" sz="2200">
                <a:latin typeface="Arial" charset="0"/>
              </a:rPr>
              <a:t>(Lawler, 1973)</a:t>
            </a:r>
          </a:p>
        </p:txBody>
      </p:sp>
      <p:sp>
        <p:nvSpPr>
          <p:cNvPr id="41987" name="Oval 4"/>
          <p:cNvSpPr>
            <a:spLocks noChangeArrowheads="1"/>
          </p:cNvSpPr>
          <p:nvPr/>
        </p:nvSpPr>
        <p:spPr bwMode="auto">
          <a:xfrm>
            <a:off x="762000" y="29718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1</a:t>
            </a:r>
          </a:p>
        </p:txBody>
      </p:sp>
      <p:sp>
        <p:nvSpPr>
          <p:cNvPr id="41988" name="Oval 5"/>
          <p:cNvSpPr>
            <a:spLocks noChangeArrowheads="1"/>
          </p:cNvSpPr>
          <p:nvPr/>
        </p:nvSpPr>
        <p:spPr bwMode="auto">
          <a:xfrm>
            <a:off x="1676400" y="26670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2</a:t>
            </a:r>
          </a:p>
        </p:txBody>
      </p:sp>
      <p:sp>
        <p:nvSpPr>
          <p:cNvPr id="41989" name="Oval 6"/>
          <p:cNvSpPr>
            <a:spLocks noChangeArrowheads="1"/>
          </p:cNvSpPr>
          <p:nvPr/>
        </p:nvSpPr>
        <p:spPr bwMode="auto">
          <a:xfrm>
            <a:off x="1676400" y="3276600"/>
            <a:ext cx="304800" cy="3048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3</a:t>
            </a:r>
          </a:p>
        </p:txBody>
      </p:sp>
      <p:sp>
        <p:nvSpPr>
          <p:cNvPr id="41990" name="Oval 7"/>
          <p:cNvSpPr>
            <a:spLocks noChangeArrowheads="1"/>
          </p:cNvSpPr>
          <p:nvPr/>
        </p:nvSpPr>
        <p:spPr bwMode="auto">
          <a:xfrm>
            <a:off x="2590800" y="2362200"/>
            <a:ext cx="304800" cy="3048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4</a:t>
            </a:r>
          </a:p>
        </p:txBody>
      </p:sp>
      <p:sp>
        <p:nvSpPr>
          <p:cNvPr id="41991" name="Oval 8"/>
          <p:cNvSpPr>
            <a:spLocks noChangeArrowheads="1"/>
          </p:cNvSpPr>
          <p:nvPr/>
        </p:nvSpPr>
        <p:spPr bwMode="auto">
          <a:xfrm>
            <a:off x="2590800" y="2971800"/>
            <a:ext cx="304800" cy="3048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5</a:t>
            </a:r>
          </a:p>
        </p:txBody>
      </p:sp>
      <p:sp>
        <p:nvSpPr>
          <p:cNvPr id="41992" name="Oval 9"/>
          <p:cNvSpPr>
            <a:spLocks noChangeArrowheads="1"/>
          </p:cNvSpPr>
          <p:nvPr/>
        </p:nvSpPr>
        <p:spPr bwMode="auto">
          <a:xfrm>
            <a:off x="2590800" y="3581400"/>
            <a:ext cx="304800" cy="3048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6</a:t>
            </a:r>
          </a:p>
        </p:txBody>
      </p:sp>
      <p:sp>
        <p:nvSpPr>
          <p:cNvPr id="41993" name="Line 10"/>
          <p:cNvSpPr>
            <a:spLocks noChangeShapeType="1"/>
          </p:cNvSpPr>
          <p:nvPr/>
        </p:nvSpPr>
        <p:spPr bwMode="auto">
          <a:xfrm flipV="1">
            <a:off x="1066800" y="28956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41994" name="Line 11"/>
          <p:cNvSpPr>
            <a:spLocks noChangeShapeType="1"/>
          </p:cNvSpPr>
          <p:nvPr/>
        </p:nvSpPr>
        <p:spPr bwMode="auto">
          <a:xfrm flipV="1">
            <a:off x="1981200" y="25908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41995" name="Line 12"/>
          <p:cNvSpPr>
            <a:spLocks noChangeShapeType="1"/>
          </p:cNvSpPr>
          <p:nvPr/>
        </p:nvSpPr>
        <p:spPr bwMode="auto">
          <a:xfrm>
            <a:off x="1981200" y="28956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41996" name="Line 13"/>
          <p:cNvSpPr>
            <a:spLocks noChangeShapeType="1"/>
          </p:cNvSpPr>
          <p:nvPr/>
        </p:nvSpPr>
        <p:spPr bwMode="auto">
          <a:xfrm>
            <a:off x="1066800" y="32004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41997" name="Line 14"/>
          <p:cNvSpPr>
            <a:spLocks noChangeShapeType="1"/>
          </p:cNvSpPr>
          <p:nvPr/>
        </p:nvSpPr>
        <p:spPr bwMode="auto">
          <a:xfrm>
            <a:off x="1981200" y="35052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41998" name="Text Box 15"/>
          <p:cNvSpPr txBox="1">
            <a:spLocks noChangeArrowheads="1"/>
          </p:cNvSpPr>
          <p:nvPr/>
        </p:nvSpPr>
        <p:spPr bwMode="auto">
          <a:xfrm>
            <a:off x="512763" y="3276600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1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1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2</a:t>
            </a:r>
          </a:p>
        </p:txBody>
      </p:sp>
      <p:sp>
        <p:nvSpPr>
          <p:cNvPr id="41999" name="Text Box 16"/>
          <p:cNvSpPr txBox="1">
            <a:spLocks noChangeArrowheads="1"/>
          </p:cNvSpPr>
          <p:nvPr/>
        </p:nvSpPr>
        <p:spPr bwMode="auto">
          <a:xfrm>
            <a:off x="1427163" y="3533775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3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3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4</a:t>
            </a:r>
          </a:p>
        </p:txBody>
      </p:sp>
      <p:sp>
        <p:nvSpPr>
          <p:cNvPr id="42000" name="Text Box 17"/>
          <p:cNvSpPr txBox="1">
            <a:spLocks noChangeArrowheads="1"/>
          </p:cNvSpPr>
          <p:nvPr/>
        </p:nvSpPr>
        <p:spPr bwMode="auto">
          <a:xfrm>
            <a:off x="1427163" y="2057400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2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2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5</a:t>
            </a:r>
          </a:p>
        </p:txBody>
      </p:sp>
      <p:sp>
        <p:nvSpPr>
          <p:cNvPr id="42001" name="Text Box 18"/>
          <p:cNvSpPr txBox="1">
            <a:spLocks noChangeArrowheads="1"/>
          </p:cNvSpPr>
          <p:nvPr/>
        </p:nvSpPr>
        <p:spPr bwMode="auto">
          <a:xfrm>
            <a:off x="2362200" y="1752600"/>
            <a:ext cx="706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4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4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3</a:t>
            </a:r>
          </a:p>
        </p:txBody>
      </p:sp>
      <p:sp>
        <p:nvSpPr>
          <p:cNvPr id="42002" name="Text Box 19"/>
          <p:cNvSpPr txBox="1">
            <a:spLocks noChangeArrowheads="1"/>
          </p:cNvSpPr>
          <p:nvPr/>
        </p:nvSpPr>
        <p:spPr bwMode="auto">
          <a:xfrm>
            <a:off x="2895600" y="2819400"/>
            <a:ext cx="706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5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5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5</a:t>
            </a:r>
          </a:p>
        </p:txBody>
      </p:sp>
      <p:sp>
        <p:nvSpPr>
          <p:cNvPr id="42003" name="Text Box 20"/>
          <p:cNvSpPr txBox="1">
            <a:spLocks noChangeArrowheads="1"/>
          </p:cNvSpPr>
          <p:nvPr/>
        </p:nvSpPr>
        <p:spPr bwMode="auto">
          <a:xfrm>
            <a:off x="2341563" y="3810000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6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6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6</a:t>
            </a:r>
          </a:p>
        </p:txBody>
      </p:sp>
      <p:pic>
        <p:nvPicPr>
          <p:cNvPr id="42004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2200"/>
            <a:ext cx="4398963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5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8" y="3646488"/>
            <a:ext cx="4398962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8847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Latest Deadline First (LDF)</a:t>
            </a:r>
            <a:br>
              <a:rPr lang="en-US">
                <a:latin typeface="Arial" charset="0"/>
              </a:rPr>
            </a:br>
            <a:r>
              <a:rPr lang="en-US" sz="2200">
                <a:latin typeface="Arial" charset="0"/>
              </a:rPr>
              <a:t>(Lawler, 1973)</a:t>
            </a:r>
          </a:p>
        </p:txBody>
      </p:sp>
      <p:sp>
        <p:nvSpPr>
          <p:cNvPr id="43011" name="Oval 4"/>
          <p:cNvSpPr>
            <a:spLocks noChangeArrowheads="1"/>
          </p:cNvSpPr>
          <p:nvPr/>
        </p:nvSpPr>
        <p:spPr bwMode="auto">
          <a:xfrm>
            <a:off x="762000" y="29718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1</a:t>
            </a:r>
          </a:p>
        </p:txBody>
      </p:sp>
      <p:sp>
        <p:nvSpPr>
          <p:cNvPr id="43012" name="Oval 5"/>
          <p:cNvSpPr>
            <a:spLocks noChangeArrowheads="1"/>
          </p:cNvSpPr>
          <p:nvPr/>
        </p:nvSpPr>
        <p:spPr bwMode="auto">
          <a:xfrm>
            <a:off x="1676400" y="2667000"/>
            <a:ext cx="304800" cy="3048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2</a:t>
            </a:r>
          </a:p>
        </p:txBody>
      </p:sp>
      <p:sp>
        <p:nvSpPr>
          <p:cNvPr id="43013" name="Oval 6"/>
          <p:cNvSpPr>
            <a:spLocks noChangeArrowheads="1"/>
          </p:cNvSpPr>
          <p:nvPr/>
        </p:nvSpPr>
        <p:spPr bwMode="auto">
          <a:xfrm>
            <a:off x="1676400" y="3276600"/>
            <a:ext cx="304800" cy="3048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3</a:t>
            </a:r>
          </a:p>
        </p:txBody>
      </p:sp>
      <p:sp>
        <p:nvSpPr>
          <p:cNvPr id="43014" name="Oval 7"/>
          <p:cNvSpPr>
            <a:spLocks noChangeArrowheads="1"/>
          </p:cNvSpPr>
          <p:nvPr/>
        </p:nvSpPr>
        <p:spPr bwMode="auto">
          <a:xfrm>
            <a:off x="2590800" y="2362200"/>
            <a:ext cx="304800" cy="3048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4</a:t>
            </a:r>
          </a:p>
        </p:txBody>
      </p:sp>
      <p:sp>
        <p:nvSpPr>
          <p:cNvPr id="43015" name="Oval 8"/>
          <p:cNvSpPr>
            <a:spLocks noChangeArrowheads="1"/>
          </p:cNvSpPr>
          <p:nvPr/>
        </p:nvSpPr>
        <p:spPr bwMode="auto">
          <a:xfrm>
            <a:off x="2590800" y="2971800"/>
            <a:ext cx="304800" cy="3048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5</a:t>
            </a:r>
          </a:p>
        </p:txBody>
      </p:sp>
      <p:sp>
        <p:nvSpPr>
          <p:cNvPr id="43016" name="Oval 9"/>
          <p:cNvSpPr>
            <a:spLocks noChangeArrowheads="1"/>
          </p:cNvSpPr>
          <p:nvPr/>
        </p:nvSpPr>
        <p:spPr bwMode="auto">
          <a:xfrm>
            <a:off x="2590800" y="3581400"/>
            <a:ext cx="304800" cy="3048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6</a:t>
            </a:r>
          </a:p>
        </p:txBody>
      </p:sp>
      <p:sp>
        <p:nvSpPr>
          <p:cNvPr id="43017" name="Line 10"/>
          <p:cNvSpPr>
            <a:spLocks noChangeShapeType="1"/>
          </p:cNvSpPr>
          <p:nvPr/>
        </p:nvSpPr>
        <p:spPr bwMode="auto">
          <a:xfrm flipV="1">
            <a:off x="1066800" y="28956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43018" name="Line 11"/>
          <p:cNvSpPr>
            <a:spLocks noChangeShapeType="1"/>
          </p:cNvSpPr>
          <p:nvPr/>
        </p:nvSpPr>
        <p:spPr bwMode="auto">
          <a:xfrm flipV="1">
            <a:off x="1981200" y="25908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43019" name="Line 12"/>
          <p:cNvSpPr>
            <a:spLocks noChangeShapeType="1"/>
          </p:cNvSpPr>
          <p:nvPr/>
        </p:nvSpPr>
        <p:spPr bwMode="auto">
          <a:xfrm>
            <a:off x="1981200" y="28956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43020" name="Line 13"/>
          <p:cNvSpPr>
            <a:spLocks noChangeShapeType="1"/>
          </p:cNvSpPr>
          <p:nvPr/>
        </p:nvSpPr>
        <p:spPr bwMode="auto">
          <a:xfrm>
            <a:off x="1066800" y="32004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43021" name="Line 14"/>
          <p:cNvSpPr>
            <a:spLocks noChangeShapeType="1"/>
          </p:cNvSpPr>
          <p:nvPr/>
        </p:nvSpPr>
        <p:spPr bwMode="auto">
          <a:xfrm>
            <a:off x="1981200" y="35052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43022" name="Text Box 15"/>
          <p:cNvSpPr txBox="1">
            <a:spLocks noChangeArrowheads="1"/>
          </p:cNvSpPr>
          <p:nvPr/>
        </p:nvSpPr>
        <p:spPr bwMode="auto">
          <a:xfrm>
            <a:off x="512763" y="3276600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1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1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2</a:t>
            </a:r>
          </a:p>
        </p:txBody>
      </p:sp>
      <p:sp>
        <p:nvSpPr>
          <p:cNvPr id="43023" name="Text Box 16"/>
          <p:cNvSpPr txBox="1">
            <a:spLocks noChangeArrowheads="1"/>
          </p:cNvSpPr>
          <p:nvPr/>
        </p:nvSpPr>
        <p:spPr bwMode="auto">
          <a:xfrm>
            <a:off x="1427163" y="3533775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3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3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4</a:t>
            </a:r>
          </a:p>
        </p:txBody>
      </p:sp>
      <p:sp>
        <p:nvSpPr>
          <p:cNvPr id="43024" name="Text Box 17"/>
          <p:cNvSpPr txBox="1">
            <a:spLocks noChangeArrowheads="1"/>
          </p:cNvSpPr>
          <p:nvPr/>
        </p:nvSpPr>
        <p:spPr bwMode="auto">
          <a:xfrm>
            <a:off x="1427163" y="2057400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2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2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5</a:t>
            </a:r>
          </a:p>
        </p:txBody>
      </p:sp>
      <p:sp>
        <p:nvSpPr>
          <p:cNvPr id="43025" name="Text Box 18"/>
          <p:cNvSpPr txBox="1">
            <a:spLocks noChangeArrowheads="1"/>
          </p:cNvSpPr>
          <p:nvPr/>
        </p:nvSpPr>
        <p:spPr bwMode="auto">
          <a:xfrm>
            <a:off x="2362200" y="1752600"/>
            <a:ext cx="706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4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4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3</a:t>
            </a:r>
          </a:p>
        </p:txBody>
      </p:sp>
      <p:sp>
        <p:nvSpPr>
          <p:cNvPr id="43026" name="Text Box 19"/>
          <p:cNvSpPr txBox="1">
            <a:spLocks noChangeArrowheads="1"/>
          </p:cNvSpPr>
          <p:nvPr/>
        </p:nvSpPr>
        <p:spPr bwMode="auto">
          <a:xfrm>
            <a:off x="2895600" y="2819400"/>
            <a:ext cx="706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5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5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5</a:t>
            </a:r>
          </a:p>
        </p:txBody>
      </p:sp>
      <p:sp>
        <p:nvSpPr>
          <p:cNvPr id="43027" name="Text Box 20"/>
          <p:cNvSpPr txBox="1">
            <a:spLocks noChangeArrowheads="1"/>
          </p:cNvSpPr>
          <p:nvPr/>
        </p:nvSpPr>
        <p:spPr bwMode="auto">
          <a:xfrm>
            <a:off x="2341563" y="3810000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6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6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6</a:t>
            </a:r>
          </a:p>
        </p:txBody>
      </p:sp>
      <p:pic>
        <p:nvPicPr>
          <p:cNvPr id="43028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2200"/>
            <a:ext cx="4398963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9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8" y="3646488"/>
            <a:ext cx="4398962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8046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Latest Deadline First (LDF)</a:t>
            </a:r>
            <a:br>
              <a:rPr lang="en-US">
                <a:latin typeface="Arial" charset="0"/>
              </a:rPr>
            </a:br>
            <a:r>
              <a:rPr lang="en-US" sz="2200">
                <a:latin typeface="Arial" charset="0"/>
              </a:rPr>
              <a:t>(Lawler, 1973)</a:t>
            </a:r>
          </a:p>
        </p:txBody>
      </p:sp>
      <p:sp>
        <p:nvSpPr>
          <p:cNvPr id="44035" name="Oval 4"/>
          <p:cNvSpPr>
            <a:spLocks noChangeArrowheads="1"/>
          </p:cNvSpPr>
          <p:nvPr/>
        </p:nvSpPr>
        <p:spPr bwMode="auto">
          <a:xfrm>
            <a:off x="762000" y="2971800"/>
            <a:ext cx="304800" cy="3048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1</a:t>
            </a:r>
          </a:p>
        </p:txBody>
      </p:sp>
      <p:sp>
        <p:nvSpPr>
          <p:cNvPr id="44036" name="Oval 5"/>
          <p:cNvSpPr>
            <a:spLocks noChangeArrowheads="1"/>
          </p:cNvSpPr>
          <p:nvPr/>
        </p:nvSpPr>
        <p:spPr bwMode="auto">
          <a:xfrm>
            <a:off x="1676400" y="2667000"/>
            <a:ext cx="304800" cy="3048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2</a:t>
            </a:r>
          </a:p>
        </p:txBody>
      </p:sp>
      <p:sp>
        <p:nvSpPr>
          <p:cNvPr id="44037" name="Oval 6"/>
          <p:cNvSpPr>
            <a:spLocks noChangeArrowheads="1"/>
          </p:cNvSpPr>
          <p:nvPr/>
        </p:nvSpPr>
        <p:spPr bwMode="auto">
          <a:xfrm>
            <a:off x="1676400" y="3276600"/>
            <a:ext cx="304800" cy="3048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3</a:t>
            </a:r>
          </a:p>
        </p:txBody>
      </p:sp>
      <p:sp>
        <p:nvSpPr>
          <p:cNvPr id="44038" name="Oval 7"/>
          <p:cNvSpPr>
            <a:spLocks noChangeArrowheads="1"/>
          </p:cNvSpPr>
          <p:nvPr/>
        </p:nvSpPr>
        <p:spPr bwMode="auto">
          <a:xfrm>
            <a:off x="2590800" y="2362200"/>
            <a:ext cx="304800" cy="3048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4</a:t>
            </a:r>
          </a:p>
        </p:txBody>
      </p:sp>
      <p:sp>
        <p:nvSpPr>
          <p:cNvPr id="44039" name="Oval 8"/>
          <p:cNvSpPr>
            <a:spLocks noChangeArrowheads="1"/>
          </p:cNvSpPr>
          <p:nvPr/>
        </p:nvSpPr>
        <p:spPr bwMode="auto">
          <a:xfrm>
            <a:off x="2590800" y="2971800"/>
            <a:ext cx="304800" cy="3048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5</a:t>
            </a:r>
          </a:p>
        </p:txBody>
      </p:sp>
      <p:sp>
        <p:nvSpPr>
          <p:cNvPr id="44040" name="Oval 9"/>
          <p:cNvSpPr>
            <a:spLocks noChangeArrowheads="1"/>
          </p:cNvSpPr>
          <p:nvPr/>
        </p:nvSpPr>
        <p:spPr bwMode="auto">
          <a:xfrm>
            <a:off x="2590800" y="3581400"/>
            <a:ext cx="304800" cy="3048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6</a:t>
            </a:r>
          </a:p>
        </p:txBody>
      </p:sp>
      <p:sp>
        <p:nvSpPr>
          <p:cNvPr id="44041" name="Line 10"/>
          <p:cNvSpPr>
            <a:spLocks noChangeShapeType="1"/>
          </p:cNvSpPr>
          <p:nvPr/>
        </p:nvSpPr>
        <p:spPr bwMode="auto">
          <a:xfrm flipV="1">
            <a:off x="1066800" y="28956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44042" name="Line 11"/>
          <p:cNvSpPr>
            <a:spLocks noChangeShapeType="1"/>
          </p:cNvSpPr>
          <p:nvPr/>
        </p:nvSpPr>
        <p:spPr bwMode="auto">
          <a:xfrm flipV="1">
            <a:off x="1981200" y="25908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44043" name="Line 12"/>
          <p:cNvSpPr>
            <a:spLocks noChangeShapeType="1"/>
          </p:cNvSpPr>
          <p:nvPr/>
        </p:nvSpPr>
        <p:spPr bwMode="auto">
          <a:xfrm>
            <a:off x="1981200" y="28956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44044" name="Line 13"/>
          <p:cNvSpPr>
            <a:spLocks noChangeShapeType="1"/>
          </p:cNvSpPr>
          <p:nvPr/>
        </p:nvSpPr>
        <p:spPr bwMode="auto">
          <a:xfrm>
            <a:off x="1066800" y="32004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44045" name="Line 14"/>
          <p:cNvSpPr>
            <a:spLocks noChangeShapeType="1"/>
          </p:cNvSpPr>
          <p:nvPr/>
        </p:nvSpPr>
        <p:spPr bwMode="auto">
          <a:xfrm>
            <a:off x="1981200" y="35052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44046" name="Text Box 15"/>
          <p:cNvSpPr txBox="1">
            <a:spLocks noChangeArrowheads="1"/>
          </p:cNvSpPr>
          <p:nvPr/>
        </p:nvSpPr>
        <p:spPr bwMode="auto">
          <a:xfrm>
            <a:off x="512763" y="3276600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1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1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2</a:t>
            </a:r>
          </a:p>
        </p:txBody>
      </p:sp>
      <p:sp>
        <p:nvSpPr>
          <p:cNvPr id="44047" name="Text Box 16"/>
          <p:cNvSpPr txBox="1">
            <a:spLocks noChangeArrowheads="1"/>
          </p:cNvSpPr>
          <p:nvPr/>
        </p:nvSpPr>
        <p:spPr bwMode="auto">
          <a:xfrm>
            <a:off x="1427163" y="3533775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3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3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4</a:t>
            </a:r>
          </a:p>
        </p:txBody>
      </p:sp>
      <p:sp>
        <p:nvSpPr>
          <p:cNvPr id="44048" name="Text Box 17"/>
          <p:cNvSpPr txBox="1">
            <a:spLocks noChangeArrowheads="1"/>
          </p:cNvSpPr>
          <p:nvPr/>
        </p:nvSpPr>
        <p:spPr bwMode="auto">
          <a:xfrm>
            <a:off x="1427163" y="2057400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2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2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5</a:t>
            </a:r>
          </a:p>
        </p:txBody>
      </p:sp>
      <p:sp>
        <p:nvSpPr>
          <p:cNvPr id="44049" name="Text Box 18"/>
          <p:cNvSpPr txBox="1">
            <a:spLocks noChangeArrowheads="1"/>
          </p:cNvSpPr>
          <p:nvPr/>
        </p:nvSpPr>
        <p:spPr bwMode="auto">
          <a:xfrm>
            <a:off x="2362200" y="1752600"/>
            <a:ext cx="706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4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4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3</a:t>
            </a:r>
          </a:p>
        </p:txBody>
      </p:sp>
      <p:sp>
        <p:nvSpPr>
          <p:cNvPr id="44050" name="Text Box 19"/>
          <p:cNvSpPr txBox="1">
            <a:spLocks noChangeArrowheads="1"/>
          </p:cNvSpPr>
          <p:nvPr/>
        </p:nvSpPr>
        <p:spPr bwMode="auto">
          <a:xfrm>
            <a:off x="2895600" y="2819400"/>
            <a:ext cx="706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5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5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5</a:t>
            </a:r>
          </a:p>
        </p:txBody>
      </p:sp>
      <p:sp>
        <p:nvSpPr>
          <p:cNvPr id="44051" name="Text Box 20"/>
          <p:cNvSpPr txBox="1">
            <a:spLocks noChangeArrowheads="1"/>
          </p:cNvSpPr>
          <p:nvPr/>
        </p:nvSpPr>
        <p:spPr bwMode="auto">
          <a:xfrm>
            <a:off x="2341563" y="3810000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6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6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6</a:t>
            </a:r>
          </a:p>
        </p:txBody>
      </p:sp>
      <p:pic>
        <p:nvPicPr>
          <p:cNvPr id="44052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2200"/>
            <a:ext cx="4398963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3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8" y="3646488"/>
            <a:ext cx="4398962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4955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Latest Deadline First (LDF)</a:t>
            </a:r>
            <a:br>
              <a:rPr lang="en-US">
                <a:latin typeface="Arial" charset="0"/>
              </a:rPr>
            </a:br>
            <a:r>
              <a:rPr lang="en-US" sz="2200">
                <a:latin typeface="Arial" charset="0"/>
              </a:rPr>
              <a:t>(Lawler, 1973)</a:t>
            </a:r>
          </a:p>
        </p:txBody>
      </p:sp>
      <p:sp>
        <p:nvSpPr>
          <p:cNvPr id="45059" name="Oval 4"/>
          <p:cNvSpPr>
            <a:spLocks noChangeArrowheads="1"/>
          </p:cNvSpPr>
          <p:nvPr/>
        </p:nvSpPr>
        <p:spPr bwMode="auto">
          <a:xfrm>
            <a:off x="762000" y="2971800"/>
            <a:ext cx="304800" cy="3048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1</a:t>
            </a:r>
          </a:p>
        </p:txBody>
      </p:sp>
      <p:sp>
        <p:nvSpPr>
          <p:cNvPr id="45060" name="Oval 5"/>
          <p:cNvSpPr>
            <a:spLocks noChangeArrowheads="1"/>
          </p:cNvSpPr>
          <p:nvPr/>
        </p:nvSpPr>
        <p:spPr bwMode="auto">
          <a:xfrm>
            <a:off x="1676400" y="2667000"/>
            <a:ext cx="304800" cy="3048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2</a:t>
            </a:r>
          </a:p>
        </p:txBody>
      </p:sp>
      <p:sp>
        <p:nvSpPr>
          <p:cNvPr id="45061" name="Oval 6"/>
          <p:cNvSpPr>
            <a:spLocks noChangeArrowheads="1"/>
          </p:cNvSpPr>
          <p:nvPr/>
        </p:nvSpPr>
        <p:spPr bwMode="auto">
          <a:xfrm>
            <a:off x="1676400" y="3276600"/>
            <a:ext cx="304800" cy="3048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3</a:t>
            </a:r>
          </a:p>
        </p:txBody>
      </p:sp>
      <p:sp>
        <p:nvSpPr>
          <p:cNvPr id="45062" name="Oval 7"/>
          <p:cNvSpPr>
            <a:spLocks noChangeArrowheads="1"/>
          </p:cNvSpPr>
          <p:nvPr/>
        </p:nvSpPr>
        <p:spPr bwMode="auto">
          <a:xfrm>
            <a:off x="2590800" y="2362200"/>
            <a:ext cx="304800" cy="3048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4</a:t>
            </a:r>
          </a:p>
        </p:txBody>
      </p:sp>
      <p:sp>
        <p:nvSpPr>
          <p:cNvPr id="45063" name="Oval 8"/>
          <p:cNvSpPr>
            <a:spLocks noChangeArrowheads="1"/>
          </p:cNvSpPr>
          <p:nvPr/>
        </p:nvSpPr>
        <p:spPr bwMode="auto">
          <a:xfrm>
            <a:off x="2590800" y="2971800"/>
            <a:ext cx="304800" cy="3048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5</a:t>
            </a:r>
          </a:p>
        </p:txBody>
      </p:sp>
      <p:sp>
        <p:nvSpPr>
          <p:cNvPr id="45064" name="Oval 9"/>
          <p:cNvSpPr>
            <a:spLocks noChangeArrowheads="1"/>
          </p:cNvSpPr>
          <p:nvPr/>
        </p:nvSpPr>
        <p:spPr bwMode="auto">
          <a:xfrm>
            <a:off x="2590800" y="3581400"/>
            <a:ext cx="304800" cy="3048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6</a:t>
            </a:r>
          </a:p>
        </p:txBody>
      </p:sp>
      <p:sp>
        <p:nvSpPr>
          <p:cNvPr id="45065" name="Line 10"/>
          <p:cNvSpPr>
            <a:spLocks noChangeShapeType="1"/>
          </p:cNvSpPr>
          <p:nvPr/>
        </p:nvSpPr>
        <p:spPr bwMode="auto">
          <a:xfrm flipV="1">
            <a:off x="1066800" y="28956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45066" name="Line 11"/>
          <p:cNvSpPr>
            <a:spLocks noChangeShapeType="1"/>
          </p:cNvSpPr>
          <p:nvPr/>
        </p:nvSpPr>
        <p:spPr bwMode="auto">
          <a:xfrm flipV="1">
            <a:off x="1981200" y="25908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45067" name="Line 12"/>
          <p:cNvSpPr>
            <a:spLocks noChangeShapeType="1"/>
          </p:cNvSpPr>
          <p:nvPr/>
        </p:nvSpPr>
        <p:spPr bwMode="auto">
          <a:xfrm>
            <a:off x="1981200" y="28956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45068" name="Line 13"/>
          <p:cNvSpPr>
            <a:spLocks noChangeShapeType="1"/>
          </p:cNvSpPr>
          <p:nvPr/>
        </p:nvSpPr>
        <p:spPr bwMode="auto">
          <a:xfrm>
            <a:off x="1066800" y="32004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45069" name="Line 14"/>
          <p:cNvSpPr>
            <a:spLocks noChangeShapeType="1"/>
          </p:cNvSpPr>
          <p:nvPr/>
        </p:nvSpPr>
        <p:spPr bwMode="auto">
          <a:xfrm>
            <a:off x="1981200" y="35052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45070" name="Text Box 15"/>
          <p:cNvSpPr txBox="1">
            <a:spLocks noChangeArrowheads="1"/>
          </p:cNvSpPr>
          <p:nvPr/>
        </p:nvSpPr>
        <p:spPr bwMode="auto">
          <a:xfrm>
            <a:off x="512763" y="3276600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1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1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2</a:t>
            </a:r>
          </a:p>
        </p:txBody>
      </p:sp>
      <p:sp>
        <p:nvSpPr>
          <p:cNvPr id="45071" name="Text Box 16"/>
          <p:cNvSpPr txBox="1">
            <a:spLocks noChangeArrowheads="1"/>
          </p:cNvSpPr>
          <p:nvPr/>
        </p:nvSpPr>
        <p:spPr bwMode="auto">
          <a:xfrm>
            <a:off x="1427163" y="3533775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3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3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4</a:t>
            </a:r>
          </a:p>
        </p:txBody>
      </p:sp>
      <p:sp>
        <p:nvSpPr>
          <p:cNvPr id="45072" name="Text Box 17"/>
          <p:cNvSpPr txBox="1">
            <a:spLocks noChangeArrowheads="1"/>
          </p:cNvSpPr>
          <p:nvPr/>
        </p:nvSpPr>
        <p:spPr bwMode="auto">
          <a:xfrm>
            <a:off x="1427163" y="2057400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2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2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5</a:t>
            </a:r>
          </a:p>
        </p:txBody>
      </p:sp>
      <p:sp>
        <p:nvSpPr>
          <p:cNvPr id="45073" name="Text Box 18"/>
          <p:cNvSpPr txBox="1">
            <a:spLocks noChangeArrowheads="1"/>
          </p:cNvSpPr>
          <p:nvPr/>
        </p:nvSpPr>
        <p:spPr bwMode="auto">
          <a:xfrm>
            <a:off x="2362200" y="1752600"/>
            <a:ext cx="706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4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4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3</a:t>
            </a:r>
          </a:p>
        </p:txBody>
      </p:sp>
      <p:sp>
        <p:nvSpPr>
          <p:cNvPr id="45074" name="Text Box 19"/>
          <p:cNvSpPr txBox="1">
            <a:spLocks noChangeArrowheads="1"/>
          </p:cNvSpPr>
          <p:nvPr/>
        </p:nvSpPr>
        <p:spPr bwMode="auto">
          <a:xfrm>
            <a:off x="2895600" y="2819400"/>
            <a:ext cx="706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5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5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5</a:t>
            </a:r>
          </a:p>
        </p:txBody>
      </p:sp>
      <p:sp>
        <p:nvSpPr>
          <p:cNvPr id="45075" name="Text Box 20"/>
          <p:cNvSpPr txBox="1">
            <a:spLocks noChangeArrowheads="1"/>
          </p:cNvSpPr>
          <p:nvPr/>
        </p:nvSpPr>
        <p:spPr bwMode="auto">
          <a:xfrm>
            <a:off x="2341563" y="3810000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6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6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6</a:t>
            </a:r>
          </a:p>
        </p:txBody>
      </p:sp>
      <p:pic>
        <p:nvPicPr>
          <p:cNvPr id="45076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2200"/>
            <a:ext cx="4398963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8" y="3646488"/>
            <a:ext cx="4398962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926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LDF is optimal under precedence constraints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267200"/>
            <a:ext cx="8610600" cy="2209800"/>
          </a:xfrm>
        </p:spPr>
        <p:txBody>
          <a:bodyPr/>
          <a:lstStyle/>
          <a:p>
            <a:pPr marL="0" indent="0" eaLnBrk="1" hangingPunct="1"/>
            <a:r>
              <a:rPr lang="en-US" dirty="0">
                <a:latin typeface="Arial" charset="0"/>
              </a:rPr>
              <a:t>The LDF schedule shown at the bottom respects all </a:t>
            </a:r>
            <a:r>
              <a:rPr lang="en-US" dirty="0" err="1">
                <a:latin typeface="Arial" charset="0"/>
              </a:rPr>
              <a:t>precedences</a:t>
            </a:r>
            <a:r>
              <a:rPr lang="en-US" dirty="0">
                <a:latin typeface="Arial" charset="0"/>
              </a:rPr>
              <a:t> and meets all deadlines.</a:t>
            </a:r>
          </a:p>
          <a:p>
            <a:pPr marL="0" indent="0" eaLnBrk="1" hangingPunct="1"/>
            <a:r>
              <a:rPr lang="en-US" dirty="0">
                <a:latin typeface="Arial" charset="0"/>
                <a:sym typeface="Wingdings" panose="05000000000000000000" pitchFamily="2" charset="2"/>
              </a:rPr>
              <a:t> Also minimizes maximum lateness</a:t>
            </a:r>
            <a:endParaRPr lang="en-US" dirty="0">
              <a:latin typeface="Arial" charset="0"/>
            </a:endParaRPr>
          </a:p>
        </p:txBody>
      </p:sp>
      <p:sp>
        <p:nvSpPr>
          <p:cNvPr id="37891" name="Oval 4"/>
          <p:cNvSpPr>
            <a:spLocks noChangeArrowheads="1"/>
          </p:cNvSpPr>
          <p:nvPr/>
        </p:nvSpPr>
        <p:spPr bwMode="auto">
          <a:xfrm>
            <a:off x="762000" y="2362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1</a:t>
            </a:r>
          </a:p>
        </p:txBody>
      </p:sp>
      <p:sp>
        <p:nvSpPr>
          <p:cNvPr id="37892" name="Oval 5"/>
          <p:cNvSpPr>
            <a:spLocks noChangeArrowheads="1"/>
          </p:cNvSpPr>
          <p:nvPr/>
        </p:nvSpPr>
        <p:spPr bwMode="auto">
          <a:xfrm>
            <a:off x="1676400" y="20574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2</a:t>
            </a:r>
          </a:p>
        </p:txBody>
      </p:sp>
      <p:sp>
        <p:nvSpPr>
          <p:cNvPr id="37893" name="Oval 6"/>
          <p:cNvSpPr>
            <a:spLocks noChangeArrowheads="1"/>
          </p:cNvSpPr>
          <p:nvPr/>
        </p:nvSpPr>
        <p:spPr bwMode="auto">
          <a:xfrm>
            <a:off x="1676400" y="26670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3</a:t>
            </a:r>
          </a:p>
        </p:txBody>
      </p:sp>
      <p:sp>
        <p:nvSpPr>
          <p:cNvPr id="37894" name="Oval 7"/>
          <p:cNvSpPr>
            <a:spLocks noChangeArrowheads="1"/>
          </p:cNvSpPr>
          <p:nvPr/>
        </p:nvSpPr>
        <p:spPr bwMode="auto">
          <a:xfrm>
            <a:off x="2590800" y="1752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4</a:t>
            </a:r>
          </a:p>
        </p:txBody>
      </p:sp>
      <p:sp>
        <p:nvSpPr>
          <p:cNvPr id="37895" name="Oval 8"/>
          <p:cNvSpPr>
            <a:spLocks noChangeArrowheads="1"/>
          </p:cNvSpPr>
          <p:nvPr/>
        </p:nvSpPr>
        <p:spPr bwMode="auto">
          <a:xfrm>
            <a:off x="2590800" y="2362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5</a:t>
            </a:r>
          </a:p>
        </p:txBody>
      </p:sp>
      <p:sp>
        <p:nvSpPr>
          <p:cNvPr id="37896" name="Oval 9"/>
          <p:cNvSpPr>
            <a:spLocks noChangeArrowheads="1"/>
          </p:cNvSpPr>
          <p:nvPr/>
        </p:nvSpPr>
        <p:spPr bwMode="auto">
          <a:xfrm>
            <a:off x="2590800" y="29718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6</a:t>
            </a:r>
          </a:p>
        </p:txBody>
      </p:sp>
      <p:sp>
        <p:nvSpPr>
          <p:cNvPr id="37897" name="Line 10"/>
          <p:cNvSpPr>
            <a:spLocks noChangeShapeType="1"/>
          </p:cNvSpPr>
          <p:nvPr/>
        </p:nvSpPr>
        <p:spPr bwMode="auto">
          <a:xfrm flipV="1">
            <a:off x="1066800" y="22860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37898" name="Line 11"/>
          <p:cNvSpPr>
            <a:spLocks noChangeShapeType="1"/>
          </p:cNvSpPr>
          <p:nvPr/>
        </p:nvSpPr>
        <p:spPr bwMode="auto">
          <a:xfrm flipV="1">
            <a:off x="1981200" y="19812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37899" name="Line 12"/>
          <p:cNvSpPr>
            <a:spLocks noChangeShapeType="1"/>
          </p:cNvSpPr>
          <p:nvPr/>
        </p:nvSpPr>
        <p:spPr bwMode="auto">
          <a:xfrm>
            <a:off x="1981200" y="22860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37900" name="Line 13"/>
          <p:cNvSpPr>
            <a:spLocks noChangeShapeType="1"/>
          </p:cNvSpPr>
          <p:nvPr/>
        </p:nvSpPr>
        <p:spPr bwMode="auto">
          <a:xfrm>
            <a:off x="1066800" y="25908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37901" name="Line 14"/>
          <p:cNvSpPr>
            <a:spLocks noChangeShapeType="1"/>
          </p:cNvSpPr>
          <p:nvPr/>
        </p:nvSpPr>
        <p:spPr bwMode="auto">
          <a:xfrm>
            <a:off x="1981200" y="28956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37902" name="Text Box 15"/>
          <p:cNvSpPr txBox="1">
            <a:spLocks noChangeArrowheads="1"/>
          </p:cNvSpPr>
          <p:nvPr/>
        </p:nvSpPr>
        <p:spPr bwMode="auto">
          <a:xfrm>
            <a:off x="512763" y="2667000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1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1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2</a:t>
            </a:r>
          </a:p>
        </p:txBody>
      </p:sp>
      <p:sp>
        <p:nvSpPr>
          <p:cNvPr id="37903" name="Text Box 16"/>
          <p:cNvSpPr txBox="1">
            <a:spLocks noChangeArrowheads="1"/>
          </p:cNvSpPr>
          <p:nvPr/>
        </p:nvSpPr>
        <p:spPr bwMode="auto">
          <a:xfrm>
            <a:off x="1427163" y="2924175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3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3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4</a:t>
            </a:r>
          </a:p>
        </p:txBody>
      </p:sp>
      <p:sp>
        <p:nvSpPr>
          <p:cNvPr id="37904" name="Text Box 17"/>
          <p:cNvSpPr txBox="1">
            <a:spLocks noChangeArrowheads="1"/>
          </p:cNvSpPr>
          <p:nvPr/>
        </p:nvSpPr>
        <p:spPr bwMode="auto">
          <a:xfrm>
            <a:off x="1427163" y="1447800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2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2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5</a:t>
            </a:r>
          </a:p>
        </p:txBody>
      </p:sp>
      <p:sp>
        <p:nvSpPr>
          <p:cNvPr id="37905" name="Text Box 18"/>
          <p:cNvSpPr txBox="1">
            <a:spLocks noChangeArrowheads="1"/>
          </p:cNvSpPr>
          <p:nvPr/>
        </p:nvSpPr>
        <p:spPr bwMode="auto">
          <a:xfrm>
            <a:off x="2362200" y="1143000"/>
            <a:ext cx="706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4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4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3</a:t>
            </a:r>
          </a:p>
        </p:txBody>
      </p:sp>
      <p:sp>
        <p:nvSpPr>
          <p:cNvPr id="37906" name="Text Box 19"/>
          <p:cNvSpPr txBox="1">
            <a:spLocks noChangeArrowheads="1"/>
          </p:cNvSpPr>
          <p:nvPr/>
        </p:nvSpPr>
        <p:spPr bwMode="auto">
          <a:xfrm>
            <a:off x="2895600" y="2209800"/>
            <a:ext cx="706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5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5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5</a:t>
            </a:r>
          </a:p>
        </p:txBody>
      </p:sp>
      <p:sp>
        <p:nvSpPr>
          <p:cNvPr id="37907" name="Text Box 20"/>
          <p:cNvSpPr txBox="1">
            <a:spLocks noChangeArrowheads="1"/>
          </p:cNvSpPr>
          <p:nvPr/>
        </p:nvSpPr>
        <p:spPr bwMode="auto">
          <a:xfrm>
            <a:off x="2341563" y="3200400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6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6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6</a:t>
            </a:r>
          </a:p>
        </p:txBody>
      </p:sp>
      <p:pic>
        <p:nvPicPr>
          <p:cNvPr id="37908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52600"/>
            <a:ext cx="4398963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9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8" y="3036888"/>
            <a:ext cx="4398962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9622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Latest Deadline First (LDF)</a:t>
            </a:r>
            <a:br>
              <a:rPr lang="en-US">
                <a:latin typeface="Arial" charset="0"/>
              </a:rPr>
            </a:br>
            <a:r>
              <a:rPr lang="en-US" sz="2200">
                <a:latin typeface="Arial" charset="0"/>
              </a:rPr>
              <a:t>(Lawler, 1973)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763000" cy="4800600"/>
          </a:xfrm>
        </p:spPr>
        <p:txBody>
          <a:bodyPr/>
          <a:lstStyle/>
          <a:p>
            <a:pPr marL="0" indent="0" eaLnBrk="1" hangingPunct="1"/>
            <a:r>
              <a:rPr lang="en-US" dirty="0">
                <a:latin typeface="Arial" charset="0"/>
              </a:rPr>
              <a:t>LDF is optimal in the sense that it minimizes the maximum lateness.</a:t>
            </a:r>
          </a:p>
          <a:p>
            <a:pPr marL="0" indent="0" eaLnBrk="1" hangingPunct="1"/>
            <a:endParaRPr lang="en-US" dirty="0">
              <a:latin typeface="Arial" charset="0"/>
            </a:endParaRPr>
          </a:p>
          <a:p>
            <a:pPr marL="0" indent="0" eaLnBrk="1" hangingPunct="1"/>
            <a:r>
              <a:rPr lang="en-US" dirty="0">
                <a:latin typeface="Arial" charset="0"/>
              </a:rPr>
              <a:t>It does not require preemption. </a:t>
            </a:r>
            <a:r>
              <a:rPr lang="en-US" sz="2400" dirty="0">
                <a:latin typeface="Arial" charset="0"/>
              </a:rPr>
              <a:t>(We</a:t>
            </a:r>
            <a:r>
              <a:rPr lang="ja-JP" altLang="en-US" sz="2400" dirty="0">
                <a:latin typeface="Arial" charset="0"/>
              </a:rPr>
              <a:t>’</a:t>
            </a:r>
            <a:r>
              <a:rPr lang="en-US" altLang="ja-JP" sz="2400" dirty="0" err="1">
                <a:latin typeface="Arial" charset="0"/>
              </a:rPr>
              <a:t>ll</a:t>
            </a:r>
            <a:r>
              <a:rPr lang="en-US" altLang="ja-JP" sz="2400" dirty="0">
                <a:latin typeface="Arial" charset="0"/>
              </a:rPr>
              <a:t> see that EDF can be made to work with preemption.)</a:t>
            </a:r>
          </a:p>
          <a:p>
            <a:pPr marL="0" indent="0" eaLnBrk="1" hangingPunct="1"/>
            <a:endParaRPr lang="en-US" dirty="0">
              <a:latin typeface="Arial" charset="0"/>
            </a:endParaRPr>
          </a:p>
          <a:p>
            <a:pPr marL="0" indent="0" eaLnBrk="1" hangingPunct="1"/>
            <a:r>
              <a:rPr lang="en-US" i="1" dirty="0">
                <a:latin typeface="Arial" charset="0"/>
              </a:rPr>
              <a:t>However</a:t>
            </a:r>
            <a:r>
              <a:rPr lang="en-US" dirty="0">
                <a:latin typeface="Arial" charset="0"/>
              </a:rPr>
              <a:t>, it requires that all tasks be available and their </a:t>
            </a:r>
            <a:r>
              <a:rPr lang="en-US" dirty="0" err="1">
                <a:latin typeface="Arial" charset="0"/>
              </a:rPr>
              <a:t>precedences</a:t>
            </a:r>
            <a:r>
              <a:rPr lang="en-US" dirty="0">
                <a:latin typeface="Arial" charset="0"/>
              </a:rPr>
              <a:t> known before any task is executed.</a:t>
            </a:r>
          </a:p>
        </p:txBody>
      </p:sp>
    </p:spTree>
    <p:extLst>
      <p:ext uri="{BB962C8B-B14F-4D97-AF65-F5344CB8AC3E}">
        <p14:creationId xmlns:p14="http://schemas.microsoft.com/office/powerpoint/2010/main" val="32769423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EDF*: EDF with </a:t>
            </a:r>
            <a:r>
              <a:rPr lang="en-US" dirty="0" err="1">
                <a:latin typeface="Arial" charset="0"/>
              </a:rPr>
              <a:t>Precedences</a:t>
            </a:r>
            <a:endParaRPr lang="en-US" dirty="0">
              <a:latin typeface="Arial" charset="0"/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dirty="0">
                <a:latin typeface="Arial" charset="0"/>
              </a:rPr>
              <a:t>With a preemptive scheduler, EDF can be modified to account for </a:t>
            </a:r>
            <a:r>
              <a:rPr lang="en-US" dirty="0" err="1">
                <a:latin typeface="Arial" charset="0"/>
              </a:rPr>
              <a:t>precedences</a:t>
            </a:r>
            <a:r>
              <a:rPr lang="en-US" dirty="0">
                <a:latin typeface="Arial" charset="0"/>
              </a:rPr>
              <a:t> and to </a:t>
            </a:r>
            <a:r>
              <a:rPr lang="en-US" i="1" dirty="0">
                <a:latin typeface="Arial" charset="0"/>
              </a:rPr>
              <a:t>allow tasks to arrive at arbitrary times</a:t>
            </a:r>
            <a:r>
              <a:rPr lang="en-US" dirty="0">
                <a:latin typeface="Arial" charset="0"/>
              </a:rPr>
              <a:t>. Simply </a:t>
            </a:r>
            <a:r>
              <a:rPr lang="en-US" i="1" dirty="0">
                <a:latin typeface="Arial" charset="0"/>
              </a:rPr>
              <a:t>adjust the deadlines and arrival times</a:t>
            </a:r>
            <a:r>
              <a:rPr lang="en-US" dirty="0">
                <a:latin typeface="Arial" charset="0"/>
              </a:rPr>
              <a:t> according to the </a:t>
            </a:r>
            <a:r>
              <a:rPr lang="en-US" dirty="0" err="1">
                <a:latin typeface="Arial" charset="0"/>
              </a:rPr>
              <a:t>precedences</a:t>
            </a:r>
            <a:r>
              <a:rPr lang="en-US" dirty="0">
                <a:latin typeface="Arial" charset="0"/>
              </a:rPr>
              <a:t>.</a:t>
            </a:r>
          </a:p>
        </p:txBody>
      </p:sp>
      <p:sp>
        <p:nvSpPr>
          <p:cNvPr id="47107" name="Oval 4"/>
          <p:cNvSpPr>
            <a:spLocks noChangeArrowheads="1"/>
          </p:cNvSpPr>
          <p:nvPr/>
        </p:nvSpPr>
        <p:spPr bwMode="auto">
          <a:xfrm>
            <a:off x="762000" y="49530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1</a:t>
            </a:r>
          </a:p>
        </p:txBody>
      </p:sp>
      <p:sp>
        <p:nvSpPr>
          <p:cNvPr id="47108" name="Oval 5"/>
          <p:cNvSpPr>
            <a:spLocks noChangeArrowheads="1"/>
          </p:cNvSpPr>
          <p:nvPr/>
        </p:nvSpPr>
        <p:spPr bwMode="auto">
          <a:xfrm>
            <a:off x="1676400" y="4648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2</a:t>
            </a:r>
          </a:p>
        </p:txBody>
      </p:sp>
      <p:sp>
        <p:nvSpPr>
          <p:cNvPr id="47109" name="Oval 6"/>
          <p:cNvSpPr>
            <a:spLocks noChangeArrowheads="1"/>
          </p:cNvSpPr>
          <p:nvPr/>
        </p:nvSpPr>
        <p:spPr bwMode="auto">
          <a:xfrm>
            <a:off x="1676400" y="52578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3</a:t>
            </a:r>
          </a:p>
        </p:txBody>
      </p:sp>
      <p:sp>
        <p:nvSpPr>
          <p:cNvPr id="47110" name="Oval 7"/>
          <p:cNvSpPr>
            <a:spLocks noChangeArrowheads="1"/>
          </p:cNvSpPr>
          <p:nvPr/>
        </p:nvSpPr>
        <p:spPr bwMode="auto">
          <a:xfrm>
            <a:off x="2590800" y="43434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4</a:t>
            </a:r>
          </a:p>
        </p:txBody>
      </p:sp>
      <p:sp>
        <p:nvSpPr>
          <p:cNvPr id="47111" name="Oval 8"/>
          <p:cNvSpPr>
            <a:spLocks noChangeArrowheads="1"/>
          </p:cNvSpPr>
          <p:nvPr/>
        </p:nvSpPr>
        <p:spPr bwMode="auto">
          <a:xfrm>
            <a:off x="2590800" y="49530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5</a:t>
            </a:r>
          </a:p>
        </p:txBody>
      </p:sp>
      <p:sp>
        <p:nvSpPr>
          <p:cNvPr id="47112" name="Oval 9"/>
          <p:cNvSpPr>
            <a:spLocks noChangeArrowheads="1"/>
          </p:cNvSpPr>
          <p:nvPr/>
        </p:nvSpPr>
        <p:spPr bwMode="auto">
          <a:xfrm>
            <a:off x="2590800" y="5562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6</a:t>
            </a:r>
          </a:p>
        </p:txBody>
      </p:sp>
      <p:sp>
        <p:nvSpPr>
          <p:cNvPr id="47113" name="Line 10"/>
          <p:cNvSpPr>
            <a:spLocks noChangeShapeType="1"/>
          </p:cNvSpPr>
          <p:nvPr/>
        </p:nvSpPr>
        <p:spPr bwMode="auto">
          <a:xfrm flipV="1">
            <a:off x="1066800" y="48768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47114" name="Line 11"/>
          <p:cNvSpPr>
            <a:spLocks noChangeShapeType="1"/>
          </p:cNvSpPr>
          <p:nvPr/>
        </p:nvSpPr>
        <p:spPr bwMode="auto">
          <a:xfrm flipV="1">
            <a:off x="1981200" y="45720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47115" name="Line 12"/>
          <p:cNvSpPr>
            <a:spLocks noChangeShapeType="1"/>
          </p:cNvSpPr>
          <p:nvPr/>
        </p:nvSpPr>
        <p:spPr bwMode="auto">
          <a:xfrm>
            <a:off x="1981200" y="48768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47116" name="Line 13"/>
          <p:cNvSpPr>
            <a:spLocks noChangeShapeType="1"/>
          </p:cNvSpPr>
          <p:nvPr/>
        </p:nvSpPr>
        <p:spPr bwMode="auto">
          <a:xfrm>
            <a:off x="1066800" y="51816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47117" name="Line 14"/>
          <p:cNvSpPr>
            <a:spLocks noChangeShapeType="1"/>
          </p:cNvSpPr>
          <p:nvPr/>
        </p:nvSpPr>
        <p:spPr bwMode="auto">
          <a:xfrm>
            <a:off x="1981200" y="54864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47118" name="Text Box 15"/>
          <p:cNvSpPr txBox="1">
            <a:spLocks noChangeArrowheads="1"/>
          </p:cNvSpPr>
          <p:nvPr/>
        </p:nvSpPr>
        <p:spPr bwMode="auto">
          <a:xfrm>
            <a:off x="512763" y="5257800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1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1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2</a:t>
            </a:r>
          </a:p>
        </p:txBody>
      </p:sp>
      <p:sp>
        <p:nvSpPr>
          <p:cNvPr id="47119" name="Text Box 16"/>
          <p:cNvSpPr txBox="1">
            <a:spLocks noChangeArrowheads="1"/>
          </p:cNvSpPr>
          <p:nvPr/>
        </p:nvSpPr>
        <p:spPr bwMode="auto">
          <a:xfrm>
            <a:off x="1427163" y="5514975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3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3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4</a:t>
            </a:r>
          </a:p>
        </p:txBody>
      </p:sp>
      <p:sp>
        <p:nvSpPr>
          <p:cNvPr id="47120" name="Text Box 17"/>
          <p:cNvSpPr txBox="1">
            <a:spLocks noChangeArrowheads="1"/>
          </p:cNvSpPr>
          <p:nvPr/>
        </p:nvSpPr>
        <p:spPr bwMode="auto">
          <a:xfrm>
            <a:off x="1427163" y="4038600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2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2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5</a:t>
            </a:r>
          </a:p>
        </p:txBody>
      </p:sp>
      <p:sp>
        <p:nvSpPr>
          <p:cNvPr id="47121" name="Text Box 18"/>
          <p:cNvSpPr txBox="1">
            <a:spLocks noChangeArrowheads="1"/>
          </p:cNvSpPr>
          <p:nvPr/>
        </p:nvSpPr>
        <p:spPr bwMode="auto">
          <a:xfrm>
            <a:off x="2362200" y="3733800"/>
            <a:ext cx="706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4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4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3</a:t>
            </a:r>
          </a:p>
        </p:txBody>
      </p:sp>
      <p:sp>
        <p:nvSpPr>
          <p:cNvPr id="47122" name="Text Box 19"/>
          <p:cNvSpPr txBox="1">
            <a:spLocks noChangeArrowheads="1"/>
          </p:cNvSpPr>
          <p:nvPr/>
        </p:nvSpPr>
        <p:spPr bwMode="auto">
          <a:xfrm>
            <a:off x="2895600" y="4800600"/>
            <a:ext cx="706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5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5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5</a:t>
            </a:r>
          </a:p>
        </p:txBody>
      </p:sp>
      <p:sp>
        <p:nvSpPr>
          <p:cNvPr id="47123" name="Text Box 20"/>
          <p:cNvSpPr txBox="1">
            <a:spLocks noChangeArrowheads="1"/>
          </p:cNvSpPr>
          <p:nvPr/>
        </p:nvSpPr>
        <p:spPr bwMode="auto">
          <a:xfrm>
            <a:off x="2341563" y="5791200"/>
            <a:ext cx="706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6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6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6</a:t>
            </a:r>
          </a:p>
        </p:txBody>
      </p:sp>
      <p:pic>
        <p:nvPicPr>
          <p:cNvPr id="47124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43400"/>
            <a:ext cx="4398963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5" name="Text Box 22"/>
          <p:cNvSpPr txBox="1">
            <a:spLocks noChangeArrowheads="1"/>
          </p:cNvSpPr>
          <p:nvPr/>
        </p:nvSpPr>
        <p:spPr bwMode="auto">
          <a:xfrm>
            <a:off x="4784725" y="5546725"/>
            <a:ext cx="41306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6666"/>
                </a:solidFill>
              </a:rPr>
              <a:t>Recall that for the tasks at the left, EDF yields the schedule above, where task 4 misses its deadline.</a:t>
            </a:r>
          </a:p>
        </p:txBody>
      </p:sp>
    </p:spTree>
    <p:extLst>
      <p:ext uri="{BB962C8B-B14F-4D97-AF65-F5344CB8AC3E}">
        <p14:creationId xmlns:p14="http://schemas.microsoft.com/office/powerpoint/2010/main" val="9000184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EDF*: Modifying release time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8610600" cy="4800600"/>
          </a:xfrm>
        </p:spPr>
        <p:txBody>
          <a:bodyPr/>
          <a:lstStyle/>
          <a:p>
            <a:pPr marL="0" indent="0" eaLnBrk="1" hangingPunct="1"/>
            <a:r>
              <a:rPr lang="en-US" dirty="0">
                <a:latin typeface="Arial" charset="0"/>
              </a:rPr>
              <a:t>Given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n</a:t>
            </a:r>
            <a:r>
              <a:rPr lang="en-US" dirty="0">
                <a:latin typeface="Arial" charset="0"/>
              </a:rPr>
              <a:t> tasks with </a:t>
            </a:r>
            <a:r>
              <a:rPr lang="en-US" dirty="0" err="1">
                <a:latin typeface="Arial" charset="0"/>
              </a:rPr>
              <a:t>precedences</a:t>
            </a:r>
            <a:r>
              <a:rPr lang="en-US" dirty="0">
                <a:latin typeface="Arial" charset="0"/>
              </a:rPr>
              <a:t> and release times </a:t>
            </a:r>
            <a:r>
              <a:rPr lang="en-US" i="1" dirty="0" err="1">
                <a:solidFill>
                  <a:schemeClr val="tx2"/>
                </a:solidFill>
                <a:latin typeface="Times New Roman" charset="0"/>
              </a:rPr>
              <a:t>r</a:t>
            </a:r>
            <a:r>
              <a:rPr lang="en-US" i="1" baseline="-25000" dirty="0" err="1">
                <a:solidFill>
                  <a:schemeClr val="tx2"/>
                </a:solidFill>
                <a:latin typeface="Times New Roman" charset="0"/>
              </a:rPr>
              <a:t>i</a:t>
            </a:r>
            <a:r>
              <a:rPr lang="en-US" dirty="0">
                <a:latin typeface="Arial" charset="0"/>
              </a:rPr>
              <a:t>, if task </a:t>
            </a:r>
            <a:r>
              <a:rPr lang="en-US" i="1" dirty="0" err="1">
                <a:solidFill>
                  <a:schemeClr val="tx2"/>
                </a:solidFill>
                <a:latin typeface="Times New Roman" charset="0"/>
              </a:rPr>
              <a:t>i</a:t>
            </a:r>
            <a:r>
              <a:rPr lang="en-US" dirty="0">
                <a:latin typeface="Arial" charset="0"/>
              </a:rPr>
              <a:t> immediately precedes task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j</a:t>
            </a:r>
            <a:r>
              <a:rPr lang="en-US" dirty="0">
                <a:latin typeface="Arial" charset="0"/>
              </a:rPr>
              <a:t>, then modify the release time of </a:t>
            </a:r>
            <a:r>
              <a:rPr lang="en-US" dirty="0" err="1">
                <a:latin typeface="Arial" charset="0"/>
              </a:rPr>
              <a:t>taks</a:t>
            </a:r>
            <a:r>
              <a:rPr lang="en-US" dirty="0">
                <a:latin typeface="Arial" charset="0"/>
              </a:rPr>
              <a:t> j as follows:</a:t>
            </a:r>
          </a:p>
        </p:txBody>
      </p:sp>
      <p:sp>
        <p:nvSpPr>
          <p:cNvPr id="48131" name="Oval 4"/>
          <p:cNvSpPr>
            <a:spLocks noChangeArrowheads="1"/>
          </p:cNvSpPr>
          <p:nvPr/>
        </p:nvSpPr>
        <p:spPr bwMode="auto">
          <a:xfrm>
            <a:off x="762000" y="49530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1</a:t>
            </a:r>
          </a:p>
        </p:txBody>
      </p:sp>
      <p:sp>
        <p:nvSpPr>
          <p:cNvPr id="48132" name="Oval 5"/>
          <p:cNvSpPr>
            <a:spLocks noChangeArrowheads="1"/>
          </p:cNvSpPr>
          <p:nvPr/>
        </p:nvSpPr>
        <p:spPr bwMode="auto">
          <a:xfrm>
            <a:off x="1676400" y="4648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2</a:t>
            </a:r>
          </a:p>
        </p:txBody>
      </p:sp>
      <p:sp>
        <p:nvSpPr>
          <p:cNvPr id="48133" name="Oval 6"/>
          <p:cNvSpPr>
            <a:spLocks noChangeArrowheads="1"/>
          </p:cNvSpPr>
          <p:nvPr/>
        </p:nvSpPr>
        <p:spPr bwMode="auto">
          <a:xfrm>
            <a:off x="1676400" y="52578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3</a:t>
            </a:r>
          </a:p>
        </p:txBody>
      </p:sp>
      <p:sp>
        <p:nvSpPr>
          <p:cNvPr id="48134" name="Oval 7"/>
          <p:cNvSpPr>
            <a:spLocks noChangeArrowheads="1"/>
          </p:cNvSpPr>
          <p:nvPr/>
        </p:nvSpPr>
        <p:spPr bwMode="auto">
          <a:xfrm>
            <a:off x="2590800" y="43434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4</a:t>
            </a:r>
          </a:p>
        </p:txBody>
      </p:sp>
      <p:sp>
        <p:nvSpPr>
          <p:cNvPr id="48135" name="Oval 8"/>
          <p:cNvSpPr>
            <a:spLocks noChangeArrowheads="1"/>
          </p:cNvSpPr>
          <p:nvPr/>
        </p:nvSpPr>
        <p:spPr bwMode="auto">
          <a:xfrm>
            <a:off x="2590800" y="49530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5</a:t>
            </a:r>
          </a:p>
        </p:txBody>
      </p:sp>
      <p:sp>
        <p:nvSpPr>
          <p:cNvPr id="48136" name="Oval 9"/>
          <p:cNvSpPr>
            <a:spLocks noChangeArrowheads="1"/>
          </p:cNvSpPr>
          <p:nvPr/>
        </p:nvSpPr>
        <p:spPr bwMode="auto">
          <a:xfrm>
            <a:off x="2590800" y="5562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6</a:t>
            </a:r>
          </a:p>
        </p:txBody>
      </p:sp>
      <p:sp>
        <p:nvSpPr>
          <p:cNvPr id="48137" name="Line 10"/>
          <p:cNvSpPr>
            <a:spLocks noChangeShapeType="1"/>
          </p:cNvSpPr>
          <p:nvPr/>
        </p:nvSpPr>
        <p:spPr bwMode="auto">
          <a:xfrm flipV="1">
            <a:off x="1066800" y="48768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48138" name="Line 11"/>
          <p:cNvSpPr>
            <a:spLocks noChangeShapeType="1"/>
          </p:cNvSpPr>
          <p:nvPr/>
        </p:nvSpPr>
        <p:spPr bwMode="auto">
          <a:xfrm flipV="1">
            <a:off x="1981200" y="45720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48139" name="Line 12"/>
          <p:cNvSpPr>
            <a:spLocks noChangeShapeType="1"/>
          </p:cNvSpPr>
          <p:nvPr/>
        </p:nvSpPr>
        <p:spPr bwMode="auto">
          <a:xfrm>
            <a:off x="1981200" y="48768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48140" name="Line 13"/>
          <p:cNvSpPr>
            <a:spLocks noChangeShapeType="1"/>
          </p:cNvSpPr>
          <p:nvPr/>
        </p:nvSpPr>
        <p:spPr bwMode="auto">
          <a:xfrm>
            <a:off x="1066800" y="51816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48141" name="Line 14"/>
          <p:cNvSpPr>
            <a:spLocks noChangeShapeType="1"/>
          </p:cNvSpPr>
          <p:nvPr/>
        </p:nvSpPr>
        <p:spPr bwMode="auto">
          <a:xfrm>
            <a:off x="1981200" y="54864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48142" name="Text Box 15"/>
          <p:cNvSpPr txBox="1">
            <a:spLocks noChangeArrowheads="1"/>
          </p:cNvSpPr>
          <p:nvPr/>
        </p:nvSpPr>
        <p:spPr bwMode="auto">
          <a:xfrm>
            <a:off x="512763" y="5257800"/>
            <a:ext cx="7064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1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1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2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r'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1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0</a:t>
            </a:r>
            <a:endParaRPr lang="en-US" i="1">
              <a:solidFill>
                <a:srgbClr val="336666"/>
              </a:solidFill>
              <a:latin typeface="Times New Roman" charset="0"/>
            </a:endParaRPr>
          </a:p>
        </p:txBody>
      </p:sp>
      <p:sp>
        <p:nvSpPr>
          <p:cNvPr id="48143" name="Text Box 16"/>
          <p:cNvSpPr txBox="1">
            <a:spLocks noChangeArrowheads="1"/>
          </p:cNvSpPr>
          <p:nvPr/>
        </p:nvSpPr>
        <p:spPr bwMode="auto">
          <a:xfrm>
            <a:off x="1427163" y="5514975"/>
            <a:ext cx="7191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3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3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4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r</a:t>
            </a:r>
            <a:r>
              <a:rPr lang="ja-JP" altLang="en-US" i="1">
                <a:solidFill>
                  <a:srgbClr val="336666"/>
                </a:solidFill>
                <a:latin typeface="Times New Roman" charset="0"/>
              </a:rPr>
              <a:t>‘</a:t>
            </a:r>
            <a:r>
              <a:rPr lang="en-US" altLang="ja-JP" baseline="-25000">
                <a:solidFill>
                  <a:srgbClr val="336666"/>
                </a:solidFill>
                <a:latin typeface="Times New Roman" charset="0"/>
              </a:rPr>
              <a:t>3</a:t>
            </a:r>
            <a:r>
              <a:rPr lang="en-US" altLang="ja-JP">
                <a:solidFill>
                  <a:srgbClr val="336666"/>
                </a:solidFill>
                <a:latin typeface="Times New Roman" charset="0"/>
              </a:rPr>
              <a:t> = 1</a:t>
            </a:r>
            <a:endParaRPr lang="en-US">
              <a:solidFill>
                <a:srgbClr val="336666"/>
              </a:solidFill>
              <a:latin typeface="Times New Roman" charset="0"/>
            </a:endParaRPr>
          </a:p>
        </p:txBody>
      </p:sp>
      <p:sp>
        <p:nvSpPr>
          <p:cNvPr id="48144" name="Text Box 17"/>
          <p:cNvSpPr txBox="1">
            <a:spLocks noChangeArrowheads="1"/>
          </p:cNvSpPr>
          <p:nvPr/>
        </p:nvSpPr>
        <p:spPr bwMode="auto">
          <a:xfrm>
            <a:off x="1427163" y="3733800"/>
            <a:ext cx="7191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2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2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5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r</a:t>
            </a:r>
            <a:r>
              <a:rPr lang="ja-JP" altLang="en-US" i="1">
                <a:solidFill>
                  <a:srgbClr val="336666"/>
                </a:solidFill>
                <a:latin typeface="Times New Roman" charset="0"/>
              </a:rPr>
              <a:t>‘</a:t>
            </a:r>
            <a:r>
              <a:rPr lang="en-US" altLang="ja-JP" baseline="-25000">
                <a:solidFill>
                  <a:srgbClr val="336666"/>
                </a:solidFill>
                <a:latin typeface="Times New Roman" charset="0"/>
              </a:rPr>
              <a:t>2</a:t>
            </a:r>
            <a:r>
              <a:rPr lang="en-US" altLang="ja-JP">
                <a:solidFill>
                  <a:srgbClr val="336666"/>
                </a:solidFill>
                <a:latin typeface="Times New Roman" charset="0"/>
              </a:rPr>
              <a:t> = 1</a:t>
            </a:r>
            <a:endParaRPr lang="en-US">
              <a:solidFill>
                <a:srgbClr val="336666"/>
              </a:solidFill>
              <a:latin typeface="Times New Roman" charset="0"/>
            </a:endParaRPr>
          </a:p>
        </p:txBody>
      </p:sp>
      <p:sp>
        <p:nvSpPr>
          <p:cNvPr id="48145" name="Text Box 18"/>
          <p:cNvSpPr txBox="1">
            <a:spLocks noChangeArrowheads="1"/>
          </p:cNvSpPr>
          <p:nvPr/>
        </p:nvSpPr>
        <p:spPr bwMode="auto">
          <a:xfrm>
            <a:off x="2362200" y="3505200"/>
            <a:ext cx="7191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4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4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3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r</a:t>
            </a:r>
            <a:r>
              <a:rPr lang="ja-JP" altLang="en-US" i="1">
                <a:solidFill>
                  <a:srgbClr val="336666"/>
                </a:solidFill>
                <a:latin typeface="Times New Roman" charset="0"/>
              </a:rPr>
              <a:t>‘</a:t>
            </a:r>
            <a:r>
              <a:rPr lang="en-US" altLang="ja-JP" baseline="-25000">
                <a:solidFill>
                  <a:srgbClr val="336666"/>
                </a:solidFill>
                <a:latin typeface="Times New Roman" charset="0"/>
              </a:rPr>
              <a:t>4</a:t>
            </a:r>
            <a:r>
              <a:rPr lang="en-US" altLang="ja-JP">
                <a:solidFill>
                  <a:srgbClr val="336666"/>
                </a:solidFill>
                <a:latin typeface="Times New Roman" charset="0"/>
              </a:rPr>
              <a:t> = 2</a:t>
            </a:r>
            <a:endParaRPr lang="en-US">
              <a:solidFill>
                <a:srgbClr val="336666"/>
              </a:solidFill>
              <a:latin typeface="Times New Roman" charset="0"/>
            </a:endParaRPr>
          </a:p>
        </p:txBody>
      </p:sp>
      <p:sp>
        <p:nvSpPr>
          <p:cNvPr id="48146" name="Text Box 19"/>
          <p:cNvSpPr txBox="1">
            <a:spLocks noChangeArrowheads="1"/>
          </p:cNvSpPr>
          <p:nvPr/>
        </p:nvSpPr>
        <p:spPr bwMode="auto">
          <a:xfrm>
            <a:off x="2895600" y="4800600"/>
            <a:ext cx="7191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5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5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5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r</a:t>
            </a:r>
            <a:r>
              <a:rPr lang="ja-JP" altLang="en-US" i="1">
                <a:solidFill>
                  <a:srgbClr val="336666"/>
                </a:solidFill>
                <a:latin typeface="Times New Roman" charset="0"/>
              </a:rPr>
              <a:t>‘</a:t>
            </a:r>
            <a:r>
              <a:rPr lang="en-US" altLang="ja-JP" baseline="-25000">
                <a:solidFill>
                  <a:srgbClr val="336666"/>
                </a:solidFill>
                <a:latin typeface="Times New Roman" charset="0"/>
              </a:rPr>
              <a:t>5</a:t>
            </a:r>
            <a:r>
              <a:rPr lang="en-US" altLang="ja-JP">
                <a:solidFill>
                  <a:srgbClr val="336666"/>
                </a:solidFill>
                <a:latin typeface="Times New Roman" charset="0"/>
              </a:rPr>
              <a:t> = 2</a:t>
            </a:r>
            <a:endParaRPr lang="en-US">
              <a:solidFill>
                <a:srgbClr val="336666"/>
              </a:solidFill>
              <a:latin typeface="Times New Roman" charset="0"/>
            </a:endParaRPr>
          </a:p>
        </p:txBody>
      </p:sp>
      <p:sp>
        <p:nvSpPr>
          <p:cNvPr id="48147" name="Text Box 20"/>
          <p:cNvSpPr txBox="1">
            <a:spLocks noChangeArrowheads="1"/>
          </p:cNvSpPr>
          <p:nvPr/>
        </p:nvSpPr>
        <p:spPr bwMode="auto">
          <a:xfrm>
            <a:off x="2341563" y="5791200"/>
            <a:ext cx="7191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6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6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6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r</a:t>
            </a:r>
            <a:r>
              <a:rPr lang="ja-JP" altLang="en-US" i="1">
                <a:solidFill>
                  <a:srgbClr val="336666"/>
                </a:solidFill>
                <a:latin typeface="Times New Roman" charset="0"/>
              </a:rPr>
              <a:t>‘</a:t>
            </a:r>
            <a:r>
              <a:rPr lang="en-US" altLang="ja-JP" baseline="-25000">
                <a:solidFill>
                  <a:srgbClr val="336666"/>
                </a:solidFill>
                <a:latin typeface="Times New Roman" charset="0"/>
              </a:rPr>
              <a:t>6</a:t>
            </a:r>
            <a:r>
              <a:rPr lang="en-US" altLang="ja-JP">
                <a:solidFill>
                  <a:srgbClr val="336666"/>
                </a:solidFill>
                <a:latin typeface="Times New Roman" charset="0"/>
              </a:rPr>
              <a:t> = 2</a:t>
            </a:r>
            <a:endParaRPr lang="en-US">
              <a:solidFill>
                <a:srgbClr val="336666"/>
              </a:solidFill>
              <a:latin typeface="Times New Roman" charset="0"/>
            </a:endParaRPr>
          </a:p>
        </p:txBody>
      </p:sp>
      <p:pic>
        <p:nvPicPr>
          <p:cNvPr id="48148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43400"/>
            <a:ext cx="4398963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8149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3352800" y="3011488"/>
          <a:ext cx="274320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" name="Equation" r:id="rId4" imgW="1206500" imgH="241300" progId="Equation.3">
                  <p:embed/>
                </p:oleObj>
              </mc:Choice>
              <mc:Fallback>
                <p:oleObj name="Equation" r:id="rId4" imgW="1206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011488"/>
                        <a:ext cx="2743200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50" name="Text Box 24"/>
          <p:cNvSpPr txBox="1">
            <a:spLocks noChangeArrowheads="1"/>
          </p:cNvSpPr>
          <p:nvPr/>
        </p:nvSpPr>
        <p:spPr bwMode="auto">
          <a:xfrm>
            <a:off x="304800" y="3657600"/>
            <a:ext cx="619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r</a:t>
            </a:r>
            <a:r>
              <a:rPr lang="en-US" i="1" baseline="-25000">
                <a:solidFill>
                  <a:srgbClr val="336666"/>
                </a:solidFill>
                <a:latin typeface="Times New Roman" charset="0"/>
              </a:rPr>
              <a:t>i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0</a:t>
            </a:r>
          </a:p>
        </p:txBody>
      </p:sp>
      <p:sp>
        <p:nvSpPr>
          <p:cNvPr id="48151" name="Text Box 25"/>
          <p:cNvSpPr txBox="1">
            <a:spLocks noChangeArrowheads="1"/>
          </p:cNvSpPr>
          <p:nvPr/>
        </p:nvSpPr>
        <p:spPr bwMode="auto">
          <a:xfrm>
            <a:off x="212725" y="3413125"/>
            <a:ext cx="952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6666"/>
                </a:solidFill>
              </a:rPr>
              <a:t>assume:</a:t>
            </a:r>
          </a:p>
        </p:txBody>
      </p:sp>
    </p:spTree>
    <p:extLst>
      <p:ext uri="{BB962C8B-B14F-4D97-AF65-F5344CB8AC3E}">
        <p14:creationId xmlns:p14="http://schemas.microsoft.com/office/powerpoint/2010/main" val="1916044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0500"/>
            <a:ext cx="8763000" cy="12573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Responsibilities of a Microkernel </a:t>
            </a:r>
            <a:r>
              <a:rPr lang="en-US" sz="2400" dirty="0">
                <a:latin typeface="Arial" charset="0"/>
              </a:rPr>
              <a:t>(a small, custom OS)</a:t>
            </a:r>
            <a:endParaRPr lang="en-US" dirty="0">
              <a:latin typeface="Arial" charset="0"/>
            </a:endParaRP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 typeface="Wingdings" charset="0"/>
              <a:buChar char="¢"/>
            </a:pPr>
            <a:r>
              <a:rPr lang="en-US" dirty="0">
                <a:latin typeface="Arial" charset="0"/>
              </a:rPr>
              <a:t>Scheduling of threads or processes</a:t>
            </a:r>
          </a:p>
          <a:p>
            <a:pPr marL="1089025" lvl="1" indent="-457200"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Creation and termination of threads</a:t>
            </a:r>
          </a:p>
          <a:p>
            <a:pPr marL="1089025" lvl="1" indent="-457200"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Timing of thread activations</a:t>
            </a:r>
          </a:p>
          <a:p>
            <a:pPr marL="457200" indent="-457200" eaLnBrk="1" hangingPunct="1">
              <a:buFont typeface="Wingdings" charset="0"/>
              <a:buChar char="¢"/>
            </a:pPr>
            <a:r>
              <a:rPr lang="en-US" dirty="0">
                <a:latin typeface="Arial" charset="0"/>
              </a:rPr>
              <a:t>Synchronization</a:t>
            </a:r>
          </a:p>
          <a:p>
            <a:pPr marL="1089025" lvl="1" indent="-457200"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Semaphores and locks</a:t>
            </a:r>
          </a:p>
          <a:p>
            <a:pPr marL="1089025" lvl="1" indent="-457200"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eaLnBrk="1" hangingPunct="1">
              <a:buFont typeface="Wingdings" charset="0"/>
              <a:buChar char="¢"/>
            </a:pPr>
            <a:r>
              <a:rPr lang="en-US" dirty="0">
                <a:latin typeface="Arial" charset="0"/>
              </a:rPr>
              <a:t>Input and output</a:t>
            </a:r>
          </a:p>
          <a:p>
            <a:pPr marL="1089025" lvl="1" indent="-457200"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Interrupt handling</a:t>
            </a:r>
          </a:p>
        </p:txBody>
      </p:sp>
    </p:spTree>
    <p:extLst>
      <p:ext uri="{BB962C8B-B14F-4D97-AF65-F5344CB8AC3E}">
        <p14:creationId xmlns:p14="http://schemas.microsoft.com/office/powerpoint/2010/main" val="11571967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EDF*: Modifying deadline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8610600" cy="4800600"/>
          </a:xfrm>
        </p:spPr>
        <p:txBody>
          <a:bodyPr/>
          <a:lstStyle/>
          <a:p>
            <a:pPr marL="0" indent="0" eaLnBrk="1" hangingPunct="1"/>
            <a:r>
              <a:rPr lang="en-US" dirty="0">
                <a:latin typeface="Arial" charset="0"/>
              </a:rPr>
              <a:t>Given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n</a:t>
            </a:r>
            <a:r>
              <a:rPr lang="en-US" dirty="0">
                <a:latin typeface="Arial" charset="0"/>
              </a:rPr>
              <a:t> tasks with </a:t>
            </a:r>
            <a:r>
              <a:rPr lang="en-US" dirty="0" err="1">
                <a:latin typeface="Arial" charset="0"/>
              </a:rPr>
              <a:t>precedences</a:t>
            </a:r>
            <a:r>
              <a:rPr lang="en-US" dirty="0">
                <a:latin typeface="Arial" charset="0"/>
              </a:rPr>
              <a:t> and deadlines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d</a:t>
            </a:r>
            <a:r>
              <a:rPr lang="en-US" i="1" baseline="-25000" dirty="0">
                <a:solidFill>
                  <a:schemeClr val="tx2"/>
                </a:solidFill>
                <a:latin typeface="Times New Roman" charset="0"/>
              </a:rPr>
              <a:t>i</a:t>
            </a:r>
            <a:r>
              <a:rPr lang="en-US" dirty="0">
                <a:latin typeface="Arial" charset="0"/>
              </a:rPr>
              <a:t>, if task </a:t>
            </a:r>
            <a:r>
              <a:rPr lang="en-US" i="1" dirty="0" err="1">
                <a:solidFill>
                  <a:schemeClr val="tx2"/>
                </a:solidFill>
                <a:latin typeface="Times New Roman" charset="0"/>
              </a:rPr>
              <a:t>i</a:t>
            </a:r>
            <a:r>
              <a:rPr lang="en-US" dirty="0">
                <a:latin typeface="Arial" charset="0"/>
              </a:rPr>
              <a:t> immediately precedes task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j</a:t>
            </a:r>
            <a:r>
              <a:rPr lang="en-US" dirty="0">
                <a:latin typeface="Arial" charset="0"/>
              </a:rPr>
              <a:t>, then modify the deadline of task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as follows:</a:t>
            </a:r>
          </a:p>
        </p:txBody>
      </p:sp>
      <p:sp>
        <p:nvSpPr>
          <p:cNvPr id="49155" name="Oval 4"/>
          <p:cNvSpPr>
            <a:spLocks noChangeArrowheads="1"/>
          </p:cNvSpPr>
          <p:nvPr/>
        </p:nvSpPr>
        <p:spPr bwMode="auto">
          <a:xfrm>
            <a:off x="762000" y="49530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1</a:t>
            </a:r>
          </a:p>
        </p:txBody>
      </p:sp>
      <p:sp>
        <p:nvSpPr>
          <p:cNvPr id="49156" name="Oval 5"/>
          <p:cNvSpPr>
            <a:spLocks noChangeArrowheads="1"/>
          </p:cNvSpPr>
          <p:nvPr/>
        </p:nvSpPr>
        <p:spPr bwMode="auto">
          <a:xfrm>
            <a:off x="1676400" y="4648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2</a:t>
            </a:r>
          </a:p>
        </p:txBody>
      </p:sp>
      <p:sp>
        <p:nvSpPr>
          <p:cNvPr id="49157" name="Oval 6"/>
          <p:cNvSpPr>
            <a:spLocks noChangeArrowheads="1"/>
          </p:cNvSpPr>
          <p:nvPr/>
        </p:nvSpPr>
        <p:spPr bwMode="auto">
          <a:xfrm>
            <a:off x="1676400" y="52578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3</a:t>
            </a:r>
          </a:p>
        </p:txBody>
      </p:sp>
      <p:sp>
        <p:nvSpPr>
          <p:cNvPr id="49158" name="Oval 7"/>
          <p:cNvSpPr>
            <a:spLocks noChangeArrowheads="1"/>
          </p:cNvSpPr>
          <p:nvPr/>
        </p:nvSpPr>
        <p:spPr bwMode="auto">
          <a:xfrm>
            <a:off x="2590800" y="43434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4</a:t>
            </a:r>
          </a:p>
        </p:txBody>
      </p:sp>
      <p:sp>
        <p:nvSpPr>
          <p:cNvPr id="49159" name="Oval 8"/>
          <p:cNvSpPr>
            <a:spLocks noChangeArrowheads="1"/>
          </p:cNvSpPr>
          <p:nvPr/>
        </p:nvSpPr>
        <p:spPr bwMode="auto">
          <a:xfrm>
            <a:off x="2590800" y="49530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5</a:t>
            </a:r>
          </a:p>
        </p:txBody>
      </p:sp>
      <p:sp>
        <p:nvSpPr>
          <p:cNvPr id="49160" name="Oval 9"/>
          <p:cNvSpPr>
            <a:spLocks noChangeArrowheads="1"/>
          </p:cNvSpPr>
          <p:nvPr/>
        </p:nvSpPr>
        <p:spPr bwMode="auto">
          <a:xfrm>
            <a:off x="2590800" y="5562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6666"/>
                </a:solidFill>
              </a:rPr>
              <a:t>6</a:t>
            </a:r>
          </a:p>
        </p:txBody>
      </p:sp>
      <p:sp>
        <p:nvSpPr>
          <p:cNvPr id="49161" name="Line 10"/>
          <p:cNvSpPr>
            <a:spLocks noChangeShapeType="1"/>
          </p:cNvSpPr>
          <p:nvPr/>
        </p:nvSpPr>
        <p:spPr bwMode="auto">
          <a:xfrm flipV="1">
            <a:off x="1066800" y="48768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49162" name="Line 11"/>
          <p:cNvSpPr>
            <a:spLocks noChangeShapeType="1"/>
          </p:cNvSpPr>
          <p:nvPr/>
        </p:nvSpPr>
        <p:spPr bwMode="auto">
          <a:xfrm flipV="1">
            <a:off x="1981200" y="45720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49163" name="Line 12"/>
          <p:cNvSpPr>
            <a:spLocks noChangeShapeType="1"/>
          </p:cNvSpPr>
          <p:nvPr/>
        </p:nvSpPr>
        <p:spPr bwMode="auto">
          <a:xfrm>
            <a:off x="1981200" y="48768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49164" name="Line 13"/>
          <p:cNvSpPr>
            <a:spLocks noChangeShapeType="1"/>
          </p:cNvSpPr>
          <p:nvPr/>
        </p:nvSpPr>
        <p:spPr bwMode="auto">
          <a:xfrm>
            <a:off x="1066800" y="51816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49165" name="Line 14"/>
          <p:cNvSpPr>
            <a:spLocks noChangeShapeType="1"/>
          </p:cNvSpPr>
          <p:nvPr/>
        </p:nvSpPr>
        <p:spPr bwMode="auto">
          <a:xfrm>
            <a:off x="1981200" y="54864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336666"/>
              </a:solidFill>
            </a:endParaRPr>
          </a:p>
        </p:txBody>
      </p:sp>
      <p:sp>
        <p:nvSpPr>
          <p:cNvPr id="49166" name="Text Box 15"/>
          <p:cNvSpPr txBox="1">
            <a:spLocks noChangeArrowheads="1"/>
          </p:cNvSpPr>
          <p:nvPr/>
        </p:nvSpPr>
        <p:spPr bwMode="auto">
          <a:xfrm>
            <a:off x="512763" y="5257800"/>
            <a:ext cx="74136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1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1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2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r'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1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0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ja-JP" altLang="en-US" i="1">
                <a:solidFill>
                  <a:srgbClr val="336666"/>
                </a:solidFill>
                <a:latin typeface="Times New Roman" charset="0"/>
              </a:rPr>
              <a:t>‘</a:t>
            </a:r>
            <a:r>
              <a:rPr lang="en-US" altLang="ja-JP" baseline="-25000">
                <a:solidFill>
                  <a:srgbClr val="336666"/>
                </a:solidFill>
                <a:latin typeface="Times New Roman" charset="0"/>
              </a:rPr>
              <a:t>2</a:t>
            </a:r>
            <a:r>
              <a:rPr lang="en-US" altLang="ja-JP">
                <a:solidFill>
                  <a:srgbClr val="336666"/>
                </a:solidFill>
                <a:latin typeface="Times New Roman" charset="0"/>
              </a:rPr>
              <a:t> = 1</a:t>
            </a:r>
            <a:endParaRPr lang="en-US">
              <a:solidFill>
                <a:srgbClr val="336666"/>
              </a:solidFill>
              <a:latin typeface="Times New Roman" charset="0"/>
            </a:endParaRPr>
          </a:p>
        </p:txBody>
      </p:sp>
      <p:sp>
        <p:nvSpPr>
          <p:cNvPr id="49167" name="Text Box 16"/>
          <p:cNvSpPr txBox="1">
            <a:spLocks noChangeArrowheads="1"/>
          </p:cNvSpPr>
          <p:nvPr/>
        </p:nvSpPr>
        <p:spPr bwMode="auto">
          <a:xfrm>
            <a:off x="1427163" y="5514975"/>
            <a:ext cx="74136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3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3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4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r</a:t>
            </a:r>
            <a:r>
              <a:rPr lang="ja-JP" altLang="en-US" i="1">
                <a:solidFill>
                  <a:srgbClr val="336666"/>
                </a:solidFill>
                <a:latin typeface="Times New Roman" charset="0"/>
              </a:rPr>
              <a:t>‘</a:t>
            </a:r>
            <a:r>
              <a:rPr lang="en-US" altLang="ja-JP" baseline="-25000">
                <a:solidFill>
                  <a:srgbClr val="336666"/>
                </a:solidFill>
                <a:latin typeface="Times New Roman" charset="0"/>
              </a:rPr>
              <a:t>3</a:t>
            </a:r>
            <a:r>
              <a:rPr lang="en-US" altLang="ja-JP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ja-JP" altLang="en-US" i="1">
                <a:solidFill>
                  <a:srgbClr val="336666"/>
                </a:solidFill>
                <a:latin typeface="Times New Roman" charset="0"/>
              </a:rPr>
              <a:t>‘</a:t>
            </a:r>
            <a:r>
              <a:rPr lang="en-US" altLang="ja-JP" baseline="-25000">
                <a:solidFill>
                  <a:srgbClr val="336666"/>
                </a:solidFill>
                <a:latin typeface="Times New Roman" charset="0"/>
              </a:rPr>
              <a:t>3</a:t>
            </a:r>
            <a:r>
              <a:rPr lang="en-US" altLang="ja-JP">
                <a:solidFill>
                  <a:srgbClr val="336666"/>
                </a:solidFill>
                <a:latin typeface="Times New Roman" charset="0"/>
              </a:rPr>
              <a:t> = 4</a:t>
            </a:r>
            <a:endParaRPr lang="en-US">
              <a:solidFill>
                <a:srgbClr val="336666"/>
              </a:solidFill>
              <a:latin typeface="Times New Roman" charset="0"/>
            </a:endParaRPr>
          </a:p>
        </p:txBody>
      </p:sp>
      <p:sp>
        <p:nvSpPr>
          <p:cNvPr id="49168" name="Text Box 17"/>
          <p:cNvSpPr txBox="1">
            <a:spLocks noChangeArrowheads="1"/>
          </p:cNvSpPr>
          <p:nvPr/>
        </p:nvSpPr>
        <p:spPr bwMode="auto">
          <a:xfrm>
            <a:off x="1427163" y="3429000"/>
            <a:ext cx="74136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2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2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5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r</a:t>
            </a:r>
            <a:r>
              <a:rPr lang="ja-JP" altLang="en-US" i="1">
                <a:solidFill>
                  <a:srgbClr val="336666"/>
                </a:solidFill>
                <a:latin typeface="Times New Roman" charset="0"/>
              </a:rPr>
              <a:t>‘</a:t>
            </a:r>
            <a:r>
              <a:rPr lang="en-US" altLang="ja-JP" baseline="-25000">
                <a:solidFill>
                  <a:srgbClr val="336666"/>
                </a:solidFill>
                <a:latin typeface="Times New Roman" charset="0"/>
              </a:rPr>
              <a:t>2</a:t>
            </a:r>
            <a:r>
              <a:rPr lang="en-US" altLang="ja-JP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ja-JP" altLang="en-US" i="1">
                <a:solidFill>
                  <a:srgbClr val="336666"/>
                </a:solidFill>
                <a:latin typeface="Times New Roman" charset="0"/>
              </a:rPr>
              <a:t>‘</a:t>
            </a:r>
            <a:r>
              <a:rPr lang="en-US" altLang="ja-JP" baseline="-25000">
                <a:solidFill>
                  <a:srgbClr val="336666"/>
                </a:solidFill>
                <a:latin typeface="Times New Roman" charset="0"/>
              </a:rPr>
              <a:t>2</a:t>
            </a:r>
            <a:r>
              <a:rPr lang="en-US" altLang="ja-JP">
                <a:solidFill>
                  <a:srgbClr val="336666"/>
                </a:solidFill>
                <a:latin typeface="Times New Roman" charset="0"/>
              </a:rPr>
              <a:t> = 2</a:t>
            </a:r>
            <a:endParaRPr lang="en-US">
              <a:solidFill>
                <a:srgbClr val="336666"/>
              </a:solidFill>
              <a:latin typeface="Times New Roman" charset="0"/>
            </a:endParaRPr>
          </a:p>
        </p:txBody>
      </p:sp>
      <p:sp>
        <p:nvSpPr>
          <p:cNvPr id="49169" name="Text Box 18"/>
          <p:cNvSpPr txBox="1">
            <a:spLocks noChangeArrowheads="1"/>
          </p:cNvSpPr>
          <p:nvPr/>
        </p:nvSpPr>
        <p:spPr bwMode="auto">
          <a:xfrm>
            <a:off x="2362200" y="3200400"/>
            <a:ext cx="71913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4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4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3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r</a:t>
            </a:r>
            <a:r>
              <a:rPr lang="ja-JP" altLang="en-US" i="1">
                <a:solidFill>
                  <a:srgbClr val="336666"/>
                </a:solidFill>
                <a:latin typeface="Times New Roman" charset="0"/>
              </a:rPr>
              <a:t>‘</a:t>
            </a:r>
            <a:r>
              <a:rPr lang="en-US" altLang="ja-JP" baseline="-25000">
                <a:solidFill>
                  <a:srgbClr val="336666"/>
                </a:solidFill>
                <a:latin typeface="Times New Roman" charset="0"/>
              </a:rPr>
              <a:t>4</a:t>
            </a:r>
            <a:r>
              <a:rPr lang="en-US" altLang="ja-JP">
                <a:solidFill>
                  <a:srgbClr val="336666"/>
                </a:solidFill>
                <a:latin typeface="Times New Roman" charset="0"/>
              </a:rPr>
              <a:t> = 2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d'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4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3</a:t>
            </a:r>
          </a:p>
        </p:txBody>
      </p:sp>
      <p:sp>
        <p:nvSpPr>
          <p:cNvPr id="49170" name="Text Box 19"/>
          <p:cNvSpPr txBox="1">
            <a:spLocks noChangeArrowheads="1"/>
          </p:cNvSpPr>
          <p:nvPr/>
        </p:nvSpPr>
        <p:spPr bwMode="auto">
          <a:xfrm>
            <a:off x="2895600" y="4800600"/>
            <a:ext cx="7413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5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5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5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r</a:t>
            </a:r>
            <a:r>
              <a:rPr lang="ja-JP" altLang="en-US" i="1">
                <a:solidFill>
                  <a:srgbClr val="336666"/>
                </a:solidFill>
                <a:latin typeface="Times New Roman" charset="0"/>
              </a:rPr>
              <a:t>‘</a:t>
            </a:r>
            <a:r>
              <a:rPr lang="en-US" altLang="ja-JP" baseline="-25000">
                <a:solidFill>
                  <a:srgbClr val="336666"/>
                </a:solidFill>
                <a:latin typeface="Times New Roman" charset="0"/>
              </a:rPr>
              <a:t>5</a:t>
            </a:r>
            <a:r>
              <a:rPr lang="en-US" altLang="ja-JP">
                <a:solidFill>
                  <a:srgbClr val="336666"/>
                </a:solidFill>
                <a:latin typeface="Times New Roman" charset="0"/>
              </a:rPr>
              <a:t> = 2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ja-JP" altLang="en-US" i="1">
                <a:solidFill>
                  <a:srgbClr val="336666"/>
                </a:solidFill>
                <a:latin typeface="Times New Roman" charset="0"/>
              </a:rPr>
              <a:t>‘</a:t>
            </a:r>
            <a:r>
              <a:rPr lang="en-US" altLang="ja-JP" baseline="-25000">
                <a:solidFill>
                  <a:srgbClr val="336666"/>
                </a:solidFill>
                <a:latin typeface="Times New Roman" charset="0"/>
              </a:rPr>
              <a:t>5</a:t>
            </a:r>
            <a:r>
              <a:rPr lang="en-US" altLang="ja-JP">
                <a:solidFill>
                  <a:srgbClr val="336666"/>
                </a:solidFill>
                <a:latin typeface="Times New Roman" charset="0"/>
              </a:rPr>
              <a:t> = 5</a:t>
            </a:r>
            <a:endParaRPr lang="en-US">
              <a:solidFill>
                <a:srgbClr val="336666"/>
              </a:solidFill>
              <a:latin typeface="Times New Roman" charset="0"/>
            </a:endParaRPr>
          </a:p>
        </p:txBody>
      </p:sp>
      <p:sp>
        <p:nvSpPr>
          <p:cNvPr id="49171" name="Text Box 20"/>
          <p:cNvSpPr txBox="1">
            <a:spLocks noChangeArrowheads="1"/>
          </p:cNvSpPr>
          <p:nvPr/>
        </p:nvSpPr>
        <p:spPr bwMode="auto">
          <a:xfrm>
            <a:off x="2341563" y="5791200"/>
            <a:ext cx="74136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C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6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1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en-US" baseline="-25000">
                <a:solidFill>
                  <a:srgbClr val="336666"/>
                </a:solidFill>
                <a:latin typeface="Times New Roman" charset="0"/>
              </a:rPr>
              <a:t>6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6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r</a:t>
            </a:r>
            <a:r>
              <a:rPr lang="ja-JP" altLang="en-US" i="1">
                <a:solidFill>
                  <a:srgbClr val="336666"/>
                </a:solidFill>
                <a:latin typeface="Times New Roman" charset="0"/>
              </a:rPr>
              <a:t>‘</a:t>
            </a:r>
            <a:r>
              <a:rPr lang="en-US" altLang="ja-JP" baseline="-25000">
                <a:solidFill>
                  <a:srgbClr val="336666"/>
                </a:solidFill>
                <a:latin typeface="Times New Roman" charset="0"/>
              </a:rPr>
              <a:t>6</a:t>
            </a:r>
            <a:r>
              <a:rPr lang="en-US" altLang="ja-JP">
                <a:solidFill>
                  <a:srgbClr val="336666"/>
                </a:solidFill>
                <a:latin typeface="Times New Roman" charset="0"/>
              </a:rPr>
              <a:t> = 2</a:t>
            </a:r>
          </a:p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d</a:t>
            </a:r>
            <a:r>
              <a:rPr lang="ja-JP" altLang="en-US" i="1">
                <a:solidFill>
                  <a:srgbClr val="336666"/>
                </a:solidFill>
                <a:latin typeface="Times New Roman" charset="0"/>
              </a:rPr>
              <a:t>‘</a:t>
            </a:r>
            <a:r>
              <a:rPr lang="en-US" altLang="ja-JP" baseline="-25000">
                <a:solidFill>
                  <a:srgbClr val="336666"/>
                </a:solidFill>
                <a:latin typeface="Times New Roman" charset="0"/>
              </a:rPr>
              <a:t>6</a:t>
            </a:r>
            <a:r>
              <a:rPr lang="en-US" altLang="ja-JP">
                <a:solidFill>
                  <a:srgbClr val="336666"/>
                </a:solidFill>
                <a:latin typeface="Times New Roman" charset="0"/>
              </a:rPr>
              <a:t> = 6</a:t>
            </a:r>
            <a:endParaRPr lang="en-US">
              <a:solidFill>
                <a:srgbClr val="336666"/>
              </a:solidFill>
              <a:latin typeface="Times New Roman" charset="0"/>
            </a:endParaRPr>
          </a:p>
        </p:txBody>
      </p:sp>
      <p:sp>
        <p:nvSpPr>
          <p:cNvPr id="49172" name="Text Box 22"/>
          <p:cNvSpPr txBox="1">
            <a:spLocks noChangeArrowheads="1"/>
          </p:cNvSpPr>
          <p:nvPr/>
        </p:nvSpPr>
        <p:spPr bwMode="auto">
          <a:xfrm>
            <a:off x="4784725" y="5546725"/>
            <a:ext cx="41306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6666"/>
                </a:solidFill>
              </a:rPr>
              <a:t>Using the revised release times and deadlines, the above EDF schedule is optimal and meets all deadlines.</a:t>
            </a:r>
          </a:p>
        </p:txBody>
      </p:sp>
      <p:graphicFrame>
        <p:nvGraphicFramePr>
          <p:cNvPr id="49173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3713555"/>
              </p:ext>
            </p:extLst>
          </p:nvPr>
        </p:nvGraphicFramePr>
        <p:xfrm>
          <a:off x="3352800" y="2743200"/>
          <a:ext cx="27432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" name="Equation" r:id="rId3" imgW="1295400" imgH="241300" progId="Equation.3">
                  <p:embed/>
                </p:oleObj>
              </mc:Choice>
              <mc:Fallback>
                <p:oleObj name="Equation" r:id="rId3" imgW="1295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743200"/>
                        <a:ext cx="27432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74" name="Text Box 25"/>
          <p:cNvSpPr txBox="1">
            <a:spLocks noChangeArrowheads="1"/>
          </p:cNvSpPr>
          <p:nvPr/>
        </p:nvSpPr>
        <p:spPr bwMode="auto">
          <a:xfrm>
            <a:off x="304800" y="3657600"/>
            <a:ext cx="619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6666"/>
                </a:solidFill>
                <a:latin typeface="Times New Roman" charset="0"/>
              </a:rPr>
              <a:t>r</a:t>
            </a:r>
            <a:r>
              <a:rPr lang="en-US" i="1" baseline="-25000">
                <a:solidFill>
                  <a:srgbClr val="336666"/>
                </a:solidFill>
                <a:latin typeface="Times New Roman" charset="0"/>
              </a:rPr>
              <a:t>i</a:t>
            </a:r>
            <a:r>
              <a:rPr lang="en-US">
                <a:solidFill>
                  <a:srgbClr val="336666"/>
                </a:solidFill>
                <a:latin typeface="Times New Roman" charset="0"/>
              </a:rPr>
              <a:t> = 0</a:t>
            </a:r>
          </a:p>
        </p:txBody>
      </p:sp>
      <p:sp>
        <p:nvSpPr>
          <p:cNvPr id="49175" name="Text Box 26"/>
          <p:cNvSpPr txBox="1">
            <a:spLocks noChangeArrowheads="1"/>
          </p:cNvSpPr>
          <p:nvPr/>
        </p:nvSpPr>
        <p:spPr bwMode="auto">
          <a:xfrm>
            <a:off x="212725" y="3413125"/>
            <a:ext cx="952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6666"/>
                </a:solidFill>
              </a:rPr>
              <a:t>assume:</a:t>
            </a:r>
          </a:p>
        </p:txBody>
      </p:sp>
      <p:pic>
        <p:nvPicPr>
          <p:cNvPr id="49176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8" y="4343400"/>
            <a:ext cx="4398962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5628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Optimality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dirty="0">
                <a:latin typeface="Arial" charset="0"/>
              </a:rPr>
              <a:t>EDF* is optimal in the sense of minimizing the maximum lateness.</a:t>
            </a:r>
          </a:p>
        </p:txBody>
      </p:sp>
    </p:spTree>
    <p:extLst>
      <p:ext uri="{BB962C8B-B14F-4D97-AF65-F5344CB8AC3E}">
        <p14:creationId xmlns:p14="http://schemas.microsoft.com/office/powerpoint/2010/main" val="13545911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Microkernel/OS</a:t>
            </a:r>
          </a:p>
          <a:p>
            <a:r>
              <a:rPr lang="en-US" dirty="0"/>
              <a:t>Rate Monotonic Scheduling</a:t>
            </a:r>
          </a:p>
          <a:p>
            <a:r>
              <a:rPr lang="en-US" dirty="0"/>
              <a:t>Earliest Deadline First </a:t>
            </a:r>
          </a:p>
          <a:p>
            <a:r>
              <a:rPr lang="en-US" dirty="0">
                <a:solidFill>
                  <a:srgbClr val="FF0000"/>
                </a:solidFill>
              </a:rPr>
              <a:t>Scheduling Anomalies </a:t>
            </a:r>
          </a:p>
          <a:p>
            <a:r>
              <a:rPr lang="en-US" dirty="0"/>
              <a:t>From Real-Time Computing to Real-Time Networking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826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Scheduling can interact with other constraints/requirements in non-intuitive ways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0838" indent="-350838" eaLnBrk="1" hangingPunct="1">
              <a:lnSpc>
                <a:spcPct val="150000"/>
              </a:lnSpc>
              <a:buFont typeface="Wingdings" charset="0"/>
              <a:buChar char="¢"/>
            </a:pPr>
            <a:r>
              <a:rPr lang="en-US" dirty="0">
                <a:latin typeface="Arial" charset="0"/>
              </a:rPr>
              <a:t>Mutual exclusion</a:t>
            </a:r>
          </a:p>
          <a:p>
            <a:pPr marL="860425" lvl="1" eaLnBrk="1" hangingPunct="1">
              <a:lnSpc>
                <a:spcPct val="15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Priority inversion</a:t>
            </a:r>
          </a:p>
          <a:p>
            <a:pPr marL="1317625" lvl="2" eaLnBrk="1" hangingPunct="1">
              <a:lnSpc>
                <a:spcPct val="15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Priority inheritance</a:t>
            </a:r>
          </a:p>
          <a:p>
            <a:pPr marL="1317625" lvl="2" eaLnBrk="1" hangingPunct="1">
              <a:lnSpc>
                <a:spcPct val="15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Priority ceiling</a:t>
            </a:r>
          </a:p>
          <a:p>
            <a:pPr marL="350838" indent="-350838" eaLnBrk="1" hangingPunct="1">
              <a:lnSpc>
                <a:spcPct val="150000"/>
              </a:lnSpc>
              <a:buFont typeface="Wingdings" charset="0"/>
              <a:buChar char="¢"/>
            </a:pPr>
            <a:r>
              <a:rPr lang="en-US" dirty="0">
                <a:latin typeface="Arial" charset="0"/>
              </a:rPr>
              <a:t>Multiprocessor scheduling</a:t>
            </a:r>
          </a:p>
          <a:p>
            <a:pPr marL="860425" lvl="1" eaLnBrk="1" hangingPunct="1">
              <a:lnSpc>
                <a:spcPct val="15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Richard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s anomalies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545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Accounting for Mutual Exclusion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dirty="0">
                <a:latin typeface="Arial" charset="0"/>
              </a:rPr>
              <a:t>When threads access shared resources, they need to use </a:t>
            </a:r>
            <a:r>
              <a:rPr lang="en-US" dirty="0" err="1">
                <a:latin typeface="Arial" charset="0"/>
              </a:rPr>
              <a:t>mutexes</a:t>
            </a:r>
            <a:r>
              <a:rPr lang="en-US" dirty="0">
                <a:latin typeface="Arial" charset="0"/>
              </a:rPr>
              <a:t> to ensure data integrity. </a:t>
            </a:r>
          </a:p>
          <a:p>
            <a:pPr marL="0" indent="0" eaLnBrk="1" hangingPunct="1"/>
            <a:endParaRPr lang="en-US" dirty="0">
              <a:latin typeface="Arial" charset="0"/>
            </a:endParaRPr>
          </a:p>
          <a:p>
            <a:pPr marL="0" indent="0" eaLnBrk="1" hangingPunct="1"/>
            <a:r>
              <a:rPr lang="en-US" dirty="0" err="1">
                <a:latin typeface="Arial" charset="0"/>
              </a:rPr>
              <a:t>Mutexes</a:t>
            </a:r>
            <a:r>
              <a:rPr lang="en-US" dirty="0">
                <a:latin typeface="Arial" charset="0"/>
              </a:rPr>
              <a:t> can also complicate scheduling.</a:t>
            </a:r>
          </a:p>
        </p:txBody>
      </p:sp>
    </p:spTree>
    <p:extLst>
      <p:ext uri="{BB962C8B-B14F-4D97-AF65-F5344CB8AC3E}">
        <p14:creationId xmlns:p14="http://schemas.microsoft.com/office/powerpoint/2010/main" val="36986116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190500"/>
            <a:ext cx="4191000" cy="10287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Recall mutual exclusion mechanism in pthreads</a:t>
            </a:r>
          </a:p>
        </p:txBody>
      </p:sp>
      <p:sp>
        <p:nvSpPr>
          <p:cNvPr id="11266" name="Text Box 3"/>
          <p:cNvSpPr txBox="1">
            <a:spLocks noChangeAspect="1" noChangeArrowheads="1"/>
          </p:cNvSpPr>
          <p:nvPr/>
        </p:nvSpPr>
        <p:spPr bwMode="auto">
          <a:xfrm>
            <a:off x="152400" y="381000"/>
            <a:ext cx="6781800" cy="62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ourier New" charset="0"/>
              </a:rPr>
              <a:t>#include &lt;pthread.h&gt;</a:t>
            </a:r>
          </a:p>
          <a:p>
            <a:pPr eaLnBrk="1" hangingPunct="1"/>
            <a:r>
              <a:rPr lang="en-US">
                <a:latin typeface="Courier New" charset="0"/>
              </a:rPr>
              <a:t>...</a:t>
            </a:r>
          </a:p>
          <a:p>
            <a:pPr eaLnBrk="1" hangingPunct="1"/>
            <a:r>
              <a:rPr lang="en-US">
                <a:latin typeface="Courier New" charset="0"/>
              </a:rPr>
              <a:t>pthread_mutex_t lock;</a:t>
            </a:r>
          </a:p>
          <a:p>
            <a:pPr eaLnBrk="1" hangingPunct="1"/>
            <a:endParaRPr lang="en-US">
              <a:latin typeface="Courier New" charset="0"/>
            </a:endParaRPr>
          </a:p>
          <a:p>
            <a:pPr eaLnBrk="1" hangingPunct="1"/>
            <a:r>
              <a:rPr lang="en-US">
                <a:latin typeface="Courier New" charset="0"/>
              </a:rPr>
              <a:t>void* </a:t>
            </a:r>
            <a:r>
              <a:rPr lang="en-US" b="1">
                <a:latin typeface="Courier New" charset="0"/>
              </a:rPr>
              <a:t>addListener</a:t>
            </a:r>
            <a:r>
              <a:rPr lang="en-US">
                <a:latin typeface="Courier New" charset="0"/>
              </a:rPr>
              <a:t>(notify listener) {</a:t>
            </a:r>
          </a:p>
          <a:p>
            <a:pPr eaLnBrk="1" hangingPunct="1"/>
            <a:r>
              <a:rPr lang="en-US">
                <a:solidFill>
                  <a:srgbClr val="CC0000"/>
                </a:solidFill>
                <a:latin typeface="Courier New" charset="0"/>
              </a:rPr>
              <a:t>  </a:t>
            </a:r>
            <a:r>
              <a:rPr lang="en-US" b="1">
                <a:solidFill>
                  <a:srgbClr val="CC0000"/>
                </a:solidFill>
                <a:latin typeface="Courier New" charset="0"/>
              </a:rPr>
              <a:t>pthread_mutex_lock</a:t>
            </a:r>
            <a:r>
              <a:rPr lang="en-US">
                <a:solidFill>
                  <a:srgbClr val="CC0000"/>
                </a:solidFill>
                <a:latin typeface="Courier New" charset="0"/>
              </a:rPr>
              <a:t>(&amp;lock);</a:t>
            </a:r>
          </a:p>
          <a:p>
            <a:pPr eaLnBrk="1" hangingPunct="1"/>
            <a:r>
              <a:rPr lang="en-US">
                <a:latin typeface="Courier New" charset="0"/>
              </a:rPr>
              <a:t>  ...</a:t>
            </a:r>
          </a:p>
          <a:p>
            <a:pPr eaLnBrk="1" hangingPunct="1"/>
            <a:r>
              <a:rPr lang="en-US">
                <a:solidFill>
                  <a:srgbClr val="CC0000"/>
                </a:solidFill>
                <a:latin typeface="Courier New" charset="0"/>
              </a:rPr>
              <a:t>  </a:t>
            </a:r>
            <a:r>
              <a:rPr lang="en-US" b="1">
                <a:solidFill>
                  <a:srgbClr val="CC0000"/>
                </a:solidFill>
                <a:latin typeface="Courier New" charset="0"/>
              </a:rPr>
              <a:t>pthread_mutex_unlock</a:t>
            </a:r>
            <a:r>
              <a:rPr lang="en-US">
                <a:solidFill>
                  <a:srgbClr val="CC0000"/>
                </a:solidFill>
                <a:latin typeface="Courier New" charset="0"/>
              </a:rPr>
              <a:t>(&amp;lock);</a:t>
            </a:r>
          </a:p>
          <a:p>
            <a:pPr eaLnBrk="1" hangingPunct="1"/>
            <a:r>
              <a:rPr lang="en-US">
                <a:latin typeface="Courier New" charset="0"/>
              </a:rPr>
              <a:t>}</a:t>
            </a:r>
          </a:p>
          <a:p>
            <a:pPr eaLnBrk="1" hangingPunct="1"/>
            <a:endParaRPr lang="en-US">
              <a:latin typeface="Courier New" charset="0"/>
            </a:endParaRPr>
          </a:p>
          <a:p>
            <a:pPr eaLnBrk="1" hangingPunct="1"/>
            <a:r>
              <a:rPr lang="en-US">
                <a:latin typeface="Courier New" charset="0"/>
              </a:rPr>
              <a:t>void* </a:t>
            </a:r>
            <a:r>
              <a:rPr lang="en-US" b="1">
                <a:latin typeface="Courier New" charset="0"/>
              </a:rPr>
              <a:t>update</a:t>
            </a:r>
            <a:r>
              <a:rPr lang="en-US">
                <a:latin typeface="Courier New" charset="0"/>
              </a:rPr>
              <a:t>(int newValue) {</a:t>
            </a:r>
          </a:p>
          <a:p>
            <a:pPr eaLnBrk="1" hangingPunct="1"/>
            <a:r>
              <a:rPr lang="en-US">
                <a:solidFill>
                  <a:srgbClr val="CC0000"/>
                </a:solidFill>
                <a:latin typeface="Courier New" charset="0"/>
              </a:rPr>
              <a:t>  </a:t>
            </a:r>
            <a:r>
              <a:rPr lang="en-US" b="1">
                <a:solidFill>
                  <a:srgbClr val="CC0000"/>
                </a:solidFill>
                <a:latin typeface="Courier New" charset="0"/>
              </a:rPr>
              <a:t>pthread_mutex_lock</a:t>
            </a:r>
            <a:r>
              <a:rPr lang="en-US">
                <a:solidFill>
                  <a:srgbClr val="CC0000"/>
                </a:solidFill>
                <a:latin typeface="Courier New" charset="0"/>
              </a:rPr>
              <a:t>(&amp;lock);</a:t>
            </a:r>
          </a:p>
          <a:p>
            <a:pPr eaLnBrk="1" hangingPunct="1"/>
            <a:r>
              <a:rPr lang="en-US">
                <a:latin typeface="Courier New" charset="0"/>
              </a:rPr>
              <a:t>  value = newValue;</a:t>
            </a:r>
          </a:p>
          <a:p>
            <a:pPr eaLnBrk="1" hangingPunct="1"/>
            <a:r>
              <a:rPr lang="en-US">
                <a:latin typeface="Courier New" charset="0"/>
              </a:rPr>
              <a:t>  elementType* element = head;</a:t>
            </a:r>
          </a:p>
          <a:p>
            <a:pPr eaLnBrk="1" hangingPunct="1"/>
            <a:r>
              <a:rPr lang="en-US">
                <a:latin typeface="Courier New" charset="0"/>
              </a:rPr>
              <a:t>  while (element != 0) {</a:t>
            </a:r>
          </a:p>
          <a:p>
            <a:pPr eaLnBrk="1" hangingPunct="1"/>
            <a:r>
              <a:rPr lang="en-US">
                <a:latin typeface="Courier New" charset="0"/>
              </a:rPr>
              <a:t>    (*(element-&gt;listener))(newValue);</a:t>
            </a:r>
          </a:p>
          <a:p>
            <a:pPr eaLnBrk="1" hangingPunct="1"/>
            <a:r>
              <a:rPr lang="en-US">
                <a:latin typeface="Courier New" charset="0"/>
              </a:rPr>
              <a:t>    element = element-&gt;next;</a:t>
            </a:r>
          </a:p>
          <a:p>
            <a:pPr eaLnBrk="1" hangingPunct="1"/>
            <a:r>
              <a:rPr lang="en-US">
                <a:latin typeface="Courier New" charset="0"/>
              </a:rPr>
              <a:t>  }</a:t>
            </a:r>
          </a:p>
          <a:p>
            <a:pPr eaLnBrk="1" hangingPunct="1"/>
            <a:r>
              <a:rPr lang="en-US">
                <a:solidFill>
                  <a:srgbClr val="CC0000"/>
                </a:solidFill>
                <a:latin typeface="Courier New" charset="0"/>
              </a:rPr>
              <a:t>  </a:t>
            </a:r>
            <a:r>
              <a:rPr lang="en-US" b="1">
                <a:solidFill>
                  <a:srgbClr val="CC0000"/>
                </a:solidFill>
                <a:latin typeface="Courier New" charset="0"/>
              </a:rPr>
              <a:t>pthread_mutex_unlock</a:t>
            </a:r>
            <a:r>
              <a:rPr lang="en-US">
                <a:solidFill>
                  <a:srgbClr val="CC0000"/>
                </a:solidFill>
                <a:latin typeface="Courier New" charset="0"/>
              </a:rPr>
              <a:t>(&amp;lock);</a:t>
            </a:r>
          </a:p>
          <a:p>
            <a:pPr eaLnBrk="1" hangingPunct="1"/>
            <a:r>
              <a:rPr lang="en-US">
                <a:latin typeface="Courier New" charset="0"/>
              </a:rPr>
              <a:t>}</a:t>
            </a:r>
          </a:p>
          <a:p>
            <a:pPr eaLnBrk="1" hangingPunct="1"/>
            <a:endParaRPr lang="en-US">
              <a:latin typeface="Courier New" charset="0"/>
            </a:endParaRPr>
          </a:p>
          <a:p>
            <a:pPr eaLnBrk="1" hangingPunct="1"/>
            <a:r>
              <a:rPr lang="en-US">
                <a:latin typeface="Courier New" charset="0"/>
              </a:rPr>
              <a:t>int main(void) {</a:t>
            </a:r>
          </a:p>
          <a:p>
            <a:pPr eaLnBrk="1" hangingPunct="1"/>
            <a:r>
              <a:rPr lang="en-US">
                <a:latin typeface="Courier New" charset="0"/>
              </a:rPr>
              <a:t>  pthread_mutex_init(&amp;lock, NULL);</a:t>
            </a:r>
          </a:p>
          <a:p>
            <a:pPr eaLnBrk="1" hangingPunct="1"/>
            <a:r>
              <a:rPr lang="en-US">
                <a:latin typeface="Courier New" charset="0"/>
              </a:rPr>
              <a:t>  ...</a:t>
            </a:r>
          </a:p>
          <a:p>
            <a:pPr eaLnBrk="1" hangingPunct="1"/>
            <a:r>
              <a:rPr lang="en-US">
                <a:latin typeface="Courier New" charset="0"/>
              </a:rPr>
              <a:t>}</a:t>
            </a:r>
          </a:p>
        </p:txBody>
      </p:sp>
      <p:sp>
        <p:nvSpPr>
          <p:cNvPr id="716804" name="Text Box 4"/>
          <p:cNvSpPr txBox="1">
            <a:spLocks noChangeArrowheads="1"/>
          </p:cNvSpPr>
          <p:nvPr/>
        </p:nvSpPr>
        <p:spPr bwMode="auto">
          <a:xfrm>
            <a:off x="5257800" y="1752600"/>
            <a:ext cx="3733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A50021"/>
                </a:solidFill>
              </a:rPr>
              <a:t>Whenever a data structure is shared across threads, access to the data structure must usually be </a:t>
            </a:r>
            <a:r>
              <a:rPr lang="en-US" sz="2400" i="1" dirty="0">
                <a:solidFill>
                  <a:srgbClr val="A50021"/>
                </a:solidFill>
              </a:rPr>
              <a:t>atomic</a:t>
            </a:r>
            <a:r>
              <a:rPr lang="en-US" sz="2400" dirty="0">
                <a:solidFill>
                  <a:srgbClr val="A50021"/>
                </a:solidFill>
              </a:rPr>
              <a:t>. This is enforced using mutexes, or mutual exclusion locks. The code executed while holding a lock is called a </a:t>
            </a:r>
            <a:r>
              <a:rPr lang="en-US" sz="2400" i="1" dirty="0">
                <a:solidFill>
                  <a:srgbClr val="A50021"/>
                </a:solidFill>
              </a:rPr>
              <a:t>critical section</a:t>
            </a:r>
            <a:r>
              <a:rPr lang="en-US" sz="2400" dirty="0">
                <a:solidFill>
                  <a:srgbClr val="A5002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75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0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Priority Inversion: A Hazard with Mutexes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962400"/>
            <a:ext cx="8610600" cy="2514600"/>
          </a:xfrm>
        </p:spPr>
        <p:txBody>
          <a:bodyPr/>
          <a:lstStyle/>
          <a:p>
            <a:pPr marL="0" indent="0" eaLnBrk="1" hangingPunct="1"/>
            <a:r>
              <a:rPr lang="en-US" sz="2200" dirty="0">
                <a:latin typeface="Arial" charset="0"/>
              </a:rPr>
              <a:t>Task 1 has highest priority, task 3 lowest. Task 3 acquires a lock on a shared object, entering a critical section. It gets preempted by task 1, which then tries to acquire the lock and blocks. Task 2 preempts task 3 at time 4, keeping the higher priority task 1 blocked for an unbounded amount of time. </a:t>
            </a:r>
            <a:r>
              <a:rPr lang="en-US" sz="2200" i="1" dirty="0">
                <a:latin typeface="Arial" charset="0"/>
              </a:rPr>
              <a:t>In effect, the priorities of tasks 1 and 2 get inverted</a:t>
            </a:r>
            <a:r>
              <a:rPr lang="en-US" sz="2200" dirty="0">
                <a:latin typeface="Arial" charset="0"/>
              </a:rPr>
              <a:t>, since task 2 can keep task 1 waiting arbitrarily long.</a:t>
            </a: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557963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7223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Mars Rover Pathfinder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46482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The Mars Rover Pathfinder landed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on Mars on </a:t>
            </a:r>
            <a:r>
              <a:rPr lang="en-US" sz="2000" i="1" dirty="0">
                <a:latin typeface="Arial" charset="0"/>
              </a:rPr>
              <a:t>July 4th, 1997</a:t>
            </a:r>
            <a:r>
              <a:rPr lang="en-US" sz="2000" dirty="0">
                <a:latin typeface="Arial" charset="0"/>
              </a:rPr>
              <a:t>. A few days into the mission, the Pathfinder began sporadically missing deadlines, causing total system resets, each with loss of data.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The problem was diagnosed on the ground as </a:t>
            </a:r>
            <a:r>
              <a:rPr lang="en-US" sz="2000" i="1" dirty="0">
                <a:latin typeface="Arial" charset="0"/>
              </a:rPr>
              <a:t>priority inversion</a:t>
            </a:r>
            <a:r>
              <a:rPr lang="en-US" sz="2000" dirty="0">
                <a:latin typeface="Arial" charset="0"/>
              </a:rPr>
              <a:t>, where a low priority meteorological task was holding a lock blocking a high-priority task while medium priority tasks executed.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2000" dirty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Source: RISKS-19.49 on the </a:t>
            </a:r>
            <a:r>
              <a:rPr lang="en-US" sz="2000" dirty="0" err="1">
                <a:latin typeface="Arial" charset="0"/>
              </a:rPr>
              <a:t>comp.programming.threads</a:t>
            </a:r>
            <a:r>
              <a:rPr lang="en-US" sz="2000" dirty="0">
                <a:latin typeface="Arial" charset="0"/>
              </a:rPr>
              <a:t> newsgroup, December 07, 1997, by Mike Jones (mbj@MICROSOFT.com).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2000" dirty="0">
              <a:latin typeface="Arial" charset="0"/>
            </a:endParaRPr>
          </a:p>
        </p:txBody>
      </p:sp>
      <p:graphicFrame>
        <p:nvGraphicFramePr>
          <p:cNvPr id="13315" name="Object 2"/>
          <p:cNvGraphicFramePr>
            <a:graphicFrameLocks noChangeAspect="1"/>
          </p:cNvGraphicFramePr>
          <p:nvPr/>
        </p:nvGraphicFramePr>
        <p:xfrm>
          <a:off x="5126038" y="0"/>
          <a:ext cx="401796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4" name="Bitmap Image" r:id="rId3" imgW="4200000" imgH="7171429" progId="Paint.Picture">
                  <p:embed/>
                </p:oleObj>
              </mc:Choice>
              <mc:Fallback>
                <p:oleObj name="Bitmap Image" r:id="rId3" imgW="4200000" imgH="71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038" y="0"/>
                        <a:ext cx="4017962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0975"/>
            <a:ext cx="13525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2683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Priority Inheritance Protocol (PIP)</a:t>
            </a:r>
            <a:br>
              <a:rPr lang="en-US">
                <a:latin typeface="Arial" charset="0"/>
              </a:rPr>
            </a:br>
            <a:r>
              <a:rPr lang="en-US" sz="2000">
                <a:latin typeface="Arial" charset="0"/>
              </a:rPr>
              <a:t>(Sha, Rajkumar, Lehoczky, 1990)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962400"/>
            <a:ext cx="8610600" cy="2514600"/>
          </a:xfrm>
        </p:spPr>
        <p:txBody>
          <a:bodyPr/>
          <a:lstStyle/>
          <a:p>
            <a:pPr marL="0" indent="0" eaLnBrk="1" hangingPunct="1"/>
            <a:r>
              <a:rPr lang="en-US">
                <a:latin typeface="Arial" charset="0"/>
              </a:rPr>
              <a:t>Task 1 has highest priority, task 3 lowest. Task 3 acquires a lock on a shared object, entering a critical section. It gets preempted by task 1, which then tries to acquire the lock and blocks. 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Task 3 inherits the priority of task 1</a:t>
            </a:r>
            <a:r>
              <a:rPr lang="en-US">
                <a:latin typeface="Arial" charset="0"/>
              </a:rPr>
              <a:t>, preventing preemption by task 2.</a:t>
            </a: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5579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2831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200400"/>
            <a:ext cx="8610600" cy="3276600"/>
          </a:xfrm>
        </p:spPr>
        <p:txBody>
          <a:bodyPr/>
          <a:lstStyle/>
          <a:p>
            <a:r>
              <a:rPr lang="en-US" dirty="0"/>
              <a:t>John </a:t>
            </a:r>
            <a:r>
              <a:rPr lang="en-US" dirty="0" err="1"/>
              <a:t>Lehoczky</a:t>
            </a:r>
            <a:endParaRPr lang="en-US" dirty="0"/>
          </a:p>
          <a:p>
            <a:r>
              <a:rPr lang="en-US" dirty="0"/>
              <a:t>Raj </a:t>
            </a:r>
            <a:r>
              <a:rPr lang="en-US" dirty="0" err="1"/>
              <a:t>Rajkumar</a:t>
            </a:r>
            <a:endParaRPr lang="en-US" dirty="0"/>
          </a:p>
          <a:p>
            <a:r>
              <a:rPr lang="en-US" i="1" dirty="0"/>
              <a:t>CMU</a:t>
            </a:r>
          </a:p>
          <a:p>
            <a:endParaRPr lang="en-US" dirty="0"/>
          </a:p>
          <a:p>
            <a:r>
              <a:rPr lang="en-US" dirty="0" err="1"/>
              <a:t>Lui</a:t>
            </a:r>
            <a:r>
              <a:rPr lang="en-US" dirty="0"/>
              <a:t> </a:t>
            </a:r>
            <a:r>
              <a:rPr lang="en-US" dirty="0" err="1"/>
              <a:t>Sha</a:t>
            </a:r>
            <a:endParaRPr lang="en-US" dirty="0"/>
          </a:p>
          <a:p>
            <a:r>
              <a:rPr lang="en-US" i="1" dirty="0"/>
              <a:t>U. Illinois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477" y="914400"/>
            <a:ext cx="5080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3657600"/>
            <a:ext cx="508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56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 Few More Advanced Functions of an OS 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(not discussed here)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" charset="0"/>
              <a:buChar char="¢"/>
            </a:pPr>
            <a:r>
              <a:rPr lang="en-US" dirty="0">
                <a:latin typeface="Arial" charset="0"/>
              </a:rPr>
              <a:t>Memory management</a:t>
            </a:r>
          </a:p>
          <a:p>
            <a:pPr marL="1089025" lvl="1" indent="-457200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Separate stacks</a:t>
            </a:r>
          </a:p>
          <a:p>
            <a:pPr marL="1089025" lvl="1" indent="-457200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Segmentation</a:t>
            </a:r>
          </a:p>
          <a:p>
            <a:pPr marL="1089025" lvl="1" indent="-457200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Allocation and deallocation</a:t>
            </a:r>
          </a:p>
          <a:p>
            <a:pPr marL="457200" indent="-457200" eaLnBrk="1" hangingPunct="1">
              <a:lnSpc>
                <a:spcPct val="90000"/>
              </a:lnSpc>
              <a:buFont typeface="Wingdings" charset="0"/>
              <a:buChar char="¢"/>
            </a:pPr>
            <a:r>
              <a:rPr lang="en-US" dirty="0">
                <a:latin typeface="Arial" charset="0"/>
              </a:rPr>
              <a:t>File system</a:t>
            </a:r>
          </a:p>
          <a:p>
            <a:pPr marL="1089025" lvl="1" indent="-457200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Persistent storage</a:t>
            </a:r>
          </a:p>
          <a:p>
            <a:pPr marL="457200" indent="-457200" eaLnBrk="1" hangingPunct="1">
              <a:lnSpc>
                <a:spcPct val="90000"/>
              </a:lnSpc>
              <a:buFont typeface="Wingdings" charset="0"/>
              <a:buChar char="¢"/>
            </a:pPr>
            <a:r>
              <a:rPr lang="en-US" dirty="0">
                <a:latin typeface="Arial" charset="0"/>
              </a:rPr>
              <a:t>Security</a:t>
            </a:r>
          </a:p>
          <a:p>
            <a:pPr marL="1089025" lvl="1" indent="-457200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User vs. kernel space</a:t>
            </a:r>
          </a:p>
          <a:p>
            <a:pPr marL="1089025" lvl="1" indent="-457200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Identity management</a:t>
            </a:r>
          </a:p>
          <a:p>
            <a:pPr marL="457200" indent="-457200" eaLnBrk="1" hangingPunct="1">
              <a:lnSpc>
                <a:spcPct val="90000"/>
              </a:lnSpc>
              <a:buFont typeface="Wingdings" charset="0"/>
              <a:buChar char="¢"/>
            </a:pPr>
            <a:r>
              <a:rPr lang="en-US" dirty="0">
                <a:latin typeface="Arial" charset="0"/>
              </a:rPr>
              <a:t>Networking</a:t>
            </a:r>
          </a:p>
          <a:p>
            <a:pPr marL="1089025" lvl="1" indent="-457200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TCP/IP stack</a:t>
            </a:r>
          </a:p>
        </p:txBody>
      </p:sp>
    </p:spTree>
    <p:extLst>
      <p:ext uri="{BB962C8B-B14F-4D97-AF65-F5344CB8AC3E}">
        <p14:creationId xmlns:p14="http://schemas.microsoft.com/office/powerpoint/2010/main" val="34418895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3276600" cy="8001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Deadlock</a:t>
            </a:r>
          </a:p>
        </p:txBody>
      </p:sp>
      <p:sp>
        <p:nvSpPr>
          <p:cNvPr id="15362" name="Text Box 4"/>
          <p:cNvSpPr txBox="1">
            <a:spLocks noChangeAspect="1" noChangeArrowheads="1"/>
          </p:cNvSpPr>
          <p:nvPr/>
        </p:nvSpPr>
        <p:spPr bwMode="auto">
          <a:xfrm>
            <a:off x="4572000" y="349250"/>
            <a:ext cx="4800600" cy="62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ourier New" charset="0"/>
              </a:rPr>
              <a:t>#include &lt;pthread.h&gt;</a:t>
            </a:r>
          </a:p>
          <a:p>
            <a:pPr eaLnBrk="1" hangingPunct="1"/>
            <a:r>
              <a:rPr lang="en-US">
                <a:latin typeface="Courier New" charset="0"/>
              </a:rPr>
              <a:t>...</a:t>
            </a:r>
          </a:p>
          <a:p>
            <a:pPr eaLnBrk="1" hangingPunct="1"/>
            <a:r>
              <a:rPr lang="en-US">
                <a:latin typeface="Courier New" charset="0"/>
              </a:rPr>
              <a:t>pthread_mutex_t lock_a, lock_b;</a:t>
            </a:r>
          </a:p>
          <a:p>
            <a:pPr eaLnBrk="1" hangingPunct="1"/>
            <a:endParaRPr lang="en-US">
              <a:latin typeface="Courier New" charset="0"/>
            </a:endParaRPr>
          </a:p>
          <a:p>
            <a:pPr eaLnBrk="1" hangingPunct="1"/>
            <a:r>
              <a:rPr lang="en-US">
                <a:latin typeface="Courier New" charset="0"/>
              </a:rPr>
              <a:t>void* thread_1_function(void* arg) {</a:t>
            </a:r>
          </a:p>
          <a:p>
            <a:pPr eaLnBrk="1" hangingPunct="1"/>
            <a:r>
              <a:rPr lang="en-US" b="1">
                <a:solidFill>
                  <a:srgbClr val="CC0000"/>
                </a:solidFill>
                <a:latin typeface="Courier New" charset="0"/>
              </a:rPr>
              <a:t>  pthread_mutex_lock</a:t>
            </a:r>
            <a:r>
              <a:rPr lang="en-US">
                <a:solidFill>
                  <a:srgbClr val="CC0000"/>
                </a:solidFill>
                <a:latin typeface="Courier New" charset="0"/>
              </a:rPr>
              <a:t>(&amp;lock_b);</a:t>
            </a:r>
          </a:p>
          <a:p>
            <a:pPr eaLnBrk="1" hangingPunct="1"/>
            <a:r>
              <a:rPr lang="en-US">
                <a:latin typeface="Courier New" charset="0"/>
              </a:rPr>
              <a:t>  ...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  <a:latin typeface="Courier New" charset="0"/>
              </a:rPr>
              <a:t>  </a:t>
            </a:r>
            <a:r>
              <a:rPr lang="en-US" b="1">
                <a:solidFill>
                  <a:srgbClr val="0000FF"/>
                </a:solidFill>
                <a:latin typeface="Courier New" charset="0"/>
              </a:rPr>
              <a:t>pthread_mutex_lock</a:t>
            </a:r>
            <a:r>
              <a:rPr lang="en-US">
                <a:solidFill>
                  <a:srgbClr val="0000FF"/>
                </a:solidFill>
                <a:latin typeface="Courier New" charset="0"/>
              </a:rPr>
              <a:t>(&amp;lock_a);</a:t>
            </a:r>
          </a:p>
          <a:p>
            <a:pPr eaLnBrk="1" hangingPunct="1"/>
            <a:r>
              <a:rPr lang="en-US">
                <a:solidFill>
                  <a:srgbClr val="CC0000"/>
                </a:solidFill>
                <a:latin typeface="Courier New" charset="0"/>
              </a:rPr>
              <a:t>  ...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  <a:latin typeface="Courier New" charset="0"/>
              </a:rPr>
              <a:t>  </a:t>
            </a:r>
            <a:r>
              <a:rPr lang="en-US" b="1">
                <a:solidFill>
                  <a:srgbClr val="0000FF"/>
                </a:solidFill>
                <a:latin typeface="Courier New" charset="0"/>
              </a:rPr>
              <a:t>pthread_mutex_unlock</a:t>
            </a:r>
            <a:r>
              <a:rPr lang="en-US">
                <a:solidFill>
                  <a:srgbClr val="0000FF"/>
                </a:solidFill>
                <a:latin typeface="Courier New" charset="0"/>
              </a:rPr>
              <a:t>(&amp;lock_a);</a:t>
            </a:r>
          </a:p>
          <a:p>
            <a:pPr eaLnBrk="1" hangingPunct="1"/>
            <a:r>
              <a:rPr lang="en-US">
                <a:latin typeface="Courier New" charset="0"/>
              </a:rPr>
              <a:t>  ...</a:t>
            </a:r>
          </a:p>
          <a:p>
            <a:pPr eaLnBrk="1" hangingPunct="1"/>
            <a:r>
              <a:rPr lang="en-US">
                <a:solidFill>
                  <a:srgbClr val="CC0000"/>
                </a:solidFill>
                <a:latin typeface="Courier New" charset="0"/>
              </a:rPr>
              <a:t>  </a:t>
            </a:r>
            <a:r>
              <a:rPr lang="en-US" b="1">
                <a:solidFill>
                  <a:srgbClr val="CC0000"/>
                </a:solidFill>
                <a:latin typeface="Courier New" charset="0"/>
              </a:rPr>
              <a:t>pthread_mutex_unlock</a:t>
            </a:r>
            <a:r>
              <a:rPr lang="en-US">
                <a:solidFill>
                  <a:srgbClr val="CC0000"/>
                </a:solidFill>
                <a:latin typeface="Courier New" charset="0"/>
              </a:rPr>
              <a:t>(&amp;lock_b);</a:t>
            </a:r>
          </a:p>
          <a:p>
            <a:pPr eaLnBrk="1" hangingPunct="1"/>
            <a:r>
              <a:rPr lang="en-US">
                <a:latin typeface="Courier New" charset="0"/>
              </a:rPr>
              <a:t>  ...</a:t>
            </a:r>
          </a:p>
          <a:p>
            <a:pPr eaLnBrk="1" hangingPunct="1"/>
            <a:r>
              <a:rPr lang="en-US">
                <a:latin typeface="Courier New" charset="0"/>
              </a:rPr>
              <a:t>}</a:t>
            </a:r>
          </a:p>
          <a:p>
            <a:pPr eaLnBrk="1" hangingPunct="1"/>
            <a:r>
              <a:rPr lang="en-US">
                <a:latin typeface="Courier New" charset="0"/>
              </a:rPr>
              <a:t>void* thread_2_function(void* arg) {</a:t>
            </a:r>
          </a:p>
          <a:p>
            <a:pPr eaLnBrk="1" hangingPunct="1"/>
            <a:r>
              <a:rPr lang="en-US" b="1">
                <a:solidFill>
                  <a:srgbClr val="0000FF"/>
                </a:solidFill>
                <a:latin typeface="Courier New" charset="0"/>
              </a:rPr>
              <a:t>  pthread_mutex_lock</a:t>
            </a:r>
            <a:r>
              <a:rPr lang="en-US">
                <a:solidFill>
                  <a:srgbClr val="0000FF"/>
                </a:solidFill>
                <a:latin typeface="Courier New" charset="0"/>
              </a:rPr>
              <a:t>(&amp;lock_a);</a:t>
            </a:r>
          </a:p>
          <a:p>
            <a:pPr eaLnBrk="1" hangingPunct="1"/>
            <a:r>
              <a:rPr lang="en-US">
                <a:solidFill>
                  <a:srgbClr val="CC0000"/>
                </a:solidFill>
                <a:latin typeface="Courier New" charset="0"/>
              </a:rPr>
              <a:t>  ...</a:t>
            </a:r>
          </a:p>
          <a:p>
            <a:pPr eaLnBrk="1" hangingPunct="1"/>
            <a:r>
              <a:rPr lang="en-US" b="1">
                <a:solidFill>
                  <a:srgbClr val="CC0000"/>
                </a:solidFill>
                <a:latin typeface="Courier New" charset="0"/>
              </a:rPr>
              <a:t>  pthread_mutex_lock</a:t>
            </a:r>
            <a:r>
              <a:rPr lang="en-US">
                <a:solidFill>
                  <a:srgbClr val="CC0000"/>
                </a:solidFill>
                <a:latin typeface="Courier New" charset="0"/>
              </a:rPr>
              <a:t>(&amp;lock_b);</a:t>
            </a:r>
          </a:p>
          <a:p>
            <a:pPr eaLnBrk="1" hangingPunct="1"/>
            <a:r>
              <a:rPr lang="en-US">
                <a:latin typeface="Courier New" charset="0"/>
              </a:rPr>
              <a:t>  ...</a:t>
            </a:r>
          </a:p>
          <a:p>
            <a:pPr eaLnBrk="1" hangingPunct="1"/>
            <a:r>
              <a:rPr lang="en-US">
                <a:solidFill>
                  <a:srgbClr val="CC0000"/>
                </a:solidFill>
                <a:latin typeface="Courier New" charset="0"/>
              </a:rPr>
              <a:t>  </a:t>
            </a:r>
            <a:r>
              <a:rPr lang="en-US" b="1">
                <a:solidFill>
                  <a:srgbClr val="CC0000"/>
                </a:solidFill>
                <a:latin typeface="Courier New" charset="0"/>
              </a:rPr>
              <a:t>pthread_mutex_unlock</a:t>
            </a:r>
            <a:r>
              <a:rPr lang="en-US">
                <a:solidFill>
                  <a:srgbClr val="CC0000"/>
                </a:solidFill>
                <a:latin typeface="Courier New" charset="0"/>
              </a:rPr>
              <a:t>(&amp;lock_b);</a:t>
            </a:r>
          </a:p>
          <a:p>
            <a:pPr eaLnBrk="1" hangingPunct="1"/>
            <a:r>
              <a:rPr lang="en-US">
                <a:latin typeface="Courier New" charset="0"/>
              </a:rPr>
              <a:t>  ...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  <a:latin typeface="Courier New" charset="0"/>
              </a:rPr>
              <a:t>  </a:t>
            </a:r>
            <a:r>
              <a:rPr lang="en-US" b="1">
                <a:solidFill>
                  <a:srgbClr val="0000FF"/>
                </a:solidFill>
                <a:latin typeface="Courier New" charset="0"/>
              </a:rPr>
              <a:t>pthread_mutex_unlock</a:t>
            </a:r>
            <a:r>
              <a:rPr lang="en-US">
                <a:solidFill>
                  <a:srgbClr val="0000FF"/>
                </a:solidFill>
                <a:latin typeface="Courier New" charset="0"/>
              </a:rPr>
              <a:t>(&amp;lock_a);</a:t>
            </a:r>
          </a:p>
          <a:p>
            <a:pPr eaLnBrk="1" hangingPunct="1"/>
            <a:r>
              <a:rPr lang="en-US">
                <a:latin typeface="Courier New" charset="0"/>
              </a:rPr>
              <a:t>  ...</a:t>
            </a:r>
          </a:p>
          <a:p>
            <a:pPr eaLnBrk="1" hangingPunct="1"/>
            <a:r>
              <a:rPr lang="en-US">
                <a:latin typeface="Courier New" charset="0"/>
              </a:rPr>
              <a:t>}</a:t>
            </a:r>
          </a:p>
          <a:p>
            <a:pPr eaLnBrk="1" hangingPunct="1"/>
            <a:endParaRPr lang="en-US">
              <a:latin typeface="Courier New" charset="0"/>
            </a:endParaRP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371600"/>
            <a:ext cx="439896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3962400"/>
            <a:ext cx="4191000" cy="2514600"/>
          </a:xfrm>
          <a:noFill/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en-US" sz="2200">
                <a:latin typeface="Arial" charset="0"/>
              </a:rPr>
              <a:t>The lower priority task starts first and acquires lock </a:t>
            </a:r>
            <a:r>
              <a:rPr lang="en-US" sz="2200" i="1">
                <a:latin typeface="Arial" charset="0"/>
              </a:rPr>
              <a:t>a</a:t>
            </a:r>
            <a:r>
              <a:rPr lang="en-US" sz="2200">
                <a:latin typeface="Arial" charset="0"/>
              </a:rPr>
              <a:t>, then gets preempted by the higher priority task, which acquires lock </a:t>
            </a:r>
            <a:r>
              <a:rPr lang="en-US" sz="2200" i="1">
                <a:latin typeface="Arial" charset="0"/>
              </a:rPr>
              <a:t>b</a:t>
            </a:r>
            <a:r>
              <a:rPr lang="en-US" sz="2200">
                <a:latin typeface="Arial" charset="0"/>
              </a:rPr>
              <a:t> and then blocks trying to acquire lock </a:t>
            </a:r>
            <a:r>
              <a:rPr lang="en-US" sz="2200" i="1">
                <a:latin typeface="Arial" charset="0"/>
              </a:rPr>
              <a:t>a</a:t>
            </a:r>
            <a:r>
              <a:rPr lang="en-US" sz="2200">
                <a:latin typeface="Arial" charset="0"/>
              </a:rPr>
              <a:t>. The lower priority task then blocks trying to acquire lock </a:t>
            </a:r>
            <a:r>
              <a:rPr lang="en-US" sz="2200" i="1">
                <a:latin typeface="Arial" charset="0"/>
              </a:rPr>
              <a:t>b</a:t>
            </a:r>
            <a:r>
              <a:rPr lang="en-US" sz="2200">
                <a:latin typeface="Arial" charset="0"/>
              </a:rPr>
              <a:t>, and no further progress is possible.</a:t>
            </a:r>
          </a:p>
        </p:txBody>
      </p:sp>
    </p:spTree>
    <p:extLst>
      <p:ext uri="{BB962C8B-B14F-4D97-AF65-F5344CB8AC3E}">
        <p14:creationId xmlns:p14="http://schemas.microsoft.com/office/powerpoint/2010/main" val="36764328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2573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Priority Ceiling Protocol (PCP)</a:t>
            </a:r>
            <a:br>
              <a:rPr lang="en-US">
                <a:latin typeface="Arial" charset="0"/>
              </a:rPr>
            </a:br>
            <a:r>
              <a:rPr lang="en-US" sz="2000">
                <a:latin typeface="Arial" charset="0"/>
              </a:rPr>
              <a:t>(Sha, Rajkumar, Lehoczky, 1990)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5410200"/>
          </a:xfrm>
        </p:spPr>
        <p:txBody>
          <a:bodyPr/>
          <a:lstStyle/>
          <a:p>
            <a:pPr marL="350838" indent="-350838" eaLnBrk="1" hangingPunct="1">
              <a:buFont typeface="Wingdings" charset="0"/>
              <a:buChar char="¢"/>
            </a:pPr>
            <a:r>
              <a:rPr lang="en-US" sz="2200" dirty="0">
                <a:latin typeface="Arial" charset="0"/>
              </a:rPr>
              <a:t>Every lock or semaphore is assigned a </a:t>
            </a:r>
            <a:r>
              <a:rPr lang="en-US" sz="2200" i="1" dirty="0">
                <a:latin typeface="Arial" charset="0"/>
              </a:rPr>
              <a:t>priority ceiling</a:t>
            </a:r>
            <a:r>
              <a:rPr lang="en-US" sz="2200" dirty="0">
                <a:latin typeface="Arial" charset="0"/>
              </a:rPr>
              <a:t> equal to the priority of the highest-priority task that </a:t>
            </a:r>
            <a:r>
              <a:rPr lang="en-US" sz="2200" i="1" dirty="0">
                <a:latin typeface="Arial" charset="0"/>
              </a:rPr>
              <a:t>can</a:t>
            </a:r>
            <a:r>
              <a:rPr lang="en-US" sz="2200" dirty="0">
                <a:latin typeface="Arial" charset="0"/>
              </a:rPr>
              <a:t> lock it.</a:t>
            </a:r>
          </a:p>
          <a:p>
            <a:pPr marL="350838" indent="-350838" eaLnBrk="1" hangingPunct="1">
              <a:buFont typeface="Wingdings" charset="0"/>
              <a:buChar char="¢"/>
            </a:pPr>
            <a:endParaRPr lang="en-US" sz="2200" dirty="0">
              <a:latin typeface="Arial" charset="0"/>
            </a:endParaRPr>
          </a:p>
          <a:p>
            <a:pPr marL="350838" indent="-350838" eaLnBrk="1" hangingPunct="1">
              <a:buFont typeface="Wingdings" charset="0"/>
              <a:buChar char="¢"/>
            </a:pPr>
            <a:r>
              <a:rPr lang="en-US" sz="2200" dirty="0">
                <a:latin typeface="Arial" charset="0"/>
              </a:rPr>
              <a:t>A task T can acquire a lock only if the task</a:t>
            </a:r>
            <a:r>
              <a:rPr lang="ja-JP" altLang="en-US" sz="2200" dirty="0">
                <a:latin typeface="Arial" charset="0"/>
              </a:rPr>
              <a:t>’</a:t>
            </a:r>
            <a:r>
              <a:rPr lang="en-US" altLang="ja-JP" sz="2200" dirty="0">
                <a:latin typeface="Arial" charset="0"/>
              </a:rPr>
              <a:t>s priority is strictly higher than the priority ceilings of all locks </a:t>
            </a:r>
            <a:r>
              <a:rPr lang="en-US" altLang="ja-JP" sz="2200" i="1" dirty="0">
                <a:latin typeface="Arial" charset="0"/>
              </a:rPr>
              <a:t>currently held </a:t>
            </a:r>
            <a:r>
              <a:rPr lang="en-US" altLang="ja-JP" sz="2200" dirty="0">
                <a:latin typeface="Arial" charset="0"/>
              </a:rPr>
              <a:t>by other tasks</a:t>
            </a:r>
          </a:p>
          <a:p>
            <a:pPr marL="739775" lvl="1" eaLnBrk="1" hangingPunct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Intuition: </a:t>
            </a:r>
          </a:p>
          <a:p>
            <a:pPr marL="1196975" lvl="2" eaLnBrk="1" hangingPunct="1"/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the task T will not later try to acquire these locks held by other tasks, thus avoiding deadlock </a:t>
            </a:r>
          </a:p>
          <a:p>
            <a:pPr marL="1196975" lvl="2" eaLnBrk="1" hangingPunct="1"/>
            <a:r>
              <a:rPr lang="en-US" sz="1600" dirty="0">
                <a:latin typeface="Arial" charset="0"/>
                <a:ea typeface="Arial" charset="0"/>
                <a:cs typeface="Arial" charset="0"/>
              </a:rPr>
              <a:t>Locks that are not held by any task don</a:t>
            </a:r>
            <a:r>
              <a:rPr lang="ja-JP" altLang="en-US" sz="1600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altLang="ja-JP" sz="1600" dirty="0">
                <a:latin typeface="Arial" charset="0"/>
                <a:ea typeface="Arial" charset="0"/>
                <a:cs typeface="Arial" charset="0"/>
              </a:rPr>
              <a:t>t affect the task</a:t>
            </a:r>
          </a:p>
          <a:p>
            <a:pPr marL="739775" lvl="1" eaLnBrk="1" hangingPunct="1"/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350838" indent="-350838" eaLnBrk="1" hangingPunct="1">
              <a:buFont typeface="Wingdings" charset="0"/>
              <a:buChar char="¢"/>
            </a:pPr>
            <a:r>
              <a:rPr lang="en-US" sz="2200" dirty="0">
                <a:latin typeface="Arial" charset="0"/>
              </a:rPr>
              <a:t>This prevents deadlocks</a:t>
            </a:r>
          </a:p>
          <a:p>
            <a:pPr marL="350838" indent="-350838" eaLnBrk="1" hangingPunct="1">
              <a:buFont typeface="Wingdings" charset="0"/>
              <a:buChar char="¢"/>
            </a:pPr>
            <a:r>
              <a:rPr lang="en-US" sz="2200" dirty="0">
                <a:latin typeface="Arial" charset="0"/>
              </a:rPr>
              <a:t>There are extensions supporting dynamic priorities and dynamic creations of locks (stack resource policy)</a:t>
            </a:r>
          </a:p>
        </p:txBody>
      </p:sp>
    </p:spTree>
    <p:extLst>
      <p:ext uri="{BB962C8B-B14F-4D97-AF65-F5344CB8AC3E}">
        <p14:creationId xmlns:p14="http://schemas.microsoft.com/office/powerpoint/2010/main" val="235591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962400"/>
            <a:ext cx="4267200" cy="2514600"/>
          </a:xfrm>
        </p:spPr>
        <p:txBody>
          <a:bodyPr/>
          <a:lstStyle/>
          <a:p>
            <a:pPr marL="0" indent="0" eaLnBrk="1" hangingPunct="1"/>
            <a:r>
              <a:rPr lang="en-US" sz="2200">
                <a:latin typeface="Arial" charset="0"/>
              </a:rPr>
              <a:t>In this version, locks a and b have priority ceilings equal to the priority of task 1. At time 3, task 1 attempts to lock </a:t>
            </a:r>
            <a:r>
              <a:rPr lang="en-US" sz="2200" i="1">
                <a:latin typeface="Arial" charset="0"/>
              </a:rPr>
              <a:t>b</a:t>
            </a:r>
            <a:r>
              <a:rPr lang="en-US" sz="2200">
                <a:latin typeface="Arial" charset="0"/>
              </a:rPr>
              <a:t>, but it can</a:t>
            </a:r>
            <a:r>
              <a:rPr lang="ja-JP" altLang="en-US" sz="2200">
                <a:latin typeface="Arial" charset="0"/>
              </a:rPr>
              <a:t>’</a:t>
            </a:r>
            <a:r>
              <a:rPr lang="en-US" altLang="ja-JP" sz="2200">
                <a:latin typeface="Arial" charset="0"/>
              </a:rPr>
              <a:t>t because task 2 currently holds lock </a:t>
            </a:r>
            <a:r>
              <a:rPr lang="en-US" altLang="ja-JP" sz="2200" i="1">
                <a:latin typeface="Arial" charset="0"/>
              </a:rPr>
              <a:t>a</a:t>
            </a:r>
            <a:r>
              <a:rPr lang="en-US" altLang="ja-JP" sz="2200">
                <a:latin typeface="Arial" charset="0"/>
              </a:rPr>
              <a:t>, which has priority ceiling equal to the priority of task 1.</a:t>
            </a:r>
            <a:endParaRPr lang="en-US" sz="2200">
              <a:latin typeface="Arial" charset="0"/>
            </a:endParaRPr>
          </a:p>
        </p:txBody>
      </p:sp>
      <p:sp>
        <p:nvSpPr>
          <p:cNvPr id="17411" name="Text Box 5"/>
          <p:cNvSpPr txBox="1">
            <a:spLocks noChangeAspect="1" noChangeArrowheads="1"/>
          </p:cNvSpPr>
          <p:nvPr/>
        </p:nvSpPr>
        <p:spPr bwMode="auto">
          <a:xfrm>
            <a:off x="4572000" y="349250"/>
            <a:ext cx="4800600" cy="62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ourier New" charset="0"/>
              </a:rPr>
              <a:t>#include &lt;pthread.h&gt;</a:t>
            </a:r>
          </a:p>
          <a:p>
            <a:pPr eaLnBrk="1" hangingPunct="1"/>
            <a:r>
              <a:rPr lang="en-US">
                <a:latin typeface="Courier New" charset="0"/>
              </a:rPr>
              <a:t>...</a:t>
            </a:r>
          </a:p>
          <a:p>
            <a:pPr eaLnBrk="1" hangingPunct="1"/>
            <a:r>
              <a:rPr lang="en-US">
                <a:latin typeface="Courier New" charset="0"/>
              </a:rPr>
              <a:t>pthread_mutex_t lock_a, lock_b;</a:t>
            </a:r>
          </a:p>
          <a:p>
            <a:pPr eaLnBrk="1" hangingPunct="1"/>
            <a:endParaRPr lang="en-US">
              <a:latin typeface="Courier New" charset="0"/>
            </a:endParaRPr>
          </a:p>
          <a:p>
            <a:pPr eaLnBrk="1" hangingPunct="1"/>
            <a:r>
              <a:rPr lang="en-US">
                <a:latin typeface="Courier New" charset="0"/>
              </a:rPr>
              <a:t>void* thread_1_function(void* arg) {</a:t>
            </a:r>
          </a:p>
          <a:p>
            <a:pPr eaLnBrk="1" hangingPunct="1"/>
            <a:r>
              <a:rPr lang="en-US" b="1">
                <a:solidFill>
                  <a:srgbClr val="CC0000"/>
                </a:solidFill>
                <a:latin typeface="Courier New" charset="0"/>
              </a:rPr>
              <a:t>  pthread_mutex_lock</a:t>
            </a:r>
            <a:r>
              <a:rPr lang="en-US">
                <a:solidFill>
                  <a:srgbClr val="CC0000"/>
                </a:solidFill>
                <a:latin typeface="Courier New" charset="0"/>
              </a:rPr>
              <a:t>(&amp;lock_b);</a:t>
            </a:r>
          </a:p>
          <a:p>
            <a:pPr eaLnBrk="1" hangingPunct="1"/>
            <a:r>
              <a:rPr lang="en-US">
                <a:latin typeface="Courier New" charset="0"/>
              </a:rPr>
              <a:t>  ...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  <a:latin typeface="Courier New" charset="0"/>
              </a:rPr>
              <a:t>  </a:t>
            </a:r>
            <a:r>
              <a:rPr lang="en-US" b="1">
                <a:solidFill>
                  <a:srgbClr val="0000FF"/>
                </a:solidFill>
                <a:latin typeface="Courier New" charset="0"/>
              </a:rPr>
              <a:t>pthread_mutex_lock</a:t>
            </a:r>
            <a:r>
              <a:rPr lang="en-US">
                <a:solidFill>
                  <a:srgbClr val="0000FF"/>
                </a:solidFill>
                <a:latin typeface="Courier New" charset="0"/>
              </a:rPr>
              <a:t>(&amp;lock_a);</a:t>
            </a:r>
          </a:p>
          <a:p>
            <a:pPr eaLnBrk="1" hangingPunct="1"/>
            <a:r>
              <a:rPr lang="en-US">
                <a:solidFill>
                  <a:srgbClr val="CC0000"/>
                </a:solidFill>
                <a:latin typeface="Courier New" charset="0"/>
              </a:rPr>
              <a:t>  ...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  <a:latin typeface="Courier New" charset="0"/>
              </a:rPr>
              <a:t>  </a:t>
            </a:r>
            <a:r>
              <a:rPr lang="en-US" b="1">
                <a:solidFill>
                  <a:srgbClr val="0000FF"/>
                </a:solidFill>
                <a:latin typeface="Courier New" charset="0"/>
              </a:rPr>
              <a:t>pthread_mutex_unlock</a:t>
            </a:r>
            <a:r>
              <a:rPr lang="en-US">
                <a:solidFill>
                  <a:srgbClr val="0000FF"/>
                </a:solidFill>
                <a:latin typeface="Courier New" charset="0"/>
              </a:rPr>
              <a:t>(&amp;lock_a);</a:t>
            </a:r>
          </a:p>
          <a:p>
            <a:pPr eaLnBrk="1" hangingPunct="1"/>
            <a:r>
              <a:rPr lang="en-US">
                <a:latin typeface="Courier New" charset="0"/>
              </a:rPr>
              <a:t>  ...</a:t>
            </a:r>
          </a:p>
          <a:p>
            <a:pPr eaLnBrk="1" hangingPunct="1"/>
            <a:r>
              <a:rPr lang="en-US">
                <a:solidFill>
                  <a:srgbClr val="CC0000"/>
                </a:solidFill>
                <a:latin typeface="Courier New" charset="0"/>
              </a:rPr>
              <a:t>  </a:t>
            </a:r>
            <a:r>
              <a:rPr lang="en-US" b="1">
                <a:solidFill>
                  <a:srgbClr val="CC0000"/>
                </a:solidFill>
                <a:latin typeface="Courier New" charset="0"/>
              </a:rPr>
              <a:t>pthread_mutex_unlock</a:t>
            </a:r>
            <a:r>
              <a:rPr lang="en-US">
                <a:solidFill>
                  <a:srgbClr val="CC0000"/>
                </a:solidFill>
                <a:latin typeface="Courier New" charset="0"/>
              </a:rPr>
              <a:t>(&amp;lock_b);</a:t>
            </a:r>
          </a:p>
          <a:p>
            <a:pPr eaLnBrk="1" hangingPunct="1"/>
            <a:r>
              <a:rPr lang="en-US">
                <a:latin typeface="Courier New" charset="0"/>
              </a:rPr>
              <a:t>  ...</a:t>
            </a:r>
          </a:p>
          <a:p>
            <a:pPr eaLnBrk="1" hangingPunct="1"/>
            <a:r>
              <a:rPr lang="en-US">
                <a:latin typeface="Courier New" charset="0"/>
              </a:rPr>
              <a:t>}</a:t>
            </a:r>
          </a:p>
          <a:p>
            <a:pPr eaLnBrk="1" hangingPunct="1"/>
            <a:r>
              <a:rPr lang="en-US">
                <a:latin typeface="Courier New" charset="0"/>
              </a:rPr>
              <a:t>void* thread_2_function(void* arg) {</a:t>
            </a:r>
          </a:p>
          <a:p>
            <a:pPr eaLnBrk="1" hangingPunct="1"/>
            <a:r>
              <a:rPr lang="en-US" b="1">
                <a:solidFill>
                  <a:srgbClr val="0000FF"/>
                </a:solidFill>
                <a:latin typeface="Courier New" charset="0"/>
              </a:rPr>
              <a:t>  pthread_mutex_lock</a:t>
            </a:r>
            <a:r>
              <a:rPr lang="en-US">
                <a:solidFill>
                  <a:srgbClr val="0000FF"/>
                </a:solidFill>
                <a:latin typeface="Courier New" charset="0"/>
              </a:rPr>
              <a:t>(&amp;lock_a);</a:t>
            </a:r>
          </a:p>
          <a:p>
            <a:pPr eaLnBrk="1" hangingPunct="1"/>
            <a:r>
              <a:rPr lang="en-US">
                <a:solidFill>
                  <a:srgbClr val="CC0000"/>
                </a:solidFill>
                <a:latin typeface="Courier New" charset="0"/>
              </a:rPr>
              <a:t>  ...</a:t>
            </a:r>
          </a:p>
          <a:p>
            <a:pPr eaLnBrk="1" hangingPunct="1"/>
            <a:r>
              <a:rPr lang="en-US" b="1">
                <a:solidFill>
                  <a:srgbClr val="CC0000"/>
                </a:solidFill>
                <a:latin typeface="Courier New" charset="0"/>
              </a:rPr>
              <a:t>  pthread_mutex_lock</a:t>
            </a:r>
            <a:r>
              <a:rPr lang="en-US">
                <a:solidFill>
                  <a:srgbClr val="CC0000"/>
                </a:solidFill>
                <a:latin typeface="Courier New" charset="0"/>
              </a:rPr>
              <a:t>(&amp;lock_b);</a:t>
            </a:r>
          </a:p>
          <a:p>
            <a:pPr eaLnBrk="1" hangingPunct="1"/>
            <a:r>
              <a:rPr lang="en-US">
                <a:latin typeface="Courier New" charset="0"/>
              </a:rPr>
              <a:t>  ...</a:t>
            </a:r>
          </a:p>
          <a:p>
            <a:pPr eaLnBrk="1" hangingPunct="1"/>
            <a:r>
              <a:rPr lang="en-US">
                <a:solidFill>
                  <a:srgbClr val="CC0000"/>
                </a:solidFill>
                <a:latin typeface="Courier New" charset="0"/>
              </a:rPr>
              <a:t>  </a:t>
            </a:r>
            <a:r>
              <a:rPr lang="en-US" b="1">
                <a:solidFill>
                  <a:srgbClr val="CC0000"/>
                </a:solidFill>
                <a:latin typeface="Courier New" charset="0"/>
              </a:rPr>
              <a:t>pthread_mutex_unlock</a:t>
            </a:r>
            <a:r>
              <a:rPr lang="en-US">
                <a:solidFill>
                  <a:srgbClr val="CC0000"/>
                </a:solidFill>
                <a:latin typeface="Courier New" charset="0"/>
              </a:rPr>
              <a:t>(&amp;lock_b);</a:t>
            </a:r>
          </a:p>
          <a:p>
            <a:pPr eaLnBrk="1" hangingPunct="1"/>
            <a:r>
              <a:rPr lang="en-US">
                <a:latin typeface="Courier New" charset="0"/>
              </a:rPr>
              <a:t>  ...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  <a:latin typeface="Courier New" charset="0"/>
              </a:rPr>
              <a:t>  </a:t>
            </a:r>
            <a:r>
              <a:rPr lang="en-US" b="1">
                <a:solidFill>
                  <a:srgbClr val="0000FF"/>
                </a:solidFill>
                <a:latin typeface="Courier New" charset="0"/>
              </a:rPr>
              <a:t>pthread_mutex_unlock</a:t>
            </a:r>
            <a:r>
              <a:rPr lang="en-US">
                <a:solidFill>
                  <a:srgbClr val="0000FF"/>
                </a:solidFill>
                <a:latin typeface="Courier New" charset="0"/>
              </a:rPr>
              <a:t>(&amp;lock_a);</a:t>
            </a:r>
          </a:p>
          <a:p>
            <a:pPr eaLnBrk="1" hangingPunct="1"/>
            <a:r>
              <a:rPr lang="en-US">
                <a:latin typeface="Courier New" charset="0"/>
              </a:rPr>
              <a:t>  ...</a:t>
            </a:r>
          </a:p>
          <a:p>
            <a:pPr eaLnBrk="1" hangingPunct="1"/>
            <a:r>
              <a:rPr lang="en-US">
                <a:latin typeface="Courier New" charset="0"/>
              </a:rPr>
              <a:t>}</a:t>
            </a:r>
          </a:p>
          <a:p>
            <a:pPr eaLnBrk="1" hangingPunct="1"/>
            <a:endParaRPr lang="en-US">
              <a:latin typeface="Courier New" charset="0"/>
            </a:endParaRP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295400"/>
            <a:ext cx="4556125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0433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Brittleness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In general, all thread scheduling algorithms are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brittle</a:t>
            </a:r>
            <a:r>
              <a:rPr lang="en-US" dirty="0">
                <a:latin typeface="Arial" charset="0"/>
              </a:rPr>
              <a:t>: Small changes can have big, unexpected consequences.</a:t>
            </a:r>
          </a:p>
          <a:p>
            <a:pPr marL="0" indent="0" eaLnBrk="1" hangingPunct="1"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E.g., for multiprocessor (or multicore) schedules: </a:t>
            </a:r>
          </a:p>
          <a:p>
            <a:pPr marL="0" indent="0" eaLnBrk="1" hangingPunct="1"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u="sng" dirty="0">
                <a:solidFill>
                  <a:srgbClr val="CC0000"/>
                </a:solidFill>
                <a:latin typeface="Arial" charset="0"/>
                <a:ea typeface="Arial" charset="0"/>
                <a:cs typeface="Arial" charset="0"/>
              </a:rPr>
              <a:t>Theorem (Richard Graham, 1976):</a:t>
            </a:r>
            <a:r>
              <a:rPr lang="en-US" dirty="0">
                <a:solidFill>
                  <a:srgbClr val="CC0000"/>
                </a:solidFill>
                <a:latin typeface="Arial" charset="0"/>
                <a:ea typeface="Arial" charset="0"/>
                <a:cs typeface="Arial" charset="0"/>
              </a:rPr>
              <a:t> If a task set with fixed priorities, execution times, and precedence constraints is scheduled according to priorities on a fixed number of processors, then increasing the number of processors, reducing execution times, or weakening precedence constraints </a:t>
            </a:r>
            <a:r>
              <a:rPr lang="en-US" i="1" dirty="0">
                <a:solidFill>
                  <a:srgbClr val="CC0000"/>
                </a:solidFill>
                <a:latin typeface="Arial" charset="0"/>
                <a:ea typeface="Arial" charset="0"/>
                <a:cs typeface="Arial" charset="0"/>
              </a:rPr>
              <a:t>can increase the schedule length</a:t>
            </a:r>
            <a:r>
              <a:rPr lang="en-US" dirty="0">
                <a:solidFill>
                  <a:srgbClr val="CC000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90847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Richard</a:t>
            </a:r>
            <a:r>
              <a:rPr lang="ja-JP" altLang="en-US">
                <a:latin typeface="Arial" charset="0"/>
              </a:rPr>
              <a:t>’</a:t>
            </a:r>
            <a:r>
              <a:rPr lang="en-US" altLang="ja-JP">
                <a:latin typeface="Arial" charset="0"/>
              </a:rPr>
              <a:t>s Anomalies</a:t>
            </a:r>
            <a:endParaRPr lang="en-US">
              <a:latin typeface="Arial" charset="0"/>
            </a:endParaRPr>
          </a:p>
        </p:txBody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343400"/>
            <a:ext cx="8610600" cy="2133600"/>
          </a:xfrm>
        </p:spPr>
        <p:txBody>
          <a:bodyPr/>
          <a:lstStyle/>
          <a:p>
            <a:pPr marL="0" indent="0" eaLnBrk="1" hangingPunct="1"/>
            <a:r>
              <a:rPr lang="en-US">
                <a:latin typeface="Arial" charset="0"/>
              </a:rPr>
              <a:t>What happens if you increase the number of processors to four?</a:t>
            </a:r>
          </a:p>
        </p:txBody>
      </p:sp>
      <p:sp>
        <p:nvSpPr>
          <p:cNvPr id="19459" name="Oval 4"/>
          <p:cNvSpPr>
            <a:spLocks noChangeArrowheads="1"/>
          </p:cNvSpPr>
          <p:nvPr/>
        </p:nvSpPr>
        <p:spPr bwMode="auto">
          <a:xfrm>
            <a:off x="762000" y="14478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19460" name="Oval 5"/>
          <p:cNvSpPr>
            <a:spLocks noChangeArrowheads="1"/>
          </p:cNvSpPr>
          <p:nvPr/>
        </p:nvSpPr>
        <p:spPr bwMode="auto">
          <a:xfrm>
            <a:off x="7620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9461" name="Oval 6"/>
          <p:cNvSpPr>
            <a:spLocks noChangeArrowheads="1"/>
          </p:cNvSpPr>
          <p:nvPr/>
        </p:nvSpPr>
        <p:spPr bwMode="auto">
          <a:xfrm>
            <a:off x="762000" y="2514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9462" name="Oval 7"/>
          <p:cNvSpPr>
            <a:spLocks noChangeArrowheads="1"/>
          </p:cNvSpPr>
          <p:nvPr/>
        </p:nvSpPr>
        <p:spPr bwMode="auto">
          <a:xfrm>
            <a:off x="762000" y="30480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19463" name="Oval 8"/>
          <p:cNvSpPr>
            <a:spLocks noChangeArrowheads="1"/>
          </p:cNvSpPr>
          <p:nvPr/>
        </p:nvSpPr>
        <p:spPr bwMode="auto">
          <a:xfrm>
            <a:off x="1828800" y="14478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19464" name="Oval 9"/>
          <p:cNvSpPr>
            <a:spLocks noChangeArrowheads="1"/>
          </p:cNvSpPr>
          <p:nvPr/>
        </p:nvSpPr>
        <p:spPr bwMode="auto">
          <a:xfrm>
            <a:off x="18288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19465" name="Line 10"/>
          <p:cNvSpPr>
            <a:spLocks noChangeShapeType="1"/>
          </p:cNvSpPr>
          <p:nvPr/>
        </p:nvSpPr>
        <p:spPr bwMode="auto">
          <a:xfrm flipV="1">
            <a:off x="1066800" y="160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11"/>
          <p:cNvSpPr>
            <a:spLocks noChangeShapeType="1"/>
          </p:cNvSpPr>
          <p:nvPr/>
        </p:nvSpPr>
        <p:spPr bwMode="auto">
          <a:xfrm>
            <a:off x="1066800" y="32004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2"/>
          <p:cNvSpPr>
            <a:spLocks noChangeShapeType="1"/>
          </p:cNvSpPr>
          <p:nvPr/>
        </p:nvSpPr>
        <p:spPr bwMode="auto">
          <a:xfrm flipV="1">
            <a:off x="1066800" y="2286000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3"/>
          <p:cNvSpPr>
            <a:spLocks noChangeShapeType="1"/>
          </p:cNvSpPr>
          <p:nvPr/>
        </p:nvSpPr>
        <p:spPr bwMode="auto">
          <a:xfrm>
            <a:off x="1066800" y="3200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14"/>
          <p:cNvSpPr>
            <a:spLocks noChangeShapeType="1"/>
          </p:cNvSpPr>
          <p:nvPr/>
        </p:nvSpPr>
        <p:spPr bwMode="auto">
          <a:xfrm flipV="1">
            <a:off x="1066800" y="27432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Text Box 15"/>
          <p:cNvSpPr txBox="1">
            <a:spLocks noChangeArrowheads="1"/>
          </p:cNvSpPr>
          <p:nvPr/>
        </p:nvSpPr>
        <p:spPr bwMode="auto">
          <a:xfrm>
            <a:off x="3200400" y="1371600"/>
            <a:ext cx="5638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9 tasks with precedences and the shown execution times, where lower numbered tasks have higher priority than higher numbered tasks. Priority-based 3 processor schedule:</a:t>
            </a:r>
          </a:p>
        </p:txBody>
      </p:sp>
      <p:sp>
        <p:nvSpPr>
          <p:cNvPr id="19471" name="Oval 16"/>
          <p:cNvSpPr>
            <a:spLocks noChangeArrowheads="1"/>
          </p:cNvSpPr>
          <p:nvPr/>
        </p:nvSpPr>
        <p:spPr bwMode="auto">
          <a:xfrm>
            <a:off x="1828800" y="2514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19472" name="Oval 17"/>
          <p:cNvSpPr>
            <a:spLocks noChangeArrowheads="1"/>
          </p:cNvSpPr>
          <p:nvPr/>
        </p:nvSpPr>
        <p:spPr bwMode="auto">
          <a:xfrm>
            <a:off x="1828800" y="30480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19473" name="Oval 18"/>
          <p:cNvSpPr>
            <a:spLocks noChangeArrowheads="1"/>
          </p:cNvSpPr>
          <p:nvPr/>
        </p:nvSpPr>
        <p:spPr bwMode="auto">
          <a:xfrm>
            <a:off x="1828800" y="3505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19474" name="Text Box 19"/>
          <p:cNvSpPr txBox="1">
            <a:spLocks noChangeArrowheads="1"/>
          </p:cNvSpPr>
          <p:nvPr/>
        </p:nvSpPr>
        <p:spPr bwMode="auto">
          <a:xfrm>
            <a:off x="107950" y="143510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1</a:t>
            </a:r>
            <a:r>
              <a:rPr lang="en-US">
                <a:latin typeface="Times New Roman" charset="0"/>
              </a:rPr>
              <a:t> = 3</a:t>
            </a:r>
          </a:p>
        </p:txBody>
      </p:sp>
      <p:sp>
        <p:nvSpPr>
          <p:cNvPr id="19475" name="Text Box 20"/>
          <p:cNvSpPr txBox="1">
            <a:spLocks noChangeArrowheads="1"/>
          </p:cNvSpPr>
          <p:nvPr/>
        </p:nvSpPr>
        <p:spPr bwMode="auto">
          <a:xfrm>
            <a:off x="115888" y="1978025"/>
            <a:ext cx="706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2</a:t>
            </a:r>
            <a:r>
              <a:rPr lang="en-US">
                <a:latin typeface="Times New Roman" charset="0"/>
              </a:rPr>
              <a:t> = 2</a:t>
            </a:r>
          </a:p>
        </p:txBody>
      </p:sp>
      <p:sp>
        <p:nvSpPr>
          <p:cNvPr id="19476" name="Text Box 21"/>
          <p:cNvSpPr txBox="1">
            <a:spLocks noChangeArrowheads="1"/>
          </p:cNvSpPr>
          <p:nvPr/>
        </p:nvSpPr>
        <p:spPr bwMode="auto">
          <a:xfrm>
            <a:off x="136525" y="248285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3</a:t>
            </a:r>
            <a:r>
              <a:rPr lang="en-US">
                <a:latin typeface="Times New Roman" charset="0"/>
              </a:rPr>
              <a:t> = 2</a:t>
            </a:r>
          </a:p>
        </p:txBody>
      </p:sp>
      <p:sp>
        <p:nvSpPr>
          <p:cNvPr id="19477" name="Text Box 22"/>
          <p:cNvSpPr txBox="1">
            <a:spLocks noChangeArrowheads="1"/>
          </p:cNvSpPr>
          <p:nvPr/>
        </p:nvSpPr>
        <p:spPr bwMode="auto">
          <a:xfrm>
            <a:off x="136525" y="301625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4</a:t>
            </a:r>
            <a:r>
              <a:rPr lang="en-US">
                <a:latin typeface="Times New Roman" charset="0"/>
              </a:rPr>
              <a:t> = 2</a:t>
            </a:r>
          </a:p>
        </p:txBody>
      </p:sp>
      <p:sp>
        <p:nvSpPr>
          <p:cNvPr id="19478" name="Text Box 23"/>
          <p:cNvSpPr txBox="1">
            <a:spLocks noChangeArrowheads="1"/>
          </p:cNvSpPr>
          <p:nvPr/>
        </p:nvSpPr>
        <p:spPr bwMode="auto">
          <a:xfrm>
            <a:off x="2112963" y="1447800"/>
            <a:ext cx="706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9</a:t>
            </a:r>
            <a:r>
              <a:rPr lang="en-US">
                <a:latin typeface="Times New Roman" charset="0"/>
              </a:rPr>
              <a:t> = 9</a:t>
            </a:r>
          </a:p>
        </p:txBody>
      </p:sp>
      <p:sp>
        <p:nvSpPr>
          <p:cNvPr id="19479" name="Text Box 24"/>
          <p:cNvSpPr txBox="1">
            <a:spLocks noChangeArrowheads="1"/>
          </p:cNvSpPr>
          <p:nvPr/>
        </p:nvSpPr>
        <p:spPr bwMode="auto">
          <a:xfrm>
            <a:off x="2133600" y="194945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8</a:t>
            </a:r>
            <a:r>
              <a:rPr lang="en-US">
                <a:latin typeface="Times New Roman" charset="0"/>
              </a:rPr>
              <a:t> = 4</a:t>
            </a:r>
          </a:p>
        </p:txBody>
      </p:sp>
      <p:sp>
        <p:nvSpPr>
          <p:cNvPr id="19480" name="Text Box 25"/>
          <p:cNvSpPr txBox="1">
            <a:spLocks noChangeArrowheads="1"/>
          </p:cNvSpPr>
          <p:nvPr/>
        </p:nvSpPr>
        <p:spPr bwMode="auto">
          <a:xfrm>
            <a:off x="2133600" y="248285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7</a:t>
            </a:r>
            <a:r>
              <a:rPr lang="en-US">
                <a:latin typeface="Times New Roman" charset="0"/>
              </a:rPr>
              <a:t> = 4</a:t>
            </a:r>
          </a:p>
        </p:txBody>
      </p:sp>
      <p:sp>
        <p:nvSpPr>
          <p:cNvPr id="19481" name="Text Box 26"/>
          <p:cNvSpPr txBox="1">
            <a:spLocks noChangeArrowheads="1"/>
          </p:cNvSpPr>
          <p:nvPr/>
        </p:nvSpPr>
        <p:spPr bwMode="auto">
          <a:xfrm>
            <a:off x="2133600" y="301625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6</a:t>
            </a:r>
            <a:r>
              <a:rPr lang="en-US">
                <a:latin typeface="Times New Roman" charset="0"/>
              </a:rPr>
              <a:t> = 4</a:t>
            </a:r>
          </a:p>
        </p:txBody>
      </p:sp>
      <p:sp>
        <p:nvSpPr>
          <p:cNvPr id="19482" name="Text Box 27"/>
          <p:cNvSpPr txBox="1">
            <a:spLocks noChangeArrowheads="1"/>
          </p:cNvSpPr>
          <p:nvPr/>
        </p:nvSpPr>
        <p:spPr bwMode="auto">
          <a:xfrm>
            <a:off x="2133600" y="350520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5</a:t>
            </a:r>
            <a:r>
              <a:rPr lang="en-US">
                <a:latin typeface="Times New Roman" charset="0"/>
              </a:rPr>
              <a:t> = 4</a:t>
            </a:r>
          </a:p>
        </p:txBody>
      </p:sp>
      <p:pic>
        <p:nvPicPr>
          <p:cNvPr id="19483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2438400"/>
            <a:ext cx="5478462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86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67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Richard</a:t>
            </a:r>
            <a:r>
              <a:rPr lang="ja-JP" altLang="en-US">
                <a:latin typeface="Arial" charset="0"/>
              </a:rPr>
              <a:t>’</a:t>
            </a:r>
            <a:r>
              <a:rPr lang="en-US" altLang="ja-JP">
                <a:latin typeface="Arial" charset="0"/>
              </a:rPr>
              <a:t>s Anomalies: </a:t>
            </a:r>
            <a:br>
              <a:rPr lang="en-US" altLang="ja-JP">
                <a:latin typeface="Arial" charset="0"/>
              </a:rPr>
            </a:br>
            <a:r>
              <a:rPr lang="en-US" altLang="ja-JP">
                <a:latin typeface="Arial" charset="0"/>
              </a:rPr>
              <a:t>Increasing the number of processors</a:t>
            </a:r>
            <a:endParaRPr lang="en-US">
              <a:latin typeface="Arial" charset="0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343400"/>
            <a:ext cx="2667000" cy="2133600"/>
          </a:xfrm>
        </p:spPr>
        <p:txBody>
          <a:bodyPr/>
          <a:lstStyle/>
          <a:p>
            <a:pPr marL="0" indent="0" eaLnBrk="1" hangingPunct="1"/>
            <a:r>
              <a:rPr lang="en-US" sz="2200">
                <a:latin typeface="Arial" charset="0"/>
              </a:rPr>
              <a:t>The priority-based schedule with four processors has a longer execution time.</a:t>
            </a:r>
          </a:p>
        </p:txBody>
      </p:sp>
      <p:sp>
        <p:nvSpPr>
          <p:cNvPr id="20483" name="Oval 4"/>
          <p:cNvSpPr>
            <a:spLocks noChangeArrowheads="1"/>
          </p:cNvSpPr>
          <p:nvPr/>
        </p:nvSpPr>
        <p:spPr bwMode="auto">
          <a:xfrm>
            <a:off x="762000" y="14478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0484" name="Oval 5"/>
          <p:cNvSpPr>
            <a:spLocks noChangeArrowheads="1"/>
          </p:cNvSpPr>
          <p:nvPr/>
        </p:nvSpPr>
        <p:spPr bwMode="auto">
          <a:xfrm>
            <a:off x="7620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0485" name="Oval 6"/>
          <p:cNvSpPr>
            <a:spLocks noChangeArrowheads="1"/>
          </p:cNvSpPr>
          <p:nvPr/>
        </p:nvSpPr>
        <p:spPr bwMode="auto">
          <a:xfrm>
            <a:off x="762000" y="2514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0486" name="Oval 7"/>
          <p:cNvSpPr>
            <a:spLocks noChangeArrowheads="1"/>
          </p:cNvSpPr>
          <p:nvPr/>
        </p:nvSpPr>
        <p:spPr bwMode="auto">
          <a:xfrm>
            <a:off x="762000" y="30480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0487" name="Oval 8"/>
          <p:cNvSpPr>
            <a:spLocks noChangeArrowheads="1"/>
          </p:cNvSpPr>
          <p:nvPr/>
        </p:nvSpPr>
        <p:spPr bwMode="auto">
          <a:xfrm>
            <a:off x="1828800" y="14478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20488" name="Oval 9"/>
          <p:cNvSpPr>
            <a:spLocks noChangeArrowheads="1"/>
          </p:cNvSpPr>
          <p:nvPr/>
        </p:nvSpPr>
        <p:spPr bwMode="auto">
          <a:xfrm>
            <a:off x="18288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20489" name="Line 10"/>
          <p:cNvSpPr>
            <a:spLocks noChangeShapeType="1"/>
          </p:cNvSpPr>
          <p:nvPr/>
        </p:nvSpPr>
        <p:spPr bwMode="auto">
          <a:xfrm flipV="1">
            <a:off x="1066800" y="160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11"/>
          <p:cNvSpPr>
            <a:spLocks noChangeShapeType="1"/>
          </p:cNvSpPr>
          <p:nvPr/>
        </p:nvSpPr>
        <p:spPr bwMode="auto">
          <a:xfrm>
            <a:off x="1066800" y="32004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12"/>
          <p:cNvSpPr>
            <a:spLocks noChangeShapeType="1"/>
          </p:cNvSpPr>
          <p:nvPr/>
        </p:nvSpPr>
        <p:spPr bwMode="auto">
          <a:xfrm flipV="1">
            <a:off x="1066800" y="2286000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Line 13"/>
          <p:cNvSpPr>
            <a:spLocks noChangeShapeType="1"/>
          </p:cNvSpPr>
          <p:nvPr/>
        </p:nvSpPr>
        <p:spPr bwMode="auto">
          <a:xfrm>
            <a:off x="1066800" y="3200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Line 14"/>
          <p:cNvSpPr>
            <a:spLocks noChangeShapeType="1"/>
          </p:cNvSpPr>
          <p:nvPr/>
        </p:nvSpPr>
        <p:spPr bwMode="auto">
          <a:xfrm flipV="1">
            <a:off x="1066800" y="27432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Text Box 15"/>
          <p:cNvSpPr txBox="1">
            <a:spLocks noChangeArrowheads="1"/>
          </p:cNvSpPr>
          <p:nvPr/>
        </p:nvSpPr>
        <p:spPr bwMode="auto">
          <a:xfrm>
            <a:off x="3200400" y="1371600"/>
            <a:ext cx="5638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9 tasks with precedences and the shown execution times, where lower numbered tasks have higher priority than higher numbered tasks. Priority-based 3 processor schedule:</a:t>
            </a:r>
          </a:p>
        </p:txBody>
      </p:sp>
      <p:sp>
        <p:nvSpPr>
          <p:cNvPr id="20495" name="Oval 16"/>
          <p:cNvSpPr>
            <a:spLocks noChangeArrowheads="1"/>
          </p:cNvSpPr>
          <p:nvPr/>
        </p:nvSpPr>
        <p:spPr bwMode="auto">
          <a:xfrm>
            <a:off x="1828800" y="2514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20496" name="Oval 17"/>
          <p:cNvSpPr>
            <a:spLocks noChangeArrowheads="1"/>
          </p:cNvSpPr>
          <p:nvPr/>
        </p:nvSpPr>
        <p:spPr bwMode="auto">
          <a:xfrm>
            <a:off x="1828800" y="30480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20497" name="Oval 18"/>
          <p:cNvSpPr>
            <a:spLocks noChangeArrowheads="1"/>
          </p:cNvSpPr>
          <p:nvPr/>
        </p:nvSpPr>
        <p:spPr bwMode="auto">
          <a:xfrm>
            <a:off x="1828800" y="3505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20498" name="Text Box 19"/>
          <p:cNvSpPr txBox="1">
            <a:spLocks noChangeArrowheads="1"/>
          </p:cNvSpPr>
          <p:nvPr/>
        </p:nvSpPr>
        <p:spPr bwMode="auto">
          <a:xfrm>
            <a:off x="107950" y="143510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1</a:t>
            </a:r>
            <a:r>
              <a:rPr lang="en-US">
                <a:latin typeface="Times New Roman" charset="0"/>
              </a:rPr>
              <a:t> = 3</a:t>
            </a:r>
          </a:p>
        </p:txBody>
      </p:sp>
      <p:sp>
        <p:nvSpPr>
          <p:cNvPr id="20499" name="Text Box 20"/>
          <p:cNvSpPr txBox="1">
            <a:spLocks noChangeArrowheads="1"/>
          </p:cNvSpPr>
          <p:nvPr/>
        </p:nvSpPr>
        <p:spPr bwMode="auto">
          <a:xfrm>
            <a:off x="115888" y="1978025"/>
            <a:ext cx="706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2</a:t>
            </a:r>
            <a:r>
              <a:rPr lang="en-US">
                <a:latin typeface="Times New Roman" charset="0"/>
              </a:rPr>
              <a:t> = 2</a:t>
            </a:r>
          </a:p>
        </p:txBody>
      </p:sp>
      <p:sp>
        <p:nvSpPr>
          <p:cNvPr id="20500" name="Text Box 21"/>
          <p:cNvSpPr txBox="1">
            <a:spLocks noChangeArrowheads="1"/>
          </p:cNvSpPr>
          <p:nvPr/>
        </p:nvSpPr>
        <p:spPr bwMode="auto">
          <a:xfrm>
            <a:off x="136525" y="248285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3</a:t>
            </a:r>
            <a:r>
              <a:rPr lang="en-US">
                <a:latin typeface="Times New Roman" charset="0"/>
              </a:rPr>
              <a:t> = 2</a:t>
            </a:r>
          </a:p>
        </p:txBody>
      </p:sp>
      <p:sp>
        <p:nvSpPr>
          <p:cNvPr id="20501" name="Text Box 22"/>
          <p:cNvSpPr txBox="1">
            <a:spLocks noChangeArrowheads="1"/>
          </p:cNvSpPr>
          <p:nvPr/>
        </p:nvSpPr>
        <p:spPr bwMode="auto">
          <a:xfrm>
            <a:off x="136525" y="301625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4</a:t>
            </a:r>
            <a:r>
              <a:rPr lang="en-US">
                <a:latin typeface="Times New Roman" charset="0"/>
              </a:rPr>
              <a:t> = 2</a:t>
            </a:r>
          </a:p>
        </p:txBody>
      </p:sp>
      <p:sp>
        <p:nvSpPr>
          <p:cNvPr id="20502" name="Text Box 23"/>
          <p:cNvSpPr txBox="1">
            <a:spLocks noChangeArrowheads="1"/>
          </p:cNvSpPr>
          <p:nvPr/>
        </p:nvSpPr>
        <p:spPr bwMode="auto">
          <a:xfrm>
            <a:off x="2112963" y="1447800"/>
            <a:ext cx="706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9</a:t>
            </a:r>
            <a:r>
              <a:rPr lang="en-US">
                <a:latin typeface="Times New Roman" charset="0"/>
              </a:rPr>
              <a:t> = 9</a:t>
            </a:r>
          </a:p>
        </p:txBody>
      </p:sp>
      <p:sp>
        <p:nvSpPr>
          <p:cNvPr id="20503" name="Text Box 24"/>
          <p:cNvSpPr txBox="1">
            <a:spLocks noChangeArrowheads="1"/>
          </p:cNvSpPr>
          <p:nvPr/>
        </p:nvSpPr>
        <p:spPr bwMode="auto">
          <a:xfrm>
            <a:off x="2133600" y="194945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8</a:t>
            </a:r>
            <a:r>
              <a:rPr lang="en-US">
                <a:latin typeface="Times New Roman" charset="0"/>
              </a:rPr>
              <a:t> = 4</a:t>
            </a:r>
          </a:p>
        </p:txBody>
      </p:sp>
      <p:sp>
        <p:nvSpPr>
          <p:cNvPr id="20504" name="Text Box 25"/>
          <p:cNvSpPr txBox="1">
            <a:spLocks noChangeArrowheads="1"/>
          </p:cNvSpPr>
          <p:nvPr/>
        </p:nvSpPr>
        <p:spPr bwMode="auto">
          <a:xfrm>
            <a:off x="2133600" y="248285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7</a:t>
            </a:r>
            <a:r>
              <a:rPr lang="en-US">
                <a:latin typeface="Times New Roman" charset="0"/>
              </a:rPr>
              <a:t> = 4</a:t>
            </a:r>
          </a:p>
        </p:txBody>
      </p:sp>
      <p:sp>
        <p:nvSpPr>
          <p:cNvPr id="20505" name="Text Box 26"/>
          <p:cNvSpPr txBox="1">
            <a:spLocks noChangeArrowheads="1"/>
          </p:cNvSpPr>
          <p:nvPr/>
        </p:nvSpPr>
        <p:spPr bwMode="auto">
          <a:xfrm>
            <a:off x="2133600" y="301625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6</a:t>
            </a:r>
            <a:r>
              <a:rPr lang="en-US">
                <a:latin typeface="Times New Roman" charset="0"/>
              </a:rPr>
              <a:t> = 4</a:t>
            </a:r>
          </a:p>
        </p:txBody>
      </p:sp>
      <p:sp>
        <p:nvSpPr>
          <p:cNvPr id="20506" name="Text Box 27"/>
          <p:cNvSpPr txBox="1">
            <a:spLocks noChangeArrowheads="1"/>
          </p:cNvSpPr>
          <p:nvPr/>
        </p:nvSpPr>
        <p:spPr bwMode="auto">
          <a:xfrm>
            <a:off x="2133600" y="350520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5</a:t>
            </a:r>
            <a:r>
              <a:rPr lang="en-US">
                <a:latin typeface="Times New Roman" charset="0"/>
              </a:rPr>
              <a:t> = 4</a:t>
            </a:r>
          </a:p>
        </p:txBody>
      </p:sp>
      <p:pic>
        <p:nvPicPr>
          <p:cNvPr id="20507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2438400"/>
            <a:ext cx="5478462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8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19600"/>
            <a:ext cx="5478463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9396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Greedy Scheduling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114800"/>
            <a:ext cx="2667000" cy="2133600"/>
          </a:xfrm>
        </p:spPr>
        <p:txBody>
          <a:bodyPr/>
          <a:lstStyle/>
          <a:p>
            <a:pPr marL="0" indent="0" eaLnBrk="1" hangingPunct="1"/>
            <a:r>
              <a:rPr lang="en-US" sz="2000">
                <a:latin typeface="Arial" charset="0"/>
              </a:rPr>
              <a:t>Priority-based scheduling is </a:t>
            </a:r>
            <a:r>
              <a:rPr lang="ja-JP" altLang="en-US" sz="2000">
                <a:latin typeface="Arial" charset="0"/>
              </a:rPr>
              <a:t>“</a:t>
            </a:r>
            <a:r>
              <a:rPr lang="en-US" altLang="ja-JP" sz="2000">
                <a:solidFill>
                  <a:srgbClr val="FF0000"/>
                </a:solidFill>
                <a:latin typeface="Arial" charset="0"/>
              </a:rPr>
              <a:t>greedy</a:t>
            </a:r>
            <a:r>
              <a:rPr lang="en-US" altLang="ja-JP" sz="2000">
                <a:latin typeface="Arial" charset="0"/>
              </a:rPr>
              <a:t>.</a:t>
            </a:r>
            <a:r>
              <a:rPr lang="ja-JP" altLang="en-US" sz="2000">
                <a:latin typeface="Arial" charset="0"/>
              </a:rPr>
              <a:t>”</a:t>
            </a:r>
            <a:r>
              <a:rPr lang="en-US" altLang="ja-JP" sz="2000">
                <a:latin typeface="Arial" charset="0"/>
              </a:rPr>
              <a:t> A smarter scheduler for this example could hold off scheduling 5, 6, or 7, leaving a processor idle for one time unit.</a:t>
            </a:r>
            <a:endParaRPr lang="en-US" sz="2000">
              <a:latin typeface="Arial" charset="0"/>
            </a:endParaRPr>
          </a:p>
        </p:txBody>
      </p:sp>
      <p:sp>
        <p:nvSpPr>
          <p:cNvPr id="21507" name="Oval 4"/>
          <p:cNvSpPr>
            <a:spLocks noChangeArrowheads="1"/>
          </p:cNvSpPr>
          <p:nvPr/>
        </p:nvSpPr>
        <p:spPr bwMode="auto">
          <a:xfrm>
            <a:off x="762000" y="14478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1508" name="Oval 5"/>
          <p:cNvSpPr>
            <a:spLocks noChangeArrowheads="1"/>
          </p:cNvSpPr>
          <p:nvPr/>
        </p:nvSpPr>
        <p:spPr bwMode="auto">
          <a:xfrm>
            <a:off x="7620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1509" name="Oval 6"/>
          <p:cNvSpPr>
            <a:spLocks noChangeArrowheads="1"/>
          </p:cNvSpPr>
          <p:nvPr/>
        </p:nvSpPr>
        <p:spPr bwMode="auto">
          <a:xfrm>
            <a:off x="762000" y="2514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1510" name="Oval 7"/>
          <p:cNvSpPr>
            <a:spLocks noChangeArrowheads="1"/>
          </p:cNvSpPr>
          <p:nvPr/>
        </p:nvSpPr>
        <p:spPr bwMode="auto">
          <a:xfrm>
            <a:off x="762000" y="30480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1511" name="Oval 8"/>
          <p:cNvSpPr>
            <a:spLocks noChangeArrowheads="1"/>
          </p:cNvSpPr>
          <p:nvPr/>
        </p:nvSpPr>
        <p:spPr bwMode="auto">
          <a:xfrm>
            <a:off x="1828800" y="14478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21512" name="Oval 9"/>
          <p:cNvSpPr>
            <a:spLocks noChangeArrowheads="1"/>
          </p:cNvSpPr>
          <p:nvPr/>
        </p:nvSpPr>
        <p:spPr bwMode="auto">
          <a:xfrm>
            <a:off x="18288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21513" name="Line 10"/>
          <p:cNvSpPr>
            <a:spLocks noChangeShapeType="1"/>
          </p:cNvSpPr>
          <p:nvPr/>
        </p:nvSpPr>
        <p:spPr bwMode="auto">
          <a:xfrm flipV="1">
            <a:off x="1066800" y="160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11"/>
          <p:cNvSpPr>
            <a:spLocks noChangeShapeType="1"/>
          </p:cNvSpPr>
          <p:nvPr/>
        </p:nvSpPr>
        <p:spPr bwMode="auto">
          <a:xfrm>
            <a:off x="1066800" y="32004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2"/>
          <p:cNvSpPr>
            <a:spLocks noChangeShapeType="1"/>
          </p:cNvSpPr>
          <p:nvPr/>
        </p:nvSpPr>
        <p:spPr bwMode="auto">
          <a:xfrm flipV="1">
            <a:off x="1066800" y="2286000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13"/>
          <p:cNvSpPr>
            <a:spLocks noChangeShapeType="1"/>
          </p:cNvSpPr>
          <p:nvPr/>
        </p:nvSpPr>
        <p:spPr bwMode="auto">
          <a:xfrm>
            <a:off x="1066800" y="3200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4"/>
          <p:cNvSpPr>
            <a:spLocks noChangeShapeType="1"/>
          </p:cNvSpPr>
          <p:nvPr/>
        </p:nvSpPr>
        <p:spPr bwMode="auto">
          <a:xfrm flipV="1">
            <a:off x="1066800" y="27432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Text Box 15"/>
          <p:cNvSpPr txBox="1">
            <a:spLocks noChangeArrowheads="1"/>
          </p:cNvSpPr>
          <p:nvPr/>
        </p:nvSpPr>
        <p:spPr bwMode="auto">
          <a:xfrm>
            <a:off x="3200400" y="1371600"/>
            <a:ext cx="5638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9 tasks with precedences and the shown execution times, where lower numbered tasks have higher priority than higher numbered tasks. Priority-based 3 processor schedule:</a:t>
            </a:r>
          </a:p>
        </p:txBody>
      </p:sp>
      <p:sp>
        <p:nvSpPr>
          <p:cNvPr id="21519" name="Oval 16"/>
          <p:cNvSpPr>
            <a:spLocks noChangeArrowheads="1"/>
          </p:cNvSpPr>
          <p:nvPr/>
        </p:nvSpPr>
        <p:spPr bwMode="auto">
          <a:xfrm>
            <a:off x="1828800" y="2514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21520" name="Oval 17"/>
          <p:cNvSpPr>
            <a:spLocks noChangeArrowheads="1"/>
          </p:cNvSpPr>
          <p:nvPr/>
        </p:nvSpPr>
        <p:spPr bwMode="auto">
          <a:xfrm>
            <a:off x="1828800" y="30480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21521" name="Oval 18"/>
          <p:cNvSpPr>
            <a:spLocks noChangeArrowheads="1"/>
          </p:cNvSpPr>
          <p:nvPr/>
        </p:nvSpPr>
        <p:spPr bwMode="auto">
          <a:xfrm>
            <a:off x="1828800" y="3505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21522" name="Text Box 19"/>
          <p:cNvSpPr txBox="1">
            <a:spLocks noChangeArrowheads="1"/>
          </p:cNvSpPr>
          <p:nvPr/>
        </p:nvSpPr>
        <p:spPr bwMode="auto">
          <a:xfrm>
            <a:off x="107950" y="143510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1</a:t>
            </a:r>
            <a:r>
              <a:rPr lang="en-US">
                <a:latin typeface="Times New Roman" charset="0"/>
              </a:rPr>
              <a:t> = 3</a:t>
            </a:r>
          </a:p>
        </p:txBody>
      </p:sp>
      <p:sp>
        <p:nvSpPr>
          <p:cNvPr id="21523" name="Text Box 20"/>
          <p:cNvSpPr txBox="1">
            <a:spLocks noChangeArrowheads="1"/>
          </p:cNvSpPr>
          <p:nvPr/>
        </p:nvSpPr>
        <p:spPr bwMode="auto">
          <a:xfrm>
            <a:off x="115888" y="1978025"/>
            <a:ext cx="706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2</a:t>
            </a:r>
            <a:r>
              <a:rPr lang="en-US">
                <a:latin typeface="Times New Roman" charset="0"/>
              </a:rPr>
              <a:t> = 2</a:t>
            </a:r>
          </a:p>
        </p:txBody>
      </p:sp>
      <p:sp>
        <p:nvSpPr>
          <p:cNvPr id="21524" name="Text Box 21"/>
          <p:cNvSpPr txBox="1">
            <a:spLocks noChangeArrowheads="1"/>
          </p:cNvSpPr>
          <p:nvPr/>
        </p:nvSpPr>
        <p:spPr bwMode="auto">
          <a:xfrm>
            <a:off x="136525" y="248285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3</a:t>
            </a:r>
            <a:r>
              <a:rPr lang="en-US">
                <a:latin typeface="Times New Roman" charset="0"/>
              </a:rPr>
              <a:t> = 2</a:t>
            </a:r>
          </a:p>
        </p:txBody>
      </p:sp>
      <p:sp>
        <p:nvSpPr>
          <p:cNvPr id="21525" name="Text Box 22"/>
          <p:cNvSpPr txBox="1">
            <a:spLocks noChangeArrowheads="1"/>
          </p:cNvSpPr>
          <p:nvPr/>
        </p:nvSpPr>
        <p:spPr bwMode="auto">
          <a:xfrm>
            <a:off x="136525" y="301625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4</a:t>
            </a:r>
            <a:r>
              <a:rPr lang="en-US">
                <a:latin typeface="Times New Roman" charset="0"/>
              </a:rPr>
              <a:t> = 2</a:t>
            </a:r>
          </a:p>
        </p:txBody>
      </p:sp>
      <p:sp>
        <p:nvSpPr>
          <p:cNvPr id="21526" name="Text Box 23"/>
          <p:cNvSpPr txBox="1">
            <a:spLocks noChangeArrowheads="1"/>
          </p:cNvSpPr>
          <p:nvPr/>
        </p:nvSpPr>
        <p:spPr bwMode="auto">
          <a:xfrm>
            <a:off x="2112963" y="1447800"/>
            <a:ext cx="706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9</a:t>
            </a:r>
            <a:r>
              <a:rPr lang="en-US">
                <a:latin typeface="Times New Roman" charset="0"/>
              </a:rPr>
              <a:t> = 9</a:t>
            </a:r>
          </a:p>
        </p:txBody>
      </p:sp>
      <p:sp>
        <p:nvSpPr>
          <p:cNvPr id="21527" name="Text Box 24"/>
          <p:cNvSpPr txBox="1">
            <a:spLocks noChangeArrowheads="1"/>
          </p:cNvSpPr>
          <p:nvPr/>
        </p:nvSpPr>
        <p:spPr bwMode="auto">
          <a:xfrm>
            <a:off x="2133600" y="194945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8</a:t>
            </a:r>
            <a:r>
              <a:rPr lang="en-US">
                <a:latin typeface="Times New Roman" charset="0"/>
              </a:rPr>
              <a:t> = 4</a:t>
            </a:r>
          </a:p>
        </p:txBody>
      </p:sp>
      <p:sp>
        <p:nvSpPr>
          <p:cNvPr id="21528" name="Text Box 25"/>
          <p:cNvSpPr txBox="1">
            <a:spLocks noChangeArrowheads="1"/>
          </p:cNvSpPr>
          <p:nvPr/>
        </p:nvSpPr>
        <p:spPr bwMode="auto">
          <a:xfrm>
            <a:off x="2133600" y="248285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7</a:t>
            </a:r>
            <a:r>
              <a:rPr lang="en-US">
                <a:latin typeface="Times New Roman" charset="0"/>
              </a:rPr>
              <a:t> = 4</a:t>
            </a:r>
          </a:p>
        </p:txBody>
      </p:sp>
      <p:sp>
        <p:nvSpPr>
          <p:cNvPr id="21529" name="Text Box 26"/>
          <p:cNvSpPr txBox="1">
            <a:spLocks noChangeArrowheads="1"/>
          </p:cNvSpPr>
          <p:nvPr/>
        </p:nvSpPr>
        <p:spPr bwMode="auto">
          <a:xfrm>
            <a:off x="2133600" y="301625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6</a:t>
            </a:r>
            <a:r>
              <a:rPr lang="en-US">
                <a:latin typeface="Times New Roman" charset="0"/>
              </a:rPr>
              <a:t> = 4</a:t>
            </a:r>
          </a:p>
        </p:txBody>
      </p:sp>
      <p:sp>
        <p:nvSpPr>
          <p:cNvPr id="21530" name="Text Box 27"/>
          <p:cNvSpPr txBox="1">
            <a:spLocks noChangeArrowheads="1"/>
          </p:cNvSpPr>
          <p:nvPr/>
        </p:nvSpPr>
        <p:spPr bwMode="auto">
          <a:xfrm>
            <a:off x="2133600" y="350520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5</a:t>
            </a:r>
            <a:r>
              <a:rPr lang="en-US">
                <a:latin typeface="Times New Roman" charset="0"/>
              </a:rPr>
              <a:t> = 4</a:t>
            </a:r>
          </a:p>
        </p:txBody>
      </p:sp>
      <p:pic>
        <p:nvPicPr>
          <p:cNvPr id="21531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2438400"/>
            <a:ext cx="5478462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2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19600"/>
            <a:ext cx="5478463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962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Greedy scheduling may be the only practical option.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2971800" cy="2133600"/>
          </a:xfrm>
        </p:spPr>
        <p:txBody>
          <a:bodyPr/>
          <a:lstStyle/>
          <a:p>
            <a:pPr marL="0" indent="0" eaLnBrk="1" hangingPunct="1"/>
            <a:r>
              <a:rPr lang="en-US" sz="2000">
                <a:latin typeface="Arial" charset="0"/>
              </a:rPr>
              <a:t>If tasks </a:t>
            </a:r>
            <a:r>
              <a:rPr lang="ja-JP" altLang="en-US" sz="2000">
                <a:latin typeface="Arial" charset="0"/>
              </a:rPr>
              <a:t>“</a:t>
            </a:r>
            <a:r>
              <a:rPr lang="en-US" altLang="ja-JP" sz="2000">
                <a:latin typeface="Arial" charset="0"/>
              </a:rPr>
              <a:t>arrive</a:t>
            </a:r>
            <a:r>
              <a:rPr lang="ja-JP" altLang="en-US" sz="2000">
                <a:latin typeface="Arial" charset="0"/>
              </a:rPr>
              <a:t>”</a:t>
            </a:r>
            <a:r>
              <a:rPr lang="en-US" altLang="ja-JP" sz="2000">
                <a:latin typeface="Arial" charset="0"/>
              </a:rPr>
              <a:t> (become known to the scheduler) only after their predecessor completes, then greedy scheduling may be the only practical option.</a:t>
            </a:r>
            <a:endParaRPr lang="en-US" sz="2000">
              <a:latin typeface="Arial" charset="0"/>
            </a:endParaRPr>
          </a:p>
        </p:txBody>
      </p:sp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762000" y="14478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2532" name="Oval 5"/>
          <p:cNvSpPr>
            <a:spLocks noChangeArrowheads="1"/>
          </p:cNvSpPr>
          <p:nvPr/>
        </p:nvSpPr>
        <p:spPr bwMode="auto">
          <a:xfrm>
            <a:off x="7620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2533" name="Oval 6"/>
          <p:cNvSpPr>
            <a:spLocks noChangeArrowheads="1"/>
          </p:cNvSpPr>
          <p:nvPr/>
        </p:nvSpPr>
        <p:spPr bwMode="auto">
          <a:xfrm>
            <a:off x="762000" y="2514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2534" name="Oval 7"/>
          <p:cNvSpPr>
            <a:spLocks noChangeArrowheads="1"/>
          </p:cNvSpPr>
          <p:nvPr/>
        </p:nvSpPr>
        <p:spPr bwMode="auto">
          <a:xfrm>
            <a:off x="762000" y="30480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2535" name="Oval 8"/>
          <p:cNvSpPr>
            <a:spLocks noChangeArrowheads="1"/>
          </p:cNvSpPr>
          <p:nvPr/>
        </p:nvSpPr>
        <p:spPr bwMode="auto">
          <a:xfrm>
            <a:off x="1828800" y="14478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22536" name="Oval 9"/>
          <p:cNvSpPr>
            <a:spLocks noChangeArrowheads="1"/>
          </p:cNvSpPr>
          <p:nvPr/>
        </p:nvSpPr>
        <p:spPr bwMode="auto">
          <a:xfrm>
            <a:off x="18288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 flipV="1">
            <a:off x="1066800" y="160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11"/>
          <p:cNvSpPr>
            <a:spLocks noChangeShapeType="1"/>
          </p:cNvSpPr>
          <p:nvPr/>
        </p:nvSpPr>
        <p:spPr bwMode="auto">
          <a:xfrm>
            <a:off x="1066800" y="32004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 flipV="1">
            <a:off x="1066800" y="2286000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Line 13"/>
          <p:cNvSpPr>
            <a:spLocks noChangeShapeType="1"/>
          </p:cNvSpPr>
          <p:nvPr/>
        </p:nvSpPr>
        <p:spPr bwMode="auto">
          <a:xfrm>
            <a:off x="1066800" y="3200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 flipV="1">
            <a:off x="1066800" y="27432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Text Box 15"/>
          <p:cNvSpPr txBox="1">
            <a:spLocks noChangeArrowheads="1"/>
          </p:cNvSpPr>
          <p:nvPr/>
        </p:nvSpPr>
        <p:spPr bwMode="auto">
          <a:xfrm>
            <a:off x="3200400" y="1371600"/>
            <a:ext cx="5638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9 tasks with precedences and the shown execution times, where lower numbered tasks have higher priority than higher numbered tasks. Priority-based 3 processor schedule:</a:t>
            </a:r>
          </a:p>
        </p:txBody>
      </p:sp>
      <p:sp>
        <p:nvSpPr>
          <p:cNvPr id="22543" name="Oval 16"/>
          <p:cNvSpPr>
            <a:spLocks noChangeArrowheads="1"/>
          </p:cNvSpPr>
          <p:nvPr/>
        </p:nvSpPr>
        <p:spPr bwMode="auto">
          <a:xfrm>
            <a:off x="1828800" y="2514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22544" name="Oval 17"/>
          <p:cNvSpPr>
            <a:spLocks noChangeArrowheads="1"/>
          </p:cNvSpPr>
          <p:nvPr/>
        </p:nvSpPr>
        <p:spPr bwMode="auto">
          <a:xfrm>
            <a:off x="1828800" y="30480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22545" name="Oval 18"/>
          <p:cNvSpPr>
            <a:spLocks noChangeArrowheads="1"/>
          </p:cNvSpPr>
          <p:nvPr/>
        </p:nvSpPr>
        <p:spPr bwMode="auto">
          <a:xfrm>
            <a:off x="1828800" y="3505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22546" name="Text Box 19"/>
          <p:cNvSpPr txBox="1">
            <a:spLocks noChangeArrowheads="1"/>
          </p:cNvSpPr>
          <p:nvPr/>
        </p:nvSpPr>
        <p:spPr bwMode="auto">
          <a:xfrm>
            <a:off x="107950" y="143510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1</a:t>
            </a:r>
            <a:r>
              <a:rPr lang="en-US">
                <a:latin typeface="Times New Roman" charset="0"/>
              </a:rPr>
              <a:t> = 3</a:t>
            </a:r>
          </a:p>
        </p:txBody>
      </p:sp>
      <p:sp>
        <p:nvSpPr>
          <p:cNvPr id="22547" name="Text Box 20"/>
          <p:cNvSpPr txBox="1">
            <a:spLocks noChangeArrowheads="1"/>
          </p:cNvSpPr>
          <p:nvPr/>
        </p:nvSpPr>
        <p:spPr bwMode="auto">
          <a:xfrm>
            <a:off x="115888" y="1978025"/>
            <a:ext cx="706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2</a:t>
            </a:r>
            <a:r>
              <a:rPr lang="en-US">
                <a:latin typeface="Times New Roman" charset="0"/>
              </a:rPr>
              <a:t> = 2</a:t>
            </a:r>
          </a:p>
        </p:txBody>
      </p:sp>
      <p:sp>
        <p:nvSpPr>
          <p:cNvPr id="22548" name="Text Box 21"/>
          <p:cNvSpPr txBox="1">
            <a:spLocks noChangeArrowheads="1"/>
          </p:cNvSpPr>
          <p:nvPr/>
        </p:nvSpPr>
        <p:spPr bwMode="auto">
          <a:xfrm>
            <a:off x="136525" y="248285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3</a:t>
            </a:r>
            <a:r>
              <a:rPr lang="en-US">
                <a:latin typeface="Times New Roman" charset="0"/>
              </a:rPr>
              <a:t> = 2</a:t>
            </a:r>
          </a:p>
        </p:txBody>
      </p:sp>
      <p:sp>
        <p:nvSpPr>
          <p:cNvPr id="22549" name="Text Box 22"/>
          <p:cNvSpPr txBox="1">
            <a:spLocks noChangeArrowheads="1"/>
          </p:cNvSpPr>
          <p:nvPr/>
        </p:nvSpPr>
        <p:spPr bwMode="auto">
          <a:xfrm>
            <a:off x="136525" y="301625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4</a:t>
            </a:r>
            <a:r>
              <a:rPr lang="en-US">
                <a:latin typeface="Times New Roman" charset="0"/>
              </a:rPr>
              <a:t> = 2</a:t>
            </a:r>
          </a:p>
        </p:txBody>
      </p:sp>
      <p:sp>
        <p:nvSpPr>
          <p:cNvPr id="22550" name="Text Box 23"/>
          <p:cNvSpPr txBox="1">
            <a:spLocks noChangeArrowheads="1"/>
          </p:cNvSpPr>
          <p:nvPr/>
        </p:nvSpPr>
        <p:spPr bwMode="auto">
          <a:xfrm>
            <a:off x="2112963" y="1447800"/>
            <a:ext cx="706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9</a:t>
            </a:r>
            <a:r>
              <a:rPr lang="en-US">
                <a:latin typeface="Times New Roman" charset="0"/>
              </a:rPr>
              <a:t> = 9</a:t>
            </a:r>
          </a:p>
        </p:txBody>
      </p:sp>
      <p:sp>
        <p:nvSpPr>
          <p:cNvPr id="22551" name="Text Box 24"/>
          <p:cNvSpPr txBox="1">
            <a:spLocks noChangeArrowheads="1"/>
          </p:cNvSpPr>
          <p:nvPr/>
        </p:nvSpPr>
        <p:spPr bwMode="auto">
          <a:xfrm>
            <a:off x="2133600" y="194945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8</a:t>
            </a:r>
            <a:r>
              <a:rPr lang="en-US">
                <a:latin typeface="Times New Roman" charset="0"/>
              </a:rPr>
              <a:t> = 4</a:t>
            </a:r>
          </a:p>
        </p:txBody>
      </p:sp>
      <p:sp>
        <p:nvSpPr>
          <p:cNvPr id="22552" name="Text Box 25"/>
          <p:cNvSpPr txBox="1">
            <a:spLocks noChangeArrowheads="1"/>
          </p:cNvSpPr>
          <p:nvPr/>
        </p:nvSpPr>
        <p:spPr bwMode="auto">
          <a:xfrm>
            <a:off x="2133600" y="248285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7</a:t>
            </a:r>
            <a:r>
              <a:rPr lang="en-US">
                <a:latin typeface="Times New Roman" charset="0"/>
              </a:rPr>
              <a:t> = 4</a:t>
            </a:r>
          </a:p>
        </p:txBody>
      </p:sp>
      <p:sp>
        <p:nvSpPr>
          <p:cNvPr id="22553" name="Text Box 26"/>
          <p:cNvSpPr txBox="1">
            <a:spLocks noChangeArrowheads="1"/>
          </p:cNvSpPr>
          <p:nvPr/>
        </p:nvSpPr>
        <p:spPr bwMode="auto">
          <a:xfrm>
            <a:off x="2133600" y="301625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6</a:t>
            </a:r>
            <a:r>
              <a:rPr lang="en-US">
                <a:latin typeface="Times New Roman" charset="0"/>
              </a:rPr>
              <a:t> = 4</a:t>
            </a:r>
          </a:p>
        </p:txBody>
      </p:sp>
      <p:sp>
        <p:nvSpPr>
          <p:cNvPr id="22554" name="Text Box 27"/>
          <p:cNvSpPr txBox="1">
            <a:spLocks noChangeArrowheads="1"/>
          </p:cNvSpPr>
          <p:nvPr/>
        </p:nvSpPr>
        <p:spPr bwMode="auto">
          <a:xfrm>
            <a:off x="2133600" y="350520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5</a:t>
            </a:r>
            <a:r>
              <a:rPr lang="en-US">
                <a:latin typeface="Times New Roman" charset="0"/>
              </a:rPr>
              <a:t> = 4</a:t>
            </a:r>
          </a:p>
        </p:txBody>
      </p:sp>
      <p:pic>
        <p:nvPicPr>
          <p:cNvPr id="22555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2438400"/>
            <a:ext cx="5478462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6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19600"/>
            <a:ext cx="5478463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9373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Richard</a:t>
            </a:r>
            <a:r>
              <a:rPr lang="ja-JP" altLang="en-US">
                <a:latin typeface="Arial" charset="0"/>
              </a:rPr>
              <a:t>’</a:t>
            </a:r>
            <a:r>
              <a:rPr lang="en-US" altLang="ja-JP">
                <a:latin typeface="Arial" charset="0"/>
              </a:rPr>
              <a:t>s Anomalies</a:t>
            </a:r>
            <a:endParaRPr lang="en-US">
              <a:latin typeface="Arial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343400"/>
            <a:ext cx="8610600" cy="2133600"/>
          </a:xfrm>
        </p:spPr>
        <p:txBody>
          <a:bodyPr/>
          <a:lstStyle/>
          <a:p>
            <a:pPr marL="0" indent="0" eaLnBrk="1" hangingPunct="1"/>
            <a:r>
              <a:rPr lang="en-US">
                <a:latin typeface="Arial" charset="0"/>
              </a:rPr>
              <a:t>What happens if you reduce all computation times by 1?</a:t>
            </a:r>
          </a:p>
        </p:txBody>
      </p:sp>
      <p:sp>
        <p:nvSpPr>
          <p:cNvPr id="23555" name="Oval 4"/>
          <p:cNvSpPr>
            <a:spLocks noChangeArrowheads="1"/>
          </p:cNvSpPr>
          <p:nvPr/>
        </p:nvSpPr>
        <p:spPr bwMode="auto">
          <a:xfrm>
            <a:off x="762000" y="14478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3556" name="Oval 5"/>
          <p:cNvSpPr>
            <a:spLocks noChangeArrowheads="1"/>
          </p:cNvSpPr>
          <p:nvPr/>
        </p:nvSpPr>
        <p:spPr bwMode="auto">
          <a:xfrm>
            <a:off x="7620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3557" name="Oval 6"/>
          <p:cNvSpPr>
            <a:spLocks noChangeArrowheads="1"/>
          </p:cNvSpPr>
          <p:nvPr/>
        </p:nvSpPr>
        <p:spPr bwMode="auto">
          <a:xfrm>
            <a:off x="762000" y="2514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3558" name="Oval 7"/>
          <p:cNvSpPr>
            <a:spLocks noChangeArrowheads="1"/>
          </p:cNvSpPr>
          <p:nvPr/>
        </p:nvSpPr>
        <p:spPr bwMode="auto">
          <a:xfrm>
            <a:off x="762000" y="30480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3559" name="Oval 8"/>
          <p:cNvSpPr>
            <a:spLocks noChangeArrowheads="1"/>
          </p:cNvSpPr>
          <p:nvPr/>
        </p:nvSpPr>
        <p:spPr bwMode="auto">
          <a:xfrm>
            <a:off x="1828800" y="14478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23560" name="Oval 9"/>
          <p:cNvSpPr>
            <a:spLocks noChangeArrowheads="1"/>
          </p:cNvSpPr>
          <p:nvPr/>
        </p:nvSpPr>
        <p:spPr bwMode="auto">
          <a:xfrm>
            <a:off x="18288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23561" name="Line 10"/>
          <p:cNvSpPr>
            <a:spLocks noChangeShapeType="1"/>
          </p:cNvSpPr>
          <p:nvPr/>
        </p:nvSpPr>
        <p:spPr bwMode="auto">
          <a:xfrm flipV="1">
            <a:off x="1066800" y="160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11"/>
          <p:cNvSpPr>
            <a:spLocks noChangeShapeType="1"/>
          </p:cNvSpPr>
          <p:nvPr/>
        </p:nvSpPr>
        <p:spPr bwMode="auto">
          <a:xfrm>
            <a:off x="1066800" y="32004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12"/>
          <p:cNvSpPr>
            <a:spLocks noChangeShapeType="1"/>
          </p:cNvSpPr>
          <p:nvPr/>
        </p:nvSpPr>
        <p:spPr bwMode="auto">
          <a:xfrm flipV="1">
            <a:off x="1066800" y="2286000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Line 13"/>
          <p:cNvSpPr>
            <a:spLocks noChangeShapeType="1"/>
          </p:cNvSpPr>
          <p:nvPr/>
        </p:nvSpPr>
        <p:spPr bwMode="auto">
          <a:xfrm>
            <a:off x="1066800" y="3200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Line 14"/>
          <p:cNvSpPr>
            <a:spLocks noChangeShapeType="1"/>
          </p:cNvSpPr>
          <p:nvPr/>
        </p:nvSpPr>
        <p:spPr bwMode="auto">
          <a:xfrm flipV="1">
            <a:off x="1066800" y="27432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6" name="Text Box 15"/>
          <p:cNvSpPr txBox="1">
            <a:spLocks noChangeArrowheads="1"/>
          </p:cNvSpPr>
          <p:nvPr/>
        </p:nvSpPr>
        <p:spPr bwMode="auto">
          <a:xfrm>
            <a:off x="3200400" y="1371600"/>
            <a:ext cx="5638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9 tasks with precedences and the shown execution times, where lower numbered tasks have higher priority than higher numbered tasks. Priority-based 3 processor schedule:</a:t>
            </a:r>
          </a:p>
        </p:txBody>
      </p:sp>
      <p:sp>
        <p:nvSpPr>
          <p:cNvPr id="23567" name="Oval 16"/>
          <p:cNvSpPr>
            <a:spLocks noChangeArrowheads="1"/>
          </p:cNvSpPr>
          <p:nvPr/>
        </p:nvSpPr>
        <p:spPr bwMode="auto">
          <a:xfrm>
            <a:off x="1828800" y="2514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23568" name="Oval 17"/>
          <p:cNvSpPr>
            <a:spLocks noChangeArrowheads="1"/>
          </p:cNvSpPr>
          <p:nvPr/>
        </p:nvSpPr>
        <p:spPr bwMode="auto">
          <a:xfrm>
            <a:off x="1828800" y="30480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23569" name="Oval 18"/>
          <p:cNvSpPr>
            <a:spLocks noChangeArrowheads="1"/>
          </p:cNvSpPr>
          <p:nvPr/>
        </p:nvSpPr>
        <p:spPr bwMode="auto">
          <a:xfrm>
            <a:off x="1828800" y="3505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23570" name="Text Box 19"/>
          <p:cNvSpPr txBox="1">
            <a:spLocks noChangeArrowheads="1"/>
          </p:cNvSpPr>
          <p:nvPr/>
        </p:nvSpPr>
        <p:spPr bwMode="auto">
          <a:xfrm>
            <a:off x="107950" y="143510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1</a:t>
            </a:r>
            <a:r>
              <a:rPr lang="en-US">
                <a:latin typeface="Times New Roman" charset="0"/>
              </a:rPr>
              <a:t> = 3</a:t>
            </a:r>
          </a:p>
        </p:txBody>
      </p:sp>
      <p:sp>
        <p:nvSpPr>
          <p:cNvPr id="23571" name="Text Box 20"/>
          <p:cNvSpPr txBox="1">
            <a:spLocks noChangeArrowheads="1"/>
          </p:cNvSpPr>
          <p:nvPr/>
        </p:nvSpPr>
        <p:spPr bwMode="auto">
          <a:xfrm>
            <a:off x="115888" y="1978025"/>
            <a:ext cx="706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2</a:t>
            </a:r>
            <a:r>
              <a:rPr lang="en-US">
                <a:latin typeface="Times New Roman" charset="0"/>
              </a:rPr>
              <a:t> = 2</a:t>
            </a:r>
          </a:p>
        </p:txBody>
      </p:sp>
      <p:sp>
        <p:nvSpPr>
          <p:cNvPr id="23572" name="Text Box 21"/>
          <p:cNvSpPr txBox="1">
            <a:spLocks noChangeArrowheads="1"/>
          </p:cNvSpPr>
          <p:nvPr/>
        </p:nvSpPr>
        <p:spPr bwMode="auto">
          <a:xfrm>
            <a:off x="136525" y="248285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3</a:t>
            </a:r>
            <a:r>
              <a:rPr lang="en-US">
                <a:latin typeface="Times New Roman" charset="0"/>
              </a:rPr>
              <a:t> = 2</a:t>
            </a:r>
          </a:p>
        </p:txBody>
      </p:sp>
      <p:sp>
        <p:nvSpPr>
          <p:cNvPr id="23573" name="Text Box 22"/>
          <p:cNvSpPr txBox="1">
            <a:spLocks noChangeArrowheads="1"/>
          </p:cNvSpPr>
          <p:nvPr/>
        </p:nvSpPr>
        <p:spPr bwMode="auto">
          <a:xfrm>
            <a:off x="136525" y="301625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4</a:t>
            </a:r>
            <a:r>
              <a:rPr lang="en-US">
                <a:latin typeface="Times New Roman" charset="0"/>
              </a:rPr>
              <a:t> = 2</a:t>
            </a:r>
          </a:p>
        </p:txBody>
      </p:sp>
      <p:sp>
        <p:nvSpPr>
          <p:cNvPr id="23574" name="Text Box 23"/>
          <p:cNvSpPr txBox="1">
            <a:spLocks noChangeArrowheads="1"/>
          </p:cNvSpPr>
          <p:nvPr/>
        </p:nvSpPr>
        <p:spPr bwMode="auto">
          <a:xfrm>
            <a:off x="2112963" y="1447800"/>
            <a:ext cx="706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9</a:t>
            </a:r>
            <a:r>
              <a:rPr lang="en-US">
                <a:latin typeface="Times New Roman" charset="0"/>
              </a:rPr>
              <a:t> = 9</a:t>
            </a:r>
          </a:p>
        </p:txBody>
      </p:sp>
      <p:sp>
        <p:nvSpPr>
          <p:cNvPr id="23575" name="Text Box 24"/>
          <p:cNvSpPr txBox="1">
            <a:spLocks noChangeArrowheads="1"/>
          </p:cNvSpPr>
          <p:nvPr/>
        </p:nvSpPr>
        <p:spPr bwMode="auto">
          <a:xfrm>
            <a:off x="2133600" y="194945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8</a:t>
            </a:r>
            <a:r>
              <a:rPr lang="en-US">
                <a:latin typeface="Times New Roman" charset="0"/>
              </a:rPr>
              <a:t> = 4</a:t>
            </a:r>
          </a:p>
        </p:txBody>
      </p:sp>
      <p:sp>
        <p:nvSpPr>
          <p:cNvPr id="23576" name="Text Box 25"/>
          <p:cNvSpPr txBox="1">
            <a:spLocks noChangeArrowheads="1"/>
          </p:cNvSpPr>
          <p:nvPr/>
        </p:nvSpPr>
        <p:spPr bwMode="auto">
          <a:xfrm>
            <a:off x="2133600" y="248285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7</a:t>
            </a:r>
            <a:r>
              <a:rPr lang="en-US">
                <a:latin typeface="Times New Roman" charset="0"/>
              </a:rPr>
              <a:t> = 4</a:t>
            </a:r>
          </a:p>
        </p:txBody>
      </p:sp>
      <p:sp>
        <p:nvSpPr>
          <p:cNvPr id="23577" name="Text Box 26"/>
          <p:cNvSpPr txBox="1">
            <a:spLocks noChangeArrowheads="1"/>
          </p:cNvSpPr>
          <p:nvPr/>
        </p:nvSpPr>
        <p:spPr bwMode="auto">
          <a:xfrm>
            <a:off x="2133600" y="301625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6</a:t>
            </a:r>
            <a:r>
              <a:rPr lang="en-US">
                <a:latin typeface="Times New Roman" charset="0"/>
              </a:rPr>
              <a:t> = 4</a:t>
            </a:r>
          </a:p>
        </p:txBody>
      </p:sp>
      <p:sp>
        <p:nvSpPr>
          <p:cNvPr id="23578" name="Text Box 27"/>
          <p:cNvSpPr txBox="1">
            <a:spLocks noChangeArrowheads="1"/>
          </p:cNvSpPr>
          <p:nvPr/>
        </p:nvSpPr>
        <p:spPr bwMode="auto">
          <a:xfrm>
            <a:off x="2133600" y="350520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5</a:t>
            </a:r>
            <a:r>
              <a:rPr lang="en-US">
                <a:latin typeface="Times New Roman" charset="0"/>
              </a:rPr>
              <a:t> = 4</a:t>
            </a:r>
          </a:p>
        </p:txBody>
      </p:sp>
      <p:pic>
        <p:nvPicPr>
          <p:cNvPr id="23579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2438400"/>
            <a:ext cx="5478462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0335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Richard</a:t>
            </a:r>
            <a:r>
              <a:rPr lang="ja-JP" altLang="en-US">
                <a:latin typeface="Arial" charset="0"/>
              </a:rPr>
              <a:t>’</a:t>
            </a:r>
            <a:r>
              <a:rPr lang="en-US" altLang="ja-JP">
                <a:latin typeface="Arial" charset="0"/>
              </a:rPr>
              <a:t>s Anomalies: </a:t>
            </a:r>
            <a:br>
              <a:rPr lang="en-US" altLang="ja-JP">
                <a:latin typeface="Arial" charset="0"/>
              </a:rPr>
            </a:br>
            <a:r>
              <a:rPr lang="en-US" altLang="ja-JP">
                <a:latin typeface="Arial" charset="0"/>
              </a:rPr>
              <a:t>Reducing computation times</a:t>
            </a:r>
            <a:endParaRPr lang="en-US">
              <a:latin typeface="Arial" charset="0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343400"/>
            <a:ext cx="2667000" cy="2133600"/>
          </a:xfrm>
        </p:spPr>
        <p:txBody>
          <a:bodyPr/>
          <a:lstStyle/>
          <a:p>
            <a:pPr marL="0" indent="0" eaLnBrk="1" hangingPunct="1"/>
            <a:r>
              <a:rPr lang="en-US" sz="2200">
                <a:latin typeface="Arial" charset="0"/>
              </a:rPr>
              <a:t>Reducing the computation times by 1 also results in a longer execution time.</a:t>
            </a:r>
          </a:p>
        </p:txBody>
      </p:sp>
      <p:sp>
        <p:nvSpPr>
          <p:cNvPr id="24579" name="Oval 4"/>
          <p:cNvSpPr>
            <a:spLocks noChangeArrowheads="1"/>
          </p:cNvSpPr>
          <p:nvPr/>
        </p:nvSpPr>
        <p:spPr bwMode="auto">
          <a:xfrm>
            <a:off x="762000" y="14478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4580" name="Oval 5"/>
          <p:cNvSpPr>
            <a:spLocks noChangeArrowheads="1"/>
          </p:cNvSpPr>
          <p:nvPr/>
        </p:nvSpPr>
        <p:spPr bwMode="auto">
          <a:xfrm>
            <a:off x="7620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4581" name="Oval 6"/>
          <p:cNvSpPr>
            <a:spLocks noChangeArrowheads="1"/>
          </p:cNvSpPr>
          <p:nvPr/>
        </p:nvSpPr>
        <p:spPr bwMode="auto">
          <a:xfrm>
            <a:off x="762000" y="2514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4582" name="Oval 7"/>
          <p:cNvSpPr>
            <a:spLocks noChangeArrowheads="1"/>
          </p:cNvSpPr>
          <p:nvPr/>
        </p:nvSpPr>
        <p:spPr bwMode="auto">
          <a:xfrm>
            <a:off x="762000" y="30480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4583" name="Oval 8"/>
          <p:cNvSpPr>
            <a:spLocks noChangeArrowheads="1"/>
          </p:cNvSpPr>
          <p:nvPr/>
        </p:nvSpPr>
        <p:spPr bwMode="auto">
          <a:xfrm>
            <a:off x="1828800" y="14478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24584" name="Oval 9"/>
          <p:cNvSpPr>
            <a:spLocks noChangeArrowheads="1"/>
          </p:cNvSpPr>
          <p:nvPr/>
        </p:nvSpPr>
        <p:spPr bwMode="auto">
          <a:xfrm>
            <a:off x="18288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 flipV="1">
            <a:off x="1066800" y="160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11"/>
          <p:cNvSpPr>
            <a:spLocks noChangeShapeType="1"/>
          </p:cNvSpPr>
          <p:nvPr/>
        </p:nvSpPr>
        <p:spPr bwMode="auto">
          <a:xfrm>
            <a:off x="1066800" y="32004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12"/>
          <p:cNvSpPr>
            <a:spLocks noChangeShapeType="1"/>
          </p:cNvSpPr>
          <p:nvPr/>
        </p:nvSpPr>
        <p:spPr bwMode="auto">
          <a:xfrm flipV="1">
            <a:off x="1066800" y="2286000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Line 13"/>
          <p:cNvSpPr>
            <a:spLocks noChangeShapeType="1"/>
          </p:cNvSpPr>
          <p:nvPr/>
        </p:nvSpPr>
        <p:spPr bwMode="auto">
          <a:xfrm>
            <a:off x="1066800" y="3200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Line 14"/>
          <p:cNvSpPr>
            <a:spLocks noChangeShapeType="1"/>
          </p:cNvSpPr>
          <p:nvPr/>
        </p:nvSpPr>
        <p:spPr bwMode="auto">
          <a:xfrm flipV="1">
            <a:off x="1066800" y="27432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Text Box 15"/>
          <p:cNvSpPr txBox="1">
            <a:spLocks noChangeArrowheads="1"/>
          </p:cNvSpPr>
          <p:nvPr/>
        </p:nvSpPr>
        <p:spPr bwMode="auto">
          <a:xfrm>
            <a:off x="3200400" y="1371600"/>
            <a:ext cx="5638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9 tasks with precedences and the shown execution times, where lower numbered tasks have higher priority than higher numbered tasks. Priority-based 3 processor schedule:</a:t>
            </a:r>
          </a:p>
        </p:txBody>
      </p:sp>
      <p:sp>
        <p:nvSpPr>
          <p:cNvPr id="24591" name="Oval 16"/>
          <p:cNvSpPr>
            <a:spLocks noChangeArrowheads="1"/>
          </p:cNvSpPr>
          <p:nvPr/>
        </p:nvSpPr>
        <p:spPr bwMode="auto">
          <a:xfrm>
            <a:off x="1828800" y="2514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24592" name="Oval 17"/>
          <p:cNvSpPr>
            <a:spLocks noChangeArrowheads="1"/>
          </p:cNvSpPr>
          <p:nvPr/>
        </p:nvSpPr>
        <p:spPr bwMode="auto">
          <a:xfrm>
            <a:off x="1828800" y="30480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24593" name="Oval 18"/>
          <p:cNvSpPr>
            <a:spLocks noChangeArrowheads="1"/>
          </p:cNvSpPr>
          <p:nvPr/>
        </p:nvSpPr>
        <p:spPr bwMode="auto">
          <a:xfrm>
            <a:off x="1828800" y="3505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24594" name="Text Box 19"/>
          <p:cNvSpPr txBox="1">
            <a:spLocks noChangeArrowheads="1"/>
          </p:cNvSpPr>
          <p:nvPr/>
        </p:nvSpPr>
        <p:spPr bwMode="auto">
          <a:xfrm>
            <a:off x="107950" y="143510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1</a:t>
            </a:r>
            <a:r>
              <a:rPr lang="en-US">
                <a:latin typeface="Times New Roman" charset="0"/>
              </a:rPr>
              <a:t> = 2</a:t>
            </a:r>
          </a:p>
        </p:txBody>
      </p:sp>
      <p:sp>
        <p:nvSpPr>
          <p:cNvPr id="24595" name="Text Box 20"/>
          <p:cNvSpPr txBox="1">
            <a:spLocks noChangeArrowheads="1"/>
          </p:cNvSpPr>
          <p:nvPr/>
        </p:nvSpPr>
        <p:spPr bwMode="auto">
          <a:xfrm>
            <a:off x="115888" y="1978025"/>
            <a:ext cx="706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2</a:t>
            </a:r>
            <a:r>
              <a:rPr lang="en-US">
                <a:latin typeface="Times New Roman" charset="0"/>
              </a:rPr>
              <a:t> = 1</a:t>
            </a:r>
          </a:p>
        </p:txBody>
      </p:sp>
      <p:sp>
        <p:nvSpPr>
          <p:cNvPr id="24596" name="Text Box 21"/>
          <p:cNvSpPr txBox="1">
            <a:spLocks noChangeArrowheads="1"/>
          </p:cNvSpPr>
          <p:nvPr/>
        </p:nvSpPr>
        <p:spPr bwMode="auto">
          <a:xfrm>
            <a:off x="136525" y="248285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3</a:t>
            </a:r>
            <a:r>
              <a:rPr lang="en-US">
                <a:latin typeface="Times New Roman" charset="0"/>
              </a:rPr>
              <a:t> = 1</a:t>
            </a:r>
          </a:p>
        </p:txBody>
      </p:sp>
      <p:sp>
        <p:nvSpPr>
          <p:cNvPr id="24597" name="Text Box 22"/>
          <p:cNvSpPr txBox="1">
            <a:spLocks noChangeArrowheads="1"/>
          </p:cNvSpPr>
          <p:nvPr/>
        </p:nvSpPr>
        <p:spPr bwMode="auto">
          <a:xfrm>
            <a:off x="136525" y="301625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4</a:t>
            </a:r>
            <a:r>
              <a:rPr lang="en-US">
                <a:latin typeface="Times New Roman" charset="0"/>
              </a:rPr>
              <a:t> = 1</a:t>
            </a:r>
          </a:p>
        </p:txBody>
      </p:sp>
      <p:sp>
        <p:nvSpPr>
          <p:cNvPr id="24598" name="Text Box 23"/>
          <p:cNvSpPr txBox="1">
            <a:spLocks noChangeArrowheads="1"/>
          </p:cNvSpPr>
          <p:nvPr/>
        </p:nvSpPr>
        <p:spPr bwMode="auto">
          <a:xfrm>
            <a:off x="2112963" y="1447800"/>
            <a:ext cx="706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9</a:t>
            </a:r>
            <a:r>
              <a:rPr lang="en-US">
                <a:latin typeface="Times New Roman" charset="0"/>
              </a:rPr>
              <a:t> = 8</a:t>
            </a:r>
          </a:p>
        </p:txBody>
      </p:sp>
      <p:sp>
        <p:nvSpPr>
          <p:cNvPr id="24599" name="Text Box 24"/>
          <p:cNvSpPr txBox="1">
            <a:spLocks noChangeArrowheads="1"/>
          </p:cNvSpPr>
          <p:nvPr/>
        </p:nvSpPr>
        <p:spPr bwMode="auto">
          <a:xfrm>
            <a:off x="2133600" y="194945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8</a:t>
            </a:r>
            <a:r>
              <a:rPr lang="en-US">
                <a:latin typeface="Times New Roman" charset="0"/>
              </a:rPr>
              <a:t> = 3</a:t>
            </a:r>
          </a:p>
        </p:txBody>
      </p:sp>
      <p:sp>
        <p:nvSpPr>
          <p:cNvPr id="24600" name="Text Box 25"/>
          <p:cNvSpPr txBox="1">
            <a:spLocks noChangeArrowheads="1"/>
          </p:cNvSpPr>
          <p:nvPr/>
        </p:nvSpPr>
        <p:spPr bwMode="auto">
          <a:xfrm>
            <a:off x="2133600" y="248285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7</a:t>
            </a:r>
            <a:r>
              <a:rPr lang="en-US">
                <a:latin typeface="Times New Roman" charset="0"/>
              </a:rPr>
              <a:t> = 3</a:t>
            </a:r>
          </a:p>
        </p:txBody>
      </p:sp>
      <p:sp>
        <p:nvSpPr>
          <p:cNvPr id="24601" name="Text Box 26"/>
          <p:cNvSpPr txBox="1">
            <a:spLocks noChangeArrowheads="1"/>
          </p:cNvSpPr>
          <p:nvPr/>
        </p:nvSpPr>
        <p:spPr bwMode="auto">
          <a:xfrm>
            <a:off x="2133600" y="301625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6</a:t>
            </a:r>
            <a:r>
              <a:rPr lang="en-US">
                <a:latin typeface="Times New Roman" charset="0"/>
              </a:rPr>
              <a:t> = 3</a:t>
            </a:r>
          </a:p>
        </p:txBody>
      </p:sp>
      <p:sp>
        <p:nvSpPr>
          <p:cNvPr id="24602" name="Text Box 27"/>
          <p:cNvSpPr txBox="1">
            <a:spLocks noChangeArrowheads="1"/>
          </p:cNvSpPr>
          <p:nvPr/>
        </p:nvSpPr>
        <p:spPr bwMode="auto">
          <a:xfrm>
            <a:off x="2133600" y="350520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5</a:t>
            </a:r>
            <a:r>
              <a:rPr lang="en-US">
                <a:latin typeface="Times New Roman" charset="0"/>
              </a:rPr>
              <a:t> = 3</a:t>
            </a:r>
          </a:p>
        </p:txBody>
      </p:sp>
      <p:pic>
        <p:nvPicPr>
          <p:cNvPr id="24603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2438400"/>
            <a:ext cx="5478462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4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54538"/>
            <a:ext cx="5478463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835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Outline of a Microkernel Scheduler (1)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5105400"/>
          </a:xfrm>
        </p:spPr>
        <p:txBody>
          <a:bodyPr/>
          <a:lstStyle/>
          <a:p>
            <a:pPr marL="350838" indent="-350838" eaLnBrk="1" hangingPunct="1">
              <a:buFont typeface="Wingdings" charset="0"/>
              <a:buChar char="¢"/>
            </a:pPr>
            <a:r>
              <a:rPr lang="en-US" dirty="0">
                <a:latin typeface="Arial" charset="0"/>
              </a:rPr>
              <a:t>Main Scheduler Thread (Task):</a:t>
            </a:r>
          </a:p>
          <a:p>
            <a:pPr marL="693738" lvl="1"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set up periodic timer interrupts;</a:t>
            </a:r>
          </a:p>
          <a:p>
            <a:pPr marL="693738" lvl="1"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create default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thread data structures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;</a:t>
            </a:r>
          </a:p>
          <a:p>
            <a:pPr marL="693738" lvl="1"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dispatch a thread (procedure call);</a:t>
            </a:r>
          </a:p>
          <a:p>
            <a:pPr marL="693738" lvl="1"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execute main thread (idle or power save, for example).</a:t>
            </a:r>
          </a:p>
          <a:p>
            <a:pPr marL="350838" indent="-350838" eaLnBrk="1" hangingPunct="1">
              <a:buFont typeface="Wingdings" charset="0"/>
              <a:buChar char="¢"/>
            </a:pPr>
            <a:r>
              <a:rPr lang="en-US" dirty="0">
                <a:latin typeface="Arial" charset="0"/>
              </a:rPr>
              <a:t>Thread data structure:</a:t>
            </a:r>
          </a:p>
          <a:p>
            <a:pPr marL="693738" lvl="1"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copy of all state (machine registers)</a:t>
            </a:r>
          </a:p>
          <a:p>
            <a:pPr marL="693738" lvl="1"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address at which to resume executing the thread</a:t>
            </a:r>
          </a:p>
          <a:p>
            <a:pPr marL="693738" lvl="1"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status of the thread (e.g. blocked on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mutex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693738" lvl="1"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priority, WCET (worst case execution time), and other info to assist the scheduler</a:t>
            </a:r>
          </a:p>
        </p:txBody>
      </p:sp>
    </p:spTree>
    <p:extLst>
      <p:ext uri="{BB962C8B-B14F-4D97-AF65-F5344CB8AC3E}">
        <p14:creationId xmlns:p14="http://schemas.microsoft.com/office/powerpoint/2010/main" val="318601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Richard</a:t>
            </a:r>
            <a:r>
              <a:rPr lang="ja-JP" altLang="en-US">
                <a:latin typeface="Arial" charset="0"/>
              </a:rPr>
              <a:t>’</a:t>
            </a:r>
            <a:r>
              <a:rPr lang="en-US" altLang="ja-JP">
                <a:latin typeface="Arial" charset="0"/>
              </a:rPr>
              <a:t>s Anomalies</a:t>
            </a:r>
            <a:endParaRPr lang="en-US">
              <a:latin typeface="Arial" charset="0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343400"/>
            <a:ext cx="8610600" cy="2133600"/>
          </a:xfrm>
        </p:spPr>
        <p:txBody>
          <a:bodyPr/>
          <a:lstStyle/>
          <a:p>
            <a:pPr marL="0" indent="0" eaLnBrk="1" hangingPunct="1"/>
            <a:r>
              <a:rPr lang="en-US">
                <a:latin typeface="Arial" charset="0"/>
              </a:rPr>
              <a:t>What happens if you remove the precedence constraints (4,8) and (4,7)?</a:t>
            </a:r>
          </a:p>
        </p:txBody>
      </p:sp>
      <p:sp>
        <p:nvSpPr>
          <p:cNvPr id="25603" name="Oval 4"/>
          <p:cNvSpPr>
            <a:spLocks noChangeArrowheads="1"/>
          </p:cNvSpPr>
          <p:nvPr/>
        </p:nvSpPr>
        <p:spPr bwMode="auto">
          <a:xfrm>
            <a:off x="762000" y="14478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5604" name="Oval 5"/>
          <p:cNvSpPr>
            <a:spLocks noChangeArrowheads="1"/>
          </p:cNvSpPr>
          <p:nvPr/>
        </p:nvSpPr>
        <p:spPr bwMode="auto">
          <a:xfrm>
            <a:off x="7620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5605" name="Oval 6"/>
          <p:cNvSpPr>
            <a:spLocks noChangeArrowheads="1"/>
          </p:cNvSpPr>
          <p:nvPr/>
        </p:nvSpPr>
        <p:spPr bwMode="auto">
          <a:xfrm>
            <a:off x="762000" y="2514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5606" name="Oval 7"/>
          <p:cNvSpPr>
            <a:spLocks noChangeArrowheads="1"/>
          </p:cNvSpPr>
          <p:nvPr/>
        </p:nvSpPr>
        <p:spPr bwMode="auto">
          <a:xfrm>
            <a:off x="762000" y="30480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5607" name="Oval 8"/>
          <p:cNvSpPr>
            <a:spLocks noChangeArrowheads="1"/>
          </p:cNvSpPr>
          <p:nvPr/>
        </p:nvSpPr>
        <p:spPr bwMode="auto">
          <a:xfrm>
            <a:off x="1828800" y="14478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25608" name="Oval 9"/>
          <p:cNvSpPr>
            <a:spLocks noChangeArrowheads="1"/>
          </p:cNvSpPr>
          <p:nvPr/>
        </p:nvSpPr>
        <p:spPr bwMode="auto">
          <a:xfrm>
            <a:off x="18288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 flipV="1">
            <a:off x="1066800" y="160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11"/>
          <p:cNvSpPr>
            <a:spLocks noChangeShapeType="1"/>
          </p:cNvSpPr>
          <p:nvPr/>
        </p:nvSpPr>
        <p:spPr bwMode="auto">
          <a:xfrm>
            <a:off x="1066800" y="32004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12"/>
          <p:cNvSpPr>
            <a:spLocks noChangeShapeType="1"/>
          </p:cNvSpPr>
          <p:nvPr/>
        </p:nvSpPr>
        <p:spPr bwMode="auto">
          <a:xfrm flipV="1">
            <a:off x="1066800" y="2286000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Line 13"/>
          <p:cNvSpPr>
            <a:spLocks noChangeShapeType="1"/>
          </p:cNvSpPr>
          <p:nvPr/>
        </p:nvSpPr>
        <p:spPr bwMode="auto">
          <a:xfrm>
            <a:off x="1066800" y="3200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Line 14"/>
          <p:cNvSpPr>
            <a:spLocks noChangeShapeType="1"/>
          </p:cNvSpPr>
          <p:nvPr/>
        </p:nvSpPr>
        <p:spPr bwMode="auto">
          <a:xfrm flipV="1">
            <a:off x="1066800" y="27432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Text Box 15"/>
          <p:cNvSpPr txBox="1">
            <a:spLocks noChangeArrowheads="1"/>
          </p:cNvSpPr>
          <p:nvPr/>
        </p:nvSpPr>
        <p:spPr bwMode="auto">
          <a:xfrm>
            <a:off x="3200400" y="1371600"/>
            <a:ext cx="5638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9 tasks with precedences and the shown execution times, where lower numbered tasks have higher priority than higher numbered tasks. Priority-based 3 processor schedule:</a:t>
            </a:r>
          </a:p>
        </p:txBody>
      </p:sp>
      <p:sp>
        <p:nvSpPr>
          <p:cNvPr id="25615" name="Oval 16"/>
          <p:cNvSpPr>
            <a:spLocks noChangeArrowheads="1"/>
          </p:cNvSpPr>
          <p:nvPr/>
        </p:nvSpPr>
        <p:spPr bwMode="auto">
          <a:xfrm>
            <a:off x="1828800" y="2514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25616" name="Oval 17"/>
          <p:cNvSpPr>
            <a:spLocks noChangeArrowheads="1"/>
          </p:cNvSpPr>
          <p:nvPr/>
        </p:nvSpPr>
        <p:spPr bwMode="auto">
          <a:xfrm>
            <a:off x="1828800" y="30480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25617" name="Oval 18"/>
          <p:cNvSpPr>
            <a:spLocks noChangeArrowheads="1"/>
          </p:cNvSpPr>
          <p:nvPr/>
        </p:nvSpPr>
        <p:spPr bwMode="auto">
          <a:xfrm>
            <a:off x="1828800" y="3505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25618" name="Text Box 19"/>
          <p:cNvSpPr txBox="1">
            <a:spLocks noChangeArrowheads="1"/>
          </p:cNvSpPr>
          <p:nvPr/>
        </p:nvSpPr>
        <p:spPr bwMode="auto">
          <a:xfrm>
            <a:off x="107950" y="143510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1</a:t>
            </a:r>
            <a:r>
              <a:rPr lang="en-US">
                <a:latin typeface="Times New Roman" charset="0"/>
              </a:rPr>
              <a:t> = 3</a:t>
            </a:r>
          </a:p>
        </p:txBody>
      </p:sp>
      <p:sp>
        <p:nvSpPr>
          <p:cNvPr id="25619" name="Text Box 20"/>
          <p:cNvSpPr txBox="1">
            <a:spLocks noChangeArrowheads="1"/>
          </p:cNvSpPr>
          <p:nvPr/>
        </p:nvSpPr>
        <p:spPr bwMode="auto">
          <a:xfrm>
            <a:off x="115888" y="1978025"/>
            <a:ext cx="706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2</a:t>
            </a:r>
            <a:r>
              <a:rPr lang="en-US">
                <a:latin typeface="Times New Roman" charset="0"/>
              </a:rPr>
              <a:t> = 2</a:t>
            </a:r>
          </a:p>
        </p:txBody>
      </p:sp>
      <p:sp>
        <p:nvSpPr>
          <p:cNvPr id="25620" name="Text Box 21"/>
          <p:cNvSpPr txBox="1">
            <a:spLocks noChangeArrowheads="1"/>
          </p:cNvSpPr>
          <p:nvPr/>
        </p:nvSpPr>
        <p:spPr bwMode="auto">
          <a:xfrm>
            <a:off x="136525" y="248285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3</a:t>
            </a:r>
            <a:r>
              <a:rPr lang="en-US">
                <a:latin typeface="Times New Roman" charset="0"/>
              </a:rPr>
              <a:t> = 2</a:t>
            </a:r>
          </a:p>
        </p:txBody>
      </p:sp>
      <p:sp>
        <p:nvSpPr>
          <p:cNvPr id="25621" name="Text Box 22"/>
          <p:cNvSpPr txBox="1">
            <a:spLocks noChangeArrowheads="1"/>
          </p:cNvSpPr>
          <p:nvPr/>
        </p:nvSpPr>
        <p:spPr bwMode="auto">
          <a:xfrm>
            <a:off x="136525" y="301625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4</a:t>
            </a:r>
            <a:r>
              <a:rPr lang="en-US">
                <a:latin typeface="Times New Roman" charset="0"/>
              </a:rPr>
              <a:t> = 2</a:t>
            </a:r>
          </a:p>
        </p:txBody>
      </p:sp>
      <p:sp>
        <p:nvSpPr>
          <p:cNvPr id="25622" name="Text Box 23"/>
          <p:cNvSpPr txBox="1">
            <a:spLocks noChangeArrowheads="1"/>
          </p:cNvSpPr>
          <p:nvPr/>
        </p:nvSpPr>
        <p:spPr bwMode="auto">
          <a:xfrm>
            <a:off x="2112963" y="1447800"/>
            <a:ext cx="706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9</a:t>
            </a:r>
            <a:r>
              <a:rPr lang="en-US">
                <a:latin typeface="Times New Roman" charset="0"/>
              </a:rPr>
              <a:t> = 9</a:t>
            </a:r>
          </a:p>
        </p:txBody>
      </p:sp>
      <p:sp>
        <p:nvSpPr>
          <p:cNvPr id="25623" name="Text Box 24"/>
          <p:cNvSpPr txBox="1">
            <a:spLocks noChangeArrowheads="1"/>
          </p:cNvSpPr>
          <p:nvPr/>
        </p:nvSpPr>
        <p:spPr bwMode="auto">
          <a:xfrm>
            <a:off x="2133600" y="194945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8</a:t>
            </a:r>
            <a:r>
              <a:rPr lang="en-US">
                <a:latin typeface="Times New Roman" charset="0"/>
              </a:rPr>
              <a:t> = 4</a:t>
            </a:r>
          </a:p>
        </p:txBody>
      </p:sp>
      <p:sp>
        <p:nvSpPr>
          <p:cNvPr id="25624" name="Text Box 25"/>
          <p:cNvSpPr txBox="1">
            <a:spLocks noChangeArrowheads="1"/>
          </p:cNvSpPr>
          <p:nvPr/>
        </p:nvSpPr>
        <p:spPr bwMode="auto">
          <a:xfrm>
            <a:off x="2133600" y="248285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7</a:t>
            </a:r>
            <a:r>
              <a:rPr lang="en-US">
                <a:latin typeface="Times New Roman" charset="0"/>
              </a:rPr>
              <a:t> = 4</a:t>
            </a:r>
          </a:p>
        </p:txBody>
      </p:sp>
      <p:sp>
        <p:nvSpPr>
          <p:cNvPr id="25625" name="Text Box 26"/>
          <p:cNvSpPr txBox="1">
            <a:spLocks noChangeArrowheads="1"/>
          </p:cNvSpPr>
          <p:nvPr/>
        </p:nvSpPr>
        <p:spPr bwMode="auto">
          <a:xfrm>
            <a:off x="2133600" y="301625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6</a:t>
            </a:r>
            <a:r>
              <a:rPr lang="en-US">
                <a:latin typeface="Times New Roman" charset="0"/>
              </a:rPr>
              <a:t> = 4</a:t>
            </a:r>
          </a:p>
        </p:txBody>
      </p:sp>
      <p:sp>
        <p:nvSpPr>
          <p:cNvPr id="25626" name="Text Box 27"/>
          <p:cNvSpPr txBox="1">
            <a:spLocks noChangeArrowheads="1"/>
          </p:cNvSpPr>
          <p:nvPr/>
        </p:nvSpPr>
        <p:spPr bwMode="auto">
          <a:xfrm>
            <a:off x="2133600" y="350520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5</a:t>
            </a:r>
            <a:r>
              <a:rPr lang="en-US">
                <a:latin typeface="Times New Roman" charset="0"/>
              </a:rPr>
              <a:t> = 4</a:t>
            </a:r>
          </a:p>
        </p:txBody>
      </p:sp>
      <p:pic>
        <p:nvPicPr>
          <p:cNvPr id="25627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2438400"/>
            <a:ext cx="5478462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5942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Richard</a:t>
            </a:r>
            <a:r>
              <a:rPr lang="ja-JP" altLang="en-US">
                <a:latin typeface="Arial" charset="0"/>
              </a:rPr>
              <a:t>’</a:t>
            </a:r>
            <a:r>
              <a:rPr lang="en-US" altLang="ja-JP">
                <a:latin typeface="Arial" charset="0"/>
              </a:rPr>
              <a:t>s Anomalies:</a:t>
            </a:r>
            <a:br>
              <a:rPr lang="en-US" altLang="ja-JP">
                <a:latin typeface="Arial" charset="0"/>
              </a:rPr>
            </a:br>
            <a:r>
              <a:rPr lang="en-US" altLang="ja-JP">
                <a:latin typeface="Arial" charset="0"/>
              </a:rPr>
              <a:t>Weakening the precedence constraints</a:t>
            </a:r>
            <a:endParaRPr lang="en-US">
              <a:latin typeface="Arial" charset="0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343400"/>
            <a:ext cx="2667000" cy="2133600"/>
          </a:xfrm>
        </p:spPr>
        <p:txBody>
          <a:bodyPr/>
          <a:lstStyle/>
          <a:p>
            <a:pPr marL="0" indent="0" eaLnBrk="1" hangingPunct="1"/>
            <a:r>
              <a:rPr lang="en-US" sz="2200">
                <a:latin typeface="Arial" charset="0"/>
              </a:rPr>
              <a:t>Weakening precedence constraints can also result in a longer schedule.</a:t>
            </a:r>
          </a:p>
        </p:txBody>
      </p:sp>
      <p:sp>
        <p:nvSpPr>
          <p:cNvPr id="26627" name="Oval 4"/>
          <p:cNvSpPr>
            <a:spLocks noChangeArrowheads="1"/>
          </p:cNvSpPr>
          <p:nvPr/>
        </p:nvSpPr>
        <p:spPr bwMode="auto">
          <a:xfrm>
            <a:off x="762000" y="14478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6628" name="Oval 5"/>
          <p:cNvSpPr>
            <a:spLocks noChangeArrowheads="1"/>
          </p:cNvSpPr>
          <p:nvPr/>
        </p:nvSpPr>
        <p:spPr bwMode="auto">
          <a:xfrm>
            <a:off x="7620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6629" name="Oval 6"/>
          <p:cNvSpPr>
            <a:spLocks noChangeArrowheads="1"/>
          </p:cNvSpPr>
          <p:nvPr/>
        </p:nvSpPr>
        <p:spPr bwMode="auto">
          <a:xfrm>
            <a:off x="762000" y="2514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6630" name="Oval 7"/>
          <p:cNvSpPr>
            <a:spLocks noChangeArrowheads="1"/>
          </p:cNvSpPr>
          <p:nvPr/>
        </p:nvSpPr>
        <p:spPr bwMode="auto">
          <a:xfrm>
            <a:off x="762000" y="30480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6631" name="Oval 8"/>
          <p:cNvSpPr>
            <a:spLocks noChangeArrowheads="1"/>
          </p:cNvSpPr>
          <p:nvPr/>
        </p:nvSpPr>
        <p:spPr bwMode="auto">
          <a:xfrm>
            <a:off x="1828800" y="14478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26632" name="Oval 9"/>
          <p:cNvSpPr>
            <a:spLocks noChangeArrowheads="1"/>
          </p:cNvSpPr>
          <p:nvPr/>
        </p:nvSpPr>
        <p:spPr bwMode="auto">
          <a:xfrm>
            <a:off x="18288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26633" name="Line 10"/>
          <p:cNvSpPr>
            <a:spLocks noChangeShapeType="1"/>
          </p:cNvSpPr>
          <p:nvPr/>
        </p:nvSpPr>
        <p:spPr bwMode="auto">
          <a:xfrm flipV="1">
            <a:off x="1066800" y="160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11"/>
          <p:cNvSpPr>
            <a:spLocks noChangeShapeType="1"/>
          </p:cNvSpPr>
          <p:nvPr/>
        </p:nvSpPr>
        <p:spPr bwMode="auto">
          <a:xfrm>
            <a:off x="1066800" y="32004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Line 13"/>
          <p:cNvSpPr>
            <a:spLocks noChangeShapeType="1"/>
          </p:cNvSpPr>
          <p:nvPr/>
        </p:nvSpPr>
        <p:spPr bwMode="auto">
          <a:xfrm>
            <a:off x="1066800" y="3200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Text Box 15"/>
          <p:cNvSpPr txBox="1">
            <a:spLocks noChangeArrowheads="1"/>
          </p:cNvSpPr>
          <p:nvPr/>
        </p:nvSpPr>
        <p:spPr bwMode="auto">
          <a:xfrm>
            <a:off x="3200400" y="1371600"/>
            <a:ext cx="5638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9 tasks with precedences and the shown execution times, where lower numbered tasks have higher priority than higher numbered tasks. Priority-based 3 processor schedule:</a:t>
            </a:r>
          </a:p>
        </p:txBody>
      </p:sp>
      <p:sp>
        <p:nvSpPr>
          <p:cNvPr id="26637" name="Oval 16"/>
          <p:cNvSpPr>
            <a:spLocks noChangeArrowheads="1"/>
          </p:cNvSpPr>
          <p:nvPr/>
        </p:nvSpPr>
        <p:spPr bwMode="auto">
          <a:xfrm>
            <a:off x="1828800" y="2514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26638" name="Oval 17"/>
          <p:cNvSpPr>
            <a:spLocks noChangeArrowheads="1"/>
          </p:cNvSpPr>
          <p:nvPr/>
        </p:nvSpPr>
        <p:spPr bwMode="auto">
          <a:xfrm>
            <a:off x="1828800" y="30480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26639" name="Oval 18"/>
          <p:cNvSpPr>
            <a:spLocks noChangeArrowheads="1"/>
          </p:cNvSpPr>
          <p:nvPr/>
        </p:nvSpPr>
        <p:spPr bwMode="auto">
          <a:xfrm>
            <a:off x="1828800" y="3505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26640" name="Text Box 19"/>
          <p:cNvSpPr txBox="1">
            <a:spLocks noChangeArrowheads="1"/>
          </p:cNvSpPr>
          <p:nvPr/>
        </p:nvSpPr>
        <p:spPr bwMode="auto">
          <a:xfrm>
            <a:off x="107950" y="143510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1</a:t>
            </a:r>
            <a:r>
              <a:rPr lang="en-US">
                <a:latin typeface="Times New Roman" charset="0"/>
              </a:rPr>
              <a:t> = 3</a:t>
            </a:r>
          </a:p>
        </p:txBody>
      </p:sp>
      <p:sp>
        <p:nvSpPr>
          <p:cNvPr id="26641" name="Text Box 20"/>
          <p:cNvSpPr txBox="1">
            <a:spLocks noChangeArrowheads="1"/>
          </p:cNvSpPr>
          <p:nvPr/>
        </p:nvSpPr>
        <p:spPr bwMode="auto">
          <a:xfrm>
            <a:off x="115888" y="1978025"/>
            <a:ext cx="706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2</a:t>
            </a:r>
            <a:r>
              <a:rPr lang="en-US">
                <a:latin typeface="Times New Roman" charset="0"/>
              </a:rPr>
              <a:t> = 2</a:t>
            </a:r>
          </a:p>
        </p:txBody>
      </p:sp>
      <p:sp>
        <p:nvSpPr>
          <p:cNvPr id="26642" name="Text Box 21"/>
          <p:cNvSpPr txBox="1">
            <a:spLocks noChangeArrowheads="1"/>
          </p:cNvSpPr>
          <p:nvPr/>
        </p:nvSpPr>
        <p:spPr bwMode="auto">
          <a:xfrm>
            <a:off x="136525" y="248285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3</a:t>
            </a:r>
            <a:r>
              <a:rPr lang="en-US">
                <a:latin typeface="Times New Roman" charset="0"/>
              </a:rPr>
              <a:t> = 2</a:t>
            </a:r>
          </a:p>
        </p:txBody>
      </p:sp>
      <p:sp>
        <p:nvSpPr>
          <p:cNvPr id="26643" name="Text Box 22"/>
          <p:cNvSpPr txBox="1">
            <a:spLocks noChangeArrowheads="1"/>
          </p:cNvSpPr>
          <p:nvPr/>
        </p:nvSpPr>
        <p:spPr bwMode="auto">
          <a:xfrm>
            <a:off x="136525" y="301625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4</a:t>
            </a:r>
            <a:r>
              <a:rPr lang="en-US">
                <a:latin typeface="Times New Roman" charset="0"/>
              </a:rPr>
              <a:t> = 2</a:t>
            </a:r>
          </a:p>
        </p:txBody>
      </p:sp>
      <p:sp>
        <p:nvSpPr>
          <p:cNvPr id="26644" name="Text Box 23"/>
          <p:cNvSpPr txBox="1">
            <a:spLocks noChangeArrowheads="1"/>
          </p:cNvSpPr>
          <p:nvPr/>
        </p:nvSpPr>
        <p:spPr bwMode="auto">
          <a:xfrm>
            <a:off x="2112963" y="1447800"/>
            <a:ext cx="706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9</a:t>
            </a:r>
            <a:r>
              <a:rPr lang="en-US">
                <a:latin typeface="Times New Roman" charset="0"/>
              </a:rPr>
              <a:t> = 9</a:t>
            </a:r>
          </a:p>
        </p:txBody>
      </p:sp>
      <p:sp>
        <p:nvSpPr>
          <p:cNvPr id="26645" name="Text Box 24"/>
          <p:cNvSpPr txBox="1">
            <a:spLocks noChangeArrowheads="1"/>
          </p:cNvSpPr>
          <p:nvPr/>
        </p:nvSpPr>
        <p:spPr bwMode="auto">
          <a:xfrm>
            <a:off x="2133600" y="194945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8</a:t>
            </a:r>
            <a:r>
              <a:rPr lang="en-US">
                <a:latin typeface="Times New Roman" charset="0"/>
              </a:rPr>
              <a:t> = 4</a:t>
            </a:r>
          </a:p>
        </p:txBody>
      </p:sp>
      <p:sp>
        <p:nvSpPr>
          <p:cNvPr id="26646" name="Text Box 25"/>
          <p:cNvSpPr txBox="1">
            <a:spLocks noChangeArrowheads="1"/>
          </p:cNvSpPr>
          <p:nvPr/>
        </p:nvSpPr>
        <p:spPr bwMode="auto">
          <a:xfrm>
            <a:off x="2133600" y="248285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7</a:t>
            </a:r>
            <a:r>
              <a:rPr lang="en-US">
                <a:latin typeface="Times New Roman" charset="0"/>
              </a:rPr>
              <a:t> = 4</a:t>
            </a:r>
          </a:p>
        </p:txBody>
      </p:sp>
      <p:sp>
        <p:nvSpPr>
          <p:cNvPr id="26647" name="Text Box 26"/>
          <p:cNvSpPr txBox="1">
            <a:spLocks noChangeArrowheads="1"/>
          </p:cNvSpPr>
          <p:nvPr/>
        </p:nvSpPr>
        <p:spPr bwMode="auto">
          <a:xfrm>
            <a:off x="2133600" y="301625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6</a:t>
            </a:r>
            <a:r>
              <a:rPr lang="en-US">
                <a:latin typeface="Times New Roman" charset="0"/>
              </a:rPr>
              <a:t> = 4</a:t>
            </a:r>
          </a:p>
        </p:txBody>
      </p:sp>
      <p:sp>
        <p:nvSpPr>
          <p:cNvPr id="26648" name="Text Box 27"/>
          <p:cNvSpPr txBox="1">
            <a:spLocks noChangeArrowheads="1"/>
          </p:cNvSpPr>
          <p:nvPr/>
        </p:nvSpPr>
        <p:spPr bwMode="auto">
          <a:xfrm>
            <a:off x="2133600" y="3505200"/>
            <a:ext cx="706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</a:t>
            </a:r>
            <a:r>
              <a:rPr lang="en-US" baseline="-25000">
                <a:latin typeface="Times New Roman" charset="0"/>
              </a:rPr>
              <a:t>5</a:t>
            </a:r>
            <a:r>
              <a:rPr lang="en-US">
                <a:latin typeface="Times New Roman" charset="0"/>
              </a:rPr>
              <a:t> = 4</a:t>
            </a:r>
          </a:p>
        </p:txBody>
      </p:sp>
      <p:pic>
        <p:nvPicPr>
          <p:cNvPr id="26649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2438400"/>
            <a:ext cx="5478462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54538"/>
            <a:ext cx="5478463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9627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Richard</a:t>
            </a:r>
            <a:r>
              <a:rPr lang="ja-JP" altLang="en-US">
                <a:latin typeface="Arial" charset="0"/>
              </a:rPr>
              <a:t>’</a:t>
            </a:r>
            <a:r>
              <a:rPr lang="en-US" altLang="ja-JP">
                <a:latin typeface="Arial" charset="0"/>
              </a:rPr>
              <a:t>s Anomalies with Mutexes:</a:t>
            </a:r>
            <a:br>
              <a:rPr lang="en-US" altLang="ja-JP">
                <a:latin typeface="Arial" charset="0"/>
              </a:rPr>
            </a:br>
            <a:r>
              <a:rPr lang="en-US" altLang="ja-JP">
                <a:latin typeface="Arial" charset="0"/>
              </a:rPr>
              <a:t>Reducing Execution Time</a:t>
            </a:r>
            <a:endParaRPr lang="en-US">
              <a:latin typeface="Arial" charset="0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sz="2200">
                <a:latin typeface="Arial" charset="0"/>
              </a:rPr>
              <a:t>Assume tasks 2 and 4 share the same resource in exclusive mode, and tasks are statically allocated to processors. Then if the execution time of task 1 is reduced, the schedule length increases: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00400"/>
            <a:ext cx="4421188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78075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Brittleness (contd.)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>
                <a:latin typeface="Arial" charset="0"/>
              </a:rPr>
              <a:t>Timing behavior under all known task scheduling strategies is brittle. Small changes can have big (and unexpected) consequences.</a:t>
            </a:r>
          </a:p>
          <a:p>
            <a:pPr marL="0" indent="0" eaLnBrk="1" hangingPunct="1"/>
            <a:endParaRPr lang="en-US">
              <a:latin typeface="Arial" charset="0"/>
            </a:endParaRPr>
          </a:p>
          <a:p>
            <a:pPr marL="0" indent="0" eaLnBrk="1" hangingPunct="1"/>
            <a:r>
              <a:rPr lang="en-US">
                <a:latin typeface="Arial" charset="0"/>
              </a:rPr>
              <a:t>Unfortunately, since execution times are so hard to predict, such brittleness can result in unexpected system failures.</a:t>
            </a:r>
          </a:p>
        </p:txBody>
      </p:sp>
    </p:spTree>
    <p:extLst>
      <p:ext uri="{BB962C8B-B14F-4D97-AF65-F5344CB8AC3E}">
        <p14:creationId xmlns:p14="http://schemas.microsoft.com/office/powerpoint/2010/main" val="158390910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Microkernel/OS</a:t>
            </a:r>
          </a:p>
          <a:p>
            <a:r>
              <a:rPr lang="en-US" dirty="0"/>
              <a:t>Rate Monotonic Scheduling</a:t>
            </a:r>
          </a:p>
          <a:p>
            <a:r>
              <a:rPr lang="en-US" dirty="0"/>
              <a:t>Earliest Deadline First </a:t>
            </a:r>
          </a:p>
          <a:p>
            <a:r>
              <a:rPr lang="en-US" dirty="0"/>
              <a:t>Scheduling Anomalies </a:t>
            </a:r>
          </a:p>
          <a:p>
            <a:r>
              <a:rPr lang="en-US" dirty="0">
                <a:solidFill>
                  <a:srgbClr val="FF0000"/>
                </a:solidFill>
              </a:rPr>
              <a:t>From Real-Time Computing to Real-Time Networking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3509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382000" cy="1143000"/>
          </a:xfrm>
        </p:spPr>
        <p:txBody>
          <a:bodyPr/>
          <a:lstStyle/>
          <a:p>
            <a:r>
              <a:rPr lang="en-US" dirty="0"/>
              <a:t>Probabilistic Per-Packet Real-Time Guarantee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305800" cy="47244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Each communication pair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: (</a:t>
            </a:r>
            <a:r>
              <a:rPr lang="en-US" dirty="0" err="1"/>
              <a:t>T</a:t>
            </a:r>
            <a:r>
              <a:rPr lang="en-US" baseline="-25000" dirty="0" err="1"/>
              <a:t>i</a:t>
            </a:r>
            <a:r>
              <a:rPr lang="en-US" dirty="0"/>
              <a:t>, D</a:t>
            </a:r>
            <a:r>
              <a:rPr lang="en-US" baseline="-25000" dirty="0"/>
              <a:t>i</a:t>
            </a:r>
            <a:r>
              <a:rPr lang="en-US" dirty="0"/>
              <a:t>, P</a:t>
            </a:r>
            <a:r>
              <a:rPr lang="en-US" baseline="-25000" dirty="0"/>
              <a:t>i</a:t>
            </a:r>
            <a:r>
              <a:rPr lang="en-US" dirty="0"/>
              <a:t>, p</a:t>
            </a:r>
            <a:r>
              <a:rPr lang="en-US" baseline="-25000" dirty="0"/>
              <a:t>i</a:t>
            </a:r>
            <a:r>
              <a:rPr lang="en-US" dirty="0"/>
              <a:t>)</a:t>
            </a:r>
          </a:p>
          <a:p>
            <a:pPr>
              <a:lnSpc>
                <a:spcPct val="100000"/>
              </a:lnSpc>
            </a:pPr>
            <a:r>
              <a:rPr lang="en-US" dirty="0" err="1"/>
              <a:t>T</a:t>
            </a:r>
            <a:r>
              <a:rPr lang="en-US" baseline="-25000" dirty="0" err="1"/>
              <a:t>i</a:t>
            </a:r>
            <a:r>
              <a:rPr lang="en-US" dirty="0"/>
              <a:t>: packet generate period</a:t>
            </a:r>
          </a:p>
          <a:p>
            <a:pPr>
              <a:lnSpc>
                <a:spcPct val="100000"/>
              </a:lnSpc>
            </a:pPr>
            <a:r>
              <a:rPr lang="en-US" dirty="0"/>
              <a:t>D</a:t>
            </a:r>
            <a:r>
              <a:rPr lang="en-US" baseline="-25000" dirty="0"/>
              <a:t>i</a:t>
            </a:r>
            <a:r>
              <a:rPr lang="en-US" dirty="0"/>
              <a:t>: packet delivery deadline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</a:t>
            </a:r>
            <a:r>
              <a:rPr lang="en-US" baseline="-25000" dirty="0"/>
              <a:t>i </a:t>
            </a:r>
            <a:r>
              <a:rPr lang="en-US" dirty="0">
                <a:sym typeface="Symbol" panose="05050102010706020507" pitchFamily="18" charset="2"/>
              </a:rPr>
              <a:t> </a:t>
            </a:r>
            <a:r>
              <a:rPr lang="en-US" dirty="0" err="1">
                <a:sym typeface="Symbol" panose="05050102010706020507" pitchFamily="18" charset="2"/>
              </a:rPr>
              <a:t>T</a:t>
            </a:r>
            <a:r>
              <a:rPr lang="en-US" baseline="-25000" dirty="0" err="1"/>
              <a:t>i</a:t>
            </a:r>
            <a:r>
              <a:rPr lang="en-US" dirty="0"/>
              <a:t>   (D</a:t>
            </a:r>
            <a:r>
              <a:rPr lang="en-US" baseline="-25000" dirty="0"/>
              <a:t>i </a:t>
            </a:r>
            <a:r>
              <a:rPr lang="en-US" dirty="0">
                <a:sym typeface="Symbol" panose="05050102010706020507" pitchFamily="18" charset="2"/>
              </a:rPr>
              <a:t>= </a:t>
            </a:r>
            <a:r>
              <a:rPr lang="en-US" dirty="0" err="1">
                <a:sym typeface="Symbol" panose="05050102010706020507" pitchFamily="18" charset="2"/>
              </a:rPr>
              <a:t>T</a:t>
            </a:r>
            <a:r>
              <a:rPr lang="en-US" baseline="-25000" dirty="0" err="1"/>
              <a:t>i</a:t>
            </a:r>
            <a:r>
              <a:rPr lang="en-US" dirty="0"/>
              <a:t> by default)</a:t>
            </a:r>
          </a:p>
          <a:p>
            <a:pPr>
              <a:lnSpc>
                <a:spcPct val="100000"/>
              </a:lnSpc>
            </a:pPr>
            <a:r>
              <a:rPr lang="en-US" dirty="0"/>
              <a:t>P</a:t>
            </a:r>
            <a:r>
              <a:rPr lang="en-US" baseline="-25000" dirty="0"/>
              <a:t>i</a:t>
            </a:r>
            <a:r>
              <a:rPr lang="en-US" dirty="0"/>
              <a:t>: minimum probability of delivering each packet before deadline</a:t>
            </a:r>
          </a:p>
          <a:p>
            <a:pPr marL="2286000" lvl="5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p</a:t>
            </a:r>
            <a:r>
              <a:rPr lang="en-US" baseline="-25000" dirty="0"/>
              <a:t>i</a:t>
            </a:r>
            <a:r>
              <a:rPr lang="en-US" dirty="0"/>
              <a:t>: per-packet transmission success probability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Achieved by joint PRK-based scheduling and power &amp; rate control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7AFE98-44ED-6146-9AA6-7ED7987058DC}"/>
              </a:ext>
            </a:extLst>
          </p:cNvPr>
          <p:cNvSpPr/>
          <p:nvPr/>
        </p:nvSpPr>
        <p:spPr>
          <a:xfrm>
            <a:off x="685800" y="6243935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imes" pitchFamily="2" charset="0"/>
              </a:rPr>
              <a:t>Yu Chen, Hongwei Zhang, Nathan Fisher, Le Yi Wang, George Yin, </a:t>
            </a:r>
            <a:r>
              <a:rPr lang="en-US" sz="1200" dirty="0">
                <a:latin typeface="Times" pitchFamily="2" charset="0"/>
                <a:hlinkClick r:id="rId2"/>
              </a:rPr>
              <a:t>Probabilistic Per-Packet Real-Time Guarantees for Wireless Networked Sensing and Control</a:t>
            </a:r>
            <a:r>
              <a:rPr lang="en-US" sz="1200" dirty="0">
                <a:solidFill>
                  <a:srgbClr val="000000"/>
                </a:solidFill>
                <a:latin typeface="Times" pitchFamily="2" charset="0"/>
              </a:rPr>
              <a:t>, </a:t>
            </a:r>
            <a:r>
              <a:rPr lang="en-US" sz="1200" i="1" dirty="0">
                <a:solidFill>
                  <a:srgbClr val="000000"/>
                </a:solidFill>
                <a:latin typeface="Times" pitchFamily="2" charset="0"/>
              </a:rPr>
              <a:t>IEEE Transactions on Industrial Informatics</a:t>
            </a:r>
            <a:r>
              <a:rPr lang="en-US" sz="1200" dirty="0">
                <a:solidFill>
                  <a:srgbClr val="000000"/>
                </a:solidFill>
                <a:latin typeface="Times" pitchFamily="2" charset="0"/>
              </a:rPr>
              <a:t>, 14(5):2133-2145, 2018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496747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 &amp; </a:t>
            </a:r>
            <a:br>
              <a:rPr lang="en-US" dirty="0"/>
            </a:br>
            <a:r>
              <a:rPr lang="en-US" dirty="0"/>
              <a:t>PRK-based Real-Time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229600" cy="5181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Three inter-related problems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Admission control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real-time schedulable?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Optimal real-time scheduling algorithm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deliver all admissible real-time traffic in time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Optimal congestion control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maximize network utility when given admission traffic sources </a:t>
            </a:r>
          </a:p>
          <a:p>
            <a:pPr>
              <a:lnSpc>
                <a:spcPct val="100000"/>
              </a:lnSpc>
            </a:pPr>
            <a:r>
              <a:rPr lang="en-US" dirty="0"/>
              <a:t>PRK-based real-time scheduling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Local interference relation enables local coordination among links/nodes</a:t>
            </a:r>
          </a:p>
        </p:txBody>
      </p:sp>
    </p:spTree>
    <p:extLst>
      <p:ext uri="{BB962C8B-B14F-4D97-AF65-F5344CB8AC3E}">
        <p14:creationId xmlns:p14="http://schemas.microsoft.com/office/powerpoint/2010/main" val="139543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534400" cy="1143000"/>
          </a:xfrm>
        </p:spPr>
        <p:txBody>
          <a:bodyPr/>
          <a:lstStyle/>
          <a:p>
            <a:r>
              <a:rPr lang="en-US" dirty="0"/>
              <a:t>From Probabilistic Packet-Level Scheduling to Deterministic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239000" cy="4724400"/>
          </a:xfrm>
        </p:spPr>
        <p:txBody>
          <a:bodyPr/>
          <a:lstStyle/>
          <a:p>
            <a:r>
              <a:rPr lang="en-US" dirty="0"/>
              <a:t>Required transmission opportunity for ensuring probabilistic per-packet delivery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Problem transformed to deterministic real-time scheduling: {(</a:t>
            </a:r>
            <a:r>
              <a:rPr lang="en-US" dirty="0" err="1"/>
              <a:t>T</a:t>
            </a:r>
            <a:r>
              <a:rPr lang="en-US" baseline="-25000" dirty="0" err="1"/>
              <a:t>i</a:t>
            </a:r>
            <a:r>
              <a:rPr lang="en-US" dirty="0"/>
              <a:t>, D</a:t>
            </a:r>
            <a:r>
              <a:rPr lang="en-US" baseline="-25000" dirty="0"/>
              <a:t>i</a:t>
            </a:r>
            <a:r>
              <a:rPr lang="en-US" dirty="0"/>
              <a:t>, X</a:t>
            </a:r>
            <a:r>
              <a:rPr lang="en-US" baseline="-25000" dirty="0"/>
              <a:t>i</a:t>
            </a:r>
            <a:r>
              <a:rPr lang="en-US" dirty="0"/>
              <a:t>)}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714214"/>
            <a:ext cx="3704864" cy="48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7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Scheduling and Admission Control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Earliest-deadline-first (EDF) scheduling is optimal;</a:t>
            </a:r>
          </a:p>
          <a:p>
            <a:r>
              <a:rPr lang="en-US" dirty="0"/>
              <a:t>Admission control</a:t>
            </a:r>
          </a:p>
          <a:p>
            <a:pPr lvl="1"/>
            <a:r>
              <a:rPr lang="en-US" dirty="0"/>
              <a:t>Work density: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When D</a:t>
            </a:r>
            <a:r>
              <a:rPr lang="en-US" baseline="-25000" dirty="0"/>
              <a:t>i</a:t>
            </a:r>
            <a:r>
              <a:rPr lang="en-US" dirty="0"/>
              <a:t> = </a:t>
            </a:r>
            <a:r>
              <a:rPr lang="en-US" dirty="0" err="1"/>
              <a:t>T</a:t>
            </a:r>
            <a:r>
              <a:rPr lang="en-US" baseline="-25000" dirty="0" err="1"/>
              <a:t>i</a:t>
            </a:r>
            <a:r>
              <a:rPr lang="en-US" dirty="0"/>
              <a:t>, a set of n links is schedulable if and only if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When D</a:t>
            </a:r>
            <a:r>
              <a:rPr lang="en-US" baseline="-25000" dirty="0"/>
              <a:t>i</a:t>
            </a:r>
            <a:r>
              <a:rPr lang="en-US" dirty="0"/>
              <a:t> &lt; </a:t>
            </a:r>
            <a:r>
              <a:rPr lang="en-US" dirty="0" err="1"/>
              <a:t>T</a:t>
            </a:r>
            <a:r>
              <a:rPr lang="en-US" baseline="-25000" dirty="0" err="1"/>
              <a:t>i</a:t>
            </a:r>
            <a:r>
              <a:rPr lang="en-US" dirty="0"/>
              <a:t>, existing but more complex testing rules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514600"/>
            <a:ext cx="1066800" cy="763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988388"/>
            <a:ext cx="1295400" cy="88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4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Per-Packet Real-Time Guarantee 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2209800"/>
            <a:ext cx="3048000" cy="22098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P</a:t>
            </a:r>
            <a:r>
              <a:rPr lang="en-US" sz="1800" baseline="-25000" dirty="0"/>
              <a:t>i</a:t>
            </a:r>
            <a:r>
              <a:rPr lang="en-US" sz="1800" dirty="0"/>
              <a:t> = 90%, 95%, 99%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p</a:t>
            </a:r>
            <a:r>
              <a:rPr lang="en-US" sz="1800" baseline="-25000" dirty="0"/>
              <a:t>i</a:t>
            </a:r>
            <a:r>
              <a:rPr lang="en-US" sz="1800" dirty="0"/>
              <a:t> = 0.6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 err="1"/>
              <a:t>T</a:t>
            </a:r>
            <a:r>
              <a:rPr lang="en-US" sz="1800" baseline="-25000" dirty="0" err="1"/>
              <a:t>i</a:t>
            </a:r>
            <a:r>
              <a:rPr lang="en-US" sz="1800" dirty="0"/>
              <a:t> = D</a:t>
            </a:r>
            <a:r>
              <a:rPr lang="en-US" sz="1800" baseline="-25000" dirty="0"/>
              <a:t>i</a:t>
            </a:r>
            <a:r>
              <a:rPr lang="en-US" sz="1800" dirty="0"/>
              <a:t> = 100 time slots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n = 16 links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38200" y="1447800"/>
          <a:ext cx="5251337" cy="3958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Acrobat Document" r:id="rId3" imgW="3668658" imgH="2765824" progId="Acrobat.Document.11">
                  <p:embed/>
                </p:oleObj>
              </mc:Choice>
              <mc:Fallback>
                <p:oleObj name="Acrobat Document" r:id="rId3" imgW="3668658" imgH="2765824" progId="Acrobat.Document.1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447800"/>
                        <a:ext cx="5251337" cy="3958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4214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991600" cy="5105400"/>
          </a:xfrm>
        </p:spPr>
        <p:txBody>
          <a:bodyPr/>
          <a:lstStyle/>
          <a:p>
            <a:pPr marL="350838" indent="-350838" eaLnBrk="1" hangingPunct="1">
              <a:lnSpc>
                <a:spcPct val="90000"/>
              </a:lnSpc>
              <a:buFont typeface="Wingdings" charset="0"/>
              <a:buChar char="¢"/>
            </a:pPr>
            <a:r>
              <a:rPr lang="en-US" dirty="0">
                <a:latin typeface="Arial" charset="0"/>
              </a:rPr>
              <a:t>Timer interrupt service routine:</a:t>
            </a:r>
          </a:p>
          <a:p>
            <a:pPr marL="693738"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dispatch a thread.</a:t>
            </a:r>
          </a:p>
          <a:p>
            <a:pPr marL="350838" indent="-350838" eaLnBrk="1" hangingPunct="1">
              <a:lnSpc>
                <a:spcPct val="90000"/>
              </a:lnSpc>
              <a:buFont typeface="Wingdings" charset="0"/>
              <a:buChar char="¢"/>
            </a:pPr>
            <a:r>
              <a:rPr lang="en-US" dirty="0">
                <a:latin typeface="Arial" charset="0"/>
              </a:rPr>
              <a:t>Dispatching a thread:</a:t>
            </a:r>
          </a:p>
          <a:p>
            <a:pPr marL="693738" lvl="1" eaLnBrk="1" hangingPunct="1"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  <a:latin typeface="Arial" charset="0"/>
                <a:ea typeface="Arial" charset="0"/>
                <a:cs typeface="Arial" charset="0"/>
              </a:rPr>
              <a:t>disable interrupts;</a:t>
            </a:r>
          </a:p>
          <a:p>
            <a:pPr marL="693738" lvl="1" eaLnBrk="1" hangingPunct="1">
              <a:lnSpc>
                <a:spcPct val="90000"/>
              </a:lnSpc>
            </a:pPr>
            <a:r>
              <a:rPr lang="en-US" i="1" u="sng" dirty="0">
                <a:latin typeface="Arial" charset="0"/>
                <a:ea typeface="Arial" charset="0"/>
                <a:cs typeface="Arial" charset="0"/>
              </a:rPr>
              <a:t>determine which thread should execute (scheduling)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;</a:t>
            </a:r>
          </a:p>
          <a:p>
            <a:pPr marL="693738"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if the same one, enable interrupts and return;</a:t>
            </a:r>
          </a:p>
          <a:p>
            <a:pPr marL="693738"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save state (registers) into current thread data structure;</a:t>
            </a:r>
          </a:p>
          <a:p>
            <a:pPr marL="693738"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save return address from the stack for current thread;</a:t>
            </a:r>
          </a:p>
          <a:p>
            <a:pPr marL="693738"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copy new thread state into machine registers;</a:t>
            </a:r>
          </a:p>
          <a:p>
            <a:pPr marL="693738"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replace program counter on the stack for the new thread;</a:t>
            </a:r>
          </a:p>
          <a:p>
            <a:pPr marL="693738" lvl="1" eaLnBrk="1" hangingPunct="1"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  <a:latin typeface="Arial" charset="0"/>
                <a:ea typeface="Arial" charset="0"/>
                <a:cs typeface="Arial" charset="0"/>
              </a:rPr>
              <a:t>enable interrupts;</a:t>
            </a:r>
          </a:p>
          <a:p>
            <a:pPr marL="693738"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return.</a:t>
            </a:r>
          </a:p>
        </p:txBody>
      </p:sp>
    </p:spTree>
    <p:extLst>
      <p:ext uri="{BB962C8B-B14F-4D97-AF65-F5344CB8AC3E}">
        <p14:creationId xmlns:p14="http://schemas.microsoft.com/office/powerpoint/2010/main" val="287516972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Timescales of Real-Time Guarantee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Every K</a:t>
            </a:r>
            <a:r>
              <a:rPr lang="en-US" baseline="-25000" dirty="0"/>
              <a:t>i</a:t>
            </a:r>
            <a:r>
              <a:rPr lang="en-US" dirty="0"/>
              <a:t> window of consecutive packets, probability of having </a:t>
            </a:r>
            <a:r>
              <a:rPr lang="en-US" dirty="0" err="1"/>
              <a:t>r</a:t>
            </a:r>
            <a:r>
              <a:rPr lang="en-US" baseline="-25000" dirty="0" err="1"/>
              <a:t>i</a:t>
            </a:r>
            <a:r>
              <a:rPr lang="en-US" dirty="0"/>
              <a:t> fraction of packets delivered before deadline is no less than q</a:t>
            </a:r>
            <a:r>
              <a:rPr lang="en-US" baseline="-25000" dirty="0"/>
              <a:t>i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711065"/>
              </p:ext>
            </p:extLst>
          </p:nvPr>
        </p:nvGraphicFramePr>
        <p:xfrm>
          <a:off x="287867" y="3124200"/>
          <a:ext cx="5334000" cy="2819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name="Acrobat Document" r:id="rId3" imgW="3703107" imgH="1958136" progId="Acrobat.Document.11">
                  <p:embed/>
                </p:oleObj>
              </mc:Choice>
              <mc:Fallback>
                <p:oleObj name="Acrobat Document" r:id="rId3" imgW="3703107" imgH="1958136" progId="Acrobat.Document.1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867" y="3124200"/>
                        <a:ext cx="5334000" cy="2819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791200" y="3200220"/>
            <a:ext cx="335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504785"/>
              </a:buClr>
              <a:buSzPct val="55000"/>
              <a:buFont typeface="Wingdings" pitchFamily="2" charset="2"/>
              <a:buChar char="p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en-US" b="0" kern="0" dirty="0" err="1"/>
              <a:t>r</a:t>
            </a:r>
            <a:r>
              <a:rPr lang="en-US" b="0" kern="0" baseline="-25000" dirty="0" err="1"/>
              <a:t>i</a:t>
            </a:r>
            <a:r>
              <a:rPr lang="en-US" b="0" kern="0" dirty="0"/>
              <a:t> = 0.99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0" kern="0" dirty="0"/>
              <a:t>q</a:t>
            </a:r>
            <a:r>
              <a:rPr lang="en-US" b="0" kern="0" baseline="-25000" dirty="0"/>
              <a:t>i</a:t>
            </a:r>
            <a:r>
              <a:rPr lang="en-US" b="0" kern="0" dirty="0"/>
              <a:t> = 99.99%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0" kern="0" dirty="0" err="1"/>
              <a:t>T</a:t>
            </a:r>
            <a:r>
              <a:rPr lang="en-US" b="0" kern="0" baseline="-25000" dirty="0" err="1"/>
              <a:t>i</a:t>
            </a:r>
            <a:r>
              <a:rPr lang="en-US" b="0" kern="0" dirty="0"/>
              <a:t> = D</a:t>
            </a:r>
            <a:r>
              <a:rPr lang="en-US" b="0" kern="0" baseline="-25000" dirty="0"/>
              <a:t>i</a:t>
            </a:r>
            <a:r>
              <a:rPr lang="en-US" b="0" kern="0" dirty="0"/>
              <a:t> = 100 time slots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0" kern="0" dirty="0"/>
              <a:t>m</a:t>
            </a:r>
            <a:r>
              <a:rPr lang="en-US" b="0" kern="0" baseline="-25000" dirty="0"/>
              <a:t>i</a:t>
            </a:r>
            <a:r>
              <a:rPr lang="en-US" b="0" kern="0" baseline="30000" dirty="0"/>
              <a:t>*</a:t>
            </a:r>
            <a:r>
              <a:rPr lang="en-US" b="0" kern="0" dirty="0"/>
              <a:t>: per-packet transmission opportunities</a:t>
            </a:r>
          </a:p>
          <a:p>
            <a:pPr marL="0" indent="0">
              <a:lnSpc>
                <a:spcPct val="100000"/>
              </a:lnSpc>
              <a:buNone/>
            </a:pP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16684217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Microkernel/OS</a:t>
            </a:r>
          </a:p>
          <a:p>
            <a:r>
              <a:rPr lang="en-US" dirty="0"/>
              <a:t>Rate Monotonic Scheduling</a:t>
            </a:r>
          </a:p>
          <a:p>
            <a:r>
              <a:rPr lang="en-US" dirty="0"/>
              <a:t>Earliest Deadline First </a:t>
            </a:r>
          </a:p>
          <a:p>
            <a:r>
              <a:rPr lang="en-US" dirty="0"/>
              <a:t>Scheduling Anomalies </a:t>
            </a:r>
          </a:p>
          <a:p>
            <a:r>
              <a:rPr lang="en-US" dirty="0"/>
              <a:t>From Real-Time Computing to Real-Time Networking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972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Focus in this Lecture:</a:t>
            </a:r>
            <a:br>
              <a:rPr lang="en-US">
                <a:latin typeface="Arial" charset="0"/>
              </a:rPr>
            </a:br>
            <a:r>
              <a:rPr lang="en-US" i="1">
                <a:latin typeface="Arial" charset="0"/>
              </a:rPr>
              <a:t>How to decide which thread to schedule?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0838" indent="-350838" eaLnBrk="1" hangingPunct="1"/>
            <a:r>
              <a:rPr lang="en-US" dirty="0">
                <a:latin typeface="Arial" charset="0"/>
              </a:rPr>
              <a:t>Considerations:</a:t>
            </a:r>
          </a:p>
          <a:p>
            <a:pPr marL="350838" indent="-350838" eaLnBrk="1" hangingPunct="1">
              <a:buFont typeface="Wingdings" charset="0"/>
              <a:buChar char="¢"/>
            </a:pPr>
            <a:r>
              <a:rPr lang="en-US" dirty="0">
                <a:latin typeface="Arial" charset="0"/>
              </a:rPr>
              <a:t>Preemptive vs. non-preemptive scheduling</a:t>
            </a:r>
          </a:p>
          <a:p>
            <a:pPr marL="350838" indent="-350838" eaLnBrk="1" hangingPunct="1">
              <a:buFont typeface="Wingdings" charset="0"/>
              <a:buChar char="¢"/>
            </a:pPr>
            <a:r>
              <a:rPr lang="en-US" dirty="0">
                <a:latin typeface="Arial" charset="0"/>
              </a:rPr>
              <a:t>Periodic vs. aperiodic tasks</a:t>
            </a:r>
          </a:p>
          <a:p>
            <a:pPr marL="350838" indent="-350838" eaLnBrk="1" hangingPunct="1">
              <a:buFont typeface="Wingdings" charset="0"/>
              <a:buChar char="¢"/>
            </a:pPr>
            <a:r>
              <a:rPr lang="en-US" dirty="0">
                <a:latin typeface="Arial" charset="0"/>
              </a:rPr>
              <a:t>Fixed priority vs. dynamic priority</a:t>
            </a:r>
          </a:p>
          <a:p>
            <a:pPr marL="350838" indent="-350838" eaLnBrk="1" hangingPunct="1">
              <a:buFont typeface="Wingdings" charset="0"/>
              <a:buChar char="¢"/>
            </a:pPr>
            <a:endParaRPr lang="en-US" dirty="0">
              <a:latin typeface="Arial" charset="0"/>
            </a:endParaRPr>
          </a:p>
          <a:p>
            <a:pPr marL="350838" indent="-350838" eaLnBrk="1" hangingPunct="1">
              <a:buFont typeface="Wingdings" charset="0"/>
              <a:buChar char="¢"/>
            </a:pPr>
            <a:r>
              <a:rPr lang="en-US" dirty="0">
                <a:latin typeface="Arial" charset="0"/>
              </a:rPr>
              <a:t>Scheduling anomalies: priority inversion, multi-process scheduling</a:t>
            </a:r>
          </a:p>
        </p:txBody>
      </p:sp>
    </p:spTree>
    <p:extLst>
      <p:ext uri="{BB962C8B-B14F-4D97-AF65-F5344CB8AC3E}">
        <p14:creationId xmlns:p14="http://schemas.microsoft.com/office/powerpoint/2010/main" val="79068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/>
    </p:bldLst>
  </p:timing>
</p:sld>
</file>

<file path=ppt/theme/theme1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Arial" pitchFamily="-105" charset="0"/>
            <a:cs typeface="Arial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Arial" pitchFamily="-105" charset="0"/>
            <a:cs typeface="Arial" pitchFamily="-105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61216</TotalTime>
  <Words>4848</Words>
  <Application>Microsoft Macintosh PowerPoint</Application>
  <PresentationFormat>On-screen Show (4:3)</PresentationFormat>
  <Paragraphs>926</Paragraphs>
  <Slides>81</Slides>
  <Notes>10</Notes>
  <HiddenSlides>24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81</vt:i4>
      </vt:variant>
    </vt:vector>
  </HeadingPairs>
  <TitlesOfParts>
    <vt:vector size="96" baseType="lpstr">
      <vt:lpstr>ＭＳ Ｐゴシック</vt:lpstr>
      <vt:lpstr>宋体</vt:lpstr>
      <vt:lpstr>Arial</vt:lpstr>
      <vt:lpstr>Cambria Math</vt:lpstr>
      <vt:lpstr>Courier New</vt:lpstr>
      <vt:lpstr>Symbol</vt:lpstr>
      <vt:lpstr>Tahoma</vt:lpstr>
      <vt:lpstr>Times</vt:lpstr>
      <vt:lpstr>Times New Roman</vt:lpstr>
      <vt:lpstr>Wingdings</vt:lpstr>
      <vt:lpstr>Echo</vt:lpstr>
      <vt:lpstr>1_Echo</vt:lpstr>
      <vt:lpstr>Equation</vt:lpstr>
      <vt:lpstr>Bitmap Image</vt:lpstr>
      <vt:lpstr>Acrobat Document</vt:lpstr>
      <vt:lpstr>Fundamentals of Real-Time Scheduling</vt:lpstr>
      <vt:lpstr>Source</vt:lpstr>
      <vt:lpstr>Outline </vt:lpstr>
      <vt:lpstr>Outline </vt:lpstr>
      <vt:lpstr>Responsibilities of a Microkernel (a small, custom OS)</vt:lpstr>
      <vt:lpstr>A Few More Advanced Functions of an OS  (not discussed here)</vt:lpstr>
      <vt:lpstr>Outline of a Microkernel Scheduler (1)</vt:lpstr>
      <vt:lpstr>PowerPoint Presentation</vt:lpstr>
      <vt:lpstr>The Focus in this Lecture: How to decide which thread to schedule?</vt:lpstr>
      <vt:lpstr>When can a new thread be dispatched?</vt:lpstr>
      <vt:lpstr>Preemptive Scheduling</vt:lpstr>
      <vt:lpstr>Outline </vt:lpstr>
      <vt:lpstr>Rate Monotonic Scheduling</vt:lpstr>
      <vt:lpstr>PowerPoint Presentation</vt:lpstr>
      <vt:lpstr>Liu and Layland, JACM, Jan. 1973</vt:lpstr>
      <vt:lpstr>Showing Optimality of RMS: Consider two tasks with different periods</vt:lpstr>
      <vt:lpstr>Showing Optimality of RMS: Consider two tasks with different periods</vt:lpstr>
      <vt:lpstr>Showing Optimality of RMS: Consider two tasks with different periods</vt:lpstr>
      <vt:lpstr>Showing Optimality of RMS: Consider two tasks with different periods</vt:lpstr>
      <vt:lpstr>Any Implicit Assumptions in Our Reasoning?</vt:lpstr>
      <vt:lpstr>Showing Optimality of RMS for 2 Tasks:                  Key Proof Ideas</vt:lpstr>
      <vt:lpstr>Showing Optimality of RMS: Alignment of tasks</vt:lpstr>
      <vt:lpstr>Showing Optimality of RMS: (for two tasks)</vt:lpstr>
      <vt:lpstr>Showing Optimality of RMS: (for two tasks)</vt:lpstr>
      <vt:lpstr>Showing Optimality of RMS: (for two tasks)</vt:lpstr>
      <vt:lpstr>Comments</vt:lpstr>
      <vt:lpstr>Utilization of RMS</vt:lpstr>
      <vt:lpstr>Outline </vt:lpstr>
      <vt:lpstr>Scheduling Problem: minimize max. lateness</vt:lpstr>
      <vt:lpstr>Deadline Driven Scheduling: Jackson’s Algorithm: EDD (1955)</vt:lpstr>
      <vt:lpstr>Theorem: EDD is Optimal in the Sense of Minimizing Maximum Lateness</vt:lpstr>
      <vt:lpstr>Consider a non-EDD Schedule S</vt:lpstr>
      <vt:lpstr>Deadline Driven Scheduling: Horn’s algorithm: EDF (1974)</vt:lpstr>
      <vt:lpstr>Using EDF for Periodic Tasks</vt:lpstr>
      <vt:lpstr>Comparison of EDF and RMS</vt:lpstr>
      <vt:lpstr>Precedence Constraints</vt:lpstr>
      <vt:lpstr>Example: EDF Schedule</vt:lpstr>
      <vt:lpstr>EDF is not optimal under precedence constraints</vt:lpstr>
      <vt:lpstr>Latest Deadline First (LDF) (Lawler, 1973)</vt:lpstr>
      <vt:lpstr>Latest Deadline First (LDF) (Lawler, 1973)</vt:lpstr>
      <vt:lpstr>Latest Deadline First (LDF) (Lawler, 1973)</vt:lpstr>
      <vt:lpstr>Latest Deadline First (LDF) (Lawler, 1973)</vt:lpstr>
      <vt:lpstr>Latest Deadline First (LDF) (Lawler, 1973)</vt:lpstr>
      <vt:lpstr>Latest Deadline First (LDF) (Lawler, 1973)</vt:lpstr>
      <vt:lpstr>Latest Deadline First (LDF) (Lawler, 1973)</vt:lpstr>
      <vt:lpstr>LDF is optimal under precedence constraints</vt:lpstr>
      <vt:lpstr>Latest Deadline First (LDF) (Lawler, 1973)</vt:lpstr>
      <vt:lpstr>EDF*: EDF with Precedences</vt:lpstr>
      <vt:lpstr>EDF*: Modifying release time</vt:lpstr>
      <vt:lpstr>EDF*: Modifying deadline</vt:lpstr>
      <vt:lpstr>Optimality</vt:lpstr>
      <vt:lpstr>Outline </vt:lpstr>
      <vt:lpstr>Scheduling can interact with other constraints/requirements in non-intuitive ways</vt:lpstr>
      <vt:lpstr>Accounting for Mutual Exclusion</vt:lpstr>
      <vt:lpstr>Recall mutual exclusion mechanism in pthreads</vt:lpstr>
      <vt:lpstr>Priority Inversion: A Hazard with Mutexes</vt:lpstr>
      <vt:lpstr>Mars Rover Pathfinder</vt:lpstr>
      <vt:lpstr>Priority Inheritance Protocol (PIP) (Sha, Rajkumar, Lehoczky, 1990)</vt:lpstr>
      <vt:lpstr>PowerPoint Presentation</vt:lpstr>
      <vt:lpstr>Deadlock</vt:lpstr>
      <vt:lpstr>Priority Ceiling Protocol (PCP) (Sha, Rajkumar, Lehoczky, 1990)</vt:lpstr>
      <vt:lpstr>PowerPoint Presentation</vt:lpstr>
      <vt:lpstr>Brittleness</vt:lpstr>
      <vt:lpstr>Richard’s Anomalies</vt:lpstr>
      <vt:lpstr>Richard’s Anomalies:  Increasing the number of processors</vt:lpstr>
      <vt:lpstr>Greedy Scheduling</vt:lpstr>
      <vt:lpstr>Greedy scheduling may be the only practical option.</vt:lpstr>
      <vt:lpstr>Richard’s Anomalies</vt:lpstr>
      <vt:lpstr>Richard’s Anomalies:  Reducing computation times</vt:lpstr>
      <vt:lpstr>Richard’s Anomalies</vt:lpstr>
      <vt:lpstr>Richard’s Anomalies: Weakening the precedence constraints</vt:lpstr>
      <vt:lpstr>Richard’s Anomalies with Mutexes: Reducing Execution Time</vt:lpstr>
      <vt:lpstr>Brittleness (contd.)</vt:lpstr>
      <vt:lpstr>Outline </vt:lpstr>
      <vt:lpstr>Probabilistic Per-Packet Real-Time Guarantee</vt:lpstr>
      <vt:lpstr>Problem Definition &amp;  PRK-based Real-Time Scheduling</vt:lpstr>
      <vt:lpstr>From Probabilistic Packet-Level Scheduling to Deterministic Scheduling</vt:lpstr>
      <vt:lpstr>Real-time Scheduling and Admission Control </vt:lpstr>
      <vt:lpstr>Per-Packet Real-Time Guarantee Ratio</vt:lpstr>
      <vt:lpstr>Impact of Timescales of Real-Time Guarantee</vt:lpstr>
      <vt:lpstr>Summary </vt:lpstr>
    </vt:vector>
  </TitlesOfParts>
  <Manager/>
  <Company>EECS Dept., UC Berkeley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and Systems Frameworks</dc:title>
  <dc:subject/>
  <dc:creator>Edward A. Lee</dc:creator>
  <cp:keywords/>
  <dc:description/>
  <cp:lastModifiedBy>Zhang, Hongwei [E CPE]</cp:lastModifiedBy>
  <cp:revision>1123</cp:revision>
  <cp:lastPrinted>2015-10-22T13:54:14Z</cp:lastPrinted>
  <dcterms:created xsi:type="dcterms:W3CDTF">2011-02-21T17:31:48Z</dcterms:created>
  <dcterms:modified xsi:type="dcterms:W3CDTF">2019-10-10T19:54:18Z</dcterms:modified>
  <cp:category/>
</cp:coreProperties>
</file>