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80" r:id="rId3"/>
    <p:sldId id="283" r:id="rId4"/>
    <p:sldId id="310" r:id="rId5"/>
    <p:sldId id="281" r:id="rId6"/>
    <p:sldId id="285" r:id="rId7"/>
    <p:sldId id="286" r:id="rId8"/>
    <p:sldId id="284" r:id="rId9"/>
    <p:sldId id="290" r:id="rId10"/>
    <p:sldId id="291" r:id="rId11"/>
    <p:sldId id="314" r:id="rId12"/>
    <p:sldId id="287" r:id="rId13"/>
    <p:sldId id="292" r:id="rId14"/>
    <p:sldId id="294" r:id="rId15"/>
    <p:sldId id="295" r:id="rId16"/>
    <p:sldId id="296" r:id="rId17"/>
    <p:sldId id="298" r:id="rId18"/>
    <p:sldId id="300" r:id="rId19"/>
    <p:sldId id="303" r:id="rId20"/>
    <p:sldId id="305" r:id="rId21"/>
    <p:sldId id="301" r:id="rId22"/>
    <p:sldId id="288" r:id="rId23"/>
    <p:sldId id="315" r:id="rId24"/>
    <p:sldId id="316" r:id="rId25"/>
    <p:sldId id="289" r:id="rId26"/>
    <p:sldId id="309" r:id="rId27"/>
    <p:sldId id="277" r:id="rId28"/>
    <p:sldId id="311" r:id="rId29"/>
    <p:sldId id="312" r:id="rId30"/>
    <p:sldId id="313" r:id="rId31"/>
    <p:sldId id="278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302" r:id="rId43"/>
    <p:sldId id="31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D1C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4632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18" Type="http://schemas.openxmlformats.org/officeDocument/2006/relationships/image" Target="../media/image6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17" Type="http://schemas.openxmlformats.org/officeDocument/2006/relationships/image" Target="../media/image59.wmf"/><Relationship Id="rId2" Type="http://schemas.openxmlformats.org/officeDocument/2006/relationships/image" Target="../media/image44.wmf"/><Relationship Id="rId16" Type="http://schemas.openxmlformats.org/officeDocument/2006/relationships/image" Target="../media/image58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5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9B863-F545-49FB-98F7-0E6699695D2A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DD3B9-2415-4117-8B5E-14A88206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Times New Roman" pitchFamily="18" charset="0"/>
              </a:rPr>
              <a:t>Different network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Throughput increases as network size and path loss increases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optimal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Interference number</a:t>
            </a:r>
            <a:r>
              <a:rPr lang="en-US" baseline="0" dirty="0" smtClean="0"/>
              <a:t> of a link l: the number of other links that do not share any end-node with l but can be interfered by 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Valid slot-schedule</a:t>
            </a:r>
          </a:p>
          <a:p>
            <a:pPr lvl="1"/>
            <a:r>
              <a:rPr lang="en-US" sz="1600" dirty="0" smtClean="0"/>
              <a:t>a slot-schedule is valid if, in the presence of concurrent transmissions, the SINR at the receiver of each link is above a certain threshold </a:t>
            </a:r>
            <a:r>
              <a:rPr lang="en-US" sz="1600" dirty="0" smtClean="0">
                <a:sym typeface="Symbol"/>
              </a:rPr>
              <a:t></a:t>
            </a:r>
            <a:r>
              <a:rPr lang="en-US" sz="1600" baseline="-25000" dirty="0" smtClean="0">
                <a:sym typeface="Symbol"/>
              </a:rPr>
              <a:t>t</a:t>
            </a:r>
            <a:r>
              <a:rPr lang="en-US" sz="1600" dirty="0" smtClean="0">
                <a:sym typeface="Symbol"/>
              </a:rPr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D3B9-2415-4117-8B5E-14A8820628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 flipV="1">
            <a:off x="762000" y="3200400"/>
            <a:ext cx="7724775" cy="55563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81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10/29/2011</a:t>
            </a:fld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304800"/>
            <a:ext cx="1947863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277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gray">
          <a:xfrm flipV="1">
            <a:off x="762000" y="1524000"/>
            <a:ext cx="7724775" cy="26988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kumimoji="1" lang="zh-CN" altLang="en-US" sz="2400" b="0"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75000"/>
        </a:spcBef>
        <a:spcAft>
          <a:spcPct val="500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504785"/>
        </a:buClr>
        <a:buSzPct val="55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33.xml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Case for Addressing the Limiting Impact of Interference on Wireless Scheduling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429000"/>
            <a:ext cx="67818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pitchFamily="2" charset="-122"/>
              </a:rPr>
              <a:t>Xin Che, Xi Ju, </a:t>
            </a:r>
            <a:r>
              <a:rPr lang="en-US" altLang="zh-CN" sz="1800" b="1" dirty="0" smtClean="0">
                <a:ea typeface="宋体" pitchFamily="2" charset="-122"/>
              </a:rPr>
              <a:t>Hongwei Zhang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pitchFamily="2" charset="-122"/>
              </a:rPr>
              <a:t>{</a:t>
            </a:r>
            <a:r>
              <a:rPr lang="en-US" altLang="zh-CN" sz="1800" dirty="0" err="1" smtClean="0">
                <a:ea typeface="宋体" pitchFamily="2" charset="-122"/>
              </a:rPr>
              <a:t>chexin</a:t>
            </a:r>
            <a:r>
              <a:rPr lang="en-US" altLang="zh-CN" sz="1800" dirty="0" smtClean="0">
                <a:ea typeface="宋体" pitchFamily="2" charset="-122"/>
              </a:rPr>
              <a:t>, </a:t>
            </a:r>
            <a:r>
              <a:rPr lang="en-US" altLang="zh-CN" sz="1800" dirty="0" err="1" smtClean="0">
                <a:ea typeface="宋体" pitchFamily="2" charset="-122"/>
              </a:rPr>
              <a:t>xiju</a:t>
            </a:r>
            <a:r>
              <a:rPr lang="en-US" altLang="zh-CN" sz="1800" dirty="0" smtClean="0">
                <a:ea typeface="宋体" pitchFamily="2" charset="-122"/>
              </a:rPr>
              <a:t>, hongwei}@</a:t>
            </a:r>
            <a:r>
              <a:rPr lang="en-US" altLang="zh-CN" sz="1800" dirty="0" err="1" smtClean="0">
                <a:ea typeface="宋体" pitchFamily="2" charset="-122"/>
              </a:rPr>
              <a:t>wayne.edu</a:t>
            </a:r>
            <a:endParaRPr lang="en-US" altLang="zh-CN" sz="1800" dirty="0" smtClean="0">
              <a:ea typeface="宋体" pitchFamily="2" charset="-122"/>
            </a:endParaRPr>
          </a:p>
          <a:p>
            <a:pPr eaLnBrk="1" hangingPunct="1">
              <a:lnSpc>
                <a:spcPct val="30000"/>
              </a:lnSpc>
            </a:pPr>
            <a:r>
              <a:rPr lang="en-US" altLang="zh-CN" sz="1800" dirty="0" smtClean="0">
                <a:ea typeface="宋体" pitchFamily="2" charset="-122"/>
              </a:rPr>
              <a:t>http://www.cs.wayne.edu/~hzhang/group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581400" y="4800600"/>
            <a:ext cx="1230313" cy="847725"/>
            <a:chOff x="2352" y="3176"/>
            <a:chExt cx="775" cy="534"/>
          </a:xfrm>
        </p:grpSpPr>
        <p:pic>
          <p:nvPicPr>
            <p:cNvPr id="7" name="Picture 5" descr="Oldmain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176"/>
              <a:ext cx="768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wayne_state_universit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3534"/>
              <a:ext cx="43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</a:t>
            </a:r>
            <a:r>
              <a:rPr lang="en-US" dirty="0" err="1" smtClean="0"/>
              <a:t>iOrder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5029200"/>
          </a:xfrm>
        </p:spPr>
        <p:txBody>
          <a:bodyPr/>
          <a:lstStyle/>
          <a:p>
            <a:r>
              <a:rPr lang="en-US" dirty="0" smtClean="0"/>
              <a:t>Main idea</a:t>
            </a:r>
          </a:p>
          <a:p>
            <a:pPr lvl="1"/>
            <a:r>
              <a:rPr lang="en-US" dirty="0" smtClean="0"/>
              <a:t>Maximize the interference budget when adding links to a slot-schedule</a:t>
            </a:r>
          </a:p>
          <a:p>
            <a:r>
              <a:rPr lang="en-US" dirty="0" smtClean="0"/>
              <a:t>Backlogged traffic</a:t>
            </a:r>
          </a:p>
          <a:p>
            <a:pPr lvl="1"/>
            <a:r>
              <a:rPr lang="en-US" dirty="0" smtClean="0"/>
              <a:t>Schedule transmissions based on time slots</a:t>
            </a:r>
          </a:p>
          <a:p>
            <a:pPr lvl="1"/>
            <a:r>
              <a:rPr lang="en-US" dirty="0" smtClean="0"/>
              <a:t>For each slot, </a:t>
            </a:r>
          </a:p>
          <a:p>
            <a:pPr lvl="2"/>
            <a:r>
              <a:rPr lang="en-US" dirty="0" smtClean="0"/>
              <a:t>first pick the link with the longest queue as the starting slot schedule, </a:t>
            </a:r>
          </a:p>
          <a:p>
            <a:pPr lvl="2"/>
            <a:r>
              <a:rPr lang="en-US" dirty="0" smtClean="0"/>
              <a:t>then add non-interfering links to the schedule by maximizing the resulting interference budget when adding each link.</a:t>
            </a:r>
          </a:p>
          <a:p>
            <a:r>
              <a:rPr lang="en-US" dirty="0" smtClean="0"/>
              <a:t>Online traffic</a:t>
            </a:r>
          </a:p>
          <a:p>
            <a:pPr lvl="1"/>
            <a:r>
              <a:rPr lang="en-US" dirty="0" smtClean="0"/>
              <a:t>At each decision instant, perform slot-scheduling as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iOrder</a:t>
            </a:r>
            <a:r>
              <a:rPr lang="en-US" dirty="0" smtClean="0"/>
              <a:t> in the example network</a:t>
            </a:r>
            <a:endParaRPr lang="en-US" dirty="0"/>
          </a:p>
        </p:txBody>
      </p:sp>
      <p:pic>
        <p:nvPicPr>
          <p:cNvPr id="4" name="Picture 2" descr="F:\Hongwei\My Dropbox\Research\publications\iOrder\Figures\TreeTopology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7111" y="1981200"/>
            <a:ext cx="2799689" cy="2895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4280173" y="2041902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04934" y="3124200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231338" y="4191000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</a:t>
            </a:r>
            <a:r>
              <a:rPr lang="en-US" dirty="0" err="1" smtClean="0"/>
              <a:t>iOrder</a:t>
            </a:r>
            <a:endParaRPr lang="en-US" dirty="0" smtClean="0"/>
          </a:p>
          <a:p>
            <a:r>
              <a:rPr lang="en-US" dirty="0" smtClean="0">
                <a:solidFill>
                  <a:srgbClr val="FF0066"/>
                </a:solidFill>
              </a:rPr>
              <a:t>Evaluation of </a:t>
            </a:r>
            <a:r>
              <a:rPr lang="en-US" dirty="0" err="1" smtClean="0">
                <a:solidFill>
                  <a:srgbClr val="FF0066"/>
                </a:solidFill>
              </a:rPr>
              <a:t>iOrder</a:t>
            </a:r>
            <a:endParaRPr lang="en-US" dirty="0" smtClean="0">
              <a:solidFill>
                <a:srgbClr val="FF0066"/>
              </a:solidFill>
            </a:endParaRPr>
          </a:p>
          <a:p>
            <a:r>
              <a:rPr lang="en-US" dirty="0" smtClean="0"/>
              <a:t>Implementation of </a:t>
            </a:r>
            <a:r>
              <a:rPr lang="en-US" dirty="0" err="1" smtClean="0"/>
              <a:t>iOrder</a:t>
            </a:r>
            <a:endParaRPr lang="en-US" dirty="0" smtClean="0"/>
          </a:p>
          <a:p>
            <a:r>
              <a:rPr lang="en-US" dirty="0" smtClean="0"/>
              <a:t>Concluding remarks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724400"/>
          </a:xfrm>
        </p:spPr>
        <p:txBody>
          <a:bodyPr/>
          <a:lstStyle/>
          <a:p>
            <a:r>
              <a:rPr lang="en-US" dirty="0" smtClean="0"/>
              <a:t>Focus on optimality of scheduling for a single time slot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Given a network and traffic, compute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opt</a:t>
            </a:r>
            <a:r>
              <a:rPr lang="en-US" dirty="0" smtClean="0"/>
              <a:t>’: upper bound on the maximum # of concurrent transmissions allowable for a time slot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iOrder</a:t>
            </a:r>
            <a:r>
              <a:rPr lang="en-US" dirty="0" smtClean="0"/>
              <a:t>: # of concurrent transmissions in the slot schedule by </a:t>
            </a:r>
            <a:r>
              <a:rPr lang="en-US" dirty="0" err="1" smtClean="0"/>
              <a:t>iOrder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     Approximation ratio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33800" y="5105400"/>
          <a:ext cx="716280" cy="895350"/>
        </p:xfrm>
        <a:graphic>
          <a:graphicData uri="http://schemas.openxmlformats.org/presentationml/2006/ole">
            <p:oleObj spid="_x0000_s59394" name="Equation" r:id="rId4" imgW="50796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16002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For Poisson network G with </a:t>
            </a:r>
            <a:r>
              <a:rPr lang="en-US" i="1" dirty="0" smtClean="0">
                <a:cs typeface="Times New Roman" pitchFamily="18" charset="0"/>
              </a:rPr>
              <a:t>n</a:t>
            </a:r>
            <a:r>
              <a:rPr lang="en-US" dirty="0" smtClean="0">
                <a:cs typeface="Times New Roman" pitchFamily="18" charset="0"/>
              </a:rPr>
              <a:t> nodes, a nodes distribution density of </a:t>
            </a:r>
            <a:r>
              <a:rPr lang="en-US" dirty="0" smtClean="0">
                <a:cs typeface="Times New Roman" pitchFamily="18" charset="0"/>
                <a:sym typeface="Symbol"/>
              </a:rPr>
              <a:t></a:t>
            </a:r>
            <a:r>
              <a:rPr lang="en-US" i="1" dirty="0" smtClean="0">
                <a:cs typeface="Times New Roman" pitchFamily="18" charset="0"/>
                <a:sym typeface="Symbol"/>
              </a:rPr>
              <a:t></a:t>
            </a:r>
            <a:r>
              <a:rPr lang="en-US" dirty="0" smtClean="0">
                <a:cs typeface="Times New Roman" pitchFamily="18" charset="0"/>
                <a:sym typeface="Symbol"/>
              </a:rPr>
              <a:t> nodes per unit area, and wireless path loss exponent </a:t>
            </a:r>
            <a:r>
              <a:rPr lang="en-US" i="1" dirty="0" smtClean="0">
                <a:cs typeface="Times New Roman" pitchFamily="18" charset="0"/>
                <a:sym typeface="Symbol"/>
              </a:rPr>
              <a:t></a:t>
            </a:r>
            <a:r>
              <a:rPr lang="en-US" dirty="0" smtClean="0">
                <a:cs typeface="Times New Roman" pitchFamily="18" charset="0"/>
                <a:sym typeface="Symbol"/>
              </a:rPr>
              <a:t>, </a:t>
            </a:r>
            <a:r>
              <a:rPr lang="en-US" dirty="0" smtClean="0">
                <a:cs typeface="Times New Roman" pitchFamily="18" charset="0"/>
              </a:rPr>
              <a:t>the approximation ratio of </a:t>
            </a:r>
            <a:r>
              <a:rPr lang="en-US" dirty="0" err="1" smtClean="0">
                <a:cs typeface="Times New Roman" pitchFamily="18" charset="0"/>
              </a:rPr>
              <a:t>iOrder</a:t>
            </a:r>
            <a:r>
              <a:rPr lang="en-US" dirty="0" smtClean="0">
                <a:cs typeface="Times New Roman" pitchFamily="18" charset="0"/>
              </a:rPr>
              <a:t> is no more than </a:t>
            </a:r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24150" y="2971800"/>
          <a:ext cx="3968750" cy="1493838"/>
        </p:xfrm>
        <a:graphic>
          <a:graphicData uri="http://schemas.openxmlformats.org/presentationml/2006/ole">
            <p:oleObj spid="_x0000_s120834" name="Equation" r:id="rId4" imgW="2361960" imgH="8888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41718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where</a:t>
            </a:r>
            <a:endParaRPr lang="en-US" sz="2000" dirty="0"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47800" y="4605338"/>
          <a:ext cx="7659688" cy="1709737"/>
        </p:xfrm>
        <a:graphic>
          <a:graphicData uri="http://schemas.openxmlformats.org/presentationml/2006/ole">
            <p:oleObj spid="_x0000_s120835" name="Equation" r:id="rId5" imgW="4559040" imgH="101592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63362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ε is any arbitrarily small positive number.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10540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>
                <a:sym typeface="Symbol"/>
              </a:rPr>
              <a:t>=3, 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= 5dB, 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= 3dB, 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noise</a:t>
            </a:r>
            <a:r>
              <a:rPr lang="en-US" dirty="0" smtClean="0">
                <a:sym typeface="Symbol"/>
              </a:rPr>
              <a:t> = -95dBm, G0 = 1, =0.1, 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Significantly lower than the approved approximation ratios in LQF, </a:t>
            </a:r>
            <a:r>
              <a:rPr lang="en-US" dirty="0" err="1" smtClean="0">
                <a:sym typeface="Symbol"/>
              </a:rPr>
              <a:t>GreedyPhysical</a:t>
            </a:r>
            <a:r>
              <a:rPr lang="en-US" dirty="0" smtClean="0">
                <a:sym typeface="Symbol"/>
              </a:rPr>
              <a:t>, and </a:t>
            </a:r>
            <a:r>
              <a:rPr lang="en-US" dirty="0" err="1" smtClean="0">
                <a:sym typeface="Symbol"/>
              </a:rPr>
              <a:t>LengthDiversity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E.g., by a factor up to </a:t>
            </a:r>
            <a:r>
              <a:rPr lang="en-US" i="1" dirty="0" smtClean="0">
                <a:sym typeface="Symbol"/>
              </a:rPr>
              <a:t>(n)</a:t>
            </a:r>
            <a:r>
              <a:rPr lang="en-US" dirty="0" smtClean="0">
                <a:sym typeface="Symbol"/>
              </a:rPr>
              <a:t>, 10, and orders of magnitude respectively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2133600"/>
          <a:ext cx="5867400" cy="152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600200"/>
                <a:gridCol w="1295400"/>
                <a:gridCol w="1219200"/>
              </a:tblGrid>
              <a:tr h="454352">
                <a:tc>
                  <a:txBody>
                    <a:bodyPr/>
                    <a:lstStyle/>
                    <a:p>
                      <a:pPr algn="ctr"/>
                      <a:r>
                        <a:rPr lang="en-US" b="0" i="1" u="none" strike="noStrike" dirty="0" err="1" smtClean="0">
                          <a:solidFill>
                            <a:srgbClr val="002060"/>
                          </a:solidFill>
                        </a:rPr>
                        <a:t>iOrder</a:t>
                      </a:r>
                      <a:endParaRPr lang="en-US" b="0" i="1" u="none" strike="noStrik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n=50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n=100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n=200</a:t>
                      </a:r>
                    </a:p>
                    <a:p>
                      <a:pPr algn="ctr"/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40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=2.5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</a:tr>
              <a:tr h="440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=3.5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5181600"/>
          <a:ext cx="5867400" cy="152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600200"/>
                <a:gridCol w="1295400"/>
                <a:gridCol w="1219200"/>
              </a:tblGrid>
              <a:tr h="454352">
                <a:tc>
                  <a:txBody>
                    <a:bodyPr/>
                    <a:lstStyle/>
                    <a:p>
                      <a:pPr algn="ctr"/>
                      <a:r>
                        <a:rPr lang="en-US" b="0" i="1" u="none" strike="noStrike" dirty="0" err="1" smtClean="0">
                          <a:solidFill>
                            <a:srgbClr val="002060"/>
                          </a:solidFill>
                        </a:rPr>
                        <a:t>GreedyPhysical</a:t>
                      </a:r>
                      <a:endParaRPr lang="en-US" b="0" i="1" u="none" strike="noStrik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n=50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n=100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n=200</a:t>
                      </a:r>
                    </a:p>
                    <a:p>
                      <a:pPr algn="ctr"/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40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=2.5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118.4</a:t>
                      </a:r>
                      <a:endParaRPr lang="en-US" dirty="0"/>
                    </a:p>
                  </a:txBody>
                  <a:tcPr/>
                </a:tc>
              </a:tr>
              <a:tr h="440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=3.5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>
                <a:cs typeface="Times New Roman" pitchFamily="18" charset="0"/>
              </a:rPr>
              <a:t>Network size: square area of side length k times average link length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5 </a:t>
            </a:r>
            <a:r>
              <a:rPr lang="en-US" sz="2000" dirty="0" smtClean="0"/>
              <a:t>×</a:t>
            </a:r>
            <a:r>
              <a:rPr lang="en-US" sz="2000" dirty="0" smtClean="0">
                <a:cs typeface="Times New Roman" pitchFamily="18" charset="0"/>
              </a:rPr>
              <a:t> 5:      70   nodes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7 </a:t>
            </a:r>
            <a:r>
              <a:rPr lang="en-US" sz="2000" dirty="0" smtClean="0"/>
              <a:t>×</a:t>
            </a:r>
            <a:r>
              <a:rPr lang="en-US" sz="2000" dirty="0" smtClean="0">
                <a:cs typeface="Times New Roman" pitchFamily="18" charset="0"/>
              </a:rPr>
              <a:t> 7:      140 nodes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9</a:t>
            </a:r>
            <a:r>
              <a:rPr lang="en-US" sz="2000" dirty="0" smtClean="0"/>
              <a:t> ×</a:t>
            </a:r>
            <a:r>
              <a:rPr lang="en-US" sz="2000" dirty="0" smtClean="0">
                <a:cs typeface="Times New Roman" pitchFamily="18" charset="0"/>
              </a:rPr>
              <a:t> 9:      237 nodes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11 </a:t>
            </a:r>
            <a:r>
              <a:rPr lang="en-US" sz="2000" dirty="0" smtClean="0"/>
              <a:t>×</a:t>
            </a:r>
            <a:r>
              <a:rPr lang="en-US" sz="2000" dirty="0" smtClean="0">
                <a:cs typeface="Times New Roman" pitchFamily="18" charset="0"/>
              </a:rPr>
              <a:t> 11:  346 nodes</a:t>
            </a:r>
          </a:p>
          <a:p>
            <a:pPr>
              <a:buNone/>
            </a:pPr>
            <a:r>
              <a:rPr lang="en-US" sz="2200" dirty="0" smtClean="0">
                <a:cs typeface="Times New Roman" pitchFamily="18" charset="0"/>
              </a:rPr>
              <a:t>	Different wireless path loss exponent (2.5:0.5:6)</a:t>
            </a:r>
          </a:p>
          <a:p>
            <a:pPr>
              <a:buNone/>
            </a:pPr>
            <a:r>
              <a:rPr lang="en-US" sz="2200" dirty="0" smtClean="0">
                <a:cs typeface="Times New Roman" pitchFamily="18" charset="0"/>
              </a:rPr>
              <a:t>	Average neighborhood size 10</a:t>
            </a:r>
          </a:p>
          <a:p>
            <a:r>
              <a:rPr lang="en-US" sz="2200" dirty="0" smtClean="0">
                <a:cs typeface="Times New Roman" pitchFamily="18" charset="0"/>
              </a:rPr>
              <a:t>Traffic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Backlogged: One-hop </a:t>
            </a:r>
            <a:r>
              <a:rPr lang="en-US" dirty="0" err="1" smtClean="0">
                <a:cs typeface="Times New Roman" pitchFamily="18" charset="0"/>
              </a:rPr>
              <a:t>unicast</a:t>
            </a:r>
            <a:r>
              <a:rPr lang="en-US" dirty="0" smtClean="0">
                <a:cs typeface="Times New Roman" pitchFamily="18" charset="0"/>
              </a:rPr>
              <a:t> of </a:t>
            </a:r>
            <a:r>
              <a:rPr lang="en-US" i="1" dirty="0" smtClean="0">
                <a:cs typeface="Times New Roman" pitchFamily="18" charset="0"/>
              </a:rPr>
              <a:t>m</a:t>
            </a:r>
            <a:r>
              <a:rPr lang="en-US" dirty="0" smtClean="0">
                <a:cs typeface="Times New Roman" pitchFamily="18" charset="0"/>
              </a:rPr>
              <a:t> packets, being a Poisson </a:t>
            </a:r>
            <a:r>
              <a:rPr lang="en-US" dirty="0" err="1" smtClean="0">
                <a:cs typeface="Times New Roman" pitchFamily="18" charset="0"/>
              </a:rPr>
              <a:t>r.v</a:t>
            </a:r>
            <a:r>
              <a:rPr lang="en-US" dirty="0" smtClean="0">
                <a:cs typeface="Times New Roman" pitchFamily="18" charset="0"/>
              </a:rPr>
              <a:t>. with mean 30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Online: Poisson arrival with a mean rate of 0.15 packets/time-slot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Backlogged traffic: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throughput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5562600"/>
            <a:ext cx="81534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large networks of small path loss,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iOrder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may </a:t>
            </a:r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double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 throughput of LQF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Improves the throughput of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LengthDiversity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by a factor up to </a:t>
            </a:r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19.6</a:t>
            </a:r>
            <a:endParaRPr lang="en-US" sz="1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5 </a:t>
            </a:r>
            <a:r>
              <a:rPr lang="en-US" dirty="0" smtClean="0"/>
              <a:t>×</a:t>
            </a:r>
            <a:r>
              <a:rPr lang="en-US" dirty="0" smtClean="0">
                <a:cs typeface="Times New Roman" pitchFamily="18" charset="0"/>
              </a:rPr>
              <a:t> 5 network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5040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11 </a:t>
            </a:r>
            <a:r>
              <a:rPr lang="en-US" dirty="0" smtClean="0"/>
              <a:t>×</a:t>
            </a:r>
            <a:r>
              <a:rPr lang="en-US" dirty="0" smtClean="0">
                <a:cs typeface="Times New Roman" pitchFamily="18" charset="0"/>
              </a:rPr>
              <a:t> 11 network</a:t>
            </a:r>
            <a:endParaRPr lang="en-US" dirty="0"/>
          </a:p>
        </p:txBody>
      </p:sp>
      <p:pic>
        <p:nvPicPr>
          <p:cNvPr id="18" name="Picture 17" descr="5by5-FourThroughput-MedianCI-SINRt5dB-SINRb1-Neighbor10-EachLink30.png"/>
          <p:cNvPicPr>
            <a:picLocks noChangeAspect="1"/>
          </p:cNvPicPr>
          <p:nvPr/>
        </p:nvPicPr>
        <p:blipFill>
          <a:blip r:embed="rId3" cstate="print"/>
          <a:srcRect t="4437" r="7622"/>
          <a:stretch>
            <a:fillRect/>
          </a:stretch>
        </p:blipFill>
        <p:spPr>
          <a:xfrm>
            <a:off x="76200" y="1676400"/>
            <a:ext cx="4419600" cy="3282553"/>
          </a:xfrm>
          <a:prstGeom prst="rect">
            <a:avLst/>
          </a:prstGeom>
        </p:spPr>
      </p:pic>
      <p:pic>
        <p:nvPicPr>
          <p:cNvPr id="19" name="Picture 18" descr="11by11-FourThroughput-MedianCI-SINRt5dB-SINRb1-Neighbor10-EachLink30.png"/>
          <p:cNvPicPr>
            <a:picLocks noChangeAspect="1"/>
          </p:cNvPicPr>
          <p:nvPr/>
        </p:nvPicPr>
        <p:blipFill>
          <a:blip r:embed="rId4" cstate="print"/>
          <a:srcRect t="4437" r="7622"/>
          <a:stretch>
            <a:fillRect/>
          </a:stretch>
        </p:blipFill>
        <p:spPr>
          <a:xfrm>
            <a:off x="4572000" y="1676400"/>
            <a:ext cx="4419600" cy="3282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Times New Roman" pitchFamily="18" charset="0"/>
              </a:rPr>
              <a:t>Backlogged traffic: 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ime series of slot-SINR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8264" y="5574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/>
              <a:t>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 network,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 = 2.5</a:t>
            </a:r>
            <a:endParaRPr lang="en-US" dirty="0" smtClean="0"/>
          </a:p>
        </p:txBody>
      </p:sp>
      <p:pic>
        <p:nvPicPr>
          <p:cNvPr id="121858" name="Picture 2" descr="A:\Hongwei\My Dropbox\Research\publications\iOrder\Figures\SINR_b-Trend-net-11by11-alpha-2.5-round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264" y="1736208"/>
            <a:ext cx="4516936" cy="3597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traffic: packet delivery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0"/>
            <a:ext cx="7772400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3906" name="Picture 2" descr="A:\Hongwei\My Dropbox\Research\publications\iOrder\Figures\PacketDelay-Net5by5-ArrivalRates-0.15-Slot-400-SINRt-5-SINRb-1-Neighbor-10-EachLink-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4441319" cy="3619500"/>
          </a:xfrm>
          <a:prstGeom prst="rect">
            <a:avLst/>
          </a:prstGeom>
          <a:noFill/>
        </p:spPr>
      </p:pic>
      <p:pic>
        <p:nvPicPr>
          <p:cNvPr id="123907" name="Picture 3" descr="A:\Hongwei\My Dropbox\Research\publications\iOrder\Figures\PacketDelay-Net11by11-ArrivalRates-0.15-Slot-400-SINRt-5-SINRb-1-Neighbor-10-EachLink-1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240" y="1600890"/>
            <a:ext cx="4556760" cy="3627882"/>
          </a:xfrm>
          <a:prstGeom prst="rect">
            <a:avLst/>
          </a:prstGeom>
          <a:noFill/>
        </p:spPr>
      </p:pic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762000" y="6019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For large networks of small path loss,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iOrder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may reduce delay by a factor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up to 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25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5 </a:t>
            </a:r>
            <a:r>
              <a:rPr lang="en-US" dirty="0" smtClean="0"/>
              <a:t>×</a:t>
            </a:r>
            <a:r>
              <a:rPr lang="en-US" dirty="0" smtClean="0">
                <a:cs typeface="Times New Roman" pitchFamily="18" charset="0"/>
              </a:rPr>
              <a:t> 5 network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269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11 </a:t>
            </a:r>
            <a:r>
              <a:rPr lang="en-US" dirty="0" smtClean="0"/>
              <a:t>×</a:t>
            </a:r>
            <a:r>
              <a:rPr lang="en-US" dirty="0" smtClean="0">
                <a:cs typeface="Times New Roman" pitchFamily="18" charset="0"/>
              </a:rPr>
              <a:t> 11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vision.jhu.edu/research_files/networkobj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990600"/>
            <a:ext cx="1271028" cy="9810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Interference-oriented scheduling as a basic element of multi-hop wireless networking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6096000" cy="4724400"/>
          </a:xfrm>
        </p:spPr>
        <p:txBody>
          <a:bodyPr/>
          <a:lstStyle/>
          <a:p>
            <a:pPr marL="342900" lvl="1" indent="-342900"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/>
              <a:t>Data-intensive wireless networks require </a:t>
            </a:r>
            <a:r>
              <a:rPr lang="en-US" sz="2000" i="1" dirty="0" smtClean="0"/>
              <a:t>high throughput</a:t>
            </a:r>
          </a:p>
          <a:p>
            <a:pPr lvl="1"/>
            <a:r>
              <a:rPr lang="en-US" dirty="0" smtClean="0"/>
              <a:t>E.g., camera sensor networks, community mesh networks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Wireless sensing and control networks require </a:t>
            </a:r>
            <a:r>
              <a:rPr lang="en-US" i="1" dirty="0" smtClean="0"/>
              <a:t>predictable reliability and real-time </a:t>
            </a:r>
          </a:p>
          <a:p>
            <a:pPr lvl="1"/>
            <a:r>
              <a:rPr lang="en-US" dirty="0" smtClean="0"/>
              <a:t>E.g., embedded sensing and control networks in industrial automation, smart transportation, and smart grid</a:t>
            </a:r>
          </a:p>
        </p:txBody>
      </p:sp>
      <p:pic>
        <p:nvPicPr>
          <p:cNvPr id="32770" name="Picture 2" descr="http://research.microsoft.com/en-us/projects/mesh/mesh-scenari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81200"/>
            <a:ext cx="1828800" cy="1359877"/>
          </a:xfrm>
          <a:prstGeom prst="rect">
            <a:avLst/>
          </a:prstGeom>
          <a:noFill/>
        </p:spPr>
      </p:pic>
      <p:pic>
        <p:nvPicPr>
          <p:cNvPr id="7" name="Picture 4" descr="Pl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733800"/>
            <a:ext cx="1510268" cy="51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7086600" y="4267200"/>
            <a:ext cx="1981200" cy="1143000"/>
            <a:chOff x="6734375" y="1676400"/>
            <a:chExt cx="2485825" cy="1077913"/>
          </a:xfrm>
        </p:grpSpPr>
        <p:pic>
          <p:nvPicPr>
            <p:cNvPr id="10" name="Picture 7" descr="vehicular_sensor_network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8600" y="1676400"/>
              <a:ext cx="1371600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auto_network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34375" y="1738013"/>
              <a:ext cx="1057275" cy="67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bywire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05850" y="2180925"/>
              <a:ext cx="51911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620000" y="5486400"/>
            <a:ext cx="1219200" cy="1219200"/>
            <a:chOff x="6732588" y="4127500"/>
            <a:chExt cx="1878012" cy="2070100"/>
          </a:xfrm>
        </p:grpSpPr>
        <p:pic>
          <p:nvPicPr>
            <p:cNvPr id="14" name="Picture 10" descr="bio-solar-house2_4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32588" y="5422900"/>
              <a:ext cx="1143000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HooverDam-Fron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75588" y="5170488"/>
              <a:ext cx="735012" cy="93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28wind_35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61188" y="4127500"/>
              <a:ext cx="973137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study in </a:t>
            </a:r>
            <a:r>
              <a:rPr lang="en-US" dirty="0" err="1" smtClean="0"/>
              <a:t>MoteLab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981200"/>
            <a:ext cx="3886200" cy="4724400"/>
          </a:xfrm>
        </p:spPr>
        <p:txBody>
          <a:bodyPr/>
          <a:lstStyle/>
          <a:p>
            <a:r>
              <a:rPr lang="en-US" dirty="0" err="1" smtClean="0"/>
              <a:t>Convergecast</a:t>
            </a:r>
            <a:r>
              <a:rPr lang="en-US" dirty="0" smtClean="0"/>
              <a:t>, with mote #115 at the second floor serving as the base station</a:t>
            </a:r>
          </a:p>
          <a:p>
            <a:r>
              <a:rPr lang="en-US" dirty="0" smtClean="0"/>
              <a:t>Each nodes generates 30 source packets </a:t>
            </a:r>
            <a:endParaRPr lang="en-US" dirty="0"/>
          </a:p>
        </p:txBody>
      </p:sp>
      <p:pic>
        <p:nvPicPr>
          <p:cNvPr id="125954" name="Picture 2" descr="A:\Hongwei\My Dropbox\Research\publications\iOrder\Figures\MoteLab-1stFl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752600"/>
            <a:ext cx="3752850" cy="1422400"/>
          </a:xfrm>
          <a:prstGeom prst="rect">
            <a:avLst/>
          </a:prstGeom>
          <a:noFill/>
        </p:spPr>
      </p:pic>
      <p:pic>
        <p:nvPicPr>
          <p:cNvPr id="125955" name="Picture 3" descr="A:\Hongwei\My Dropbox\Research\publications\iOrder\Figures\MoteLab-2ndFlo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" y="3378200"/>
            <a:ext cx="3752850" cy="1422400"/>
          </a:xfrm>
          <a:prstGeom prst="rect">
            <a:avLst/>
          </a:prstGeom>
          <a:noFill/>
        </p:spPr>
      </p:pic>
      <p:pic>
        <p:nvPicPr>
          <p:cNvPr id="125956" name="Picture 4" descr="A:\Hongwei\My Dropbox\Research\publications\iOrder\Figures\MoteLab-3rdFlo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0" y="4978400"/>
            <a:ext cx="3752850" cy="142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Tahoma" pitchFamily="34" charset="0"/>
                <a:cs typeface="Tahoma" pitchFamily="34" charset="0"/>
              </a:rPr>
              <a:t>Measurement results</a:t>
            </a:r>
            <a:endParaRPr lang="en-US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5000"/>
            <a:ext cx="7772400" cy="533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Throughput increases by 22.% and 28.9%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79" name="Picture 3" descr="A:\Hongwei\My Dropbox\Research\publications\iOrder\Figures\original figures\!MoteLab testbed\Throughput Compare\iSch-GMS-Throughput-rootID-115-PowerLevel-31-23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396" y="1752600"/>
            <a:ext cx="4451604" cy="3627882"/>
          </a:xfrm>
          <a:prstGeom prst="rect">
            <a:avLst/>
          </a:prstGeom>
          <a:noFill/>
        </p:spPr>
      </p:pic>
      <p:pic>
        <p:nvPicPr>
          <p:cNvPr id="126980" name="Picture 4" descr="A:\Hongwei\My Dropbox\Research\publications\iOrder\Figures\original figures\!MoteLab testbed\Throughput Compare\experiment-PDR-PowerLevel-31-23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4556760" cy="3627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</a:t>
            </a:r>
            <a:r>
              <a:rPr lang="en-US" dirty="0" err="1" smtClean="0"/>
              <a:t>iOrder</a:t>
            </a:r>
            <a:endParaRPr lang="en-US" dirty="0" smtClean="0"/>
          </a:p>
          <a:p>
            <a:r>
              <a:rPr lang="en-US" dirty="0" smtClean="0"/>
              <a:t>Evaluation of </a:t>
            </a:r>
            <a:r>
              <a:rPr lang="en-US" dirty="0" err="1" smtClean="0"/>
              <a:t>iOrder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Implementation of </a:t>
            </a:r>
            <a:r>
              <a:rPr lang="en-US" dirty="0" err="1" smtClean="0">
                <a:solidFill>
                  <a:srgbClr val="FF0000"/>
                </a:solidFill>
              </a:rPr>
              <a:t>iOrder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Concluding remarks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vs. distributed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724400"/>
          </a:xfrm>
        </p:spPr>
        <p:txBody>
          <a:bodyPr/>
          <a:lstStyle/>
          <a:p>
            <a:r>
              <a:rPr lang="en-US" dirty="0" smtClean="0"/>
              <a:t>Centralized implementation is possible for slowly time-varying networks and predictable traffic patterns</a:t>
            </a:r>
          </a:p>
          <a:p>
            <a:pPr lvl="1"/>
            <a:r>
              <a:rPr lang="en-US" dirty="0" smtClean="0"/>
              <a:t>wireless sensing and control networks</a:t>
            </a:r>
          </a:p>
          <a:p>
            <a:pPr lvl="1"/>
            <a:r>
              <a:rPr lang="en-US" dirty="0" err="1" smtClean="0"/>
              <a:t>WirelessHART</a:t>
            </a:r>
            <a:r>
              <a:rPr lang="en-US" dirty="0" smtClean="0"/>
              <a:t>, ISA SP100.11a</a:t>
            </a:r>
          </a:p>
          <a:p>
            <a:r>
              <a:rPr lang="en-US" dirty="0" smtClean="0"/>
              <a:t>Distributed implementation feasible</a:t>
            </a:r>
          </a:p>
          <a:p>
            <a:pPr lvl="1"/>
            <a:r>
              <a:rPr lang="en-US" dirty="0" smtClean="0"/>
              <a:t>Effect of interference budget: SINR at receivers close to </a:t>
            </a:r>
            <a:r>
              <a:rPr lang="en-US" dirty="0" smtClean="0">
                <a:sym typeface="Symbol"/>
              </a:rPr>
              <a:t></a:t>
            </a:r>
            <a:r>
              <a:rPr lang="en-US" baseline="-25000" dirty="0" smtClean="0">
                <a:sym typeface="Symbol"/>
              </a:rPr>
              <a:t>t</a:t>
            </a:r>
            <a:endParaRPr lang="en-US" baseline="-25000" dirty="0" smtClean="0"/>
          </a:p>
          <a:p>
            <a:pPr lvl="2"/>
            <a:r>
              <a:rPr lang="en-US" dirty="0" smtClean="0"/>
              <a:t>Scheduling based on the Physical-Ratio-K (PRK) interference model [16]</a:t>
            </a:r>
          </a:p>
          <a:p>
            <a:pPr lvl="1"/>
            <a:r>
              <a:rPr lang="en-US" dirty="0" smtClean="0"/>
              <a:t>Effect of queue-length-based scheduling</a:t>
            </a:r>
          </a:p>
          <a:p>
            <a:pPr lvl="2"/>
            <a:r>
              <a:rPr lang="en-US" dirty="0" smtClean="0"/>
              <a:t>Distributed, queue-length-based priority scheduling [7,23]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6705600" y="314452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467600" y="322072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245872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sng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P(S,R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</a:p>
          <a:p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K(</a:t>
            </a:r>
            <a:r>
              <a:rPr lang="en-US" sz="1800" b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</a:t>
            </a:r>
            <a:r>
              <a:rPr lang="en-US" sz="1800" b="0" baseline="-25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pdr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  <a:endParaRPr lang="en-US" sz="1800" b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32105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S</a:t>
            </a:r>
            <a:endParaRPr lang="en-US" sz="1800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33629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</a:t>
            </a:r>
            <a:endParaRPr lang="en-US" sz="1800" b="0" dirty="0">
              <a:latin typeface="+mn-lt"/>
            </a:endParaRPr>
          </a:p>
        </p:txBody>
      </p:sp>
      <p:grpSp>
        <p:nvGrpSpPr>
          <p:cNvPr id="9" name="Group 19"/>
          <p:cNvGrpSpPr/>
          <p:nvPr/>
        </p:nvGrpSpPr>
        <p:grpSpPr>
          <a:xfrm>
            <a:off x="8305800" y="3525520"/>
            <a:ext cx="685800" cy="381000"/>
            <a:chOff x="7467600" y="4038600"/>
            <a:chExt cx="685800" cy="381000"/>
          </a:xfrm>
        </p:grpSpPr>
        <p:sp>
          <p:nvSpPr>
            <p:cNvPr id="10" name="Oval 9"/>
            <p:cNvSpPr/>
            <p:nvPr/>
          </p:nvSpPr>
          <p:spPr bwMode="auto">
            <a:xfrm>
              <a:off x="7467600" y="40386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solidFill>
                <a:srgbClr val="00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宋体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43800" y="4050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>
                  <a:solidFill>
                    <a:srgbClr val="006600"/>
                  </a:solidFill>
                  <a:latin typeface="+mn-lt"/>
                </a:rPr>
                <a:t>C</a:t>
              </a:r>
              <a:endParaRPr lang="en-US" sz="1800" b="0" dirty="0">
                <a:solidFill>
                  <a:srgbClr val="006600"/>
                </a:solidFill>
                <a:latin typeface="+mn-lt"/>
              </a:endParaRPr>
            </a:p>
          </p:txBody>
        </p:sp>
      </p:grpSp>
      <p:sp>
        <p:nvSpPr>
          <p:cNvPr id="12" name="Freeform 11"/>
          <p:cNvSpPr/>
          <p:nvPr/>
        </p:nvSpPr>
        <p:spPr bwMode="auto">
          <a:xfrm>
            <a:off x="6781800" y="2372360"/>
            <a:ext cx="1737360" cy="1666240"/>
          </a:xfrm>
          <a:custGeom>
            <a:avLst/>
            <a:gdLst>
              <a:gd name="connsiteX0" fmla="*/ 1600200 w 1737360"/>
              <a:gd name="connsiteY0" fmla="*/ 474980 h 1666240"/>
              <a:gd name="connsiteX1" fmla="*/ 441960 w 1737360"/>
              <a:gd name="connsiteY1" fmla="*/ 63500 h 1666240"/>
              <a:gd name="connsiteX2" fmla="*/ 15240 w 1737360"/>
              <a:gd name="connsiteY2" fmla="*/ 855980 h 1666240"/>
              <a:gd name="connsiteX3" fmla="*/ 350520 w 1737360"/>
              <a:gd name="connsiteY3" fmla="*/ 1328420 h 1666240"/>
              <a:gd name="connsiteX4" fmla="*/ 609600 w 1737360"/>
              <a:gd name="connsiteY4" fmla="*/ 1663700 h 1666240"/>
              <a:gd name="connsiteX5" fmla="*/ 1264920 w 1737360"/>
              <a:gd name="connsiteY5" fmla="*/ 1313180 h 1666240"/>
              <a:gd name="connsiteX6" fmla="*/ 1600200 w 1737360"/>
              <a:gd name="connsiteY6" fmla="*/ 474980 h 166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360" h="1666240">
                <a:moveTo>
                  <a:pt x="1600200" y="474980"/>
                </a:moveTo>
                <a:cubicBezTo>
                  <a:pt x="1463040" y="266700"/>
                  <a:pt x="706120" y="0"/>
                  <a:pt x="441960" y="63500"/>
                </a:cubicBezTo>
                <a:cubicBezTo>
                  <a:pt x="177800" y="127000"/>
                  <a:pt x="30480" y="645160"/>
                  <a:pt x="15240" y="855980"/>
                </a:cubicBezTo>
                <a:cubicBezTo>
                  <a:pt x="0" y="1066800"/>
                  <a:pt x="251460" y="1193800"/>
                  <a:pt x="350520" y="1328420"/>
                </a:cubicBezTo>
                <a:cubicBezTo>
                  <a:pt x="449580" y="1463040"/>
                  <a:pt x="457200" y="1666240"/>
                  <a:pt x="609600" y="1663700"/>
                </a:cubicBezTo>
                <a:cubicBezTo>
                  <a:pt x="762000" y="1661160"/>
                  <a:pt x="1102360" y="1511300"/>
                  <a:pt x="1264920" y="1313180"/>
                </a:cubicBezTo>
                <a:cubicBezTo>
                  <a:pt x="1427480" y="1115060"/>
                  <a:pt x="1737360" y="683260"/>
                  <a:pt x="1600200" y="474980"/>
                </a:cubicBezTo>
                <a:close/>
              </a:path>
            </a:pathLst>
          </a:custGeom>
          <a:solidFill>
            <a:srgbClr val="FF0000">
              <a:alpha val="22000"/>
            </a:srgbClr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H="1">
            <a:off x="7620000" y="2847340"/>
            <a:ext cx="762000" cy="4394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781800" y="3220720"/>
            <a:ext cx="6858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Insensitivity to starting link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cation-iOrder-11by11-SINRt-5dB-SINRb-1-Neighbor-10-EachLink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2800" y="1828800"/>
            <a:ext cx="4673600" cy="3505200"/>
          </a:xfrm>
          <a:prstGeom prst="rect">
            <a:avLst/>
          </a:prstGeom>
        </p:spPr>
      </p:pic>
      <p:pic>
        <p:nvPicPr>
          <p:cNvPr id="5" name="Picture 4" descr="Location-iOrder-5by5-SINRt-5dB-SINRb-1-Neighbor-10-EachLink-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828800"/>
            <a:ext cx="46736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94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/>
              <a:t>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network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594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dirty="0" smtClean="0"/>
              <a:t>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11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</a:t>
            </a:r>
            <a:r>
              <a:rPr lang="en-US" dirty="0" err="1" smtClean="0"/>
              <a:t>iOrder</a:t>
            </a:r>
            <a:endParaRPr lang="en-US" dirty="0" smtClean="0"/>
          </a:p>
          <a:p>
            <a:r>
              <a:rPr lang="en-US" dirty="0" smtClean="0"/>
              <a:t>Evaluation of </a:t>
            </a:r>
            <a:r>
              <a:rPr lang="en-US" dirty="0" err="1" smtClean="0"/>
              <a:t>iOrder</a:t>
            </a:r>
            <a:endParaRPr lang="en-US" dirty="0" smtClean="0"/>
          </a:p>
          <a:p>
            <a:r>
              <a:rPr lang="en-US" dirty="0" smtClean="0"/>
              <a:t>Implementation of </a:t>
            </a:r>
            <a:r>
              <a:rPr lang="en-US" dirty="0" err="1" smtClean="0"/>
              <a:t>iOrder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Concluding remarks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5105400"/>
          </a:xfrm>
        </p:spPr>
        <p:txBody>
          <a:bodyPr/>
          <a:lstStyle/>
          <a:p>
            <a:r>
              <a:rPr lang="en-US" dirty="0" smtClean="0"/>
              <a:t>First step towards characterizing the limiting impact of interference on wireless scheduling</a:t>
            </a:r>
          </a:p>
          <a:p>
            <a:r>
              <a:rPr lang="en-US" dirty="0" err="1" smtClean="0"/>
              <a:t>iOrder</a:t>
            </a:r>
            <a:r>
              <a:rPr lang="en-US" dirty="0" smtClean="0"/>
              <a:t>, based on the concept of interference budget, outperforms well-known existing algorithms such as LQF, </a:t>
            </a:r>
            <a:r>
              <a:rPr lang="en-US" dirty="0" err="1" smtClean="0"/>
              <a:t>GreedyPhysical</a:t>
            </a:r>
            <a:r>
              <a:rPr lang="en-US" dirty="0" smtClean="0"/>
              <a:t>, and </a:t>
            </a:r>
            <a:r>
              <a:rPr lang="en-US" dirty="0" err="1" smtClean="0"/>
              <a:t>LengthDiversity</a:t>
            </a:r>
            <a:endParaRPr lang="en-US" dirty="0" smtClean="0"/>
          </a:p>
          <a:p>
            <a:pPr lvl="1"/>
            <a:r>
              <a:rPr lang="en-US" dirty="0" smtClean="0"/>
              <a:t>Shows the benefits of explicitly addressing the limiting impact of interference</a:t>
            </a:r>
          </a:p>
          <a:p>
            <a:r>
              <a:rPr lang="en-US" dirty="0" smtClean="0"/>
              <a:t>Future directions</a:t>
            </a:r>
          </a:p>
          <a:p>
            <a:pPr lvl="1"/>
            <a:r>
              <a:rPr lang="en-US" dirty="0" smtClean="0"/>
              <a:t>Distributed implementation of </a:t>
            </a:r>
            <a:r>
              <a:rPr lang="en-US" dirty="0" err="1" smtClean="0"/>
              <a:t>iOrder</a:t>
            </a:r>
            <a:endParaRPr lang="en-US" dirty="0" smtClean="0"/>
          </a:p>
          <a:p>
            <a:pPr lvl="1"/>
            <a:r>
              <a:rPr lang="en-US" dirty="0" smtClean="0"/>
              <a:t>Real-time capacity analysis of </a:t>
            </a:r>
            <a:r>
              <a:rPr lang="en-US" dirty="0" err="1" smtClean="0"/>
              <a:t>iOrder</a:t>
            </a:r>
            <a:r>
              <a:rPr lang="en-US" dirty="0" smtClean="0"/>
              <a:t>-based scheduling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47244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cs typeface="Times New Roman" pitchFamily="18" charset="0"/>
              </a:rPr>
              <a:t>Backup Slides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A:\Hongwei\My Dropbox\Research\publications\iOrder\Figures\Onehop-iSchIncrease-SINRb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12448"/>
            <a:ext cx="5410200" cy="43073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Backlogged traffic: </a:t>
            </a:r>
            <a:r>
              <a:rPr lang="en-US" dirty="0" err="1" smtClean="0">
                <a:cs typeface="Times New Roman" pitchFamily="18" charset="0"/>
              </a:rPr>
              <a:t>iOrder</a:t>
            </a:r>
            <a:r>
              <a:rPr lang="en-US" dirty="0" smtClean="0">
                <a:cs typeface="Times New Roman" pitchFamily="18" charset="0"/>
              </a:rPr>
              <a:t> vs. LQF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905000"/>
            <a:ext cx="3581400" cy="4648200"/>
          </a:xfrm>
        </p:spPr>
        <p:txBody>
          <a:bodyPr/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 to a factor of 115%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Throughput increase in Order improves with increasing network size and decreasing path loss</a:t>
            </a:r>
          </a:p>
          <a:p>
            <a:pPr lvl="1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More spatial reuse possible with larger networks and smaller path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Times New Roman" pitchFamily="18" charset="0"/>
              </a:rPr>
              <a:t>Backlogged traffic: </a:t>
            </a:r>
            <a:br>
              <a:rPr lang="en-US" dirty="0" smtClean="0">
                <a:latin typeface="+mn-lt"/>
                <a:cs typeface="Times New Roman" pitchFamily="18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 series of slot-SINR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574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/>
              <a:t>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 network,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 = 2.5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867400" y="5574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dirty="0" smtClean="0"/>
              <a:t>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11 network,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 = 6</a:t>
            </a:r>
            <a:endParaRPr lang="en-US" dirty="0"/>
          </a:p>
        </p:txBody>
      </p:sp>
      <p:pic>
        <p:nvPicPr>
          <p:cNvPr id="121858" name="Picture 2" descr="A:\Hongwei\My Dropbox\Research\publications\iOrder\Figures\SINR_b-Trend-net-11by11-alpha-2.5-round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36208"/>
            <a:ext cx="4516936" cy="3597792"/>
          </a:xfrm>
          <a:prstGeom prst="rect">
            <a:avLst/>
          </a:prstGeom>
          <a:noFill/>
        </p:spPr>
      </p:pic>
      <p:pic>
        <p:nvPicPr>
          <p:cNvPr id="121859" name="Picture 3" descr="A:\Hongwei\My Dropbox\Research\publications\iOrder\Figures\SINR_b-Trend-net-11by11-alpha-6-round6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9336" y="1719942"/>
            <a:ext cx="4495800" cy="358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impact of interference on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1676400"/>
          </a:xfrm>
        </p:spPr>
        <p:txBody>
          <a:bodyPr/>
          <a:lstStyle/>
          <a:p>
            <a:r>
              <a:rPr lang="en-US" dirty="0" smtClean="0"/>
              <a:t>Concurrent transmissions are allowed if the signal-to-interference-plus-noise-ratio (SINR) is above a certain threshold</a:t>
            </a:r>
          </a:p>
          <a:p>
            <a:pPr lvl="1"/>
            <a:r>
              <a:rPr lang="en-US" dirty="0" smtClean="0"/>
              <a:t>Interference limits the number of concurrent transmissions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508502" y="3239869"/>
            <a:ext cx="609600" cy="2286000"/>
          </a:xfrm>
          <a:prstGeom prst="rect">
            <a:avLst/>
          </a:prstGeom>
          <a:solidFill>
            <a:srgbClr val="018D1C"/>
          </a:solidFill>
          <a:ln w="9525" cap="flat" cmpd="sng" algn="ctr">
            <a:solidFill>
              <a:srgbClr val="018D1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9902" y="558657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18D1C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endParaRPr lang="en-US" b="1" dirty="0">
              <a:solidFill>
                <a:srgbClr val="018D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758698" y="5281771"/>
            <a:ext cx="6096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502" y="558083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Noise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004302" y="4718685"/>
            <a:ext cx="609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0902" y="563308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Max. allowable interference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4898" y="4572000"/>
            <a:ext cx="6703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86600" y="481038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# of concurrent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transmissions</a:t>
            </a:r>
          </a:p>
        </p:txBody>
      </p:sp>
      <p:sp>
        <p:nvSpPr>
          <p:cNvPr id="28" name="Right Arrow 27"/>
          <p:cNvSpPr/>
          <p:nvPr/>
        </p:nvSpPr>
        <p:spPr bwMode="auto">
          <a:xfrm>
            <a:off x="3946902" y="5068669"/>
            <a:ext cx="1371600" cy="11293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0702" y="4459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SINR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5" grpId="0"/>
      <p:bldP spid="26" grpId="0"/>
      <p:bldP spid="28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traffic: time series of queue length</a:t>
            </a:r>
            <a:endParaRPr lang="en-US" dirty="0"/>
          </a:p>
        </p:txBody>
      </p:sp>
      <p:pic>
        <p:nvPicPr>
          <p:cNvPr id="124930" name="Picture 2" descr="A:\Hongwei\My Dropbox\Research\publications\iOrder\Figures\QueueLength-ArrivalRate-0.15-alpha-4.5-Slot-400-Net5by5-SINRt-5-SINRb-1-Neighbor-10-EachLink-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451604" cy="3627882"/>
          </a:xfrm>
          <a:prstGeom prst="rect">
            <a:avLst/>
          </a:prstGeom>
          <a:noFill/>
        </p:spPr>
      </p:pic>
      <p:pic>
        <p:nvPicPr>
          <p:cNvPr id="124931" name="Picture 3" descr="A:\Hongwei\My Dropbox\Research\publications\iOrder\Figures\QueueLength-ArrivalRate-0.15-alpha-4.5-Slot-400-Net11by11-SINRt-5-SINRb-1-Neighbor-10-EachLink-1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76400"/>
            <a:ext cx="4355211" cy="3627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541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5 </a:t>
            </a:r>
            <a:r>
              <a:rPr lang="en-US" dirty="0" smtClean="0"/>
              <a:t>×</a:t>
            </a:r>
            <a:r>
              <a:rPr lang="en-US" dirty="0" smtClean="0">
                <a:cs typeface="Times New Roman" pitchFamily="18" charset="0"/>
              </a:rPr>
              <a:t> 5 network,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 = 4.5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0200" y="54218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11 </a:t>
            </a:r>
            <a:r>
              <a:rPr lang="en-US" dirty="0" smtClean="0"/>
              <a:t>×</a:t>
            </a:r>
            <a:r>
              <a:rPr lang="en-US" dirty="0" smtClean="0">
                <a:cs typeface="Times New Roman" pitchFamily="18" charset="0"/>
              </a:rPr>
              <a:t> 11 network,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 = 4.5</a:t>
            </a:r>
            <a:endParaRPr lang="en-US" dirty="0" smtClean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762000" y="6019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Significantly more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queueing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LQF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Open Questions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1. How to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explicitly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optimize the ordering of link addition in wireless scheduling ?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2. How does link ordering affect the throughput of scheduling algorithm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Channel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2286000"/>
          <a:ext cx="7386917" cy="1219200"/>
        </p:xfrm>
        <a:graphic>
          <a:graphicData uri="http://schemas.openxmlformats.org/presentationml/2006/ole">
            <p:oleObj spid="_x0000_s1026" name="Equation" r:id="rId4" imgW="2616120" imgH="431640" progId="Equation.3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35814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1288" y="3352800"/>
            <a:ext cx="3825912" cy="609600"/>
            <a:chOff x="1127088" y="3886200"/>
            <a:chExt cx="3825912" cy="6096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127088" y="3886200"/>
            <a:ext cx="473112" cy="493713"/>
          </p:xfrm>
          <a:graphic>
            <a:graphicData uri="http://schemas.openxmlformats.org/presentationml/2006/ole">
              <p:oleObj spid="_x0000_s1027" name="Equation" r:id="rId5" imgW="190440" imgH="228600" progId="Equation.3">
                <p:embed/>
              </p:oleObj>
            </a:graphicData>
          </a:graphic>
        </p:graphicFrame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447800" y="3886200"/>
              <a:ext cx="3505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 smtClean="0"/>
                <a:t>: </a:t>
              </a:r>
              <a:r>
                <a:rPr lang="en-US" sz="2400" dirty="0" smtClean="0"/>
                <a:t>transmission power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3810000"/>
            <a:ext cx="6721520" cy="609600"/>
            <a:chOff x="851453" y="3810000"/>
            <a:chExt cx="6721520" cy="609600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851453" y="3886201"/>
            <a:ext cx="804451" cy="381000"/>
          </p:xfrm>
          <a:graphic>
            <a:graphicData uri="http://schemas.openxmlformats.org/presentationml/2006/ole">
              <p:oleObj spid="_x0000_s1029" name="Equation" r:id="rId6" imgW="482400" imgH="228600" progId="Equation.3">
                <p:embed/>
              </p:oleObj>
            </a:graphicData>
          </a:graphic>
        </p:graphicFrame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553173" y="3810000"/>
              <a:ext cx="60198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 smtClean="0"/>
                <a:t>: the power decay at the reference distance </a:t>
              </a:r>
              <a:r>
                <a:rPr lang="en-US" sz="2400" i="1" dirty="0" smtClean="0"/>
                <a:t>d</a:t>
              </a:r>
              <a:r>
                <a:rPr lang="en-US" i="1" dirty="0" smtClean="0"/>
                <a:t>0</a:t>
              </a:r>
              <a:endPara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5410200"/>
            <a:ext cx="3778287" cy="609600"/>
            <a:chOff x="1174713" y="3886200"/>
            <a:chExt cx="3778287" cy="609600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1174713" y="3981450"/>
            <a:ext cx="453390" cy="361950"/>
          </p:xfrm>
          <a:graphic>
            <a:graphicData uri="http://schemas.openxmlformats.org/presentationml/2006/ole">
              <p:oleObj spid="_x0000_s1030" name="Equation" r:id="rId7" imgW="152280" imgH="139680" progId="Equation.3">
                <p:embed/>
              </p:oleObj>
            </a:graphicData>
          </a:graphic>
        </p:graphicFrame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1447800" y="3886200"/>
              <a:ext cx="3505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 smtClean="0"/>
                <a:t>  : the path loss exponent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4724400"/>
            <a:ext cx="7772400" cy="609600"/>
            <a:chOff x="1043721" y="3962400"/>
            <a:chExt cx="7772400" cy="60960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1043721" y="4038600"/>
            <a:ext cx="1115242" cy="387350"/>
          </p:xfrm>
          <a:graphic>
            <a:graphicData uri="http://schemas.openxmlformats.org/presentationml/2006/ole">
              <p:oleObj spid="_x0000_s1031" name="Equation" r:id="rId8" imgW="507960" imgH="203040" progId="Equation.3">
                <p:embed/>
              </p:oleObj>
            </a:graphicData>
          </a:graphic>
        </p:graphicFrame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2034321" y="3962400"/>
              <a:ext cx="67818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 smtClean="0"/>
                <a:t> </a:t>
              </a:r>
              <a:r>
                <a:rPr lang="en-US" sz="2400" dirty="0" smtClean="0"/>
                <a:t>: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Gaussian </a:t>
              </a:r>
              <a:r>
                <a:rPr lang="en-US" sz="2400" dirty="0" err="1" smtClean="0"/>
                <a:t>radnom</a:t>
              </a:r>
              <a:r>
                <a:rPr lang="en-US" sz="2400" dirty="0" smtClean="0"/>
                <a:t> variable with mean 0 and variance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8282721" y="4038600"/>
            <a:ext cx="334963" cy="266700"/>
          </p:xfrm>
          <a:graphic>
            <a:graphicData uri="http://schemas.openxmlformats.org/presentationml/2006/ole">
              <p:oleObj spid="_x0000_s1033" name="Equation" r:id="rId9" imgW="152280" imgH="1396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2438400"/>
          <a:ext cx="7848600" cy="1371600"/>
        </p:xfrm>
        <a:graphic>
          <a:graphicData uri="http://schemas.openxmlformats.org/presentationml/2006/ole">
            <p:oleObj spid="_x0000_s15362" name="Equation" r:id="rId4" imgW="2616120" imgH="457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4343400"/>
          <a:ext cx="5486400" cy="720841"/>
        </p:xfrm>
        <a:graphic>
          <a:graphicData uri="http://schemas.openxmlformats.org/presentationml/2006/ole">
            <p:oleObj spid="_x0000_s15363" name="Equation" r:id="rId5" imgW="1739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543800" cy="838200"/>
          </a:xfrm>
        </p:spPr>
        <p:txBody>
          <a:bodyPr/>
          <a:lstStyle/>
          <a:p>
            <a:r>
              <a:rPr lang="en-US" dirty="0" smtClean="0"/>
              <a:t>A network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67000" y="1727201"/>
          <a:ext cx="1295400" cy="482599"/>
        </p:xfrm>
        <a:graphic>
          <a:graphicData uri="http://schemas.openxmlformats.org/presentationml/2006/ole">
            <p:oleObj spid="_x0000_s16386" name="Equation" r:id="rId4" imgW="533160" imgH="20304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60388" y="2297113"/>
            <a:ext cx="2879498" cy="598487"/>
            <a:chOff x="1159102" y="2297113"/>
            <a:chExt cx="2879498" cy="598487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159102" y="2297113"/>
            <a:ext cx="490537" cy="587375"/>
          </p:xfrm>
          <a:graphic>
            <a:graphicData uri="http://schemas.openxmlformats.org/presentationml/2006/ole">
              <p:oleObj spid="_x0000_s16387" name="Equation" r:id="rId5" imgW="190440" imgH="228600" progId="Equation.3">
                <p:embed/>
              </p:oleObj>
            </a:graphicData>
          </a:graphic>
        </p:graphicFrame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524000" y="2362200"/>
              <a:ext cx="25146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: the set of nodes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038600" y="2819400"/>
          <a:ext cx="4660900" cy="533400"/>
        </p:xfrm>
        <a:graphic>
          <a:graphicData uri="http://schemas.openxmlformats.org/presentationml/2006/ole">
            <p:oleObj spid="_x0000_s16394" name="Equation" r:id="rId6" imgW="1600200" imgH="253800" progId="Equation.3">
              <p:embed/>
            </p:oleObj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457200" y="3429000"/>
            <a:ext cx="6477000" cy="598487"/>
            <a:chOff x="1208314" y="2297113"/>
            <a:chExt cx="4575024" cy="598487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1208314" y="2297113"/>
            <a:ext cx="392465" cy="588962"/>
          </p:xfrm>
          <a:graphic>
            <a:graphicData uri="http://schemas.openxmlformats.org/presentationml/2006/ole">
              <p:oleObj spid="_x0000_s16396" name="Equation" r:id="rId7" imgW="152280" imgH="228600" progId="Equation.3">
                <p:embed/>
              </p:oleObj>
            </a:graphicData>
          </a:graphic>
        </p:graphicFrame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1600200" y="2362200"/>
              <a:ext cx="4183138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: the SNR threshold at each receiver of the link in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7200" y="2819400"/>
            <a:ext cx="3962400" cy="609600"/>
            <a:chOff x="1143000" y="2819400"/>
            <a:chExt cx="3962400" cy="609600"/>
          </a:xfrm>
        </p:grpSpPr>
        <p:grpSp>
          <p:nvGrpSpPr>
            <p:cNvPr id="16" name="Group 15"/>
            <p:cNvGrpSpPr/>
            <p:nvPr/>
          </p:nvGrpSpPr>
          <p:grpSpPr>
            <a:xfrm>
              <a:off x="1143000" y="2895600"/>
              <a:ext cx="3962400" cy="533400"/>
              <a:chOff x="1208314" y="2362200"/>
              <a:chExt cx="2798838" cy="533400"/>
            </a:xfrm>
          </p:grpSpPr>
          <p:graphicFrame>
            <p:nvGraphicFramePr>
              <p:cNvPr id="17" name="Object 16"/>
              <p:cNvGraphicFramePr>
                <a:graphicFrameLocks noChangeAspect="1"/>
              </p:cNvGraphicFramePr>
              <p:nvPr/>
            </p:nvGraphicFramePr>
            <p:xfrm>
              <a:off x="1208314" y="2378075"/>
              <a:ext cx="392113" cy="425450"/>
            </p:xfrm>
            <a:graphic>
              <a:graphicData uri="http://schemas.openxmlformats.org/presentationml/2006/ole">
                <p:oleObj spid="_x0000_s16393" name="Equation" r:id="rId8" imgW="152280" imgH="164880" progId="Equation.3">
                  <p:embed/>
                </p:oleObj>
              </a:graphicData>
            </a:graphic>
          </p:graphicFrame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492552" y="2362200"/>
                <a:ext cx="2514600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: the set of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directied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links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4267200" y="2819400"/>
            <a:ext cx="275925" cy="533399"/>
          </p:xfrm>
          <a:graphic>
            <a:graphicData uri="http://schemas.openxmlformats.org/presentationml/2006/ole">
              <p:oleObj spid="_x0000_s16398" name="Equation" r:id="rId9" imgW="152280" imgH="228600" progId="Equation.3">
                <p:embed/>
              </p:oleObj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381000" y="3873500"/>
            <a:ext cx="6523037" cy="622300"/>
            <a:chOff x="1175796" y="2281238"/>
            <a:chExt cx="4607542" cy="622300"/>
          </a:xfrm>
        </p:grpSpPr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1175796" y="2281238"/>
            <a:ext cx="457502" cy="622300"/>
          </p:xfrm>
          <a:graphic>
            <a:graphicData uri="http://schemas.openxmlformats.org/presentationml/2006/ole">
              <p:oleObj spid="_x0000_s16399" name="Equation" r:id="rId10" imgW="177480" imgH="241200" progId="Equation.3">
                <p:embed/>
              </p:oleObj>
            </a:graphicData>
          </a:graphic>
        </p:graphicFrame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1600200" y="2362200"/>
              <a:ext cx="4183138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000" b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slot schedule for a time slot  </a:t>
              </a:r>
              <a:r>
                <a:rPr kumimoji="0" lang="en-US" sz="2000" b="0" i="1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j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1000" y="4343400"/>
            <a:ext cx="7086600" cy="596899"/>
            <a:chOff x="381000" y="4495800"/>
            <a:chExt cx="7086600" cy="596899"/>
          </a:xfrm>
        </p:grpSpPr>
        <p:grpSp>
          <p:nvGrpSpPr>
            <p:cNvPr id="35" name="Group 34"/>
            <p:cNvGrpSpPr/>
            <p:nvPr/>
          </p:nvGrpSpPr>
          <p:grpSpPr>
            <a:xfrm>
              <a:off x="381000" y="4495800"/>
              <a:ext cx="7086600" cy="596899"/>
              <a:chOff x="1191495" y="2298701"/>
              <a:chExt cx="5005614" cy="596899"/>
            </a:xfrm>
          </p:grpSpPr>
          <p:graphicFrame>
            <p:nvGraphicFramePr>
              <p:cNvPr id="36" name="Object 35"/>
              <p:cNvGraphicFramePr>
                <a:graphicFrameLocks noChangeAspect="1"/>
              </p:cNvGraphicFramePr>
              <p:nvPr/>
            </p:nvGraphicFramePr>
            <p:xfrm>
              <a:off x="1191495" y="2298701"/>
              <a:ext cx="426105" cy="588962"/>
            </p:xfrm>
            <a:graphic>
              <a:graphicData uri="http://schemas.openxmlformats.org/presentationml/2006/ole">
                <p:oleObj spid="_x0000_s16401" name="Equation" r:id="rId11" imgW="164880" imgH="228600" progId="Equation.3">
                  <p:embed/>
                </p:oleObj>
              </a:graphicData>
            </a:graphic>
          </p:graphicFrame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1600199" y="2362200"/>
                <a:ext cx="4596910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400" dirty="0" smtClean="0"/>
                  <a:t>: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number of packets each transmitter      has to deliver to 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5177367" y="4572000"/>
            <a:ext cx="232833" cy="381000"/>
          </p:xfrm>
          <a:graphic>
            <a:graphicData uri="http://schemas.openxmlformats.org/presentationml/2006/ole">
              <p:oleObj spid="_x0000_s16402" name="Equation" r:id="rId12" imgW="139680" imgH="228600" progId="Equation.3">
                <p:embed/>
              </p:oleObj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7162800" y="4572000"/>
            <a:ext cx="255588" cy="354013"/>
          </p:xfrm>
          <a:graphic>
            <a:graphicData uri="http://schemas.openxmlformats.org/presentationml/2006/ole">
              <p:oleObj spid="_x0000_s16403" name="Equation" r:id="rId13" imgW="164880" imgH="228600" progId="Equation.3">
                <p:embed/>
              </p:oleObj>
            </a:graphicData>
          </a:graphic>
        </p:graphicFrame>
      </p:grpSp>
      <p:grpSp>
        <p:nvGrpSpPr>
          <p:cNvPr id="43" name="Group 42"/>
          <p:cNvGrpSpPr/>
          <p:nvPr/>
        </p:nvGrpSpPr>
        <p:grpSpPr>
          <a:xfrm>
            <a:off x="238125" y="5867400"/>
            <a:ext cx="7610475" cy="685800"/>
            <a:chOff x="771525" y="5334000"/>
            <a:chExt cx="7610475" cy="685800"/>
          </a:xfrm>
        </p:grpSpPr>
        <p:grpSp>
          <p:nvGrpSpPr>
            <p:cNvPr id="24" name="Group 23"/>
            <p:cNvGrpSpPr/>
            <p:nvPr/>
          </p:nvGrpSpPr>
          <p:grpSpPr>
            <a:xfrm>
              <a:off x="771525" y="5334000"/>
              <a:ext cx="7610475" cy="685800"/>
              <a:chOff x="784778" y="3733800"/>
              <a:chExt cx="7610475" cy="685800"/>
            </a:xfrm>
          </p:grpSpPr>
          <p:graphicFrame>
            <p:nvGraphicFramePr>
              <p:cNvPr id="25" name="Object 24"/>
              <p:cNvGraphicFramePr>
                <a:graphicFrameLocks noChangeAspect="1"/>
              </p:cNvGraphicFramePr>
              <p:nvPr/>
            </p:nvGraphicFramePr>
            <p:xfrm>
              <a:off x="784778" y="3733800"/>
              <a:ext cx="825500" cy="635000"/>
            </p:xfrm>
            <a:graphic>
              <a:graphicData uri="http://schemas.openxmlformats.org/presentationml/2006/ole">
                <p:oleObj spid="_x0000_s16404" name="Equation" r:id="rId14" imgW="330120" imgH="253800" progId="Equation.3">
                  <p:embed/>
                </p:oleObj>
              </a:graphicData>
            </a:graphic>
          </p:graphicFrame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1384853" y="3810000"/>
                <a:ext cx="7010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400" dirty="0" smtClean="0"/>
                  <a:t>: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the signal strength     of link      receives from     of link </a:t>
                </a:r>
                <a:endPara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505200" y="5486400"/>
            <a:ext cx="255588" cy="354013"/>
          </p:xfrm>
          <a:graphic>
            <a:graphicData uri="http://schemas.openxmlformats.org/presentationml/2006/ole">
              <p:oleObj spid="_x0000_s16405" name="Equation" r:id="rId15" imgW="164880" imgH="228600" progId="Equation.3">
                <p:embed/>
              </p:oleObj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4495800" y="5476875"/>
            <a:ext cx="298450" cy="401638"/>
          </p:xfrm>
          <a:graphic>
            <a:graphicData uri="http://schemas.openxmlformats.org/presentationml/2006/ole">
              <p:oleObj spid="_x0000_s16406" name="Equation" r:id="rId16" imgW="177480" imgH="241200" progId="Equation.3">
                <p:embed/>
              </p:oleObj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/>
          </p:nvGraphicFramePr>
          <p:xfrm>
            <a:off x="6248400" y="5486400"/>
            <a:ext cx="255588" cy="354013"/>
          </p:xfrm>
          <a:graphic>
            <a:graphicData uri="http://schemas.openxmlformats.org/presentationml/2006/ole">
              <p:oleObj spid="_x0000_s16412" name="Equation" r:id="rId17" imgW="164880" imgH="228600" progId="Equation.3">
                <p:embed/>
              </p:oleObj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/>
          </p:nvGraphicFramePr>
          <p:xfrm>
            <a:off x="7239000" y="5486400"/>
            <a:ext cx="298450" cy="381000"/>
          </p:xfrm>
          <a:graphic>
            <a:graphicData uri="http://schemas.openxmlformats.org/presentationml/2006/ole">
              <p:oleObj spid="_x0000_s16413" name="Equation" r:id="rId18" imgW="177480" imgH="228600" progId="Equation.3">
                <p:embed/>
              </p:oleObj>
            </a:graphicData>
          </a:graphic>
        </p:graphicFrame>
      </p:grpSp>
      <p:grpSp>
        <p:nvGrpSpPr>
          <p:cNvPr id="54" name="Group 53"/>
          <p:cNvGrpSpPr/>
          <p:nvPr/>
        </p:nvGrpSpPr>
        <p:grpSpPr>
          <a:xfrm>
            <a:off x="304800" y="5257800"/>
            <a:ext cx="7924800" cy="685800"/>
            <a:chOff x="304800" y="5410200"/>
            <a:chExt cx="7924800" cy="685800"/>
          </a:xfrm>
        </p:grpSpPr>
        <p:grpSp>
          <p:nvGrpSpPr>
            <p:cNvPr id="53" name="Group 52"/>
            <p:cNvGrpSpPr/>
            <p:nvPr/>
          </p:nvGrpSpPr>
          <p:grpSpPr>
            <a:xfrm>
              <a:off x="4648200" y="5562600"/>
              <a:ext cx="1343025" cy="374650"/>
              <a:chOff x="4648200" y="5562600"/>
              <a:chExt cx="1343025" cy="374650"/>
            </a:xfrm>
          </p:grpSpPr>
          <p:graphicFrame>
            <p:nvGraphicFramePr>
              <p:cNvPr id="50" name="Object 49"/>
              <p:cNvGraphicFramePr>
                <a:graphicFrameLocks noChangeAspect="1"/>
              </p:cNvGraphicFramePr>
              <p:nvPr/>
            </p:nvGraphicFramePr>
            <p:xfrm>
              <a:off x="4648200" y="5562600"/>
              <a:ext cx="255588" cy="354013"/>
            </p:xfrm>
            <a:graphic>
              <a:graphicData uri="http://schemas.openxmlformats.org/presentationml/2006/ole">
                <p:oleObj spid="_x0000_s16410" name="Equation" r:id="rId19" imgW="164880" imgH="228600" progId="Equation.3">
                  <p:embed/>
                </p:oleObj>
              </a:graphicData>
            </a:graphic>
          </p:graphicFrame>
          <p:graphicFrame>
            <p:nvGraphicFramePr>
              <p:cNvPr id="51" name="Object 50"/>
              <p:cNvGraphicFramePr>
                <a:graphicFrameLocks noChangeAspect="1"/>
              </p:cNvGraphicFramePr>
              <p:nvPr/>
            </p:nvGraphicFramePr>
            <p:xfrm>
              <a:off x="5715000" y="5562600"/>
              <a:ext cx="276225" cy="374650"/>
            </p:xfrm>
            <a:graphic>
              <a:graphicData uri="http://schemas.openxmlformats.org/presentationml/2006/ole">
                <p:oleObj spid="_x0000_s16411" name="Equation" r:id="rId20" imgW="177480" imgH="241200" progId="Equation.3">
                  <p:embed/>
                </p:oleObj>
              </a:graphicData>
            </a:graphic>
          </p:graphicFrame>
        </p:grpSp>
        <p:grpSp>
          <p:nvGrpSpPr>
            <p:cNvPr id="45" name="Group 44"/>
            <p:cNvGrpSpPr/>
            <p:nvPr/>
          </p:nvGrpSpPr>
          <p:grpSpPr>
            <a:xfrm>
              <a:off x="304800" y="5410200"/>
              <a:ext cx="7924800" cy="685800"/>
              <a:chOff x="657778" y="3733800"/>
              <a:chExt cx="7924800" cy="685800"/>
            </a:xfrm>
          </p:grpSpPr>
          <p:sp>
            <p:nvSpPr>
              <p:cNvPr id="49" name="Content Placeholder 2"/>
              <p:cNvSpPr txBox="1">
                <a:spLocks/>
              </p:cNvSpPr>
              <p:nvPr/>
            </p:nvSpPr>
            <p:spPr>
              <a:xfrm>
                <a:off x="1572178" y="3810000"/>
                <a:ext cx="7010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400" dirty="0" smtClean="0"/>
                  <a:t>: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the background noise power at      of link </a:t>
                </a:r>
                <a:endPara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48" name="Object 47"/>
              <p:cNvGraphicFramePr>
                <a:graphicFrameLocks noChangeAspect="1"/>
              </p:cNvGraphicFramePr>
              <p:nvPr/>
            </p:nvGraphicFramePr>
            <p:xfrm>
              <a:off x="657778" y="3733800"/>
              <a:ext cx="1079500" cy="635000"/>
            </p:xfrm>
            <a:graphic>
              <a:graphicData uri="http://schemas.openxmlformats.org/presentationml/2006/ole">
                <p:oleObj spid="_x0000_s16407" name="Equation" r:id="rId21" imgW="431640" imgH="2538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The indicator variable</a:t>
            </a:r>
            <a:endParaRPr lang="en-US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990600" y="2819400"/>
          <a:ext cx="4572000" cy="1255713"/>
        </p:xfrm>
        <a:graphic>
          <a:graphicData uri="http://schemas.openxmlformats.org/presentationml/2006/ole">
            <p:oleObj spid="_x0000_s17410" name="Equation" r:id="rId4" imgW="13968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7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valid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slot-schedule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the SINRs at all the receivers of the schedule is no less 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there is  no primary interference , in the presence of the concurrent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transmissiions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schedule.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 this paper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=5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dB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Scheduling problem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Colonna MT" pitchFamily="82" charset="0"/>
              </a:rPr>
              <a:t>P</a:t>
            </a:r>
            <a:r>
              <a:rPr lang="en-US" altLang="zh-CN" i="1" baseline="-25000" dirty="0" err="1" smtClean="0">
                <a:latin typeface="Times New Roman" pitchFamily="18" charset="0"/>
                <a:cs typeface="Times New Roman" pitchFamily="18" charset="0"/>
              </a:rPr>
              <a:t>bl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Given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queued packets at each transmitter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 …,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find a valid schedule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such that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every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and that                        for very valid schedule     with                                          for every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19600" y="3581400"/>
          <a:ext cx="2970973" cy="560388"/>
        </p:xfrm>
        <a:graphic>
          <a:graphicData uri="http://schemas.openxmlformats.org/presentationml/2006/ole">
            <p:oleObj spid="_x0000_s22534" name="Equation" r:id="rId4" imgW="99036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72000" y="4343400"/>
          <a:ext cx="4186989" cy="762000"/>
        </p:xfrm>
        <a:graphic>
          <a:graphicData uri="http://schemas.openxmlformats.org/presentationml/2006/ole">
            <p:oleObj spid="_x0000_s22535" name="Equation" r:id="rId5" imgW="1346040" imgH="29196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81400" y="5181600"/>
          <a:ext cx="1400175" cy="582612"/>
        </p:xfrm>
        <a:graphic>
          <a:graphicData uri="http://schemas.openxmlformats.org/presentationml/2006/ole">
            <p:oleObj spid="_x0000_s22537" name="Equation" r:id="rId6" imgW="596880" imgH="30456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856538" y="3876322"/>
          <a:ext cx="525462" cy="467078"/>
        </p:xfrm>
        <a:graphic>
          <a:graphicData uri="http://schemas.openxmlformats.org/presentationml/2006/ole">
            <p:oleObj spid="_x0000_s22540" name="Equation" r:id="rId7" imgW="152280" imgH="16488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509713" y="4322763"/>
          <a:ext cx="3078162" cy="554037"/>
        </p:xfrm>
        <a:graphic>
          <a:graphicData uri="http://schemas.openxmlformats.org/presentationml/2006/ole">
            <p:oleObj spid="_x0000_s22541" name="Equation" r:id="rId8" imgW="135864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en-US" dirty="0" smtClean="0"/>
              <a:t> </a:t>
            </a:r>
            <a:r>
              <a:rPr lang="en-US" sz="4400" dirty="0" smtClean="0">
                <a:latin typeface="Colonna MT" pitchFamily="82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/>
              <a:t>   :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a link            , find a valid slot-schedule       such that               and                     for every other valid slot-schedule      with            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06850" y="3760788"/>
          <a:ext cx="1131888" cy="582612"/>
        </p:xfrm>
        <a:graphic>
          <a:graphicData uri="http://schemas.openxmlformats.org/presentationml/2006/ole">
            <p:oleObj spid="_x0000_s23554" name="Equation" r:id="rId4" imgW="44424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162800" y="2438400"/>
          <a:ext cx="533400" cy="594887"/>
        </p:xfrm>
        <a:graphic>
          <a:graphicData uri="http://schemas.openxmlformats.org/presentationml/2006/ole">
            <p:oleObj spid="_x0000_s23555" name="Equation" r:id="rId5" imgW="215640" imgH="241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43038" y="3135313"/>
          <a:ext cx="1228725" cy="615950"/>
        </p:xfrm>
        <a:graphic>
          <a:graphicData uri="http://schemas.openxmlformats.org/presentationml/2006/ole">
            <p:oleObj spid="_x0000_s23556" name="Equation" r:id="rId6" imgW="48240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67100" y="3097212"/>
          <a:ext cx="1485900" cy="712788"/>
        </p:xfrm>
        <a:graphic>
          <a:graphicData uri="http://schemas.openxmlformats.org/presentationml/2006/ole">
            <p:oleObj spid="_x0000_s23558" name="Equation" r:id="rId7" imgW="583920" imgH="27936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19400" y="3781898"/>
          <a:ext cx="457200" cy="455140"/>
        </p:xfrm>
        <a:graphic>
          <a:graphicData uri="http://schemas.openxmlformats.org/presentationml/2006/ole">
            <p:oleObj spid="_x0000_s23559" name="Equation" r:id="rId8" imgW="177480" imgH="1774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0" y="2514600"/>
          <a:ext cx="1066800" cy="582613"/>
        </p:xfrm>
        <a:graphic>
          <a:graphicData uri="http://schemas.openxmlformats.org/presentationml/2006/ole">
            <p:oleObj spid="_x0000_s23560" name="Equation" r:id="rId9" imgW="419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/>
              <a:t>Scheduling for maximal interference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interference budget of a valid slot schedule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2400" dirty="0" smtClean="0"/>
              <a:t>.</a:t>
            </a:r>
            <a:r>
              <a:rPr lang="en-US" sz="2400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1600200"/>
          <a:ext cx="873940" cy="520700"/>
        </p:xfrm>
        <a:graphic>
          <a:graphicData uri="http://schemas.openxmlformats.org/presentationml/2006/ole">
            <p:oleObj spid="_x0000_s25602" name="Equation" r:id="rId4" imgW="45720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391400" y="1447800"/>
          <a:ext cx="414338" cy="520700"/>
        </p:xfrm>
        <a:graphic>
          <a:graphicData uri="http://schemas.openxmlformats.org/presentationml/2006/ole">
            <p:oleObj spid="_x0000_s25603" name="Equation" r:id="rId5" imgW="215640" imgH="241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43124" y="1752600"/>
          <a:ext cx="4943476" cy="1464734"/>
        </p:xfrm>
        <a:graphic>
          <a:graphicData uri="http://schemas.openxmlformats.org/presentationml/2006/ole">
            <p:oleObj spid="_x0000_s25604" name="Equation" r:id="rId6" imgW="2057400" imgH="609480" progId="Equation.3">
              <p:embed/>
            </p:oleObj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3352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27734" y="3276600"/>
          <a:ext cx="5492266" cy="1282625"/>
        </p:xfrm>
        <a:graphic>
          <a:graphicData uri="http://schemas.openxmlformats.org/presentationml/2006/ole">
            <p:oleObj spid="_x0000_s25605" name="Equation" r:id="rId7" imgW="2120760" imgH="495000" progId="Equation.3">
              <p:embed/>
            </p:oleObj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4572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209800" y="4648200"/>
          <a:ext cx="6111875" cy="1956154"/>
        </p:xfrm>
        <a:graphic>
          <a:graphicData uri="http://schemas.openxmlformats.org/presentationml/2006/ole">
            <p:oleObj spid="_x0000_s25606" name="Equation" r:id="rId8" imgW="253980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impact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1752600"/>
          </a:xfrm>
        </p:spPr>
        <p:txBody>
          <a:bodyPr/>
          <a:lstStyle/>
          <a:p>
            <a:r>
              <a:rPr lang="en-US" dirty="0" smtClean="0"/>
              <a:t>For a time slot, the order in which non-interfering links are added determine the </a:t>
            </a:r>
            <a:r>
              <a:rPr lang="en-US" i="1" dirty="0" smtClean="0"/>
              <a:t>interference accumulation</a:t>
            </a:r>
            <a:r>
              <a:rPr lang="en-US" dirty="0" smtClean="0"/>
              <a:t>, thus affecting the number of concurrent transmissions allowed</a:t>
            </a:r>
          </a:p>
          <a:p>
            <a:pPr lvl="1"/>
            <a:r>
              <a:rPr lang="en-US" smtClean="0"/>
              <a:t>Similar to Knapsack </a:t>
            </a:r>
            <a:r>
              <a:rPr lang="en-US" dirty="0" smtClean="0"/>
              <a:t>problem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F:\Hongwei\My Dropbox\Research\publications\iOrder\Figures\TreeTopology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731686"/>
            <a:ext cx="2286001" cy="2364314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0" y="4191000"/>
          <a:ext cx="3152671" cy="914400"/>
        </p:xfrm>
        <a:graphic>
          <a:graphicData uri="http://schemas.openxmlformats.org/presentationml/2006/ole">
            <p:oleObj spid="_x0000_s163842" name="Equation" r:id="rId4" imgW="2234880" imgH="647640" progId="Equation.3">
              <p:embed/>
            </p:oleObj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3810000" y="3731686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79004" y="5468788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18102" y="4615090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75302" y="3853090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981200" y="4569886"/>
            <a:ext cx="6096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981200" y="4646087"/>
            <a:ext cx="609600" cy="457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108702" y="3956685"/>
            <a:ext cx="609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5302" y="487108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Max. allowable interference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9298" y="3810000"/>
            <a:ext cx="6703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404838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# of concurrent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12" grpId="0" animBg="1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iOrder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-slot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772400" cy="471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0"/>
              </a:tblGrid>
              <a:tr h="467248">
                <a:tc>
                  <a:txBody>
                    <a:bodyPr/>
                    <a:lstStyle/>
                    <a:p>
                      <a:endParaRPr lang="en-US" altLang="zh-CN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90">
                <a:tc>
                  <a:txBody>
                    <a:bodyPr/>
                    <a:lstStyle/>
                    <a:p>
                      <a:endParaRPr lang="en-US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9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1:</a:t>
                      </a:r>
                      <a:endParaRPr lang="en-US" dirty="0"/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7982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2:</a:t>
                      </a:r>
                      <a:endParaRPr lang="en-US" dirty="0"/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9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3: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While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i="1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400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≠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Ø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9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4:</a:t>
                      </a:r>
                      <a:endParaRPr lang="en-US" dirty="0"/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9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5:</a:t>
                      </a:r>
                      <a:endParaRPr lang="en-US" dirty="0"/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9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6:</a:t>
                      </a:r>
                      <a:endParaRPr lang="en-US" dirty="0"/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9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7:   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end while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9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8: 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Return schedule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95300" y="2057400"/>
            <a:ext cx="6362700" cy="838200"/>
            <a:chOff x="495300" y="2057400"/>
            <a:chExt cx="6362700" cy="8382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495300" y="2057400"/>
            <a:ext cx="6362700" cy="407988"/>
          </p:xfrm>
          <a:graphic>
            <a:graphicData uri="http://schemas.openxmlformats.org/presentationml/2006/ole">
              <p:oleObj spid="_x0000_s26626" name="Equation" r:id="rId4" imgW="3504960" imgH="228600" progId="Equation.3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501650" y="2465388"/>
            <a:ext cx="5975350" cy="430212"/>
          </p:xfrm>
          <a:graphic>
            <a:graphicData uri="http://schemas.openxmlformats.org/presentationml/2006/ole">
              <p:oleObj spid="_x0000_s26627" name="Equation" r:id="rId5" imgW="3213000" imgH="241200" progId="Equation.3">
                <p:embed/>
              </p:oleObj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88078" y="2819400"/>
          <a:ext cx="1764722" cy="381000"/>
        </p:xfrm>
        <a:graphic>
          <a:graphicData uri="http://schemas.openxmlformats.org/presentationml/2006/ole">
            <p:oleObj spid="_x0000_s26628" name="Equation" r:id="rId6" imgW="1117440" imgH="241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20838" y="3200400"/>
          <a:ext cx="6151562" cy="685800"/>
        </p:xfrm>
        <a:graphic>
          <a:graphicData uri="http://schemas.openxmlformats.org/presentationml/2006/ole">
            <p:oleObj spid="_x0000_s26629" name="Equation" r:id="rId7" imgW="4000320" imgH="457200" progId="Equation.3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752600" y="4343400"/>
            <a:ext cx="4654550" cy="1143000"/>
            <a:chOff x="1752600" y="4419600"/>
            <a:chExt cx="4654550" cy="11430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770063" y="4419600"/>
            <a:ext cx="2928937" cy="381000"/>
          </p:xfrm>
          <a:graphic>
            <a:graphicData uri="http://schemas.openxmlformats.org/presentationml/2006/ole">
              <p:oleObj spid="_x0000_s26631" name="Equation" r:id="rId8" imgW="1854000" imgH="241200" progId="Equation.3">
                <p:embed/>
              </p:oleObj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1752600" y="4800600"/>
            <a:ext cx="2865437" cy="381000"/>
          </p:xfrm>
          <a:graphic>
            <a:graphicData uri="http://schemas.openxmlformats.org/presentationml/2006/ole">
              <p:oleObj spid="_x0000_s26632" name="Equation" r:id="rId9" imgW="1739880" imgH="241200" progId="Equation.3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1752600" y="5181600"/>
            <a:ext cx="4654550" cy="381000"/>
          </p:xfrm>
          <a:graphic>
            <a:graphicData uri="http://schemas.openxmlformats.org/presentationml/2006/ole">
              <p:oleObj spid="_x0000_s26633" name="Equation" r:id="rId10" imgW="2946240" imgH="241200" progId="Equation.3">
                <p:embed/>
              </p:oleObj>
            </a:graphicData>
          </a:graphic>
        </p:graphicFrame>
      </p:grp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200400" y="5867400"/>
          <a:ext cx="322263" cy="381000"/>
        </p:xfrm>
        <a:graphic>
          <a:graphicData uri="http://schemas.openxmlformats.org/presentationml/2006/ole">
            <p:oleObj spid="_x0000_s26634" name="Equation" r:id="rId11" imgW="203040" imgH="2412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52450" y="1697038"/>
          <a:ext cx="3209925" cy="360362"/>
        </p:xfrm>
        <a:graphic>
          <a:graphicData uri="http://schemas.openxmlformats.org/presentationml/2006/ole">
            <p:oleObj spid="_x0000_s26635" name="Equation" r:id="rId12" imgW="2031840" imgH="228600" progId="Equation.3">
              <p:embed/>
            </p:oleObj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457200" y="20574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iOrder-bl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521350"/>
          <a:ext cx="7467600" cy="5260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67600"/>
              </a:tblGrid>
              <a:tr h="245549">
                <a:tc>
                  <a:txBody>
                    <a:bodyPr/>
                    <a:lstStyle/>
                    <a:p>
                      <a:r>
                        <a:rPr lang="en-US" altLang="zh-CN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Algorithm 2</a:t>
                      </a:r>
                      <a:r>
                        <a:rPr lang="en-US" altLang="zh-CN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iOrder-bl</a:t>
                      </a:r>
                      <a:r>
                        <a:rPr lang="en-US" altLang="zh-CN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altLang="zh-CN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Input: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set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 non-empty links where each link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ℓ</a:t>
                      </a:r>
                      <a:r>
                        <a:rPr lang="en-US" sz="1400" i="1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400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queued packets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Output: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valid schedule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lonna MT" pitchFamily="82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for transmitting all the queued packets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63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1:   </a:t>
                      </a:r>
                      <a:r>
                        <a:rPr lang="en-US" sz="2000" dirty="0" smtClean="0">
                          <a:latin typeface="Colonna MT" pitchFamily="82" charset="0"/>
                        </a:rPr>
                        <a:t>S</a:t>
                      </a:r>
                      <a:r>
                        <a:rPr lang="en-US" sz="140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∅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en-US" altLang="zh-CN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′ </a:t>
                      </a:r>
                      <a:r>
                        <a:rPr lang="en-US" altLang="zh-CN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</a:t>
                      </a:r>
                      <a:r>
                        <a:rPr lang="en-US" altLang="zh-CN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en-US" altLang="zh-CN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569">
                <a:tc>
                  <a:txBody>
                    <a:bodyPr/>
                    <a:lstStyle/>
                    <a:p>
                      <a:pPr lvl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2: 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While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en-US" altLang="zh-CN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′ 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≠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Ø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</a:t>
                      </a:r>
                      <a:endParaRPr lang="en-US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63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3:     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ℓ</a:t>
                      </a:r>
                      <a:r>
                        <a:rPr lang="en-US" sz="1600" i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</a:t>
                      </a:r>
                      <a:r>
                        <a:rPr lang="en-US" sz="1600" i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</a:t>
                      </a:r>
                      <a:r>
                        <a:rPr lang="en-US" sz="1600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arg</a:t>
                      </a:r>
                      <a:r>
                        <a:rPr lang="en-US" sz="16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r>
                        <a:rPr lang="en-US" sz="1600" i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ℓ</a:t>
                      </a:r>
                      <a:r>
                        <a:rPr lang="en-US" sz="1600" i="1" kern="1200" baseline="-50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lang="zh-CN" alt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∈ </a:t>
                      </a:r>
                      <a:r>
                        <a:rPr lang="en-US" altLang="zh-CN" sz="1400" i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en-US" sz="1400" i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′</a:t>
                      </a:r>
                      <a:r>
                        <a:rPr lang="en-US" sz="14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en-US" sz="1400" i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lang="en-US" sz="1400" i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en-US" sz="1600" i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63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4:       </a:t>
                      </a:r>
                      <a:r>
                        <a:rPr lang="en-US" sz="16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400" i="1" strike="noStrike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ℓ</a:t>
                      </a:r>
                      <a:r>
                        <a:rPr lang="en-US" sz="1400" i="1" strike="noStrike" kern="1200" baseline="-50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</a:t>
                      </a:r>
                      <a:r>
                        <a:rPr lang="en-US" sz="1400" i="1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</a:t>
                      </a:r>
                      <a:r>
                        <a:rPr lang="en-US" sz="1400" i="0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iOrder</a:t>
                      </a:r>
                      <a:r>
                        <a:rPr lang="en-US" sz="1400" i="0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-slot(</a:t>
                      </a:r>
                      <a:r>
                        <a:rPr lang="en-US" sz="1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ℓ</a:t>
                      </a:r>
                      <a:r>
                        <a:rPr lang="en-US" sz="1400" i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</a:t>
                      </a:r>
                      <a:r>
                        <a:rPr lang="en-US" sz="14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′ </a:t>
                      </a:r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\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</a:t>
                      </a:r>
                      <a:r>
                        <a:rPr lang="en-US" sz="1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ℓ</a:t>
                      </a:r>
                      <a:r>
                        <a:rPr lang="en-US" sz="1400" i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</a:t>
                      </a:r>
                      <a:r>
                        <a:rPr lang="en-US" sz="12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}</a:t>
                      </a:r>
                      <a:r>
                        <a:rPr lang="en-US" sz="1400" i="0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63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5:</a:t>
                      </a:r>
                      <a:r>
                        <a:rPr lang="en-US" sz="1400" dirty="0" smtClean="0"/>
                        <a:t>       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lonna MT" pitchFamily="82" charset="0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 </a:t>
                      </a: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lonna MT" pitchFamily="82" charset="0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⋃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</a:t>
                      </a:r>
                      <a:r>
                        <a:rPr lang="en-US" sz="16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400" i="1" strike="noStrike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ℓ</a:t>
                      </a:r>
                      <a:r>
                        <a:rPr lang="en-US" sz="1400" i="1" strike="noStrike" kern="1200" baseline="-50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};</a:t>
                      </a:r>
                      <a:endParaRPr lang="en-US" sz="1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lvl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6:      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for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all </a:t>
                      </a:r>
                      <a:r>
                        <a:rPr lang="en-US" sz="1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ℓ</a:t>
                      </a:r>
                      <a:r>
                        <a:rPr lang="en-US" sz="1400" i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lang="en-US" sz="1400" i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∈ </a:t>
                      </a:r>
                      <a:r>
                        <a:rPr lang="en-US" altLang="zh-CN" sz="1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400" i="1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ℓ</a:t>
                      </a:r>
                      <a:r>
                        <a:rPr lang="en-US" sz="1400" i="1" kern="1200" baseline="-50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US" sz="1400" i="1" kern="1200" baseline="-5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</a:t>
                      </a:r>
                      <a:endParaRPr lang="en-US" sz="1400" b="1" i="0" kern="1200" baseline="-500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7:               </a:t>
                      </a:r>
                      <a:r>
                        <a:rPr lang="en-US" sz="1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en-US" sz="1400" i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lang="en-US" sz="14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</a:t>
                      </a:r>
                      <a:r>
                        <a:rPr lang="en-US" sz="1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en-US" sz="1400" i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lang="en-US" sz="1400" i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1;</a:t>
                      </a:r>
                      <a:endParaRPr lang="en-US" sz="1400" i="0" kern="1200" baseline="-250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8:             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if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en-US" sz="1400" i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lang="en-US" sz="1400" i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 </a:t>
                      </a:r>
                      <a:r>
                        <a:rPr lang="en-US" sz="14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then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9:                    </a:t>
                      </a:r>
                      <a:r>
                        <a:rPr lang="en-US" sz="14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′  = </a:t>
                      </a:r>
                      <a:r>
                        <a:rPr lang="en-US" sz="14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′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∖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</a:t>
                      </a:r>
                      <a:r>
                        <a:rPr lang="en-US" sz="1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ℓ</a:t>
                      </a:r>
                      <a:r>
                        <a:rPr lang="en-US" sz="1400" i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};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5549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10:             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 if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405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11:       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for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5549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12:   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while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13:    Return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914400" y="1828800"/>
            <a:ext cx="746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>
                <a:cs typeface="Times New Roman" pitchFamily="18" charset="0"/>
              </a:rPr>
              <a:t>α :   {2.5, 3, 3.5, 4, 4.5, 5, 5.5, 6}</a:t>
            </a:r>
          </a:p>
          <a:p>
            <a:pPr lvl="1"/>
            <a:r>
              <a:rPr lang="el-GR" sz="2400" dirty="0" smtClean="0">
                <a:cs typeface="Times New Roman" pitchFamily="18" charset="0"/>
              </a:rPr>
              <a:t>γ</a:t>
            </a:r>
            <a:r>
              <a:rPr lang="en-US" sz="2400" baseline="-25000" dirty="0" smtClean="0">
                <a:cs typeface="Times New Roman" pitchFamily="18" charset="0"/>
              </a:rPr>
              <a:t>t  </a:t>
            </a:r>
            <a:r>
              <a:rPr lang="en-US" sz="2400" dirty="0" smtClean="0">
                <a:cs typeface="Times New Roman" pitchFamily="18" charset="0"/>
              </a:rPr>
              <a:t>= 5 </a:t>
            </a:r>
            <a:r>
              <a:rPr lang="en-US" sz="2400" i="1" dirty="0" smtClean="0">
                <a:cs typeface="Times New Roman" pitchFamily="18" charset="0"/>
              </a:rPr>
              <a:t>dB, </a:t>
            </a:r>
            <a:r>
              <a:rPr lang="el-GR" sz="2400" dirty="0" smtClean="0">
                <a:cs typeface="Times New Roman" pitchFamily="18" charset="0"/>
              </a:rPr>
              <a:t>γ</a:t>
            </a:r>
            <a:r>
              <a:rPr lang="en-US" sz="2400" baseline="-25000" dirty="0" smtClean="0">
                <a:cs typeface="Times New Roman" pitchFamily="18" charset="0"/>
              </a:rPr>
              <a:t>b  </a:t>
            </a:r>
            <a:r>
              <a:rPr lang="en-US" sz="2400" dirty="0" smtClean="0">
                <a:cs typeface="Times New Roman" pitchFamily="18" charset="0"/>
              </a:rPr>
              <a:t>= 1 </a:t>
            </a:r>
            <a:r>
              <a:rPr lang="en-US" sz="2400" i="1" dirty="0" smtClean="0">
                <a:cs typeface="Times New Roman" pitchFamily="18" charset="0"/>
              </a:rPr>
              <a:t>dB</a:t>
            </a:r>
          </a:p>
          <a:p>
            <a:pPr lvl="2"/>
            <a:r>
              <a:rPr lang="el-GR" dirty="0" smtClean="0">
                <a:cs typeface="Times New Roman" pitchFamily="18" charset="0"/>
              </a:rPr>
              <a:t>γ</a:t>
            </a:r>
            <a:r>
              <a:rPr lang="en-US" baseline="-25000" dirty="0" smtClean="0">
                <a:cs typeface="Times New Roman" pitchFamily="18" charset="0"/>
              </a:rPr>
              <a:t>b  </a:t>
            </a:r>
            <a:r>
              <a:rPr lang="en-US" dirty="0" smtClean="0">
                <a:cs typeface="Times New Roman" pitchFamily="18" charset="0"/>
              </a:rPr>
              <a:t>does not affect the relative performance significantly</a:t>
            </a:r>
          </a:p>
          <a:p>
            <a:pPr lvl="1"/>
            <a:r>
              <a:rPr lang="en-US" sz="2400" dirty="0" smtClean="0"/>
              <a:t>λ</a:t>
            </a:r>
            <a:r>
              <a:rPr lang="en-US" sz="2400" dirty="0" smtClean="0">
                <a:cs typeface="Times New Roman" pitchFamily="18" charset="0"/>
              </a:rPr>
              <a:t> = 1 node/m</a:t>
            </a:r>
            <a:r>
              <a:rPr lang="en-US" sz="2400" baseline="30000" dirty="0" smtClean="0">
                <a:cs typeface="Times New Roman" pitchFamily="18" charset="0"/>
              </a:rPr>
              <a:t>2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Fixed transmission </a:t>
            </a:r>
            <a:r>
              <a:rPr lang="en-US" sz="2400" dirty="0" err="1" smtClean="0"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cs typeface="Times New Roman" pitchFamily="18" charset="0"/>
              </a:rPr>
              <a:t>tx</a:t>
            </a:r>
            <a:r>
              <a:rPr lang="en-US" sz="2400" baseline="-25000" dirty="0" smtClean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 lvl="2"/>
            <a:r>
              <a:rPr lang="en-US" dirty="0" smtClean="0">
                <a:cs typeface="Times New Roman" pitchFamily="18" charset="0"/>
              </a:rPr>
              <a:t>Guarantee 10 neighbors with SINR = </a:t>
            </a:r>
            <a:r>
              <a:rPr lang="el-GR" dirty="0" smtClean="0">
                <a:cs typeface="Times New Roman" pitchFamily="18" charset="0"/>
              </a:rPr>
              <a:t>γ</a:t>
            </a:r>
            <a:r>
              <a:rPr lang="en-US" baseline="-25000" dirty="0" smtClean="0">
                <a:cs typeface="Times New Roman" pitchFamily="18" charset="0"/>
              </a:rPr>
              <a:t>t </a:t>
            </a:r>
            <a:r>
              <a:rPr lang="en-US" dirty="0" smtClean="0">
                <a:cs typeface="Times New Roman" pitchFamily="18" charset="0"/>
              </a:rPr>
              <a:t> in the absence of interference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the average link length to guarantee a SINR of </a:t>
            </a:r>
            <a:r>
              <a:rPr lang="el-GR" sz="2400" dirty="0" smtClean="0">
                <a:cs typeface="Times New Roman" pitchFamily="18" charset="0"/>
              </a:rPr>
              <a:t>γ</a:t>
            </a:r>
            <a:r>
              <a:rPr lang="en-US" sz="2400" baseline="-25000" dirty="0" smtClean="0">
                <a:cs typeface="Times New Roman" pitchFamily="18" charset="0"/>
              </a:rPr>
              <a:t>t </a:t>
            </a:r>
            <a:r>
              <a:rPr lang="en-US" sz="2400" dirty="0" smtClean="0">
                <a:cs typeface="Times New Roman" pitchFamily="18" charset="0"/>
              </a:rPr>
              <a:t>+ </a:t>
            </a:r>
            <a:r>
              <a:rPr lang="el-GR" sz="2400" dirty="0" smtClean="0">
                <a:cs typeface="Times New Roman" pitchFamily="18" charset="0"/>
              </a:rPr>
              <a:t>γ</a:t>
            </a:r>
            <a:r>
              <a:rPr lang="en-US" sz="2400" baseline="-25000" dirty="0" smtClean="0">
                <a:cs typeface="Times New Roman" pitchFamily="18" charset="0"/>
              </a:rPr>
              <a:t>b </a:t>
            </a:r>
            <a:r>
              <a:rPr lang="en-US" sz="2400" dirty="0" smtClean="0">
                <a:cs typeface="Times New Roman" pitchFamily="18" charset="0"/>
              </a:rPr>
              <a:t>at the receiver.</a:t>
            </a:r>
          </a:p>
          <a:p>
            <a:pPr lvl="1"/>
            <a:r>
              <a:rPr lang="en-US" sz="2400" i="1" dirty="0" err="1" smtClean="0"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cs typeface="Times New Roman" pitchFamily="18" charset="0"/>
              </a:rPr>
              <a:t>noise</a:t>
            </a:r>
            <a:r>
              <a:rPr lang="en-US" sz="2400" dirty="0" smtClean="0">
                <a:cs typeface="Times New Roman" pitchFamily="18" charset="0"/>
              </a:rPr>
              <a:t> = − 95</a:t>
            </a:r>
            <a:r>
              <a:rPr lang="en-US" sz="2400" i="1" dirty="0" smtClean="0">
                <a:cs typeface="Times New Roman" pitchFamily="18" charset="0"/>
              </a:rPr>
              <a:t>dBm</a:t>
            </a: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7693"/>
            <a:ext cx="9144000" cy="840230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i="1" dirty="0" smtClean="0">
                <a:solidFill>
                  <a:srgbClr val="FF0000"/>
                </a:solidFill>
              </a:rPr>
              <a:t>ordering effect </a:t>
            </a:r>
            <a:r>
              <a:rPr lang="en-US" sz="2000" dirty="0" smtClean="0">
                <a:solidFill>
                  <a:srgbClr val="FF0000"/>
                </a:solidFill>
              </a:rPr>
              <a:t>as a result of the limiting impact of interference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is not explicitly addressed or even considered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in the literature of wireless scheduling.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current approaches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724400"/>
          </a:xfrm>
        </p:spPr>
        <p:txBody>
          <a:bodyPr/>
          <a:lstStyle/>
          <a:p>
            <a:r>
              <a:rPr lang="en-US" dirty="0" smtClean="0"/>
              <a:t>Longest-queue-first (LQF) and its variants [7]</a:t>
            </a:r>
          </a:p>
          <a:p>
            <a:pPr lvl="1"/>
            <a:r>
              <a:rPr lang="en-US" dirty="0" smtClean="0"/>
              <a:t>For a time slot, add non-interfering links in decreasing order of </a:t>
            </a:r>
            <a:r>
              <a:rPr lang="en-US" i="1" dirty="0" smtClean="0"/>
              <a:t>queue length </a:t>
            </a:r>
          </a:p>
          <a:p>
            <a:r>
              <a:rPr lang="en-US" dirty="0" err="1" smtClean="0"/>
              <a:t>GreedyPhysical</a:t>
            </a:r>
            <a:r>
              <a:rPr lang="en-US" dirty="0" smtClean="0"/>
              <a:t> and its variants [10]</a:t>
            </a:r>
          </a:p>
          <a:p>
            <a:pPr lvl="1"/>
            <a:r>
              <a:rPr lang="en-US" dirty="0" smtClean="0"/>
              <a:t>For a time slot, add non-interfering links in decreasing order of </a:t>
            </a:r>
            <a:r>
              <a:rPr lang="en-US" i="1" dirty="0" smtClean="0"/>
              <a:t>interference number</a:t>
            </a:r>
          </a:p>
          <a:p>
            <a:r>
              <a:rPr lang="en-US" dirty="0" err="1" smtClean="0"/>
              <a:t>LengthDiversity</a:t>
            </a:r>
            <a:r>
              <a:rPr lang="en-US" dirty="0" smtClean="0"/>
              <a:t> [5]</a:t>
            </a:r>
          </a:p>
          <a:p>
            <a:pPr lvl="1"/>
            <a:r>
              <a:rPr lang="en-US" dirty="0" smtClean="0"/>
              <a:t>Group links based on their </a:t>
            </a:r>
            <a:r>
              <a:rPr lang="en-US" i="1" dirty="0" smtClean="0"/>
              <a:t>lengths</a:t>
            </a:r>
            <a:r>
              <a:rPr lang="en-US" dirty="0" smtClean="0"/>
              <a:t>, and schedule link groups independent of one another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example network</a:t>
            </a:r>
            <a:endParaRPr lang="en-US" dirty="0"/>
          </a:p>
        </p:txBody>
      </p:sp>
      <p:pic>
        <p:nvPicPr>
          <p:cNvPr id="4" name="Picture 2" descr="F:\Hongwei\My Dropbox\Research\publications\iOrder\Figures\TreeTopology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3373" y="1981200"/>
            <a:ext cx="2799689" cy="2895600"/>
          </a:xfrm>
          <a:prstGeom prst="rect">
            <a:avLst/>
          </a:prstGeom>
          <a:noFill/>
        </p:spPr>
      </p:pic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4800600" y="2743200"/>
          <a:ext cx="1993900" cy="385763"/>
        </p:xfrm>
        <a:graphic>
          <a:graphicData uri="http://schemas.openxmlformats.org/presentationml/2006/ole">
            <p:oleObj spid="_x0000_s58371" name="Equation" r:id="rId5" imgW="1054080" imgH="203040" progId="Equation.3">
              <p:embed/>
            </p:oleObj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3706435" y="2041902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82435" y="2178804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4800600" y="2743200"/>
          <a:ext cx="2786063" cy="384175"/>
        </p:xfrm>
        <a:graphic>
          <a:graphicData uri="http://schemas.openxmlformats.org/presentationml/2006/ole">
            <p:oleObj spid="_x0000_s58372" name="Equation" r:id="rId6" imgW="14731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4724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How to explicitly optimize the ordering of link addition in wireless scheduling ?</a:t>
            </a:r>
          </a:p>
          <a:p>
            <a:r>
              <a:rPr lang="en-US" dirty="0" smtClean="0">
                <a:cs typeface="Times New Roman" pitchFamily="18" charset="0"/>
              </a:rPr>
              <a:t>How does link ordering affect the throughput and delay of data delivery?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</a:t>
            </a:r>
            <a:r>
              <a:rPr lang="en-US" dirty="0" err="1" smtClean="0"/>
              <a:t>iOrder</a:t>
            </a:r>
            <a:endParaRPr lang="en-US" dirty="0" smtClean="0"/>
          </a:p>
          <a:p>
            <a:r>
              <a:rPr lang="en-US" dirty="0" smtClean="0"/>
              <a:t>Evaluation of </a:t>
            </a:r>
            <a:r>
              <a:rPr lang="en-US" dirty="0" err="1" smtClean="0"/>
              <a:t>iOrder</a:t>
            </a:r>
            <a:endParaRPr lang="en-US" dirty="0" smtClean="0"/>
          </a:p>
          <a:p>
            <a:r>
              <a:rPr lang="en-US" dirty="0" smtClean="0"/>
              <a:t>Implementation of </a:t>
            </a:r>
            <a:r>
              <a:rPr lang="en-US" dirty="0" err="1" smtClean="0"/>
              <a:t>iOrder</a:t>
            </a:r>
            <a:endParaRPr lang="en-US" dirty="0" smtClean="0"/>
          </a:p>
          <a:p>
            <a:r>
              <a:rPr lang="en-US" dirty="0" smtClean="0"/>
              <a:t>Concluding remarks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186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budget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72440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Interference budget of a link</a:t>
            </a:r>
          </a:p>
          <a:p>
            <a:pPr lvl="1"/>
            <a:r>
              <a:rPr lang="en-US" dirty="0" smtClean="0">
                <a:sym typeface="Symbol"/>
              </a:rPr>
              <a:t>additional interference that can be added to the receiver of the link without making the receiver-side SINR below a certain threshold 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   </a:t>
            </a:r>
          </a:p>
          <a:p>
            <a:pPr lvl="1"/>
            <a:endParaRPr lang="en-US" dirty="0" smtClean="0">
              <a:sym typeface="Symbol"/>
            </a:endParaRPr>
          </a:p>
          <a:p>
            <a:pPr marL="342900" lvl="1" indent="-342900"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sym typeface="Symbol"/>
              </a:rPr>
              <a:t>Interference budget of a slot-schedule (i.e., </a:t>
            </a:r>
            <a:r>
              <a:rPr lang="en-US" dirty="0" smtClean="0"/>
              <a:t>the set of concurrent transmissions in a time slot)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minimum interference budget of all the links of the slot-schedule</a:t>
            </a:r>
          </a:p>
          <a:p>
            <a:pPr lvl="1">
              <a:buNone/>
            </a:pPr>
            <a:endParaRPr lang="en-US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ngwei - ResearchTalk">
  <a:themeElements>
    <a:clrScheme name="1_Hongwe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Hongwe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  <a:ea typeface="宋体" pitchFamily="2" charset="-122"/>
          </a:defRPr>
        </a:defPPr>
      </a:lstStyle>
    </a:lnDef>
  </a:objectDefaults>
  <a:extraClrSchemeLst>
    <a:extraClrScheme>
      <a:clrScheme name="1_Hongwe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ongwe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ngwe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ngwe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ongwe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ngwe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ngwe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Hongwei - ResearchTalk</Template>
  <TotalTime>1939</TotalTime>
  <Words>1607</Words>
  <Application>Microsoft Office PowerPoint</Application>
  <PresentationFormat>On-screen Show (4:3)</PresentationFormat>
  <Paragraphs>322</Paragraphs>
  <Slides>43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Hongwei - ResearchTalk</vt:lpstr>
      <vt:lpstr>Equation</vt:lpstr>
      <vt:lpstr>The Case for Addressing the Limiting Impact of Interference on Wireless Scheduling</vt:lpstr>
      <vt:lpstr>Interference-oriented scheduling as a basic element of multi-hop wireless networking </vt:lpstr>
      <vt:lpstr>Limiting impact of interference on scheduling</vt:lpstr>
      <vt:lpstr>Limiting impact (contd.)</vt:lpstr>
      <vt:lpstr>Representative current approaches </vt:lpstr>
      <vt:lpstr>Back to the example network</vt:lpstr>
      <vt:lpstr>Open questions</vt:lpstr>
      <vt:lpstr>Outline </vt:lpstr>
      <vt:lpstr>Interference budget </vt:lpstr>
      <vt:lpstr>Algorithm iOrder</vt:lpstr>
      <vt:lpstr>iOrder in the example network</vt:lpstr>
      <vt:lpstr>Outline </vt:lpstr>
      <vt:lpstr>Approximation ratio </vt:lpstr>
      <vt:lpstr>Approximation ratio (contd.)</vt:lpstr>
      <vt:lpstr>Approximation ratio (contd.)</vt:lpstr>
      <vt:lpstr>Simulation</vt:lpstr>
      <vt:lpstr>Backlogged traffic: throughput</vt:lpstr>
      <vt:lpstr>Backlogged traffic: time series of slot-SINR</vt:lpstr>
      <vt:lpstr>Online traffic: packet delivery latency</vt:lpstr>
      <vt:lpstr>Measurement study in MoteLab</vt:lpstr>
      <vt:lpstr>Measurement results</vt:lpstr>
      <vt:lpstr>Outline </vt:lpstr>
      <vt:lpstr>Centralized vs. distributed implementation</vt:lpstr>
      <vt:lpstr>Insensitivity to starting link location</vt:lpstr>
      <vt:lpstr>Outline </vt:lpstr>
      <vt:lpstr>Concluding remarks</vt:lpstr>
      <vt:lpstr>Slide 27</vt:lpstr>
      <vt:lpstr>Backlogged traffic: iOrder vs. LQF</vt:lpstr>
      <vt:lpstr>Backlogged traffic:  Time series of slot-SINR</vt:lpstr>
      <vt:lpstr>Online traffic: time series of queue length</vt:lpstr>
      <vt:lpstr>Introduction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 Scheduling for maximal interference budget</vt:lpstr>
      <vt:lpstr>iOrder-slot</vt:lpstr>
      <vt:lpstr>iOrder-bl</vt:lpstr>
      <vt:lpstr>Simulation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Hongwei Zhang</cp:lastModifiedBy>
  <cp:revision>178</cp:revision>
  <dcterms:created xsi:type="dcterms:W3CDTF">2006-08-16T00:00:00Z</dcterms:created>
  <dcterms:modified xsi:type="dcterms:W3CDTF">2011-10-29T19:45:46Z</dcterms:modified>
</cp:coreProperties>
</file>