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Default Extension="bin" ContentType="application/vnd.openxmlformats-officedocument.oleObjec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27"/>
  </p:notesMasterIdLst>
  <p:handoutMasterIdLst>
    <p:handoutMasterId r:id="rId28"/>
  </p:handoutMasterIdLst>
  <p:sldIdLst>
    <p:sldId id="306" r:id="rId4"/>
    <p:sldId id="333" r:id="rId5"/>
    <p:sldId id="316" r:id="rId6"/>
    <p:sldId id="308" r:id="rId7"/>
    <p:sldId id="317" r:id="rId8"/>
    <p:sldId id="309" r:id="rId9"/>
    <p:sldId id="319" r:id="rId10"/>
    <p:sldId id="334" r:id="rId11"/>
    <p:sldId id="320" r:id="rId12"/>
    <p:sldId id="335" r:id="rId13"/>
    <p:sldId id="332" r:id="rId14"/>
    <p:sldId id="310" r:id="rId15"/>
    <p:sldId id="322" r:id="rId16"/>
    <p:sldId id="323" r:id="rId17"/>
    <p:sldId id="324" r:id="rId18"/>
    <p:sldId id="311" r:id="rId19"/>
    <p:sldId id="325" r:id="rId20"/>
    <p:sldId id="336" r:id="rId21"/>
    <p:sldId id="337" r:id="rId22"/>
    <p:sldId id="338" r:id="rId23"/>
    <p:sldId id="327" r:id="rId24"/>
    <p:sldId id="313" r:id="rId25"/>
    <p:sldId id="331" r:id="rId2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ngwei Zhang" initials="HZ" lastIdx="11" clrIdx="0"/>
  <p:cmAuthor id="1" name="Qiao Xiang" initials="QX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8" cy="512436"/>
          </a:xfrm>
          <a:prstGeom prst="rect">
            <a:avLst/>
          </a:prstGeom>
        </p:spPr>
        <p:txBody>
          <a:bodyPr vert="horz" lIns="97649" tIns="48824" rIns="97649" bIns="488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13" y="0"/>
            <a:ext cx="3076578" cy="512436"/>
          </a:xfrm>
          <a:prstGeom prst="rect">
            <a:avLst/>
          </a:prstGeom>
        </p:spPr>
        <p:txBody>
          <a:bodyPr vert="horz" lIns="97649" tIns="48824" rIns="97649" bIns="48824" rtlCol="0"/>
          <a:lstStyle>
            <a:lvl1pPr algn="r">
              <a:defRPr sz="1300"/>
            </a:lvl1pPr>
          </a:lstStyle>
          <a:p>
            <a:fld id="{9DCF8956-220F-4DB1-B244-E7DFE79623AE}" type="datetimeFigureOut">
              <a:rPr lang="en-US" smtClean="0"/>
              <a:pPr/>
              <a:t>12/3/2009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417"/>
            <a:ext cx="3076578" cy="512436"/>
          </a:xfrm>
          <a:prstGeom prst="rect">
            <a:avLst/>
          </a:prstGeom>
        </p:spPr>
        <p:txBody>
          <a:bodyPr vert="horz" lIns="97649" tIns="48824" rIns="97649" bIns="488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13" y="9720417"/>
            <a:ext cx="3076578" cy="512436"/>
          </a:xfrm>
          <a:prstGeom prst="rect">
            <a:avLst/>
          </a:prstGeom>
        </p:spPr>
        <p:txBody>
          <a:bodyPr vert="horz" lIns="97649" tIns="48824" rIns="97649" bIns="48824" rtlCol="0" anchor="b"/>
          <a:lstStyle>
            <a:lvl1pPr algn="r">
              <a:defRPr sz="1300"/>
            </a:lvl1pPr>
          </a:lstStyle>
          <a:p>
            <a:fld id="{FFEE02B9-6C65-46A0-B4BE-95CB69492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Calibri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Calibri" pitchFamily="-112" charset="0"/>
              </a:defRPr>
            </a:lvl1pPr>
          </a:lstStyle>
          <a:p>
            <a:pPr>
              <a:defRPr/>
            </a:pPr>
            <a:fld id="{E8736EF7-55B3-4E83-ACDC-236E336CB1F2}" type="datetime1">
              <a:rPr lang="en-US"/>
              <a:pPr>
                <a:defRPr/>
              </a:pPr>
              <a:t>12/3/2009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5" tIns="49517" rIns="99035" bIns="4951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5" tIns="49517" rIns="99035" bIns="4951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wrap="square" lIns="99035" tIns="49517" rIns="99035" bIns="49517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Calibri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wrap="square" lIns="99035" tIns="49517" rIns="99035" bIns="49517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Calibri" pitchFamily="-112" charset="0"/>
              </a:defRPr>
            </a:lvl1pPr>
          </a:lstStyle>
          <a:p>
            <a:pPr>
              <a:defRPr/>
            </a:pPr>
            <a:fld id="{6DE58D06-1392-4B7F-8D80-7C679E56C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685800" y="2057400"/>
            <a:ext cx="7391400" cy="3352800"/>
          </a:xfrm>
          <a:prstGeom prst="roundRect">
            <a:avLst>
              <a:gd name="adj" fmla="val 16667"/>
            </a:avLst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-112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blackWhite">
          <a:xfrm>
            <a:off x="228600" y="914400"/>
            <a:ext cx="7162800" cy="990600"/>
          </a:xfrm>
          <a:prstGeom prst="rect">
            <a:avLst/>
          </a:prstGeom>
          <a:solidFill>
            <a:schemeClr val="bg1"/>
          </a:solidFill>
          <a:ln w="571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-112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blackWhite">
          <a:xfrm>
            <a:off x="0" y="1371600"/>
            <a:ext cx="8991600" cy="1828800"/>
          </a:xfrm>
          <a:custGeom>
            <a:avLst/>
            <a:gdLst>
              <a:gd name="G0" fmla="+- 1000 0 0"/>
              <a:gd name="G1" fmla="+- 1000 0 0"/>
              <a:gd name="G2" fmla="+- G0 0 G1"/>
              <a:gd name="G3" fmla="*/ G1 1 2"/>
              <a:gd name="G4" fmla="+- G0 0 G3"/>
              <a:gd name="T0" fmla="*/ 0 w 1000"/>
              <a:gd name="T1" fmla="*/ 0 h 1000"/>
              <a:gd name="T2" fmla="*/ G4 w 1000"/>
              <a:gd name="T3" fmla="*/ G1 h 1000"/>
            </a:gdLst>
            <a:ahLst/>
            <a:cxnLst>
              <a:cxn ang="0">
                <a:pos x="0" y="0"/>
              </a:cxn>
              <a:cxn ang="0">
                <a:pos x="4416" y="0"/>
              </a:cxn>
              <a:cxn ang="0">
                <a:pos x="4917" y="500"/>
              </a:cxn>
              <a:cxn ang="0">
                <a:pos x="4417" y="1000"/>
              </a:cxn>
              <a:cxn ang="0">
                <a:pos x="0" y="1000"/>
              </a:cxn>
            </a:cxnLst>
            <a:rect l="T0" t="T1" r="T2" b="T3"/>
            <a:pathLst>
              <a:path w="4917" h="1000">
                <a:moveTo>
                  <a:pt x="0" y="0"/>
                </a:moveTo>
                <a:lnTo>
                  <a:pt x="4416" y="0"/>
                </a:lnTo>
                <a:cubicBezTo>
                  <a:pt x="4693" y="0"/>
                  <a:pt x="4917" y="223"/>
                  <a:pt x="4917" y="500"/>
                </a:cubicBezTo>
                <a:cubicBezTo>
                  <a:pt x="4917" y="776"/>
                  <a:pt x="4693" y="999"/>
                  <a:pt x="4417" y="1000"/>
                </a:cubicBezTo>
                <a:lnTo>
                  <a:pt x="0" y="100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-112" charset="0"/>
            </a:endParaRPr>
          </a:p>
        </p:txBody>
      </p:sp>
      <p:sp>
        <p:nvSpPr>
          <p:cNvPr id="15155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503363"/>
            <a:ext cx="8077200" cy="16097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156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CABDD2-8FAB-416C-95E0-3BFE3C3827CC}" type="datetime1">
              <a:rPr lang="en-US"/>
              <a:pPr>
                <a:defRPr/>
              </a:pPr>
              <a:t>12/3/2009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AAC84F-2FFE-4BFF-8F77-F080982A2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1, 2007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6ADF96-8281-487C-AA33-B5FE3A368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AutoShape 4"/>
          <p:cNvSpPr>
            <a:spLocks noChangeArrowheads="1"/>
          </p:cNvSpPr>
          <p:nvPr/>
        </p:nvSpPr>
        <p:spPr bwMode="blackWhite">
          <a:xfrm>
            <a:off x="0" y="152400"/>
            <a:ext cx="8534400" cy="1066800"/>
          </a:xfrm>
          <a:custGeom>
            <a:avLst/>
            <a:gdLst>
              <a:gd name="G0" fmla="+- 1000 0 0"/>
              <a:gd name="G1" fmla="+- 1000 0 0"/>
              <a:gd name="G2" fmla="+- G0 0 G1"/>
              <a:gd name="G3" fmla="*/ G1 1 2"/>
              <a:gd name="G4" fmla="+- G0 0 G3"/>
              <a:gd name="T0" fmla="*/ 0 w 1000"/>
              <a:gd name="T1" fmla="*/ 0 h 1000"/>
              <a:gd name="T2" fmla="*/ G4 w 1000"/>
              <a:gd name="T3" fmla="*/ G1 h 1000"/>
            </a:gdLst>
            <a:ahLst/>
            <a:cxnLst>
              <a:cxn ang="0">
                <a:pos x="0" y="0"/>
              </a:cxn>
              <a:cxn ang="0">
                <a:pos x="7499" y="0"/>
              </a:cxn>
              <a:cxn ang="0">
                <a:pos x="8000" y="500"/>
              </a:cxn>
              <a:cxn ang="0">
                <a:pos x="7500" y="1000"/>
              </a:cxn>
              <a:cxn ang="0">
                <a:pos x="0" y="1000"/>
              </a:cxn>
            </a:cxnLst>
            <a:rect l="T0" t="T1" r="T2" b="T3"/>
            <a:pathLst>
              <a:path w="8000" h="1000">
                <a:moveTo>
                  <a:pt x="0" y="0"/>
                </a:moveTo>
                <a:lnTo>
                  <a:pt x="7499" y="0"/>
                </a:lnTo>
                <a:cubicBezTo>
                  <a:pt x="7776" y="0"/>
                  <a:pt x="8000" y="223"/>
                  <a:pt x="8000" y="500"/>
                </a:cubicBezTo>
                <a:cubicBezTo>
                  <a:pt x="8000" y="776"/>
                  <a:pt x="7776" y="999"/>
                  <a:pt x="7500" y="1000"/>
                </a:cubicBezTo>
                <a:lnTo>
                  <a:pt x="0" y="100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-112" charset="0"/>
            </a:endParaRP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04975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CE7EE850-767E-4789-95DA-FDCB0E164E65}" type="datetime1">
              <a:rPr lang="en-US"/>
              <a:pPr>
                <a:defRPr/>
              </a:pPr>
              <a:t>12/3/2009</a:t>
            </a:fld>
            <a:endParaRPr lang="en-US"/>
          </a:p>
        </p:txBody>
      </p:sp>
      <p:sp>
        <p:nvSpPr>
          <p:cNvPr id="1505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-112" charset="0"/>
              </a:defRPr>
            </a:lvl1pPr>
          </a:lstStyle>
          <a:p>
            <a:pPr>
              <a:defRPr/>
            </a:pPr>
            <a:fld id="{BAF059D1-F708-4279-85AE-A355FAF10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pitchFamily="-112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hlink"/>
        </a:buClr>
        <a:buSzPct val="80000"/>
        <a:buFont typeface="Wingdings" pitchFamily="-112" charset="2"/>
        <a:buChar char="l"/>
        <a:defRPr sz="2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lr>
          <a:schemeClr val="accent1"/>
        </a:buClr>
        <a:buSzPct val="70000"/>
        <a:buFont typeface="Wingdings" pitchFamily="-112" charset="2"/>
        <a:buChar char="l"/>
        <a:defRPr sz="20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-112" charset="2"/>
        <a:buChar char="l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112" charset="2"/>
        <a:buChar char="l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-112" charset="2"/>
        <a:buChar char="l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8991600" cy="1470025"/>
          </a:xfrm>
        </p:spPr>
        <p:txBody>
          <a:bodyPr/>
          <a:lstStyle/>
          <a:p>
            <a:r>
              <a:rPr lang="en-US" sz="3200" dirty="0" smtClean="0"/>
              <a:t>When In-Network Processing Meets Time:</a:t>
            </a:r>
            <a:br>
              <a:rPr lang="en-US" sz="3200" dirty="0" smtClean="0"/>
            </a:br>
            <a:r>
              <a:rPr lang="en-US" sz="3200" dirty="0" smtClean="0"/>
              <a:t>Complexity and Effects of Joint Optimization in Wireless Sensor Networks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066800" y="3441700"/>
            <a:ext cx="7620000" cy="1676400"/>
          </a:xfrm>
        </p:spPr>
        <p:txBody>
          <a:bodyPr/>
          <a:lstStyle/>
          <a:p>
            <a:pPr>
              <a:buFont typeface="Wingdings" pitchFamily="-112" charset="2"/>
              <a:buNone/>
            </a:pPr>
            <a:endParaRPr lang="en-US" dirty="0" smtClean="0"/>
          </a:p>
          <a:p>
            <a:pPr>
              <a:buFont typeface="Wingdings" pitchFamily="-112" charset="2"/>
              <a:buNone/>
            </a:pPr>
            <a:r>
              <a:rPr lang="en-US" dirty="0" smtClean="0"/>
              <a:t>  </a:t>
            </a:r>
            <a:r>
              <a:rPr lang="en-US" sz="1600" dirty="0" smtClean="0"/>
              <a:t>Department of Computer Science, Wayne State University </a:t>
            </a:r>
          </a:p>
          <a:p>
            <a:pPr>
              <a:buFont typeface="Wingdings" pitchFamily="-112" charset="2"/>
              <a:buNone/>
            </a:pPr>
            <a:r>
              <a:rPr lang="en-US" sz="1600" dirty="0" smtClean="0"/>
              <a:t>   Department of Computer Science, Indiana University</a:t>
            </a:r>
          </a:p>
          <a:p>
            <a:r>
              <a:rPr lang="en-US" sz="1600" dirty="0" smtClean="0"/>
              <a:t>   Applied Research and Technology Center, Motorola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200400"/>
            <a:ext cx="50673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4425" y="3581400"/>
            <a:ext cx="40862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4425" y="4114800"/>
            <a:ext cx="1809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4572000"/>
            <a:ext cx="161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8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00150" y="5029200"/>
            <a:ext cx="1143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>
            <p:ph idx="1"/>
          </p:nvPr>
        </p:nvGraphicFramePr>
        <p:xfrm>
          <a:off x="-838200" y="1905000"/>
          <a:ext cx="10363200" cy="3488678"/>
        </p:xfrm>
        <a:graphic>
          <a:graphicData uri="http://schemas.openxmlformats.org/presentationml/2006/ole">
            <p:oleObj spid="_x0000_s47107" name="Visio" r:id="rId3" imgW="8829675" imgH="2866746" progId="">
              <p:embed/>
            </p:oleObj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 rot="5400000" flipH="1" flipV="1">
            <a:off x="1790700" y="1714500"/>
            <a:ext cx="1295400" cy="1676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 flipH="1" flipV="1">
            <a:off x="2971800" y="1981200"/>
            <a:ext cx="1295400" cy="1143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6200000" flipV="1">
            <a:off x="4394947" y="2234453"/>
            <a:ext cx="1268506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16200000" flipV="1">
            <a:off x="5676900" y="1714500"/>
            <a:ext cx="1295400" cy="1676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Flowchart: Process 22"/>
          <p:cNvSpPr/>
          <p:nvPr/>
        </p:nvSpPr>
        <p:spPr bwMode="auto">
          <a:xfrm>
            <a:off x="2438400" y="1524000"/>
            <a:ext cx="4114800" cy="381000"/>
          </a:xfrm>
          <a:prstGeom prst="flowChartProcess">
            <a:avLst/>
          </a:prstGeom>
          <a:solidFill>
            <a:schemeClr val="bg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For each variable occurred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in clause </a:t>
            </a:r>
            <a:r>
              <a:rPr kumimoji="0" lang="en-US" sz="18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j</a:t>
            </a: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4" name="Flowchart: Process 23"/>
          <p:cNvSpPr/>
          <p:nvPr/>
        </p:nvSpPr>
        <p:spPr bwMode="auto">
          <a:xfrm>
            <a:off x="8175812" y="3657600"/>
            <a:ext cx="152400" cy="228600"/>
          </a:xfrm>
          <a:prstGeom prst="flowChartProcess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762000" y="4114800"/>
            <a:ext cx="1524000" cy="1219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rot="16200000" flipH="1">
            <a:off x="2209800" y="4114800"/>
            <a:ext cx="1295400" cy="1143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rot="5400000">
            <a:off x="4953000" y="4114800"/>
            <a:ext cx="1371600" cy="1219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rot="10800000" flipV="1">
            <a:off x="6324600" y="4038600"/>
            <a:ext cx="1600200" cy="1371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rot="16200000" flipH="1">
            <a:off x="3618706" y="4687094"/>
            <a:ext cx="1372394" cy="754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Flowchart: Process 36"/>
          <p:cNvSpPr/>
          <p:nvPr/>
        </p:nvSpPr>
        <p:spPr bwMode="auto">
          <a:xfrm>
            <a:off x="2057400" y="5410200"/>
            <a:ext cx="5410200" cy="609600"/>
          </a:xfrm>
          <a:prstGeom prst="flowChartProcess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Auxiliary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 elements related to the red ones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FFFFFF"/>
                </a:solidFill>
              </a:rPr>
              <a:t>Complexity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i="1" dirty="0" smtClean="0"/>
              <a:t>K ≥ 3 </a:t>
            </a:r>
            <a:r>
              <a:rPr lang="en-US" dirty="0" smtClean="0"/>
              <a:t>and</a:t>
            </a:r>
            <a:r>
              <a:rPr lang="en-US" i="1" dirty="0" smtClean="0"/>
              <a:t> T </a:t>
            </a:r>
            <a:r>
              <a:rPr lang="en-US" dirty="0" smtClean="0"/>
              <a:t>is a tree, regardless of re-aggregation</a:t>
            </a:r>
          </a:p>
          <a:p>
            <a:pPr lvl="1"/>
            <a:r>
              <a:rPr lang="en-US" sz="1800" i="1" dirty="0" smtClean="0"/>
              <a:t>P</a:t>
            </a:r>
            <a:r>
              <a:rPr lang="en-US" sz="1800" i="1" baseline="-25000" dirty="0" smtClean="0"/>
              <a:t>0</a:t>
            </a:r>
            <a:r>
              <a:rPr lang="en-US" sz="1800" dirty="0" smtClean="0"/>
              <a:t> is NP-hard →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1</a:t>
            </a:r>
            <a:r>
              <a:rPr lang="en-US" sz="1800" dirty="0" smtClean="0"/>
              <a:t> is NP-hard →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2</a:t>
            </a:r>
            <a:r>
              <a:rPr lang="en-US" sz="1800" dirty="0" smtClean="0"/>
              <a:t> is NP-hard → </a:t>
            </a:r>
            <a:r>
              <a:rPr lang="en-US" sz="1800" i="1" dirty="0" smtClean="0"/>
              <a:t>P</a:t>
            </a:r>
            <a:r>
              <a:rPr lang="en-US" sz="1800" dirty="0" smtClean="0"/>
              <a:t> is NP-hard</a:t>
            </a:r>
          </a:p>
          <a:p>
            <a:pPr lvl="0">
              <a:buClr>
                <a:srgbClr val="996666"/>
              </a:buClr>
            </a:pPr>
            <a:r>
              <a:rPr lang="en-US" dirty="0" smtClean="0"/>
              <a:t>When K ≥ 3, and T is a chain, regardless of re-aggregation</a:t>
            </a:r>
          </a:p>
          <a:p>
            <a:pPr lvl="1">
              <a:buClr>
                <a:srgbClr val="99CCFF"/>
              </a:buClr>
            </a:pPr>
            <a:r>
              <a:rPr lang="en-US" sz="1800" dirty="0" smtClean="0"/>
              <a:t>The reduction from </a:t>
            </a:r>
            <a:r>
              <a:rPr lang="en-US" sz="1800" i="1" dirty="0" smtClean="0"/>
              <a:t>SAT</a:t>
            </a:r>
            <a:r>
              <a:rPr lang="en-US" sz="1800" dirty="0" smtClean="0"/>
              <a:t> still holds</a:t>
            </a:r>
            <a:r>
              <a:rPr lang="en-US" sz="1800" baseline="30000" dirty="0" smtClean="0"/>
              <a:t>*</a:t>
            </a:r>
          </a:p>
          <a:p>
            <a:r>
              <a:rPr lang="en-US" dirty="0" smtClean="0"/>
              <a:t>When K = 2 and re-aggregation is not prohibited</a:t>
            </a:r>
          </a:p>
          <a:p>
            <a:pPr lvl="1"/>
            <a:r>
              <a:rPr lang="en-US" sz="1800" dirty="0" smtClean="0"/>
              <a:t>The reduction from SAT still holds in both tree and chain structures</a:t>
            </a:r>
          </a:p>
          <a:p>
            <a:r>
              <a:rPr lang="en-US" dirty="0" smtClean="0"/>
              <a:t>When K = 2 and re-aggregation is prohibited</a:t>
            </a:r>
          </a:p>
          <a:p>
            <a:pPr lvl="1"/>
            <a:r>
              <a:rPr lang="en-US" sz="1800" dirty="0" smtClean="0"/>
              <a:t>Problem </a:t>
            </a:r>
            <a:r>
              <a:rPr lang="en-US" sz="1800" i="1" dirty="0" smtClean="0"/>
              <a:t>P</a:t>
            </a:r>
            <a:r>
              <a:rPr lang="en-US" sz="1800" dirty="0" smtClean="0"/>
              <a:t> is equivalent to the maximum weighted matching problem in an interval graph.</a:t>
            </a:r>
          </a:p>
          <a:p>
            <a:pPr lvl="1"/>
            <a:r>
              <a:rPr lang="en-US" sz="1800" dirty="0" smtClean="0"/>
              <a:t>Solvable in </a:t>
            </a:r>
            <a:r>
              <a:rPr lang="en-US" sz="1800" i="1" dirty="0" smtClean="0"/>
              <a:t>O(N</a:t>
            </a:r>
            <a:r>
              <a:rPr lang="en-US" sz="1800" i="1" baseline="30000" dirty="0" smtClean="0"/>
              <a:t>3</a:t>
            </a:r>
            <a:r>
              <a:rPr lang="en-US" sz="1800" i="1" dirty="0" smtClean="0"/>
              <a:t>) </a:t>
            </a:r>
            <a:r>
              <a:rPr lang="en-US" sz="1800" dirty="0" smtClean="0"/>
              <a:t>by Edmonds’ Algorithm</a:t>
            </a:r>
          </a:p>
          <a:p>
            <a:pPr lvl="1">
              <a:buNone/>
            </a:pPr>
            <a:endParaRPr lang="en-US" sz="1200" dirty="0" smtClean="0">
              <a:solidFill>
                <a:srgbClr val="000000"/>
              </a:solidFill>
            </a:endParaRPr>
          </a:p>
          <a:p>
            <a:pPr lvl="1">
              <a:buNone/>
            </a:pPr>
            <a:r>
              <a:rPr lang="en-US" dirty="0" smtClean="0"/>
              <a:t>*  This solves an open problem in batch processing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5638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System Model and Problem Formulation</a:t>
            </a:r>
          </a:p>
          <a:p>
            <a:pPr eaLnBrk="1" hangingPunct="1"/>
            <a:r>
              <a:rPr lang="en-US" sz="2800" dirty="0" smtClean="0"/>
              <a:t>Complexity Analysis</a:t>
            </a: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A Utility Based Online Algorithm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Performance Evaluation</a:t>
            </a:r>
          </a:p>
          <a:p>
            <a:pPr eaLnBrk="1" hangingPunct="1"/>
            <a:r>
              <a:rPr lang="en-US" sz="2800" dirty="0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262937" cy="914400"/>
          </a:xfrm>
        </p:spPr>
        <p:txBody>
          <a:bodyPr/>
          <a:lstStyle/>
          <a:p>
            <a:r>
              <a:rPr lang="en-US" dirty="0" smtClean="0"/>
              <a:t>A Utility Based Online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4975"/>
            <a:ext cx="8458200" cy="4419600"/>
          </a:xfrm>
        </p:spPr>
        <p:txBody>
          <a:bodyPr/>
          <a:lstStyle/>
          <a:p>
            <a:r>
              <a:rPr lang="en-US" sz="2800" dirty="0" smtClean="0"/>
              <a:t>When a node receives a packet </a:t>
            </a:r>
            <a:r>
              <a:rPr lang="en-US" sz="2800" b="1" i="1" dirty="0" err="1" smtClean="0"/>
              <a:t>pkt</a:t>
            </a:r>
            <a:r>
              <a:rPr lang="en-US" sz="2800" dirty="0" smtClean="0"/>
              <a:t> with length </a:t>
            </a:r>
            <a:r>
              <a:rPr lang="en-US" sz="2800" b="1" i="1" dirty="0" err="1" smtClean="0"/>
              <a:t>s</a:t>
            </a:r>
            <a:r>
              <a:rPr lang="en-US" sz="2800" b="1" i="1" baseline="-25000" dirty="0" err="1" smtClean="0"/>
              <a:t>f</a:t>
            </a:r>
            <a:endParaRPr lang="en-US" sz="2800" b="1" i="1" baseline="-25000" dirty="0" smtClean="0"/>
          </a:p>
          <a:p>
            <a:pPr lvl="1"/>
            <a:r>
              <a:rPr lang="en-US" sz="2400" dirty="0" smtClean="0"/>
              <a:t>Decisions: to hold or to transmit immediately</a:t>
            </a:r>
          </a:p>
          <a:p>
            <a:pPr lvl="1"/>
            <a:r>
              <a:rPr lang="en-US" sz="2400" dirty="0" smtClean="0"/>
              <a:t>Utility of action: Reduced Amortized Cost</a:t>
            </a:r>
          </a:p>
          <a:p>
            <a:pPr lvl="1"/>
            <a:r>
              <a:rPr lang="en-US" sz="2400" dirty="0" smtClean="0"/>
              <a:t>One-hop locality</a:t>
            </a:r>
          </a:p>
          <a:p>
            <a:pPr lvl="1">
              <a:buNone/>
            </a:pP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8130" name="Equation" r:id="rId3" imgW="114120" imgH="215640" progId="Equation.3">
              <p:embed/>
            </p:oleObj>
          </a:graphicData>
        </a:graphic>
      </p:graphicFrame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19399" y="3810000"/>
          <a:ext cx="3276601" cy="1010540"/>
        </p:xfrm>
        <a:graphic>
          <a:graphicData uri="http://schemas.openxmlformats.org/presentationml/2006/ole">
            <p:oleObj spid="_x0000_s48131" name="Equation" r:id="rId4" imgW="13586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262937" cy="914400"/>
          </a:xfrm>
        </p:spPr>
        <p:txBody>
          <a:bodyPr/>
          <a:lstStyle/>
          <a:p>
            <a:r>
              <a:rPr lang="en-US" dirty="0" smtClean="0"/>
              <a:t>A Utility Based Online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924800" cy="4419600"/>
          </a:xfrm>
        </p:spPr>
        <p:txBody>
          <a:bodyPr/>
          <a:lstStyle/>
          <a:p>
            <a:r>
              <a:rPr lang="en-US" dirty="0" smtClean="0"/>
              <a:t>Utility of holding a packet: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Utility of transmitting a packet: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8638" y="1789611"/>
            <a:ext cx="3738562" cy="585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0674" y="1757363"/>
            <a:ext cx="2924173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9671" y="2438400"/>
            <a:ext cx="2869129" cy="663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3871539"/>
            <a:ext cx="3962400" cy="1233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0"/>
            <a:ext cx="482766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" y="5341640"/>
            <a:ext cx="5268875" cy="1211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 bwMode="auto">
          <a:xfrm>
            <a:off x="977537" y="1791789"/>
            <a:ext cx="533400" cy="533400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293326" y="1789611"/>
            <a:ext cx="533400" cy="53340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Arrow Connector 13"/>
          <p:cNvCxnSpPr>
            <a:stCxn id="11" idx="3"/>
          </p:cNvCxnSpPr>
          <p:nvPr/>
        </p:nvCxnSpPr>
        <p:spPr bwMode="auto">
          <a:xfrm rot="5400000">
            <a:off x="813163" y="2272111"/>
            <a:ext cx="267526" cy="2174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12" idx="7"/>
          </p:cNvCxnSpPr>
          <p:nvPr/>
        </p:nvCxnSpPr>
        <p:spPr bwMode="auto">
          <a:xfrm rot="5400000" flipH="1" flipV="1">
            <a:off x="4831342" y="1441269"/>
            <a:ext cx="343726" cy="5091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Flowchart: Process 16"/>
          <p:cNvSpPr/>
          <p:nvPr/>
        </p:nvSpPr>
        <p:spPr bwMode="auto">
          <a:xfrm>
            <a:off x="152400" y="2514600"/>
            <a:ext cx="2590800" cy="457200"/>
          </a:xfrm>
          <a:prstGeom prst="flowChart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charset="0"/>
              </a:rPr>
              <a:t>Cost without packing</a:t>
            </a:r>
          </a:p>
        </p:txBody>
      </p:sp>
      <p:sp>
        <p:nvSpPr>
          <p:cNvPr id="20" name="Flowchart: Process 19"/>
          <p:cNvSpPr/>
          <p:nvPr/>
        </p:nvSpPr>
        <p:spPr bwMode="auto">
          <a:xfrm>
            <a:off x="5334000" y="1295400"/>
            <a:ext cx="2667000" cy="457200"/>
          </a:xfrm>
          <a:prstGeom prst="flowChart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solidFill>
                  <a:srgbClr val="FF0000"/>
                </a:solidFill>
              </a:rPr>
              <a:t>Cost with packing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5105400" y="3733800"/>
            <a:ext cx="1905000" cy="762000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2667000" y="4495800"/>
            <a:ext cx="1143000" cy="60960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206137" y="4482737"/>
            <a:ext cx="1295400" cy="609600"/>
          </a:xfrm>
          <a:prstGeom prst="ellipse">
            <a:avLst/>
          </a:prstGeom>
          <a:noFill/>
          <a:ln w="158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055326" y="4343400"/>
            <a:ext cx="4038600" cy="1066800"/>
          </a:xfrm>
          <a:prstGeom prst="ellipse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638800" y="5562600"/>
            <a:ext cx="35052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Every packet received by parent can get fully packed via </a:t>
            </a:r>
            <a:r>
              <a:rPr kumimoji="0" lang="en-US" sz="1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pkt</a:t>
            </a:r>
            <a:endParaRPr kumimoji="0" lang="en-US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Straight Arrow Connector 24"/>
          <p:cNvCxnSpPr>
            <a:stCxn id="23" idx="1"/>
          </p:cNvCxnSpPr>
          <p:nvPr/>
        </p:nvCxnSpPr>
        <p:spPr bwMode="auto">
          <a:xfrm rot="10800000">
            <a:off x="5257800" y="5867400"/>
            <a:ext cx="3810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491537" cy="914400"/>
          </a:xfrm>
        </p:spPr>
        <p:txBody>
          <a:bodyPr/>
          <a:lstStyle/>
          <a:p>
            <a:r>
              <a:rPr lang="en-US" dirty="0" smtClean="0"/>
              <a:t>A Utility Based Online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763000" cy="4419600"/>
          </a:xfrm>
        </p:spPr>
        <p:txBody>
          <a:bodyPr/>
          <a:lstStyle/>
          <a:p>
            <a:r>
              <a:rPr lang="en-US" sz="2400" dirty="0" smtClean="0"/>
              <a:t>Decision Rule</a:t>
            </a:r>
          </a:p>
          <a:p>
            <a:pPr lvl="1"/>
            <a:r>
              <a:rPr lang="en-US" dirty="0" smtClean="0"/>
              <a:t>The packet should be immediately transmitted if </a:t>
            </a:r>
            <a:r>
              <a:rPr lang="en-US" i="1" dirty="0" smtClean="0"/>
              <a:t>U</a:t>
            </a:r>
            <a:r>
              <a:rPr lang="en-US" i="1" baseline="-25000" dirty="0" smtClean="0"/>
              <a:t>p</a:t>
            </a:r>
            <a:r>
              <a:rPr lang="en-US" i="1" dirty="0" smtClean="0"/>
              <a:t> &gt; 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l</a:t>
            </a:r>
            <a:endParaRPr lang="en-US" i="1" baseline="-25000" dirty="0" smtClean="0"/>
          </a:p>
          <a:p>
            <a:pPr lvl="1"/>
            <a:r>
              <a:rPr lang="en-US" dirty="0" smtClean="0"/>
              <a:t>The packet should be held if </a:t>
            </a:r>
            <a:r>
              <a:rPr lang="en-US" i="1" dirty="0" smtClean="0"/>
              <a:t>U</a:t>
            </a:r>
            <a:r>
              <a:rPr lang="en-US" i="1" baseline="-25000" dirty="0" smtClean="0"/>
              <a:t>p</a:t>
            </a:r>
            <a:r>
              <a:rPr lang="en-US" i="1" dirty="0" smtClean="0"/>
              <a:t> ≤ 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l</a:t>
            </a:r>
            <a:endParaRPr lang="en-US" i="1" baseline="-25000" dirty="0" smtClean="0"/>
          </a:p>
          <a:p>
            <a:pPr lvl="0">
              <a:buClr>
                <a:srgbClr val="996666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Competitive Ratio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Problem </a:t>
            </a:r>
            <a:r>
              <a:rPr lang="en-US" i="1" dirty="0" smtClean="0">
                <a:solidFill>
                  <a:srgbClr val="000000"/>
                </a:solidFill>
              </a:rPr>
              <a:t>P’</a:t>
            </a:r>
          </a:p>
          <a:p>
            <a:pPr lvl="2">
              <a:buClr>
                <a:schemeClr val="accent1"/>
              </a:buClr>
            </a:pPr>
            <a:r>
              <a:rPr lang="en-US" dirty="0" smtClean="0">
                <a:solidFill>
                  <a:srgbClr val="000000"/>
                </a:solidFill>
              </a:rPr>
              <a:t>T is a complete tree</a:t>
            </a:r>
          </a:p>
          <a:p>
            <a:pPr lvl="2">
              <a:buClr>
                <a:schemeClr val="accent1"/>
              </a:buClr>
            </a:pPr>
            <a:r>
              <a:rPr lang="en-US" dirty="0" smtClean="0">
                <a:solidFill>
                  <a:srgbClr val="000000"/>
                </a:solidFill>
              </a:rPr>
              <a:t>Leaf nodes generate elements at a common rate</a:t>
            </a:r>
            <a:endParaRPr lang="en-US" sz="1600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Theorem: </a:t>
            </a:r>
            <a:r>
              <a:rPr lang="en-US" dirty="0" smtClean="0"/>
              <a:t>For problem </a:t>
            </a:r>
            <a:r>
              <a:rPr lang="en-US" i="1" dirty="0" smtClean="0"/>
              <a:t>P′</a:t>
            </a:r>
            <a:r>
              <a:rPr lang="en-US" dirty="0" smtClean="0"/>
              <a:t>, </a:t>
            </a:r>
            <a:r>
              <a:rPr lang="en-US" dirty="0" err="1" smtClean="0"/>
              <a:t>tPack</a:t>
            </a:r>
            <a:r>
              <a:rPr lang="en-US" dirty="0" smtClean="0"/>
              <a:t> is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	      	</a:t>
            </a:r>
            <a:r>
              <a:rPr lang="en-US" sz="2000" dirty="0" smtClean="0"/>
              <a:t>-competitive, where </a:t>
            </a:r>
            <a:r>
              <a:rPr lang="en-US" sz="2000" i="1" dirty="0" smtClean="0"/>
              <a:t>K</a:t>
            </a:r>
            <a:r>
              <a:rPr lang="en-US" sz="2000" dirty="0" smtClean="0"/>
              <a:t> is the maximum number of information            	elements that can be packed into a single packet,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&gt;1</a:t>
            </a:r>
            <a:r>
              <a:rPr lang="en-US" sz="2000" dirty="0" smtClean="0"/>
              <a:t> is the set of      	nodes that are at least two hops away from the sink </a:t>
            </a:r>
            <a:r>
              <a:rPr lang="en-US" sz="2000" i="1" dirty="0" smtClean="0"/>
              <a:t>R</a:t>
            </a:r>
            <a:r>
              <a:rPr lang="en-US" sz="2000" dirty="0" smtClean="0"/>
              <a:t>.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1">
              <a:buClr>
                <a:srgbClr val="99CCFF"/>
              </a:buClr>
            </a:pPr>
            <a:r>
              <a:rPr lang="en-US" dirty="0" smtClean="0">
                <a:solidFill>
                  <a:srgbClr val="000000"/>
                </a:solidFill>
              </a:rPr>
              <a:t>Example: When ETX is the same for each link, </a:t>
            </a:r>
            <a:r>
              <a:rPr lang="en-US" dirty="0" err="1" smtClean="0">
                <a:solidFill>
                  <a:srgbClr val="000000"/>
                </a:solidFill>
              </a:rPr>
              <a:t>tPack</a:t>
            </a:r>
            <a:r>
              <a:rPr lang="en-US" dirty="0" smtClean="0">
                <a:solidFill>
                  <a:srgbClr val="000000"/>
                </a:solidFill>
              </a:rPr>
              <a:t> is 2-comptetive</a:t>
            </a:r>
            <a:endParaRPr lang="en-US" i="1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144589" y="4267200"/>
          <a:ext cx="2951018" cy="914400"/>
        </p:xfrm>
        <a:graphic>
          <a:graphicData uri="http://schemas.openxmlformats.org/presentationml/2006/ole">
            <p:oleObj spid="_x0000_s52226" name="Equation" r:id="rId3" imgW="163800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5638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System Model and Problem Formulation</a:t>
            </a:r>
          </a:p>
          <a:p>
            <a:pPr eaLnBrk="1" hangingPunct="1"/>
            <a:r>
              <a:rPr lang="en-US" sz="2800" dirty="0" smtClean="0"/>
              <a:t>Complexity Analysis</a:t>
            </a:r>
          </a:p>
          <a:p>
            <a:pPr eaLnBrk="1" hangingPunct="1"/>
            <a:r>
              <a:rPr lang="en-US" sz="2800" dirty="0" smtClean="0"/>
              <a:t>A Utility Based Online Algorithm</a:t>
            </a: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Performance Evaluation</a:t>
            </a:r>
          </a:p>
          <a:p>
            <a:pPr eaLnBrk="1" hangingPunct="1"/>
            <a:r>
              <a:rPr lang="en-US" sz="2800" dirty="0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04975"/>
            <a:ext cx="8001000" cy="4419600"/>
          </a:xfrm>
        </p:spPr>
        <p:txBody>
          <a:bodyPr/>
          <a:lstStyle/>
          <a:p>
            <a:r>
              <a:rPr lang="en-US" sz="2800" dirty="0" smtClean="0"/>
              <a:t>Experiment Setting Up</a:t>
            </a:r>
          </a:p>
          <a:p>
            <a:pPr lvl="1"/>
            <a:r>
              <a:rPr lang="en-US" sz="2200" dirty="0" err="1" smtClean="0"/>
              <a:t>Testbed</a:t>
            </a:r>
            <a:r>
              <a:rPr lang="en-US" sz="2200" dirty="0" smtClean="0"/>
              <a:t>: </a:t>
            </a:r>
            <a:r>
              <a:rPr lang="en-US" sz="2200" dirty="0" err="1" smtClean="0"/>
              <a:t>NetEye</a:t>
            </a:r>
            <a:r>
              <a:rPr lang="en-US" sz="2200" dirty="0" smtClean="0"/>
              <a:t>, a 130-sensor </a:t>
            </a:r>
            <a:r>
              <a:rPr lang="en-US" sz="2200" dirty="0" err="1" smtClean="0"/>
              <a:t>testbed</a:t>
            </a:r>
            <a:endParaRPr lang="en-US" sz="2200" dirty="0" smtClean="0"/>
          </a:p>
          <a:p>
            <a:pPr lvl="1"/>
            <a:r>
              <a:rPr lang="en-US" sz="2200" dirty="0" smtClean="0"/>
              <a:t>Topology: 120 nodes, half are source nodes</a:t>
            </a:r>
          </a:p>
          <a:p>
            <a:pPr lvl="1"/>
            <a:r>
              <a:rPr lang="en-US" sz="2200" dirty="0" smtClean="0"/>
              <a:t>Protocols compared: </a:t>
            </a:r>
            <a:r>
              <a:rPr lang="en-US" sz="2200" dirty="0" err="1" smtClean="0"/>
              <a:t>noPacking</a:t>
            </a:r>
            <a:r>
              <a:rPr lang="en-US" sz="2200" dirty="0" smtClean="0"/>
              <a:t>, </a:t>
            </a:r>
            <a:r>
              <a:rPr lang="en-US" sz="2200" dirty="0" err="1" smtClean="0"/>
              <a:t>simplePacking</a:t>
            </a:r>
            <a:r>
              <a:rPr lang="en-US" sz="2200" dirty="0" smtClean="0"/>
              <a:t>, </a:t>
            </a:r>
            <a:r>
              <a:rPr lang="en-US" sz="2200" dirty="0" err="1" smtClean="0"/>
              <a:t>tPack</a:t>
            </a:r>
            <a:endParaRPr lang="en-US" sz="2200" dirty="0" smtClean="0"/>
          </a:p>
          <a:p>
            <a:pPr lvl="1"/>
            <a:r>
              <a:rPr lang="en-US" sz="2200" dirty="0" smtClean="0"/>
              <a:t>Traffic patterns: 6 second periodic traffic and event traffic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Metrics: </a:t>
            </a:r>
          </a:p>
          <a:p>
            <a:pPr lvl="2"/>
            <a:r>
              <a:rPr lang="en-US" sz="2200" dirty="0" smtClean="0"/>
              <a:t>packing ratio</a:t>
            </a:r>
          </a:p>
          <a:p>
            <a:pPr lvl="2"/>
            <a:r>
              <a:rPr lang="en-US" sz="2200" dirty="0" smtClean="0"/>
              <a:t>delivery reliability</a:t>
            </a:r>
          </a:p>
          <a:p>
            <a:pPr lvl="2"/>
            <a:r>
              <a:rPr lang="en-US" sz="2200" dirty="0" smtClean="0"/>
              <a:t>delivery cost</a:t>
            </a:r>
          </a:p>
          <a:p>
            <a:pPr lvl="2"/>
            <a:r>
              <a:rPr lang="en-US" sz="2200" dirty="0" smtClean="0"/>
              <a:t>latency jitter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191000"/>
            <a:ext cx="255204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Packing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11151"/>
            <a:ext cx="6705600" cy="5394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79740"/>
            <a:ext cx="6324822" cy="4944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04975"/>
            <a:ext cx="8305800" cy="4419600"/>
          </a:xfrm>
        </p:spPr>
        <p:txBody>
          <a:bodyPr/>
          <a:lstStyle/>
          <a:p>
            <a:r>
              <a:rPr lang="en-US" sz="2800" dirty="0" smtClean="0"/>
              <a:t>Wireless Sensor Networks</a:t>
            </a:r>
          </a:p>
          <a:p>
            <a:pPr lvl="1"/>
            <a:r>
              <a:rPr lang="en-US" sz="2200" dirty="0" smtClean="0"/>
              <a:t>Highly resource-constrained</a:t>
            </a:r>
          </a:p>
          <a:p>
            <a:r>
              <a:rPr lang="en-US" sz="2800" dirty="0" smtClean="0"/>
              <a:t>In-Network Processing</a:t>
            </a:r>
            <a:endParaRPr lang="en-US" dirty="0" smtClean="0"/>
          </a:p>
          <a:p>
            <a:pPr lvl="1"/>
            <a:r>
              <a:rPr lang="en-US" sz="2200" dirty="0" smtClean="0"/>
              <a:t>Reduce traffic flow → resource efficient</a:t>
            </a:r>
          </a:p>
          <a:p>
            <a:pPr lvl="1"/>
            <a:r>
              <a:rPr lang="en-US" sz="2200" dirty="0" smtClean="0"/>
              <a:t>End-to-end </a:t>
            </a:r>
            <a:r>
              <a:rPr lang="en-US" sz="2200" dirty="0" err="1" smtClean="0"/>
              <a:t>QoS</a:t>
            </a:r>
            <a:r>
              <a:rPr lang="en-US" sz="2200" dirty="0" smtClean="0"/>
              <a:t> are usually not considered</a:t>
            </a:r>
          </a:p>
          <a:p>
            <a:r>
              <a:rPr lang="en-US" sz="2800" dirty="0" smtClean="0"/>
              <a:t>Mission-Critical Real-Time CPS:</a:t>
            </a:r>
            <a:endParaRPr lang="en-US" sz="2200" dirty="0" smtClean="0"/>
          </a:p>
          <a:p>
            <a:pPr lvl="1"/>
            <a:r>
              <a:rPr lang="en-US" sz="2200" dirty="0" smtClean="0"/>
              <a:t>Close-loop control</a:t>
            </a:r>
          </a:p>
          <a:p>
            <a:pPr lvl="1"/>
            <a:r>
              <a:rPr lang="en-US" sz="2200" dirty="0" smtClean="0"/>
              <a:t>More emphasis on end-to-end </a:t>
            </a:r>
            <a:r>
              <a:rPr lang="en-US" sz="2200" dirty="0" err="1" smtClean="0"/>
              <a:t>QoS</a:t>
            </a:r>
            <a:r>
              <a:rPr lang="en-US" sz="2200" dirty="0" smtClean="0"/>
              <a:t>, especially latency and reliability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71600"/>
            <a:ext cx="6477000" cy="528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Jitter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336375"/>
            <a:ext cx="6401929" cy="491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5638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System Model and Problem Formulation</a:t>
            </a:r>
          </a:p>
          <a:p>
            <a:pPr eaLnBrk="1" hangingPunct="1"/>
            <a:r>
              <a:rPr lang="en-US" sz="2800" dirty="0" smtClean="0"/>
              <a:t>Complexity Analysis</a:t>
            </a:r>
          </a:p>
          <a:p>
            <a:pPr eaLnBrk="1" hangingPunct="1"/>
            <a:r>
              <a:rPr lang="en-US" sz="2800" dirty="0" smtClean="0"/>
              <a:t>A Utility Based Online Algorithm</a:t>
            </a:r>
          </a:p>
          <a:p>
            <a:pPr eaLnBrk="1" hangingPunct="1"/>
            <a:r>
              <a:rPr lang="en-US" sz="2800" dirty="0" smtClean="0"/>
              <a:t>Performance Evaluation</a:t>
            </a: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04975"/>
            <a:ext cx="8229600" cy="4419600"/>
          </a:xfrm>
        </p:spPr>
        <p:txBody>
          <a:bodyPr/>
          <a:lstStyle/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Impact of INP constraints on problem complexity</a:t>
            </a:r>
          </a:p>
          <a:p>
            <a:pPr lvl="1"/>
            <a:r>
              <a:rPr lang="en-US" dirty="0" smtClean="0"/>
              <a:t>Feasibility of a simple, distributed online  algorithm</a:t>
            </a:r>
          </a:p>
          <a:p>
            <a:pPr lvl="1"/>
            <a:r>
              <a:rPr lang="en-US" dirty="0" smtClean="0"/>
              <a:t>Systems benefits in terms of efficiency and predictable latency </a:t>
            </a:r>
          </a:p>
          <a:p>
            <a:pPr lvl="1"/>
            <a:endParaRPr lang="en-US" dirty="0" smtClean="0"/>
          </a:p>
          <a:p>
            <a:pPr lvl="0">
              <a:buClr>
                <a:srgbClr val="996666"/>
              </a:buClr>
            </a:pPr>
            <a:r>
              <a:rPr lang="en-US" dirty="0" smtClean="0">
                <a:solidFill>
                  <a:srgbClr val="000000"/>
                </a:solidFill>
              </a:rPr>
              <a:t>Future Work</a:t>
            </a:r>
          </a:p>
          <a:p>
            <a:pPr lvl="1">
              <a:buClr>
                <a:srgbClr val="99CCFF"/>
              </a:buClr>
            </a:pPr>
            <a:r>
              <a:rPr lang="en-US" dirty="0" smtClean="0">
                <a:solidFill>
                  <a:srgbClr val="000000"/>
                </a:solidFill>
              </a:rPr>
              <a:t>Complete competitive analysis on the utility based algorithm</a:t>
            </a:r>
          </a:p>
          <a:p>
            <a:pPr lvl="1">
              <a:buClr>
                <a:srgbClr val="99CCFF"/>
              </a:buClr>
            </a:pPr>
            <a:r>
              <a:rPr lang="en-US" dirty="0" smtClean="0">
                <a:solidFill>
                  <a:srgbClr val="000000"/>
                </a:solidFill>
              </a:rPr>
              <a:t>Joint optimization of other INP and </a:t>
            </a:r>
            <a:r>
              <a:rPr lang="en-US" dirty="0" err="1" smtClean="0">
                <a:solidFill>
                  <a:srgbClr val="000000"/>
                </a:solidFill>
              </a:rPr>
              <a:t>QoS</a:t>
            </a:r>
            <a:r>
              <a:rPr lang="en-US" dirty="0" smtClean="0">
                <a:solidFill>
                  <a:srgbClr val="000000"/>
                </a:solidFill>
              </a:rPr>
              <a:t> constraints in WCPS</a:t>
            </a:r>
          </a:p>
          <a:p>
            <a:pPr lvl="1">
              <a:buClr>
                <a:srgbClr val="99CCFF"/>
              </a:buCl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lvl="0">
              <a:buClr>
                <a:srgbClr val="996666"/>
              </a:buClr>
              <a:buNone/>
            </a:pPr>
            <a:endParaRPr lang="en-US" dirty="0" smtClean="0"/>
          </a:p>
          <a:p>
            <a:pPr lvl="1">
              <a:buClr>
                <a:srgbClr val="996666"/>
              </a:buClr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04975"/>
            <a:ext cx="8305800" cy="4419600"/>
          </a:xfrm>
        </p:spPr>
        <p:txBody>
          <a:bodyPr/>
          <a:lstStyle/>
          <a:p>
            <a:pPr lvl="0">
              <a:buClr>
                <a:srgbClr val="996666"/>
              </a:buClr>
            </a:pPr>
            <a:r>
              <a:rPr lang="en-US" sz="2800" dirty="0" smtClean="0">
                <a:solidFill>
                  <a:srgbClr val="000000"/>
                </a:solidFill>
              </a:rPr>
              <a:t>Packet packing</a:t>
            </a:r>
          </a:p>
          <a:p>
            <a:pPr lvl="1">
              <a:buClr>
                <a:srgbClr val="996666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Application independent INP</a:t>
            </a:r>
          </a:p>
          <a:p>
            <a:pPr lvl="1">
              <a:buClr>
                <a:srgbClr val="996666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Simple yet useful INP in practice</a:t>
            </a:r>
          </a:p>
          <a:p>
            <a:pPr lvl="2">
              <a:buClr>
                <a:srgbClr val="996666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UWB intra-vehicle control</a:t>
            </a:r>
          </a:p>
          <a:p>
            <a:pPr lvl="2">
              <a:buClr>
                <a:srgbClr val="996666"/>
              </a:buClr>
            </a:pPr>
            <a:r>
              <a:rPr lang="en-US" sz="2400" dirty="0" smtClean="0">
                <a:solidFill>
                  <a:srgbClr val="000000"/>
                </a:solidFill>
              </a:rPr>
              <a:t>IETF 6LowPAN: high header overhead</a:t>
            </a:r>
          </a:p>
          <a:p>
            <a:pPr lvl="2">
              <a:buClr>
                <a:srgbClr val="996666"/>
              </a:buClr>
            </a:pPr>
            <a:endParaRPr lang="en-US" sz="2600" dirty="0" smtClean="0">
              <a:solidFill>
                <a:srgbClr val="000000"/>
              </a:solidFill>
            </a:endParaRPr>
          </a:p>
          <a:p>
            <a:pPr lvl="0">
              <a:buClr>
                <a:srgbClr val="996666"/>
              </a:buClr>
            </a:pPr>
            <a:r>
              <a:rPr lang="en-US" sz="2800" dirty="0" smtClean="0">
                <a:solidFill>
                  <a:srgbClr val="000000"/>
                </a:solidFill>
              </a:rPr>
              <a:t>Our focus: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Understanding problem complexity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Designing simple distributed online algorithm</a:t>
            </a:r>
            <a:endParaRPr lang="en-US" sz="2600" dirty="0" smtClean="0">
              <a:solidFill>
                <a:srgbClr val="000000"/>
              </a:solidFill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Understanding systems benefits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5638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System Model and Problem Formulation</a:t>
            </a:r>
          </a:p>
          <a:p>
            <a:pPr eaLnBrk="1" hangingPunct="1"/>
            <a:r>
              <a:rPr lang="en-US" sz="2800" dirty="0" smtClean="0"/>
              <a:t>Complexity Analysis</a:t>
            </a:r>
          </a:p>
          <a:p>
            <a:pPr eaLnBrk="1" hangingPunct="1"/>
            <a:r>
              <a:rPr lang="en-US" sz="2800" dirty="0" smtClean="0"/>
              <a:t>A Utility Based Online Algorithm</a:t>
            </a:r>
          </a:p>
          <a:p>
            <a:pPr eaLnBrk="1" hangingPunct="1"/>
            <a:r>
              <a:rPr lang="en-US" sz="2800" dirty="0" smtClean="0"/>
              <a:t>Performance Evaluation</a:t>
            </a:r>
          </a:p>
          <a:p>
            <a:pPr eaLnBrk="1" hangingPunct="1"/>
            <a:r>
              <a:rPr lang="en-US" sz="2800" dirty="0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System Model and Problem Formulation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System Model</a:t>
            </a:r>
          </a:p>
          <a:p>
            <a:pPr lvl="1"/>
            <a:r>
              <a:rPr lang="en-US" sz="2400" dirty="0" smtClean="0"/>
              <a:t>A directed collection tree </a:t>
            </a:r>
            <a:r>
              <a:rPr lang="en-US" sz="2400" i="1" dirty="0" smtClean="0"/>
              <a:t>T = (V,E)</a:t>
            </a:r>
            <a:endParaRPr lang="en-US" sz="2400" dirty="0" smtClean="0"/>
          </a:p>
          <a:p>
            <a:pPr lvl="1"/>
            <a:r>
              <a:rPr lang="en-US" sz="2400" dirty="0" smtClean="0"/>
              <a:t>Edge</a:t>
            </a:r>
            <a:r>
              <a:rPr lang="en-US" sz="2400" i="1" dirty="0" smtClean="0"/>
              <a:t> (v</a:t>
            </a:r>
            <a:r>
              <a:rPr lang="en-US" sz="2400" i="1" baseline="-25000" dirty="0" smtClean="0"/>
              <a:t>i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j</a:t>
            </a:r>
            <a:r>
              <a:rPr lang="en-US" sz="2400" i="1" dirty="0" smtClean="0"/>
              <a:t>) ∈ E</a:t>
            </a:r>
            <a:r>
              <a:rPr lang="en-US" sz="2400" dirty="0" smtClean="0"/>
              <a:t> with weight </a:t>
            </a:r>
            <a:r>
              <a:rPr lang="en-US" sz="2400" i="1" dirty="0" err="1" smtClean="0"/>
              <a:t>ETX</a:t>
            </a:r>
            <a:r>
              <a:rPr lang="en-US" sz="2400" i="1" baseline="-25000" dirty="0" err="1" smtClean="0"/>
              <a:t>vi</a:t>
            </a:r>
            <a:r>
              <a:rPr lang="en-US" sz="2400" i="1" baseline="-25000" dirty="0" smtClean="0"/>
              <a:t>, </a:t>
            </a:r>
            <a:r>
              <a:rPr lang="en-US" sz="2400" i="1" baseline="-25000" dirty="0" err="1" smtClean="0"/>
              <a:t>vj</a:t>
            </a:r>
            <a:r>
              <a:rPr lang="en-US" sz="2400" i="1" dirty="0" smtClean="0"/>
              <a:t> (l)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A set of information elements X = {x} </a:t>
            </a:r>
          </a:p>
          <a:p>
            <a:pPr lvl="1"/>
            <a:r>
              <a:rPr lang="en-US" sz="2400" dirty="0" smtClean="0"/>
              <a:t>Each element </a:t>
            </a:r>
            <a:r>
              <a:rPr lang="en-US" sz="2400" i="1" dirty="0" smtClean="0"/>
              <a:t>x</a:t>
            </a:r>
            <a:r>
              <a:rPr lang="en-US" sz="2400" dirty="0" smtClean="0"/>
              <a:t>: </a:t>
            </a:r>
            <a:r>
              <a:rPr lang="en-US" sz="2400" i="1" dirty="0" smtClean="0"/>
              <a:t>(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x</a:t>
            </a:r>
            <a:r>
              <a:rPr lang="en-US" sz="2400" i="1" dirty="0" smtClean="0"/>
              <a:t>, l</a:t>
            </a:r>
            <a:r>
              <a:rPr lang="en-US" sz="2400" i="1" baseline="-25000" dirty="0" smtClean="0"/>
              <a:t>x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x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</a:t>
            </a:r>
            <a:r>
              <a:rPr lang="en-US" sz="2400" i="1" baseline="-25000" dirty="0" err="1" smtClean="0"/>
              <a:t>x</a:t>
            </a:r>
            <a:r>
              <a:rPr lang="en-US" sz="2400" i="1" dirty="0" smtClean="0"/>
              <a:t>)</a:t>
            </a:r>
          </a:p>
          <a:p>
            <a:pPr lvl="0">
              <a:buClr>
                <a:srgbClr val="996666"/>
              </a:buClr>
            </a:pPr>
            <a:r>
              <a:rPr lang="en-US" sz="2800" dirty="0" smtClean="0">
                <a:solidFill>
                  <a:srgbClr val="000000"/>
                </a:solidFill>
              </a:rPr>
              <a:t>Problem (</a:t>
            </a:r>
            <a:r>
              <a:rPr lang="en-US" sz="2800" i="1" dirty="0" smtClean="0">
                <a:solidFill>
                  <a:srgbClr val="000000"/>
                </a:solidFill>
              </a:rPr>
              <a:t>P</a:t>
            </a:r>
            <a:r>
              <a:rPr lang="en-US" sz="2800" dirty="0" smtClean="0">
                <a:solidFill>
                  <a:srgbClr val="000000"/>
                </a:solidFill>
              </a:rPr>
              <a:t>):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Schedule the transmission of </a:t>
            </a:r>
            <a:r>
              <a:rPr lang="en-US" sz="2400" i="1" dirty="0" smtClean="0">
                <a:solidFill>
                  <a:srgbClr val="000000"/>
                </a:solidFill>
              </a:rPr>
              <a:t>X</a:t>
            </a:r>
            <a:r>
              <a:rPr lang="en-US" sz="2400" dirty="0" smtClean="0">
                <a:solidFill>
                  <a:srgbClr val="000000"/>
                </a:solidFill>
              </a:rPr>
              <a:t> to </a:t>
            </a:r>
            <a:r>
              <a:rPr lang="en-US" sz="2400" i="1" dirty="0" smtClean="0">
                <a:solidFill>
                  <a:srgbClr val="000000"/>
                </a:solidFill>
              </a:rPr>
              <a:t>R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Minimize the total number of transmissions</a:t>
            </a:r>
            <a:endParaRPr lang="en-US" sz="2400" i="1" dirty="0" smtClean="0">
              <a:solidFill>
                <a:srgbClr val="000000"/>
              </a:solidFill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Satisfy the latency constraints of each </a:t>
            </a:r>
            <a:r>
              <a:rPr lang="en-US" sz="2400" i="1" dirty="0" smtClean="0">
                <a:solidFill>
                  <a:srgbClr val="000000"/>
                </a:solidFill>
              </a:rPr>
              <a:t>x </a:t>
            </a:r>
            <a:r>
              <a:rPr lang="en-US" sz="2400" i="1" dirty="0" smtClean="0"/>
              <a:t>∈ </a:t>
            </a:r>
            <a:r>
              <a:rPr lang="en-US" sz="2400" i="1" dirty="0" smtClean="0">
                <a:solidFill>
                  <a:srgbClr val="000000"/>
                </a:solidFill>
              </a:rPr>
              <a:t>X</a:t>
            </a:r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5638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System Model and Problem Formulation</a:t>
            </a: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Complexity Analysis</a:t>
            </a:r>
          </a:p>
          <a:p>
            <a:pPr eaLnBrk="1" hangingPunct="1"/>
            <a:r>
              <a:rPr lang="en-US" sz="2800" dirty="0" smtClean="0"/>
              <a:t>A Utility Based Online Algorithm</a:t>
            </a:r>
          </a:p>
          <a:p>
            <a:pPr eaLnBrk="1" hangingPunct="1"/>
            <a:r>
              <a:rPr lang="en-US" sz="2800" dirty="0" smtClean="0"/>
              <a:t>Performance Evaluation</a:t>
            </a:r>
          </a:p>
          <a:p>
            <a:pPr eaLnBrk="1" hangingPunct="1"/>
            <a:r>
              <a:rPr lang="en-US" sz="2800" dirty="0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Problem 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0</a:t>
            </a:r>
            <a:r>
              <a:rPr lang="en-US" sz="2800" dirty="0" smtClean="0"/>
              <a:t> </a:t>
            </a:r>
          </a:p>
          <a:p>
            <a:pPr lvl="1"/>
            <a:r>
              <a:rPr lang="en-US" sz="2200" dirty="0" smtClean="0"/>
              <a:t>Elements are of equal length</a:t>
            </a:r>
          </a:p>
          <a:p>
            <a:pPr lvl="1"/>
            <a:r>
              <a:rPr lang="en-US" sz="2200" dirty="0" smtClean="0"/>
              <a:t>Each node has at most one element</a:t>
            </a:r>
          </a:p>
          <a:p>
            <a:r>
              <a:rPr lang="en-US" sz="2800" dirty="0" smtClean="0"/>
              <a:t>Problem 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1</a:t>
            </a:r>
          </a:p>
          <a:p>
            <a:pPr lvl="1">
              <a:buClr>
                <a:srgbClr val="99CCFF"/>
              </a:buClr>
            </a:pPr>
            <a:r>
              <a:rPr lang="en-US" sz="2200" dirty="0" smtClean="0"/>
              <a:t>Elements are of equal length</a:t>
            </a:r>
          </a:p>
          <a:p>
            <a:pPr lvl="1">
              <a:buClr>
                <a:srgbClr val="99CCFF"/>
              </a:buClr>
            </a:pPr>
            <a:r>
              <a:rPr lang="en-US" sz="2200" dirty="0" smtClean="0"/>
              <a:t>Each node generates elements periodically</a:t>
            </a:r>
          </a:p>
          <a:p>
            <a:r>
              <a:rPr lang="en-US" sz="2800" dirty="0" smtClean="0"/>
              <a:t>Problem 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2</a:t>
            </a:r>
          </a:p>
          <a:p>
            <a:pPr lvl="1">
              <a:buClr>
                <a:srgbClr val="99CCFF"/>
              </a:buClr>
            </a:pPr>
            <a:r>
              <a:rPr lang="en-US" sz="2200" dirty="0" smtClean="0"/>
              <a:t>Elements are of equal length</a:t>
            </a:r>
          </a:p>
          <a:p>
            <a:pPr lvl="1">
              <a:buClr>
                <a:srgbClr val="99CCFF"/>
              </a:buClr>
            </a:pPr>
            <a:r>
              <a:rPr lang="en-US" sz="2200" dirty="0" smtClean="0"/>
              <a:t>Arbitrary data generating pattern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Analysis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4419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609600" y="1676400"/>
          <a:ext cx="8382000" cy="3175413"/>
        </p:xfrm>
        <a:graphic>
          <a:graphicData uri="http://schemas.openxmlformats.org/drawingml/2006/table">
            <a:tbl>
              <a:tblPr/>
              <a:tblGrid>
                <a:gridCol w="2372264"/>
                <a:gridCol w="1971136"/>
                <a:gridCol w="1943100"/>
                <a:gridCol w="2095500"/>
              </a:tblGrid>
              <a:tr h="813749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>
                          <a:latin typeface="Calibri"/>
                          <a:ea typeface="宋体"/>
                          <a:cs typeface="Times New Roman"/>
                        </a:rPr>
                        <a:t>P</a:t>
                      </a:r>
                      <a:r>
                        <a:rPr lang="en-US" sz="2800" i="1" baseline="-25000" dirty="0" smtClean="0">
                          <a:latin typeface="Calibri"/>
                          <a:ea typeface="宋体"/>
                          <a:cs typeface="Times New Roman"/>
                        </a:rPr>
                        <a:t>0, </a:t>
                      </a:r>
                      <a:r>
                        <a:rPr lang="en-US" sz="2800" i="1" dirty="0" smtClean="0">
                          <a:latin typeface="Calibri"/>
                          <a:ea typeface="宋体"/>
                          <a:cs typeface="Times New Roman"/>
                        </a:rPr>
                        <a:t>P</a:t>
                      </a:r>
                      <a:r>
                        <a:rPr lang="en-US" sz="2800" i="1" baseline="-25000" dirty="0" smtClean="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r>
                        <a:rPr lang="en-US" sz="2800" i="1" dirty="0" smtClean="0">
                          <a:latin typeface="Calibri"/>
                          <a:ea typeface="宋体"/>
                          <a:cs typeface="Times New Roman"/>
                        </a:rPr>
                        <a:t>, P</a:t>
                      </a:r>
                      <a:r>
                        <a:rPr lang="en-US" sz="2800" i="1" baseline="-25000" dirty="0" smtClean="0"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r>
                        <a:rPr lang="en-US" sz="2800" i="1" dirty="0" smtClean="0">
                          <a:latin typeface="Calibri"/>
                          <a:ea typeface="宋体"/>
                          <a:cs typeface="Times New Roman"/>
                        </a:rPr>
                        <a:t>, 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smtClean="0">
                          <a:latin typeface="Calibri"/>
                          <a:ea typeface="宋体"/>
                          <a:cs typeface="Times New Roman"/>
                        </a:rPr>
                        <a:t>K ≥ 3</a:t>
                      </a:r>
                      <a:endParaRPr lang="en-US" sz="2800" i="1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宋体"/>
                          <a:cs typeface="Times New Roman"/>
                        </a:rPr>
                        <a:t>K = 2</a:t>
                      </a:r>
                      <a:endParaRPr lang="en-US" sz="28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6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alibri"/>
                          <a:ea typeface="宋体"/>
                          <a:cs typeface="Times New Roman"/>
                        </a:rPr>
                        <a:t>re-aggregation is not prohibited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latin typeface="Calibri"/>
                          <a:ea typeface="宋体"/>
                          <a:cs typeface="Times New Roman"/>
                        </a:rPr>
                        <a:t>re-aggregation is prohibited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3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latin typeface="Calibri"/>
                          <a:ea typeface="宋体"/>
                          <a:cs typeface="Times New Roman"/>
                        </a:rPr>
                        <a:t>Complexity</a:t>
                      </a:r>
                      <a:endParaRPr lang="en-US" sz="26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宋体"/>
                          <a:cs typeface="Times New Roman"/>
                        </a:rPr>
                        <a:t>strong </a:t>
                      </a:r>
                      <a:endParaRPr lang="en-US" sz="2400" dirty="0" smtClean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宋体"/>
                          <a:cs typeface="Times New Roman"/>
                        </a:rPr>
                        <a:t>NP-hard</a:t>
                      </a:r>
                      <a:endParaRPr lang="en-US" sz="24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latin typeface="Calibri"/>
                          <a:ea typeface="宋体"/>
                          <a:cs typeface="Times New Roman"/>
                        </a:rPr>
                        <a:t>strong </a:t>
                      </a:r>
                      <a:endParaRPr lang="en-US" sz="2400" b="0" dirty="0" smtClean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latin typeface="Calibri"/>
                          <a:ea typeface="宋体"/>
                          <a:cs typeface="Times New Roman"/>
                        </a:rPr>
                        <a:t>NP-hard</a:t>
                      </a:r>
                      <a:endParaRPr lang="en-US" sz="2400" b="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Calibri"/>
                          <a:ea typeface="宋体"/>
                          <a:cs typeface="Times New Roman"/>
                        </a:rPr>
                        <a:t>O(N</a:t>
                      </a:r>
                      <a:r>
                        <a:rPr lang="en-US" sz="2400" i="1" baseline="30000" dirty="0" smtClean="0">
                          <a:latin typeface="Calibri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en-US" sz="2400" i="1" dirty="0" smtClean="0"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en-US" sz="2400" i="1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3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宋体"/>
                          <a:cs typeface="Times New Roman"/>
                        </a:rPr>
                        <a:t>NP-hard</a:t>
                      </a:r>
                      <a:r>
                        <a:rPr lang="en-US" sz="2000" baseline="0" dirty="0" smtClean="0">
                          <a:latin typeface="Calibri"/>
                          <a:ea typeface="宋体"/>
                          <a:cs typeface="Times New Roman"/>
                        </a:rPr>
                        <a:t> to achieve approximation ratio</a:t>
                      </a:r>
                      <a:r>
                        <a:rPr lang="en-US" sz="2600" baseline="0" dirty="0" smtClean="0">
                          <a:latin typeface="Calibri"/>
                          <a:ea typeface="宋体"/>
                          <a:cs typeface="Times New Roman"/>
                        </a:rPr>
                        <a:t> </a:t>
                      </a:r>
                      <a:endParaRPr lang="en-US" sz="26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i="1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 bwMode="auto">
          <a:xfrm flipV="1">
            <a:off x="6934200" y="4038600"/>
            <a:ext cx="205740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257550" y="4114800"/>
          <a:ext cx="1611313" cy="609600"/>
        </p:xfrm>
        <a:graphic>
          <a:graphicData uri="http://schemas.openxmlformats.org/presentationml/2006/ole">
            <p:oleObj spid="_x0000_s33793" name="Equation" r:id="rId3" imgW="1041120" imgH="393480" progId="Equation.3">
              <p:embed/>
            </p:oleObj>
          </a:graphicData>
        </a:graphic>
      </p:graphicFrame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5162550" y="4114800"/>
          <a:ext cx="1592263" cy="609600"/>
        </p:xfrm>
        <a:graphic>
          <a:graphicData uri="http://schemas.openxmlformats.org/presentationml/2006/ole">
            <p:oleObj spid="_x0000_s33794" name="Equation" r:id="rId4" imgW="1028520" imgH="39348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 bwMode="auto">
          <a:xfrm>
            <a:off x="685800" y="5334000"/>
            <a:ext cx="84582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eaLnBrk="0" hangingPunct="0"/>
            <a:r>
              <a:rPr lang="en-US" sz="2000" dirty="0" smtClean="0"/>
              <a:t>K = Maximal packet length               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 = |X|</a:t>
            </a:r>
          </a:p>
          <a:p>
            <a:pPr marL="0" lvl="1" eaLnBrk="0" hangingPunct="0"/>
            <a:r>
              <a:rPr lang="en-US" sz="2000" dirty="0" smtClean="0"/>
              <a:t>Re-aggregation: a packed packet can be dispatched for further packing.</a:t>
            </a:r>
            <a:endParaRPr kumimoji="0" lang="en-US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2362200" y="1600200"/>
          <a:ext cx="6781800" cy="5257800"/>
        </p:xfrm>
        <a:graphic>
          <a:graphicData uri="http://schemas.openxmlformats.org/presentationml/2006/ole">
            <p:oleObj spid="_x0000_s32771" name="Visio" r:id="rId3" imgW="5250942" imgH="4672965" progId="">
              <p:embed/>
            </p:oleObj>
          </a:graphicData>
        </a:graphic>
      </p:graphicFrame>
      <p:sp>
        <p:nvSpPr>
          <p:cNvPr id="10" name="Flowchart: Process 9"/>
          <p:cNvSpPr/>
          <p:nvPr/>
        </p:nvSpPr>
        <p:spPr bwMode="auto">
          <a:xfrm>
            <a:off x="6858000" y="2057400"/>
            <a:ext cx="914400" cy="3581400"/>
          </a:xfrm>
          <a:prstGeom prst="flowChartProcess">
            <a:avLst/>
          </a:prstGeom>
          <a:solidFill>
            <a:schemeClr val="bg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lowchart: Process 6"/>
          <p:cNvSpPr/>
          <p:nvPr/>
        </p:nvSpPr>
        <p:spPr bwMode="auto">
          <a:xfrm>
            <a:off x="2438400" y="3276600"/>
            <a:ext cx="2590800" cy="1524000"/>
          </a:xfrm>
          <a:prstGeom prst="flowChartProcess">
            <a:avLst/>
          </a:prstGeom>
          <a:solidFill>
            <a:schemeClr val="bg1">
              <a:alpha val="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Complexity Analysis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4419600"/>
          </a:xfrm>
        </p:spPr>
        <p:txBody>
          <a:bodyPr/>
          <a:lstStyle/>
          <a:p>
            <a:r>
              <a:rPr lang="en-US" dirty="0" smtClean="0"/>
              <a:t>K ≥ 3, </a:t>
            </a:r>
            <a:r>
              <a:rPr lang="en-US" i="1" dirty="0" smtClean="0"/>
              <a:t>P</a:t>
            </a:r>
            <a:r>
              <a:rPr lang="en-US" i="1" baseline="-25000" dirty="0" smtClean="0"/>
              <a:t>0</a:t>
            </a:r>
            <a:r>
              <a:rPr lang="en-US" dirty="0" smtClean="0"/>
              <a:t> is NP-hard in tree structures -- Reduction from </a:t>
            </a:r>
            <a:r>
              <a:rPr lang="en-US" i="1" dirty="0" smtClean="0"/>
              <a:t>SAT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rot="10800000">
            <a:off x="1828800" y="4114800"/>
            <a:ext cx="609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10800000" flipV="1">
            <a:off x="6934200" y="5638800"/>
            <a:ext cx="6096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Flowchart: Process 13"/>
          <p:cNvSpPr/>
          <p:nvPr/>
        </p:nvSpPr>
        <p:spPr bwMode="auto">
          <a:xfrm>
            <a:off x="228600" y="1981200"/>
            <a:ext cx="2133600" cy="838200"/>
          </a:xfrm>
          <a:prstGeom prst="flowChartProcess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Given a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instance with </a:t>
            </a:r>
            <a:r>
              <a:rPr lang="en-US" sz="1600" b="1" i="1" dirty="0" smtClean="0"/>
              <a:t>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clauses and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variables</a:t>
            </a:r>
          </a:p>
        </p:txBody>
      </p:sp>
      <p:sp>
        <p:nvSpPr>
          <p:cNvPr id="17" name="Flowchart: Process 16"/>
          <p:cNvSpPr/>
          <p:nvPr/>
        </p:nvSpPr>
        <p:spPr bwMode="auto">
          <a:xfrm>
            <a:off x="0" y="3962400"/>
            <a:ext cx="1981200" cy="304800"/>
          </a:xfrm>
          <a:prstGeom prst="flowChartProcess">
            <a:avLst/>
          </a:prstGeom>
          <a:solidFill>
            <a:schemeClr val="bg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For each clause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21" name="Flowchart: Process 20"/>
          <p:cNvSpPr/>
          <p:nvPr/>
        </p:nvSpPr>
        <p:spPr bwMode="auto">
          <a:xfrm>
            <a:off x="5410200" y="6019800"/>
            <a:ext cx="2133600" cy="838200"/>
          </a:xfrm>
          <a:prstGeom prst="flowChartProcess">
            <a:avLst/>
          </a:prstGeom>
          <a:solidFill>
            <a:schemeClr val="bg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For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>
  <documentManagement>
    <_SourceUrl xmlns="http://schemas.microsoft.com/sharepoint/v3" xsi:nil="true"/>
    <AutoVersionDisabled xmlns="http://schemas.microsoft.com/sharepoint/v3">false</AutoVersionDisabled>
    <ItemType xmlns="http://schemas.microsoft.com/sharepoint/v3">1</ItemType>
    <Order xmlns="http://schemas.microsoft.com/sharepoint/v3" xsi:nil="true"/>
    <_SharedFileIndex xmlns="http://schemas.microsoft.com/sharepoint/v3" xsi:nil="true"/>
    <MetaInfo xmlns="http://schemas.microsoft.com/sharepoint/v3" xsi:nil="true"/>
    <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_Docs_" ma:contentTypeID="0x009A340849DB3D4E45B83CE83C4266E103" ma:contentTypeVersion="" ma:contentTypeDescription="" ma:contentTypeScope="" ma:versionID="b09e6dd551d29d8b96d62f8b5a9f25e7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3e5d9eca856144ce6ca1da655f95619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D" minOccurs="0"/>
                <xsd:element ref="ns1:ContentType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_ModerationComment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  <xsd:element ref="ns1:AutoVersionDisabled" minOccurs="0"/>
                <xsd:element ref="ns1:ItemType" minOccurs="0"/>
                <xsd:element ref="ns1: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ID" ma:index="0" nillable="true" ma:displayName="ID" ma:internalName="ID" ma:readOnly="true">
      <xsd:simpleType>
        <xsd:restriction base="dms:Unknown"/>
      </xsd:simpleType>
    </xsd:element>
    <xsd:element name="ContentTypeId" ma:index="1" nillable="true" ma:displayName="Content Type ID" ma:hidden="true" ma:internalName="ContentTypeId" ma:readOnly="true">
      <xsd:simpleType>
        <xsd:restriction base="dms:Unknown"/>
      </xsd:simpleType>
    </xsd:element>
    <xsd:element name="Author" ma:index="4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6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7" nillable="true" ma:displayName="Has Copy Destinations" ma:hidden="true" ma:internalName="_HasCopyDestinations" ma:readOnly="true">
      <xsd:simpleType>
        <xsd:restriction base="dms:Boolean"/>
      </xsd:simpleType>
    </xsd:element>
    <xsd:element name="_CopySource" ma:index="8" nillable="true" ma:displayName="Copy Source" ma:internalName="_CopySource" ma:readOnly="true">
      <xsd:simpleType>
        <xsd:restriction base="dms:Text"/>
      </xsd:simpleType>
    </xsd:element>
    <xsd:element name="_ModerationStatus" ma:index="9" nillable="true" ma:displayName="Approval Status" ma:default="0" ma:hidden="true" ma:internalName="_ModerationStatus" ma:readOnly="true">
      <xsd:simpleType>
        <xsd:restriction base="dms:Unknown"/>
      </xsd:simpleType>
    </xsd:element>
    <xsd:element name="_ModerationComments" ma:index="10" nillable="true" ma:displayName="Approver Comments" ma:hidden="true" ma:internalName="_ModerationComments" ma:readOnly="true">
      <xsd:simpleType>
        <xsd:restriction base="dms:Note"/>
      </xsd:simpleType>
    </xsd:element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DirRef" ma:index="12" nillable="true" ma:displayName="Path" ma:hidden="true" ma:list="Docs" ma:internalName="FileDirRef" ma:readOnly="true" ma:showField="DirName">
      <xsd:simpleType>
        <xsd:restriction base="dms:Lookup"/>
      </xsd:simpleType>
    </xsd:element>
    <xsd:element name="Last_x0020_Modified" ma:index="13" nillable="true" ma:displayName="Modifie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14" nillable="true" ma:displayName="Created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15" nillable="true" ma:displayName="File Siz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16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CheckedOutUserId" ma:index="18" nillable="true" ma:displayName="ID of the User who has the item Checked Ou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19" nillable="true" ma:displayName="Is Checked out to local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20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22" nillable="true" ma:displayName="Unique Id" ma:hidden="true" ma:list="Docs" ma:internalName="UniqueId" ma:readOnly="true" ma:showField="UniqueId">
      <xsd:simpleType>
        <xsd:restriction base="dms:Lookup"/>
      </xsd:simpleType>
    </xsd:element>
    <xsd:element name="ProgId" ma:index="23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24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25" nillable="true" ma:displayName="Virus Status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26" nillable="true" ma:displayName="Checked Out To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27" nillable="true" ma:displayName="Check In Comment" ma:format="TRUE" ma:list="Docs" ma:internalName="_CheckinComment" ma:readOnly="true" ma:showField="CheckinComment">
      <xsd:simpleType>
        <xsd:restriction base="dms:Lookup"/>
      </xsd:simpleType>
    </xsd:element>
    <xsd:element name="File_x0020_Type" ma:index="31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32" nillable="true" ma:displayName="HTML File Type" ma:hidden="true" ma:internalName="HTML_x0020_File_x0020_Type" ma:readOnly="true">
      <xsd:simpleType>
        <xsd:restriction base="dms:Text"/>
      </xsd:simpleType>
    </xsd:element>
    <xsd:element name="_SourceUrl" ma:index="33" nillable="true" ma:displayName="Source Url" ma:hidden="true" ma:internalName="_SourceUrl">
      <xsd:simpleType>
        <xsd:restriction base="dms:Text"/>
      </xsd:simpleType>
    </xsd:element>
    <xsd:element name="_SharedFileIndex" ma:index="34" nillable="true" ma:displayName="Shared File Index" ma:hidden="true" ma:internalName="_SharedFileIndex">
      <xsd:simpleType>
        <xsd:restriction base="dms:Text"/>
      </xsd:simpleType>
    </xsd:element>
    <xsd:element name="MetaInfo" ma:index="44" nillable="true" ma:displayName="Property Bag" ma:hidden="true" ma:list="Docs" ma:internalName="MetaInfo" ma:showField="MetaInfo">
      <xsd:simpleType>
        <xsd:restriction base="dms:Lookup"/>
      </xsd:simpleType>
    </xsd:element>
    <xsd:element name="_Level" ma:index="45" nillable="true" ma:displayName="Level" ma:hidden="true" ma:internalName="_Level" ma:readOnly="true">
      <xsd:simpleType>
        <xsd:restriction base="dms:Unknown"/>
      </xsd:simpleType>
    </xsd:element>
    <xsd:element name="_IsCurrentVersion" ma:index="46" nillable="true" ma:displayName="Is Current Version" ma:hidden="true" ma:internalName="_IsCurrentVersion" ma:readOnly="true">
      <xsd:simpleType>
        <xsd:restriction base="dms:Boolean"/>
      </xsd:simpleType>
    </xsd:element>
    <xsd:element name="owshiddenversion" ma:index="50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51" nillable="true" ma:displayName="UI Version" ma:hidden="true" ma:internalName="_UIVersion" ma:readOnly="true">
      <xsd:simpleType>
        <xsd:restriction base="dms:Unknown"/>
      </xsd:simpleType>
    </xsd:element>
    <xsd:element name="_UIVersionString" ma:index="52" nillable="true" ma:displayName="Version" ma:internalName="_UIVersionString" ma:readOnly="true">
      <xsd:simpleType>
        <xsd:restriction base="dms:Text"/>
      </xsd:simpleType>
    </xsd:element>
    <xsd:element name="InstanceID" ma:index="53" nillable="true" ma:displayName="Instance ID" ma:hidden="true" ma:internalName="InstanceID" ma:readOnly="true">
      <xsd:simpleType>
        <xsd:restriction base="dms:Unknown"/>
      </xsd:simpleType>
    </xsd:element>
    <xsd:element name="Order" ma:index="54" nillable="true" ma:displayName="Order" ma:hidden="true" ma:internalName="Order">
      <xsd:simpleType>
        <xsd:restriction base="dms:Number"/>
      </xsd:simpleType>
    </xsd:element>
    <xsd:element name="GUID" ma:index="55" nillable="true" ma:displayName="GUID" ma:hidden="true" ma:internalName="GUID" ma:readOnly="true">
      <xsd:simpleType>
        <xsd:restriction base="dms:Unknown"/>
      </xsd:simpleType>
    </xsd:element>
    <xsd:element name="WorkflowVersion" ma:index="56" nillable="true" ma:displayName="Workflow Version" ma:hidden="true" ma:internalName="WorkflowVersion" ma:readOnly="true">
      <xsd:simpleType>
        <xsd:restriction base="dms:Unknown"/>
      </xsd:simpleType>
    </xsd:element>
    <xsd:element name="WorkflowInstanceID" ma:index="57" nillable="true" ma:displayName="Workflow Instance ID" ma:hidden="true" ma:internalName="WorkflowInstanceID" ma:readOnly="true">
      <xsd:simpleType>
        <xsd:restriction base="dms:Unknown"/>
      </xsd:simpleType>
    </xsd:element>
    <xsd:element name="ParentVersionString" ma:index="58" nillable="true" ma:displayName="Source Version (Converte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59" nillable="true" ma:displayName="Source Name (Converted Document)" ma:hidden="true" ma:list="Docs" ma:internalName="ParentLeafName" ma:readOnly="true" ma:showField="ParentLeafName">
      <xsd:simpleType>
        <xsd:restriction base="dms:Lookup"/>
      </xsd:simpleType>
    </xsd:element>
    <xsd:element name="AutoVersionDisabled" ma:index="60" nillable="true" ma:displayName="AutoVersionDisabled" ma:default="FALSE" ma:hidden="true" ma:internalName="AutoVersionDisabled">
      <xsd:simpleType>
        <xsd:restriction base="dms:Boolean"/>
      </xsd:simpleType>
    </xsd:element>
    <xsd:element name="ItemType" ma:index="61" nillable="true" ma:displayName="ItemType" ma:default="1" ma:hidden="true" ma:internalName="ItemType">
      <xsd:simpleType>
        <xsd:restriction base="dms:Unknown"/>
      </xsd:simpleType>
    </xsd:element>
    <xsd:element name="Description" ma:index="62" nillable="true" ma:displayName="Description" ma:hidden="true" ma:internalName="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 ma:readOnly="tru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59EA5C0-4C7A-4198-B83A-92DA3BAC8766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43908C1-5B27-4720-8A55-16AFB16250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ppt11.tmp</Template>
  <TotalTime>2552</TotalTime>
  <Words>742</Words>
  <Application>Microsoft Office PowerPoint</Application>
  <PresentationFormat>On-screen Show (4:3)</PresentationFormat>
  <Paragraphs>162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Radial</vt:lpstr>
      <vt:lpstr>Equation</vt:lpstr>
      <vt:lpstr>Visio</vt:lpstr>
      <vt:lpstr>When In-Network Processing Meets Time: Complexity and Effects of Joint Optimization in Wireless Sensor Networks</vt:lpstr>
      <vt:lpstr>Introduction</vt:lpstr>
      <vt:lpstr>Introduction</vt:lpstr>
      <vt:lpstr>Outline</vt:lpstr>
      <vt:lpstr>System Model and Problem Formulation</vt:lpstr>
      <vt:lpstr>Outline</vt:lpstr>
      <vt:lpstr>Complexity Analysis</vt:lpstr>
      <vt:lpstr>Complexity Analysis</vt:lpstr>
      <vt:lpstr>Complexity Analysis </vt:lpstr>
      <vt:lpstr>Slide 10</vt:lpstr>
      <vt:lpstr>Complexity Analysis</vt:lpstr>
      <vt:lpstr>Outline</vt:lpstr>
      <vt:lpstr>A Utility Based Online Algorithm</vt:lpstr>
      <vt:lpstr>A Utility Based Online Algorithm</vt:lpstr>
      <vt:lpstr>A Utility Based Online Algorithm</vt:lpstr>
      <vt:lpstr>Outline</vt:lpstr>
      <vt:lpstr>Performance Evaluation</vt:lpstr>
      <vt:lpstr>Packing Ratio</vt:lpstr>
      <vt:lpstr>Delivery Reliability</vt:lpstr>
      <vt:lpstr>Delivery Cost</vt:lpstr>
      <vt:lpstr>Latency Jitter</vt:lpstr>
      <vt:lpstr>Outline</vt:lpstr>
      <vt:lpstr>Conclusion and Future Work</vt:lpstr>
    </vt:vector>
  </TitlesOfParts>
  <Company>WSU_DNC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QoS and Routing in the Cognitive Packet Network</dc:title>
  <dc:creator>Xiaohui Liu</dc:creator>
  <cp:lastModifiedBy> </cp:lastModifiedBy>
  <cp:revision>943</cp:revision>
  <dcterms:created xsi:type="dcterms:W3CDTF">2009-08-11T15:30:15Z</dcterms:created>
  <dcterms:modified xsi:type="dcterms:W3CDTF">2009-12-03T07:14:54Z</dcterms:modified>
  <cp:contentType>_Docs_</cp:contentType>
</cp:coreProperties>
</file>